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CE1E"/>
    <a:srgbClr val="00C28D"/>
    <a:srgbClr val="00B4FF"/>
    <a:srgbClr val="008080"/>
    <a:srgbClr val="1270FC"/>
    <a:srgbClr val="FFA200"/>
    <a:srgbClr val="008000"/>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DA46F-F491-4406-802F-9E22F17D3C46}" v="8" dt="2022-03-20T23:30:30.63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2" autoAdjust="0"/>
    <p:restoredTop sz="96274" autoAdjust="0"/>
  </p:normalViewPr>
  <p:slideViewPr>
    <p:cSldViewPr snapToGrid="0" snapToObjects="1">
      <p:cViewPr>
        <p:scale>
          <a:sx n="33" d="100"/>
          <a:sy n="33" d="100"/>
        </p:scale>
        <p:origin x="24" y="-81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Isaac Dixon" userId="6fc28066-c266-43e3-9321-9a7e2bbcec78" providerId="ADAL" clId="{644DA46F-F491-4406-802F-9E22F17D3C46}"/>
    <pc:docChg chg="undo custSel modSld">
      <pc:chgData name="Hanna, Isaac Dixon" userId="6fc28066-c266-43e3-9321-9a7e2bbcec78" providerId="ADAL" clId="{644DA46F-F491-4406-802F-9E22F17D3C46}" dt="2022-03-23T15:42:58.892" v="592" actId="20577"/>
      <pc:docMkLst>
        <pc:docMk/>
      </pc:docMkLst>
      <pc:sldChg chg="addSp delSp modSp mod">
        <pc:chgData name="Hanna, Isaac Dixon" userId="6fc28066-c266-43e3-9321-9a7e2bbcec78" providerId="ADAL" clId="{644DA46F-F491-4406-802F-9E22F17D3C46}" dt="2022-03-23T15:42:58.892" v="592" actId="20577"/>
        <pc:sldMkLst>
          <pc:docMk/>
          <pc:sldMk cId="3247708637" sldId="256"/>
        </pc:sldMkLst>
        <pc:spChg chg="add mod">
          <ac:chgData name="Hanna, Isaac Dixon" userId="6fc28066-c266-43e3-9321-9a7e2bbcec78" providerId="ADAL" clId="{644DA46F-F491-4406-802F-9E22F17D3C46}" dt="2022-03-22T17:43:25.946" v="497" actId="208"/>
          <ac:spMkLst>
            <pc:docMk/>
            <pc:sldMk cId="3247708637" sldId="256"/>
            <ac:spMk id="2" creationId="{74C9B38B-B15C-4295-B525-61C104760520}"/>
          </ac:spMkLst>
        </pc:spChg>
        <pc:spChg chg="add mod">
          <ac:chgData name="Hanna, Isaac Dixon" userId="6fc28066-c266-43e3-9321-9a7e2bbcec78" providerId="ADAL" clId="{644DA46F-F491-4406-802F-9E22F17D3C46}" dt="2022-03-20T23:23:44.151" v="5" actId="1076"/>
          <ac:spMkLst>
            <pc:docMk/>
            <pc:sldMk cId="3247708637" sldId="256"/>
            <ac:spMk id="65" creationId="{CC02CDEC-1914-4A94-BF81-612626170517}"/>
          </ac:spMkLst>
        </pc:spChg>
        <pc:spChg chg="add mod">
          <ac:chgData name="Hanna, Isaac Dixon" userId="6fc28066-c266-43e3-9321-9a7e2bbcec78" providerId="ADAL" clId="{644DA46F-F491-4406-802F-9E22F17D3C46}" dt="2022-03-23T15:42:10.805" v="505" actId="20577"/>
          <ac:spMkLst>
            <pc:docMk/>
            <pc:sldMk cId="3247708637" sldId="256"/>
            <ac:spMk id="66" creationId="{A46F6A40-6D7B-4BB1-8B1D-C4CF68B7B749}"/>
          </ac:spMkLst>
        </pc:spChg>
        <pc:spChg chg="add del mod">
          <ac:chgData name="Hanna, Isaac Dixon" userId="6fc28066-c266-43e3-9321-9a7e2bbcec78" providerId="ADAL" clId="{644DA46F-F491-4406-802F-9E22F17D3C46}" dt="2022-03-20T23:29:53.708" v="243" actId="478"/>
          <ac:spMkLst>
            <pc:docMk/>
            <pc:sldMk cId="3247708637" sldId="256"/>
            <ac:spMk id="67" creationId="{7DE97F4F-33CE-4429-B2BC-2EB99FED69E1}"/>
          </ac:spMkLst>
        </pc:spChg>
        <pc:spChg chg="add del mod">
          <ac:chgData name="Hanna, Isaac Dixon" userId="6fc28066-c266-43e3-9321-9a7e2bbcec78" providerId="ADAL" clId="{644DA46F-F491-4406-802F-9E22F17D3C46}" dt="2022-03-20T23:32:15.401" v="271" actId="478"/>
          <ac:spMkLst>
            <pc:docMk/>
            <pc:sldMk cId="3247708637" sldId="256"/>
            <ac:spMk id="68" creationId="{595117B6-E2CA-4967-8AE9-F524953EAA18}"/>
          </ac:spMkLst>
        </pc:spChg>
        <pc:spChg chg="add del mod">
          <ac:chgData name="Hanna, Isaac Dixon" userId="6fc28066-c266-43e3-9321-9a7e2bbcec78" providerId="ADAL" clId="{644DA46F-F491-4406-802F-9E22F17D3C46}" dt="2022-03-20T23:32:30.432" v="273" actId="478"/>
          <ac:spMkLst>
            <pc:docMk/>
            <pc:sldMk cId="3247708637" sldId="256"/>
            <ac:spMk id="69" creationId="{F125B1A8-271F-4273-8ACF-DC036783CE47}"/>
          </ac:spMkLst>
        </pc:spChg>
        <pc:spChg chg="mod">
          <ac:chgData name="Hanna, Isaac Dixon" userId="6fc28066-c266-43e3-9321-9a7e2bbcec78" providerId="ADAL" clId="{644DA46F-F491-4406-802F-9E22F17D3C46}" dt="2022-03-20T23:27:51.134" v="204" actId="1076"/>
          <ac:spMkLst>
            <pc:docMk/>
            <pc:sldMk cId="3247708637" sldId="256"/>
            <ac:spMk id="76" creationId="{3F0ECB67-94A3-46F7-90D2-6BCDB97C5F7A}"/>
          </ac:spMkLst>
        </pc:spChg>
        <pc:spChg chg="mod">
          <ac:chgData name="Hanna, Isaac Dixon" userId="6fc28066-c266-43e3-9321-9a7e2bbcec78" providerId="ADAL" clId="{644DA46F-F491-4406-802F-9E22F17D3C46}" dt="2022-03-20T23:28:10.994" v="234" actId="255"/>
          <ac:spMkLst>
            <pc:docMk/>
            <pc:sldMk cId="3247708637" sldId="256"/>
            <ac:spMk id="78" creationId="{6C3929FF-F31C-4261-A717-3DFD4E4B22EC}"/>
          </ac:spMkLst>
        </pc:spChg>
        <pc:spChg chg="mod">
          <ac:chgData name="Hanna, Isaac Dixon" userId="6fc28066-c266-43e3-9321-9a7e2bbcec78" providerId="ADAL" clId="{644DA46F-F491-4406-802F-9E22F17D3C46}" dt="2022-03-20T23:28:00.802" v="214" actId="1036"/>
          <ac:spMkLst>
            <pc:docMk/>
            <pc:sldMk cId="3247708637" sldId="256"/>
            <ac:spMk id="79" creationId="{DC83BA8D-60F0-41B0-ACDA-DACD4A590987}"/>
          </ac:spMkLst>
        </pc:spChg>
        <pc:spChg chg="mod">
          <ac:chgData name="Hanna, Isaac Dixon" userId="6fc28066-c266-43e3-9321-9a7e2bbcec78" providerId="ADAL" clId="{644DA46F-F491-4406-802F-9E22F17D3C46}" dt="2022-03-20T23:28:06.847" v="233" actId="1035"/>
          <ac:spMkLst>
            <pc:docMk/>
            <pc:sldMk cId="3247708637" sldId="256"/>
            <ac:spMk id="80" creationId="{7ED48C77-7305-4EAD-B0B5-30280819CE81}"/>
          </ac:spMkLst>
        </pc:spChg>
        <pc:spChg chg="mod">
          <ac:chgData name="Hanna, Isaac Dixon" userId="6fc28066-c266-43e3-9321-9a7e2bbcec78" providerId="ADAL" clId="{644DA46F-F491-4406-802F-9E22F17D3C46}" dt="2022-03-20T23:28:06.847" v="233" actId="1035"/>
          <ac:spMkLst>
            <pc:docMk/>
            <pc:sldMk cId="3247708637" sldId="256"/>
            <ac:spMk id="81" creationId="{070812B7-A410-45E7-A14C-CEA3020D3272}"/>
          </ac:spMkLst>
        </pc:spChg>
        <pc:spChg chg="mod">
          <ac:chgData name="Hanna, Isaac Dixon" userId="6fc28066-c266-43e3-9321-9a7e2bbcec78" providerId="ADAL" clId="{644DA46F-F491-4406-802F-9E22F17D3C46}" dt="2022-03-20T23:27:51.134" v="204" actId="1076"/>
          <ac:spMkLst>
            <pc:docMk/>
            <pc:sldMk cId="3247708637" sldId="256"/>
            <ac:spMk id="82" creationId="{687AB779-5DBF-4F35-8FCF-E8F5835ABD9E}"/>
          </ac:spMkLst>
        </pc:spChg>
        <pc:spChg chg="mod">
          <ac:chgData name="Hanna, Isaac Dixon" userId="6fc28066-c266-43e3-9321-9a7e2bbcec78" providerId="ADAL" clId="{644DA46F-F491-4406-802F-9E22F17D3C46}" dt="2022-03-23T15:42:50.198" v="571" actId="20577"/>
          <ac:spMkLst>
            <pc:docMk/>
            <pc:sldMk cId="3247708637" sldId="256"/>
            <ac:spMk id="84" creationId="{544484FF-4331-4A3A-914A-CE683AAFA078}"/>
          </ac:spMkLst>
        </pc:spChg>
        <pc:spChg chg="mod">
          <ac:chgData name="Hanna, Isaac Dixon" userId="6fc28066-c266-43e3-9321-9a7e2bbcec78" providerId="ADAL" clId="{644DA46F-F491-4406-802F-9E22F17D3C46}" dt="2022-03-23T15:42:18.334" v="521" actId="20577"/>
          <ac:spMkLst>
            <pc:docMk/>
            <pc:sldMk cId="3247708637" sldId="256"/>
            <ac:spMk id="120" creationId="{18673AD0-031C-47AF-9396-0CB0A3A0D1ED}"/>
          </ac:spMkLst>
        </pc:spChg>
        <pc:spChg chg="mod">
          <ac:chgData name="Hanna, Isaac Dixon" userId="6fc28066-c266-43e3-9321-9a7e2bbcec78" providerId="ADAL" clId="{644DA46F-F491-4406-802F-9E22F17D3C46}" dt="2022-03-23T15:42:39.835" v="552" actId="20577"/>
          <ac:spMkLst>
            <pc:docMk/>
            <pc:sldMk cId="3247708637" sldId="256"/>
            <ac:spMk id="121" creationId="{A8986E34-B05D-4D7F-A860-4BE9E04FD031}"/>
          </ac:spMkLst>
        </pc:spChg>
        <pc:spChg chg="mod">
          <ac:chgData name="Hanna, Isaac Dixon" userId="6fc28066-c266-43e3-9321-9a7e2bbcec78" providerId="ADAL" clId="{644DA46F-F491-4406-802F-9E22F17D3C46}" dt="2022-03-23T15:42:14.215" v="513" actId="20577"/>
          <ac:spMkLst>
            <pc:docMk/>
            <pc:sldMk cId="3247708637" sldId="256"/>
            <ac:spMk id="122" creationId="{F9A26146-EE5D-4CB6-A561-AF61DDCB3CA4}"/>
          </ac:spMkLst>
        </pc:spChg>
        <pc:spChg chg="mod">
          <ac:chgData name="Hanna, Isaac Dixon" userId="6fc28066-c266-43e3-9321-9a7e2bbcec78" providerId="ADAL" clId="{644DA46F-F491-4406-802F-9E22F17D3C46}" dt="2022-03-23T15:42:58.892" v="592" actId="20577"/>
          <ac:spMkLst>
            <pc:docMk/>
            <pc:sldMk cId="3247708637" sldId="256"/>
            <ac:spMk id="126" creationId="{46D6B0E9-7A13-4A49-A8A9-F04B16C7B765}"/>
          </ac:spMkLst>
        </pc:spChg>
        <pc:spChg chg="mod">
          <ac:chgData name="Hanna, Isaac Dixon" userId="6fc28066-c266-43e3-9321-9a7e2bbcec78" providerId="ADAL" clId="{644DA46F-F491-4406-802F-9E22F17D3C46}" dt="2022-03-20T23:26:23.145" v="40" actId="1035"/>
          <ac:spMkLst>
            <pc:docMk/>
            <pc:sldMk cId="3247708637" sldId="256"/>
            <ac:spMk id="127" creationId="{68341006-7329-47A4-A7A8-D97C28929DDE}"/>
          </ac:spMkLst>
        </pc:spChg>
        <pc:spChg chg="mod">
          <ac:chgData name="Hanna, Isaac Dixon" userId="6fc28066-c266-43e3-9321-9a7e2bbcec78" providerId="ADAL" clId="{644DA46F-F491-4406-802F-9E22F17D3C46}" dt="2022-03-20T23:27:09.561" v="76" actId="208"/>
          <ac:spMkLst>
            <pc:docMk/>
            <pc:sldMk cId="3247708637" sldId="256"/>
            <ac:spMk id="128" creationId="{87CAF38D-B564-4528-BF9A-B6BB910A6FB9}"/>
          </ac:spMkLst>
        </pc:spChg>
        <pc:spChg chg="mod">
          <ac:chgData name="Hanna, Isaac Dixon" userId="6fc28066-c266-43e3-9321-9a7e2bbcec78" providerId="ADAL" clId="{644DA46F-F491-4406-802F-9E22F17D3C46}" dt="2022-03-20T23:27:18.367" v="78" actId="208"/>
          <ac:spMkLst>
            <pc:docMk/>
            <pc:sldMk cId="3247708637" sldId="256"/>
            <ac:spMk id="131" creationId="{3F12EF06-BEFC-466B-A408-E6A78EC9B8E3}"/>
          </ac:spMkLst>
        </pc:spChg>
        <pc:spChg chg="mod">
          <ac:chgData name="Hanna, Isaac Dixon" userId="6fc28066-c266-43e3-9321-9a7e2bbcec78" providerId="ADAL" clId="{644DA46F-F491-4406-802F-9E22F17D3C46}" dt="2022-03-20T23:33:23.292" v="275" actId="20577"/>
          <ac:spMkLst>
            <pc:docMk/>
            <pc:sldMk cId="3247708637" sldId="256"/>
            <ac:spMk id="134" creationId="{7D0A5902-EE2B-4AF7-B1F5-F1950DA34481}"/>
          </ac:spMkLst>
        </pc:spChg>
        <pc:grpChg chg="mod">
          <ac:chgData name="Hanna, Isaac Dixon" userId="6fc28066-c266-43e3-9321-9a7e2bbcec78" providerId="ADAL" clId="{644DA46F-F491-4406-802F-9E22F17D3C46}" dt="2022-03-20T23:27:26.795" v="103" actId="1037"/>
          <ac:grpSpMkLst>
            <pc:docMk/>
            <pc:sldMk cId="3247708637" sldId="256"/>
            <ac:grpSpMk id="129" creationId="{B57737C3-0646-4812-BAF3-F9AB8E21A08A}"/>
          </ac:grpSpMkLst>
        </pc:grpChg>
        <pc:grpChg chg="mod">
          <ac:chgData name="Hanna, Isaac Dixon" userId="6fc28066-c266-43e3-9321-9a7e2bbcec78" providerId="ADAL" clId="{644DA46F-F491-4406-802F-9E22F17D3C46}" dt="2022-03-20T23:26:32.097" v="63" actId="1038"/>
          <ac:grpSpMkLst>
            <pc:docMk/>
            <pc:sldMk cId="3247708637" sldId="256"/>
            <ac:grpSpMk id="132" creationId="{3EC73E2F-B258-4BBF-8A76-E2E58C574162}"/>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3/22/2022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3/22/2022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tmp"/><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973" y="504527"/>
            <a:ext cx="42469186" cy="3188628"/>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Reinforcement Learning based Control System </a:t>
            </a:r>
          </a:p>
          <a:p>
            <a:pPr algn="ctr"/>
            <a:r>
              <a:rPr lang="en-US" sz="6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Dielectric Elastomer Actuators</a:t>
            </a:r>
          </a:p>
          <a:p>
            <a:pPr algn="ctr"/>
            <a:r>
              <a:rPr lang="en-US" sz="5400" b="1" dirty="0">
                <a:latin typeface="Arial" panose="020B0604020202020204" pitchFamily="34" charset="0"/>
                <a:cs typeface="Arial" panose="020B0604020202020204" pitchFamily="34" charset="0"/>
              </a:rPr>
              <a:t>Isaac Hanna, Carson Farmer, Dr. Hector Medina</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57" name="Rectangle 356"/>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63" name="Rectangle 362"/>
          <p:cNvSpPr/>
          <p:nvPr/>
        </p:nvSpPr>
        <p:spPr>
          <a:xfrm>
            <a:off x="29753501" y="26300715"/>
            <a:ext cx="5256763" cy="246221"/>
          </a:xfrm>
          <a:prstGeom prst="rect">
            <a:avLst/>
          </a:prstGeom>
        </p:spPr>
        <p:txBody>
          <a:bodyPr wrap="square">
            <a:spAutoFit/>
          </a:bodyPr>
          <a:lstStyle/>
          <a:p>
            <a:pPr lvl="0" defTabSz="457200"/>
            <a:r>
              <a:rPr lang="en-US" sz="1000" dirty="0">
                <a:solidFill>
                  <a:prstClr val="black"/>
                </a:solidFill>
                <a:latin typeface="Times New Roman"/>
                <a:cs typeface="Times New Roman"/>
              </a:rPr>
              <a:t>4        4.5        5         5.5        6        6.5         7</a:t>
            </a:r>
          </a:p>
        </p:txBody>
      </p:sp>
      <p:sp>
        <p:nvSpPr>
          <p:cNvPr id="76" name="TextBox 75">
            <a:extLst>
              <a:ext uri="{FF2B5EF4-FFF2-40B4-BE49-F238E27FC236}">
                <a16:creationId xmlns:a16="http://schemas.microsoft.com/office/drawing/2014/main" id="{3F0ECB67-94A3-46F7-90D2-6BCDB97C5F7A}"/>
              </a:ext>
            </a:extLst>
          </p:cNvPr>
          <p:cNvSpPr txBox="1"/>
          <p:nvPr/>
        </p:nvSpPr>
        <p:spPr>
          <a:xfrm>
            <a:off x="33955095" y="29888549"/>
            <a:ext cx="9321064" cy="1917834"/>
          </a:xfrm>
          <a:prstGeom prst="rect">
            <a:avLst/>
          </a:prstGeom>
          <a:solidFill>
            <a:schemeClr val="tx1"/>
          </a:solidFill>
          <a:ln>
            <a:solidFill>
              <a:schemeClr val="tx1"/>
            </a:solidFill>
          </a:ln>
        </p:spPr>
        <p:txBody>
          <a:bodyPr wrap="square" lIns="131445" tIns="65723" rIns="131445" bIns="65723" rtlCol="0">
            <a:spAutoFit/>
          </a:bodyPr>
          <a:lstStyle/>
          <a:p>
            <a:endParaRPr lang="en-US" sz="2000" dirty="0">
              <a:solidFill>
                <a:schemeClr val="bg1"/>
              </a:solidFill>
              <a:latin typeface="Times New Roman"/>
              <a:cs typeface="Times New Roman"/>
            </a:endParaRPr>
          </a:p>
          <a:p>
            <a:pPr marL="342900" indent="-342900">
              <a:buFont typeface="Arial" panose="020B0604020202020204" pitchFamily="34" charset="0"/>
              <a:buChar char="•"/>
            </a:pPr>
            <a:r>
              <a:rPr kumimoji="0" lang="en-US"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 L., Li, J., Qin, L., Cao, J., </a:t>
            </a:r>
            <a:r>
              <a:rPr kumimoji="0" lang="en-US" altLang="en-US" sz="24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Kankanhalli</a:t>
            </a:r>
            <a:r>
              <a:rPr kumimoji="0" lang="en-US"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 &amp; Zhu, J. (2019). Deep Reinforcement Learning in Soft Viscoelastic Actuator of Dielectric Elastomer. </a:t>
            </a:r>
            <a:r>
              <a:rPr kumimoji="0" lang="en-US" altLang="en-US" sz="24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IEEE Robotics and Automation Letters</a:t>
            </a:r>
            <a:r>
              <a:rPr kumimoji="0" lang="en-US"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2094-2100.</a:t>
            </a:r>
            <a:endParaRPr kumimoji="0" lang="en-US" altLang="en-US" sz="4000" b="0" i="0" u="none" strike="noStrike" cap="none" normalizeH="0" baseline="0" dirty="0">
              <a:ln>
                <a:noFill/>
              </a:ln>
              <a:solidFill>
                <a:schemeClr val="bg1"/>
              </a:solidFill>
              <a:effectLst/>
              <a:latin typeface="Arial" panose="020B0604020202020204" pitchFamily="34" charset="0"/>
            </a:endParaRPr>
          </a:p>
          <a:p>
            <a:pPr marL="342900" indent="-342900">
              <a:buFont typeface="Arial" panose="020B0604020202020204" pitchFamily="34" charset="0"/>
              <a:buChar char="•"/>
            </a:pPr>
            <a:endParaRPr lang="en-US" sz="2400" dirty="0">
              <a:solidFill>
                <a:schemeClr val="bg1"/>
              </a:solidFill>
              <a:latin typeface="Times New Roman"/>
              <a:cs typeface="Times New Roman"/>
            </a:endParaRPr>
          </a:p>
        </p:txBody>
      </p:sp>
      <p:sp>
        <p:nvSpPr>
          <p:cNvPr id="78" name="TextBox 77">
            <a:extLst>
              <a:ext uri="{FF2B5EF4-FFF2-40B4-BE49-F238E27FC236}">
                <a16:creationId xmlns:a16="http://schemas.microsoft.com/office/drawing/2014/main" id="{6C3929FF-F31C-4261-A717-3DFD4E4B22EC}"/>
              </a:ext>
            </a:extLst>
          </p:cNvPr>
          <p:cNvSpPr txBox="1"/>
          <p:nvPr/>
        </p:nvSpPr>
        <p:spPr>
          <a:xfrm>
            <a:off x="797830" y="5309348"/>
            <a:ext cx="9312771" cy="6411372"/>
          </a:xfrm>
          <a:prstGeom prst="rect">
            <a:avLst/>
          </a:prstGeom>
          <a:solidFill>
            <a:schemeClr val="tx1"/>
          </a:solidFill>
          <a:ln>
            <a:solidFill>
              <a:srgbClr val="000000"/>
            </a:solidFill>
          </a:ln>
        </p:spPr>
        <p:txBody>
          <a:bodyPr wrap="square" lIns="131445" tIns="65723" rIns="131445" bIns="65723" rtlCol="0">
            <a:spAutoFit/>
          </a:bodyPr>
          <a:lstStyle/>
          <a:p>
            <a:endParaRPr lang="en-US" sz="2400" b="1" dirty="0"/>
          </a:p>
          <a:p>
            <a:r>
              <a:rPr lang="en-US" sz="2400" b="1" dirty="0">
                <a:solidFill>
                  <a:schemeClr val="bg1"/>
                </a:solidFill>
                <a:latin typeface="Times New Roman"/>
                <a:cs typeface="Times New Roman"/>
              </a:rPr>
              <a:t>Background</a:t>
            </a:r>
            <a:r>
              <a:rPr lang="en-US" sz="2400" dirty="0">
                <a:solidFill>
                  <a:schemeClr val="bg1"/>
                </a:solidFill>
                <a:latin typeface="Times New Roman"/>
                <a:cs typeface="Times New Roman"/>
              </a:rPr>
              <a:t>: Dielectric Elastomer Actuators show beneficial properties for use in soft robotics and synthetic muscle. Because of their nonlinear deformation curves and hysteresis, traditional control methods are inadequate for the control of the elastomers. A 2019 study by Li et al. utilized polynomial fitting and reinforcement learning to predict the voltage necessary to yield a target displacement. We begin by replicating their study and hope to then extend their results through the use of recurrent networks, varied offset values, and different model architectures, among other things. </a:t>
            </a:r>
            <a:r>
              <a:rPr lang="en-US" sz="2400" b="1" dirty="0">
                <a:solidFill>
                  <a:schemeClr val="bg1"/>
                </a:solidFill>
                <a:latin typeface="Times New Roman"/>
                <a:cs typeface="Times New Roman"/>
              </a:rPr>
              <a:t>Methods</a:t>
            </a:r>
            <a:r>
              <a:rPr lang="en-US" sz="2400" dirty="0">
                <a:solidFill>
                  <a:schemeClr val="bg1"/>
                </a:solidFill>
                <a:latin typeface="Times New Roman"/>
                <a:cs typeface="Times New Roman"/>
              </a:rPr>
              <a:t>: In order to hasten the development process, we utilized a simulation of the elastomer to obtain data on the displacement shown by the elastomer over time after a given voltage was applied. We then fit curves to these data, mapping, for each timestep, the displacement seen to the voltage applied. These curves were then used to generate the initial approximation of the voltage required to generate a desired displacement. To this initial estimation was added an offset output by a reinforcement learning system</a:t>
            </a:r>
          </a:p>
        </p:txBody>
      </p:sp>
      <p:sp>
        <p:nvSpPr>
          <p:cNvPr id="79" name="TextBox 78">
            <a:extLst>
              <a:ext uri="{FF2B5EF4-FFF2-40B4-BE49-F238E27FC236}">
                <a16:creationId xmlns:a16="http://schemas.microsoft.com/office/drawing/2014/main" id="{DC83BA8D-60F0-41B0-ACDA-DACD4A590987}"/>
              </a:ext>
            </a:extLst>
          </p:cNvPr>
          <p:cNvSpPr txBox="1"/>
          <p:nvPr/>
        </p:nvSpPr>
        <p:spPr>
          <a:xfrm>
            <a:off x="797833" y="4512066"/>
            <a:ext cx="9301416" cy="871394"/>
          </a:xfrm>
          <a:prstGeom prst="rect">
            <a:avLst/>
          </a:prstGeom>
          <a:solidFill>
            <a:srgbClr val="0A254E"/>
          </a:solidFill>
          <a:ln>
            <a:solidFill>
              <a:schemeClr val="bg2"/>
            </a:solidFill>
          </a:ln>
        </p:spPr>
        <p:txBody>
          <a:bodyPr wrap="square" lIns="131445" tIns="65723" rIns="131445" bIns="65723" rtlCol="0">
            <a:spAutoFit/>
          </a:bodyPr>
          <a:lstStyle/>
          <a:p>
            <a:pPr algn="ctr"/>
            <a:r>
              <a:rPr lang="en-US" sz="4800" dirty="0">
                <a:latin typeface="Times New Roman"/>
                <a:cs typeface="Times New Roman"/>
              </a:rPr>
              <a:t>Abstract and/or Background</a:t>
            </a:r>
            <a:endParaRPr lang="en-US" sz="6000" dirty="0">
              <a:latin typeface="Times New Roman"/>
              <a:cs typeface="Times New Roman"/>
            </a:endParaRPr>
          </a:p>
        </p:txBody>
      </p:sp>
      <p:sp>
        <p:nvSpPr>
          <p:cNvPr id="80" name="TextBox 79">
            <a:extLst>
              <a:ext uri="{FF2B5EF4-FFF2-40B4-BE49-F238E27FC236}">
                <a16:creationId xmlns:a16="http://schemas.microsoft.com/office/drawing/2014/main" id="{7ED48C77-7305-4EAD-B0B5-30280819CE81}"/>
              </a:ext>
            </a:extLst>
          </p:cNvPr>
          <p:cNvSpPr txBox="1"/>
          <p:nvPr/>
        </p:nvSpPr>
        <p:spPr>
          <a:xfrm>
            <a:off x="797829" y="14273971"/>
            <a:ext cx="9312772" cy="16937330"/>
          </a:xfrm>
          <a:prstGeom prst="rect">
            <a:avLst/>
          </a:prstGeom>
          <a:solidFill>
            <a:schemeClr val="tx1"/>
          </a:solidFill>
          <a:ln>
            <a:solidFill>
              <a:schemeClr val="tx1"/>
            </a:solidFill>
          </a:ln>
        </p:spPr>
        <p:txBody>
          <a:bodyPr wrap="square" lIns="131445" tIns="65723" rIns="131445" bIns="65723" rtlCol="0">
            <a:spAutoFit/>
          </a:bodyPr>
          <a:lstStyle/>
          <a:p>
            <a:pPr algn="ctr"/>
            <a:endParaRPr lang="en-US" sz="2800" b="1" dirty="0">
              <a:solidFill>
                <a:schemeClr val="bg1"/>
              </a:solidFill>
              <a:latin typeface="Times New Roman"/>
              <a:cs typeface="Times New Roman"/>
            </a:endParaRPr>
          </a:p>
          <a:p>
            <a:pPr algn="ctr"/>
            <a:r>
              <a:rPr lang="en-US" sz="2800" b="1" dirty="0">
                <a:solidFill>
                  <a:schemeClr val="bg1"/>
                </a:solidFill>
                <a:latin typeface="Times New Roman"/>
                <a:cs typeface="Times New Roman"/>
              </a:rPr>
              <a:t>How can reinforcement learning be used to create an effective control system for a dielectric elastomer actuator?</a:t>
            </a:r>
          </a:p>
          <a:p>
            <a:pPr algn="ctr"/>
            <a:endParaRPr lang="en-US" sz="2800" b="1" dirty="0">
              <a:solidFill>
                <a:schemeClr val="bg1"/>
              </a:solidFill>
              <a:latin typeface="Times New Roman"/>
              <a:cs typeface="Times New Roman"/>
            </a:endParaRPr>
          </a:p>
          <a:p>
            <a:r>
              <a:rPr lang="en-US" sz="2800" b="1" dirty="0">
                <a:solidFill>
                  <a:schemeClr val="bg1"/>
                </a:solidFill>
                <a:latin typeface="Times New Roman"/>
                <a:cs typeface="Times New Roman"/>
              </a:rPr>
              <a:t>Reinforcement Learning (Fig. 4):</a:t>
            </a:r>
            <a:endParaRPr lang="en-US" sz="2800" dirty="0">
              <a:solidFill>
                <a:schemeClr val="bg1"/>
              </a:solidFill>
              <a:latin typeface="Times New Roman"/>
              <a:cs typeface="Times New Roman"/>
            </a:endParaRPr>
          </a:p>
          <a:p>
            <a:pPr marL="457200" indent="-457200">
              <a:buFont typeface="Arial" panose="020B0604020202020204" pitchFamily="34" charset="0"/>
              <a:buChar char="•"/>
            </a:pPr>
            <a:r>
              <a:rPr lang="en-US" sz="2400" dirty="0">
                <a:solidFill>
                  <a:schemeClr val="bg1"/>
                </a:solidFill>
                <a:latin typeface="Times New Roman"/>
                <a:cs typeface="Times New Roman"/>
              </a:rPr>
              <a:t>Reinforcement Learning views the environment as a Markov decision process-one in which the next state is dependent only upon the previous state and the action taken.</a:t>
            </a:r>
          </a:p>
          <a:p>
            <a:pPr marL="457200" indent="-457200">
              <a:buFont typeface="Arial" panose="020B0604020202020204" pitchFamily="34" charset="0"/>
              <a:buChar char="•"/>
            </a:pPr>
            <a:r>
              <a:rPr lang="en-US" sz="2400" dirty="0">
                <a:solidFill>
                  <a:schemeClr val="bg1"/>
                </a:solidFill>
                <a:latin typeface="Times New Roman"/>
                <a:cs typeface="Times New Roman"/>
              </a:rPr>
              <a:t>At each timestep, an action is taken based upon the current state, according to a policy for choosing the action</a:t>
            </a:r>
          </a:p>
          <a:p>
            <a:pPr marL="457200" indent="-457200">
              <a:buFont typeface="Arial" panose="020B0604020202020204" pitchFamily="34" charset="0"/>
              <a:buChar char="•"/>
            </a:pPr>
            <a:r>
              <a:rPr lang="en-US" sz="2400" dirty="0">
                <a:solidFill>
                  <a:schemeClr val="bg1"/>
                </a:solidFill>
                <a:latin typeface="Times New Roman"/>
                <a:cs typeface="Times New Roman"/>
              </a:rPr>
              <a:t>This policy is then updated</a:t>
            </a:r>
          </a:p>
          <a:p>
            <a:r>
              <a:rPr lang="en-US" sz="2800" b="1" dirty="0">
                <a:solidFill>
                  <a:schemeClr val="bg1"/>
                </a:solidFill>
                <a:latin typeface="Times New Roman"/>
                <a:cs typeface="Times New Roman"/>
              </a:rPr>
              <a:t>Q-Learning:</a:t>
            </a:r>
          </a:p>
          <a:p>
            <a:pPr marL="457200" indent="-457200">
              <a:buFont typeface="Arial" panose="020B0604020202020204" pitchFamily="34" charset="0"/>
              <a:buChar char="•"/>
            </a:pPr>
            <a:r>
              <a:rPr lang="en-US" sz="2400" dirty="0">
                <a:solidFill>
                  <a:schemeClr val="bg1"/>
                </a:solidFill>
                <a:latin typeface="Times New Roman"/>
                <a:cs typeface="Times New Roman"/>
              </a:rPr>
              <a:t>Our policy is a table mapping (state, action) pairs to expected (Q) values</a:t>
            </a:r>
          </a:p>
          <a:p>
            <a:pPr marL="457200" indent="-457200">
              <a:buFont typeface="Arial" panose="020B0604020202020204" pitchFamily="34" charset="0"/>
              <a:buChar char="•"/>
            </a:pPr>
            <a:r>
              <a:rPr lang="en-US" sz="2400" dirty="0">
                <a:solidFill>
                  <a:schemeClr val="bg1"/>
                </a:solidFill>
                <a:latin typeface="Times New Roman"/>
                <a:cs typeface="Times New Roman"/>
              </a:rPr>
              <a:t>This Q-value is a weighted average of the current and future states, assuming the best action is taken at each successive timestep</a:t>
            </a:r>
          </a:p>
          <a:p>
            <a:pPr marL="457200" indent="-457200">
              <a:buFont typeface="Arial" panose="020B0604020202020204" pitchFamily="34" charset="0"/>
              <a:buChar char="•"/>
            </a:pPr>
            <a:r>
              <a:rPr lang="en-US" sz="2400" dirty="0">
                <a:solidFill>
                  <a:schemeClr val="bg1"/>
                </a:solidFill>
                <a:latin typeface="Times New Roman"/>
                <a:cs typeface="Times New Roman"/>
              </a:rPr>
              <a:t>An epsilon-greedy approach is used to choose, with decaying probability epsilon, a random action or the action with the best Q value for the current state</a:t>
            </a:r>
          </a:p>
          <a:p>
            <a:pPr marL="457200" indent="-457200">
              <a:buFont typeface="Arial" panose="020B0604020202020204" pitchFamily="34" charset="0"/>
              <a:buChar char="•"/>
            </a:pPr>
            <a:r>
              <a:rPr lang="en-US" sz="2400" dirty="0">
                <a:solidFill>
                  <a:schemeClr val="bg1"/>
                </a:solidFill>
                <a:latin typeface="Times New Roman"/>
                <a:cs typeface="Times New Roman"/>
              </a:rPr>
              <a:t>The Q-table is then updated based on the obtained reward</a:t>
            </a:r>
          </a:p>
          <a:p>
            <a:r>
              <a:rPr lang="en-US" sz="2800" b="1" dirty="0">
                <a:solidFill>
                  <a:schemeClr val="bg1"/>
                </a:solidFill>
                <a:latin typeface="Times New Roman"/>
                <a:cs typeface="Times New Roman"/>
              </a:rPr>
              <a:t>Deep Q-Learning:</a:t>
            </a:r>
          </a:p>
          <a:p>
            <a:pPr marL="457200" indent="-457200">
              <a:buFont typeface="Arial" panose="020B0604020202020204" pitchFamily="34" charset="0"/>
              <a:buChar char="•"/>
            </a:pPr>
            <a:r>
              <a:rPr lang="en-US" sz="2400" dirty="0">
                <a:solidFill>
                  <a:schemeClr val="bg1"/>
                </a:solidFill>
                <a:latin typeface="Times New Roman"/>
                <a:cs typeface="Times New Roman"/>
              </a:rPr>
              <a:t>Since many environments have an impractically large number of (state, action) pairs, a neural network is used to approximate the Q-value given a state</a:t>
            </a:r>
          </a:p>
          <a:p>
            <a:pPr marL="457200" indent="-457200">
              <a:buFont typeface="Arial" panose="020B0604020202020204" pitchFamily="34" charset="0"/>
              <a:buChar char="•"/>
            </a:pPr>
            <a:r>
              <a:rPr lang="en-US" sz="2400" dirty="0">
                <a:solidFill>
                  <a:schemeClr val="bg1"/>
                </a:solidFill>
                <a:latin typeface="Times New Roman"/>
                <a:cs typeface="Times New Roman"/>
              </a:rPr>
              <a:t>The previous state, action chosen, reward, and next state are stored in a trajectory</a:t>
            </a:r>
          </a:p>
          <a:p>
            <a:pPr marL="457200" indent="-457200">
              <a:buFont typeface="Arial" panose="020B0604020202020204" pitchFamily="34" charset="0"/>
              <a:buChar char="•"/>
            </a:pPr>
            <a:r>
              <a:rPr lang="en-US" sz="2400" dirty="0">
                <a:solidFill>
                  <a:schemeClr val="bg1"/>
                </a:solidFill>
                <a:latin typeface="Times New Roman"/>
                <a:cs typeface="Times New Roman"/>
              </a:rPr>
              <a:t>During the update phase, a random sample is taken from the trajectory and used to update the network according to the difference between the predicted Q-value and an estimated “actual” Q-value</a:t>
            </a:r>
          </a:p>
          <a:p>
            <a:r>
              <a:rPr lang="en-US" sz="2800" b="1" dirty="0">
                <a:solidFill>
                  <a:schemeClr val="bg1"/>
                </a:solidFill>
                <a:latin typeface="Times New Roman"/>
                <a:cs typeface="Times New Roman"/>
              </a:rPr>
              <a:t>Target Network:</a:t>
            </a:r>
          </a:p>
          <a:p>
            <a:pPr marL="457200" indent="-457200">
              <a:buFont typeface="Arial" panose="020B0604020202020204" pitchFamily="34" charset="0"/>
              <a:buChar char="•"/>
            </a:pPr>
            <a:r>
              <a:rPr lang="en-US" sz="2400" dirty="0">
                <a:solidFill>
                  <a:schemeClr val="bg1"/>
                </a:solidFill>
                <a:latin typeface="Times New Roman"/>
                <a:cs typeface="Times New Roman"/>
              </a:rPr>
              <a:t>The estimated “actual” Q-value is calculated by adding to the current reward a portion of the highest predicted Q-value for the next state</a:t>
            </a:r>
          </a:p>
          <a:p>
            <a:pPr marL="457200" indent="-457200">
              <a:buFont typeface="Arial" panose="020B0604020202020204" pitchFamily="34" charset="0"/>
              <a:buChar char="•"/>
            </a:pPr>
            <a:r>
              <a:rPr lang="en-US" sz="2400" dirty="0">
                <a:solidFill>
                  <a:schemeClr val="bg1"/>
                </a:solidFill>
                <a:latin typeface="Times New Roman"/>
                <a:cs typeface="Times New Roman"/>
              </a:rPr>
              <a:t>If this Q-value for the next state is predicted by our primary network, it can introduce high volatility</a:t>
            </a:r>
          </a:p>
          <a:p>
            <a:pPr marL="457200" indent="-457200">
              <a:buFont typeface="Arial" panose="020B0604020202020204" pitchFamily="34" charset="0"/>
              <a:buChar char="•"/>
            </a:pPr>
            <a:r>
              <a:rPr lang="en-US" sz="2400" dirty="0">
                <a:solidFill>
                  <a:schemeClr val="bg1"/>
                </a:solidFill>
                <a:latin typeface="Times New Roman"/>
                <a:cs typeface="Times New Roman"/>
              </a:rPr>
              <a:t>Instead, we use a target network to predict this value</a:t>
            </a:r>
          </a:p>
          <a:p>
            <a:pPr marL="457200" indent="-457200">
              <a:buFont typeface="Arial" panose="020B0604020202020204" pitchFamily="34" charset="0"/>
              <a:buChar char="•"/>
            </a:pPr>
            <a:r>
              <a:rPr lang="en-US" sz="2400" dirty="0">
                <a:solidFill>
                  <a:schemeClr val="bg1"/>
                </a:solidFill>
                <a:latin typeface="Times New Roman"/>
                <a:cs typeface="Times New Roman"/>
              </a:rPr>
              <a:t>The target network is updated by a weighted mean of the current target network parameter values and the current policy network values</a:t>
            </a:r>
          </a:p>
          <a:p>
            <a:pPr marL="457200" indent="-457200">
              <a:buFont typeface="Arial" panose="020B0604020202020204" pitchFamily="34" charset="0"/>
              <a:buChar char="•"/>
            </a:pPr>
            <a:r>
              <a:rPr lang="en-US" sz="2400" dirty="0">
                <a:solidFill>
                  <a:schemeClr val="bg1"/>
                </a:solidFill>
                <a:latin typeface="Times New Roman"/>
                <a:cs typeface="Times New Roman"/>
              </a:rPr>
              <a:t>This allows the target network to follow the Q-network but with less volatility</a:t>
            </a:r>
          </a:p>
          <a:p>
            <a:r>
              <a:rPr lang="en-US" sz="2800" b="1" dirty="0">
                <a:solidFill>
                  <a:schemeClr val="bg1"/>
                </a:solidFill>
                <a:latin typeface="Times New Roman"/>
                <a:cs typeface="Times New Roman"/>
              </a:rPr>
              <a:t>DEA</a:t>
            </a:r>
          </a:p>
          <a:p>
            <a:pPr marL="342900" indent="-342900">
              <a:buFont typeface="Arial" panose="020B0604020202020204" pitchFamily="34" charset="0"/>
              <a:buChar char="•"/>
            </a:pPr>
            <a:r>
              <a:rPr lang="en-US" sz="2400" dirty="0">
                <a:solidFill>
                  <a:schemeClr val="bg1"/>
                </a:solidFill>
                <a:latin typeface="Times New Roman"/>
                <a:cs typeface="Times New Roman"/>
              </a:rPr>
              <a:t>Dielectric Elastomers display hysteresis and non-linear stretching</a:t>
            </a:r>
          </a:p>
          <a:p>
            <a:pPr marL="342900" indent="-342900">
              <a:buFont typeface="Arial" panose="020B0604020202020204" pitchFamily="34" charset="0"/>
              <a:buChar char="•"/>
            </a:pPr>
            <a:r>
              <a:rPr lang="en-US" sz="2400" dirty="0">
                <a:solidFill>
                  <a:schemeClr val="bg1"/>
                </a:solidFill>
                <a:latin typeface="Times New Roman"/>
                <a:cs typeface="Times New Roman"/>
              </a:rPr>
              <a:t>We used a maxwell model to approximate the system and generate the differential equations that were simulating the material (Fig. 2)</a:t>
            </a:r>
          </a:p>
          <a:p>
            <a:pPr marL="342900" indent="-342900">
              <a:buFont typeface="Arial" panose="020B0604020202020204" pitchFamily="34" charset="0"/>
              <a:buChar char="•"/>
            </a:pPr>
            <a:r>
              <a:rPr lang="en-US" sz="2400" dirty="0">
                <a:solidFill>
                  <a:schemeClr val="bg1"/>
                </a:solidFill>
                <a:latin typeface="Times New Roman"/>
                <a:cs typeface="Times New Roman"/>
              </a:rPr>
              <a:t>Our elastomer was configured in a circular geometry (Fig. 1)</a:t>
            </a:r>
            <a:endParaRPr lang="en-US" sz="2800" dirty="0">
              <a:solidFill>
                <a:schemeClr val="bg1"/>
              </a:solidFill>
              <a:latin typeface="Times New Roman"/>
              <a:cs typeface="Times New Roman"/>
            </a:endParaRPr>
          </a:p>
        </p:txBody>
      </p:sp>
      <p:sp>
        <p:nvSpPr>
          <p:cNvPr id="81" name="TextBox 80">
            <a:extLst>
              <a:ext uri="{FF2B5EF4-FFF2-40B4-BE49-F238E27FC236}">
                <a16:creationId xmlns:a16="http://schemas.microsoft.com/office/drawing/2014/main" id="{070812B7-A410-45E7-A14C-CEA3020D3272}"/>
              </a:ext>
            </a:extLst>
          </p:cNvPr>
          <p:cNvSpPr txBox="1"/>
          <p:nvPr/>
        </p:nvSpPr>
        <p:spPr>
          <a:xfrm>
            <a:off x="790523" y="13398160"/>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latin typeface="Times New Roman"/>
                <a:cs typeface="Times New Roman"/>
              </a:rPr>
              <a:t>Research Question</a:t>
            </a:r>
            <a:endParaRPr lang="en-US" sz="6000" dirty="0">
              <a:latin typeface="Times New Roman"/>
              <a:cs typeface="Times New Roman"/>
            </a:endParaRPr>
          </a:p>
        </p:txBody>
      </p:sp>
      <p:sp>
        <p:nvSpPr>
          <p:cNvPr id="82" name="TextBox 81">
            <a:extLst>
              <a:ext uri="{FF2B5EF4-FFF2-40B4-BE49-F238E27FC236}">
                <a16:creationId xmlns:a16="http://schemas.microsoft.com/office/drawing/2014/main" id="{687AB779-5DBF-4F35-8FCF-E8F5835ABD9E}"/>
              </a:ext>
            </a:extLst>
          </p:cNvPr>
          <p:cNvSpPr txBox="1"/>
          <p:nvPr/>
        </p:nvSpPr>
        <p:spPr>
          <a:xfrm>
            <a:off x="33954659" y="28544404"/>
            <a:ext cx="9321500" cy="1610057"/>
          </a:xfrm>
          <a:prstGeom prst="rect">
            <a:avLst/>
          </a:prstGeom>
          <a:solidFill>
            <a:srgbClr val="0A254E"/>
          </a:solidFill>
          <a:ln>
            <a:solidFill>
              <a:schemeClr val="bg2"/>
            </a:solidFill>
          </a:ln>
        </p:spPr>
        <p:txBody>
          <a:bodyPr wrap="square" lIns="131445" tIns="65723" rIns="131445" bIns="65723" rtlCol="0">
            <a:spAutoFit/>
          </a:bodyPr>
          <a:lstStyle/>
          <a:p>
            <a:pPr algn="ctr"/>
            <a:r>
              <a:rPr lang="en-US" sz="4800" dirty="0">
                <a:latin typeface="Times New Roman"/>
                <a:cs typeface="Times New Roman"/>
              </a:rPr>
              <a:t>References and/or Acknowledgments</a:t>
            </a:r>
            <a:endParaRPr lang="en-US" sz="6000" dirty="0">
              <a:latin typeface="Times New Roman"/>
              <a:cs typeface="Times New Roman"/>
            </a:endParaRPr>
          </a:p>
        </p:txBody>
      </p:sp>
      <p:sp>
        <p:nvSpPr>
          <p:cNvPr id="83" name="TextBox 82">
            <a:extLst>
              <a:ext uri="{FF2B5EF4-FFF2-40B4-BE49-F238E27FC236}">
                <a16:creationId xmlns:a16="http://schemas.microsoft.com/office/drawing/2014/main" id="{CB2EC1BF-0811-4637-9F44-01BFE0DEEA17}"/>
              </a:ext>
            </a:extLst>
          </p:cNvPr>
          <p:cNvSpPr txBox="1"/>
          <p:nvPr/>
        </p:nvSpPr>
        <p:spPr>
          <a:xfrm>
            <a:off x="10877848" y="4124146"/>
            <a:ext cx="22440303" cy="28100713"/>
          </a:xfrm>
          <a:prstGeom prst="rect">
            <a:avLst/>
          </a:prstGeom>
          <a:solidFill>
            <a:srgbClr val="FFFFFF"/>
          </a:solidFill>
          <a:ln cap="rnd">
            <a:solidFill>
              <a:schemeClr val="tx1"/>
            </a:solidFill>
          </a:ln>
        </p:spPr>
        <p:txBody>
          <a:bodyPr wrap="square" lIns="182880" rIns="182880" rtlCol="0">
            <a:noAutofit/>
          </a:bodyPr>
          <a:lstStyle/>
          <a:p>
            <a:endParaRPr lang="en-US" sz="800" b="0" dirty="0">
              <a:solidFill>
                <a:srgbClr val="D4D4D4"/>
              </a:solidFill>
              <a:effectLst/>
              <a:latin typeface="Consolas" panose="020B0609020204030204" pitchFamily="49" charset="0"/>
            </a:endParaRPr>
          </a:p>
        </p:txBody>
      </p:sp>
      <p:sp>
        <p:nvSpPr>
          <p:cNvPr id="84" name="TextBox 83">
            <a:extLst>
              <a:ext uri="{FF2B5EF4-FFF2-40B4-BE49-F238E27FC236}">
                <a16:creationId xmlns:a16="http://schemas.microsoft.com/office/drawing/2014/main" id="{544484FF-4331-4A3A-914A-CE683AAFA078}"/>
              </a:ext>
            </a:extLst>
          </p:cNvPr>
          <p:cNvSpPr txBox="1"/>
          <p:nvPr/>
        </p:nvSpPr>
        <p:spPr>
          <a:xfrm>
            <a:off x="13297864" y="30779137"/>
            <a:ext cx="5746345" cy="1061829"/>
          </a:xfrm>
          <a:prstGeom prst="rect">
            <a:avLst/>
          </a:prstGeom>
          <a:noFill/>
        </p:spPr>
        <p:txBody>
          <a:bodyPr wrap="square" rtlCol="0">
            <a:spAutoFit/>
          </a:bodyPr>
          <a:lstStyle/>
          <a:p>
            <a:pPr algn="ctr"/>
            <a:r>
              <a:rPr lang="en-US" sz="2100" dirty="0">
                <a:solidFill>
                  <a:schemeClr val="bg1"/>
                </a:solidFill>
              </a:rPr>
              <a:t>Fig. 5: Plots of voltage vs. displacement for </a:t>
            </a:r>
          </a:p>
          <a:p>
            <a:pPr algn="ctr"/>
            <a:r>
              <a:rPr lang="en-US" sz="2100" dirty="0">
                <a:solidFill>
                  <a:schemeClr val="bg1"/>
                </a:solidFill>
              </a:rPr>
              <a:t>t = 0.1 to 3.0 seconds</a:t>
            </a:r>
          </a:p>
          <a:p>
            <a:pPr algn="ctr"/>
            <a:r>
              <a:rPr lang="en-US" sz="2100" dirty="0">
                <a:solidFill>
                  <a:schemeClr val="bg1"/>
                </a:solidFill>
              </a:rPr>
              <a:t>Created By Isaac Hanna</a:t>
            </a:r>
          </a:p>
        </p:txBody>
      </p:sp>
      <p:pic>
        <p:nvPicPr>
          <p:cNvPr id="85" name="Picture 84">
            <a:extLst>
              <a:ext uri="{FF2B5EF4-FFF2-40B4-BE49-F238E27FC236}">
                <a16:creationId xmlns:a16="http://schemas.microsoft.com/office/drawing/2014/main" id="{F4931E73-183E-44E7-9145-E8DE2A2CD48F}"/>
              </a:ext>
            </a:extLst>
          </p:cNvPr>
          <p:cNvPicPr>
            <a:picLocks noChangeAspect="1"/>
          </p:cNvPicPr>
          <p:nvPr/>
        </p:nvPicPr>
        <p:blipFill>
          <a:blip r:embed="rId4"/>
          <a:stretch>
            <a:fillRect/>
          </a:stretch>
        </p:blipFill>
        <p:spPr>
          <a:xfrm>
            <a:off x="20810037" y="4439050"/>
            <a:ext cx="11860319" cy="5884798"/>
          </a:xfrm>
          <a:prstGeom prst="rect">
            <a:avLst/>
          </a:prstGeom>
        </p:spPr>
      </p:pic>
      <p:grpSp>
        <p:nvGrpSpPr>
          <p:cNvPr id="86" name="Group 85">
            <a:extLst>
              <a:ext uri="{FF2B5EF4-FFF2-40B4-BE49-F238E27FC236}">
                <a16:creationId xmlns:a16="http://schemas.microsoft.com/office/drawing/2014/main" id="{045E7C72-512E-4FFA-8126-F68A4B0BF39D}"/>
              </a:ext>
            </a:extLst>
          </p:cNvPr>
          <p:cNvGrpSpPr/>
          <p:nvPr/>
        </p:nvGrpSpPr>
        <p:grpSpPr>
          <a:xfrm>
            <a:off x="11448932" y="4988084"/>
            <a:ext cx="9244238" cy="5335764"/>
            <a:chOff x="19122550" y="27270880"/>
            <a:chExt cx="5897790" cy="3129894"/>
          </a:xfrm>
        </p:grpSpPr>
        <p:sp>
          <p:nvSpPr>
            <p:cNvPr id="87" name="Oval 86">
              <a:extLst>
                <a:ext uri="{FF2B5EF4-FFF2-40B4-BE49-F238E27FC236}">
                  <a16:creationId xmlns:a16="http://schemas.microsoft.com/office/drawing/2014/main" id="{2D88A73B-4577-4933-97A6-BD77C7687E00}"/>
                </a:ext>
              </a:extLst>
            </p:cNvPr>
            <p:cNvSpPr/>
            <p:nvPr/>
          </p:nvSpPr>
          <p:spPr>
            <a:xfrm>
              <a:off x="22960313" y="28196021"/>
              <a:ext cx="2060027" cy="870325"/>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E7E838D-CC1B-4DB3-8162-27364EBBC538}"/>
                </a:ext>
              </a:extLst>
            </p:cNvPr>
            <p:cNvSpPr/>
            <p:nvPr/>
          </p:nvSpPr>
          <p:spPr>
            <a:xfrm>
              <a:off x="19286689" y="28498414"/>
              <a:ext cx="2060027" cy="870325"/>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3DEA4514-8947-43B1-A82F-A95B72A544B3}"/>
                </a:ext>
              </a:extLst>
            </p:cNvPr>
            <p:cNvCxnSpPr>
              <a:cxnSpLocks/>
            </p:cNvCxnSpPr>
            <p:nvPr/>
          </p:nvCxnSpPr>
          <p:spPr>
            <a:xfrm>
              <a:off x="20302162" y="28891595"/>
              <a:ext cx="0" cy="977048"/>
            </a:xfrm>
            <a:prstGeom prst="line">
              <a:avLst/>
            </a:prstGeom>
            <a:ln w="38100"/>
          </p:spPr>
          <p:style>
            <a:lnRef idx="1">
              <a:schemeClr val="dk1"/>
            </a:lnRef>
            <a:fillRef idx="0">
              <a:schemeClr val="dk1"/>
            </a:fillRef>
            <a:effectRef idx="0">
              <a:schemeClr val="dk1"/>
            </a:effectRef>
            <a:fontRef idx="minor">
              <a:schemeClr val="tx1"/>
            </a:fontRef>
          </p:style>
        </p:cxnSp>
        <p:sp>
          <p:nvSpPr>
            <p:cNvPr id="90" name="Oval 89">
              <a:extLst>
                <a:ext uri="{FF2B5EF4-FFF2-40B4-BE49-F238E27FC236}">
                  <a16:creationId xmlns:a16="http://schemas.microsoft.com/office/drawing/2014/main" id="{FFA7E2E0-789E-4FA8-9717-B69E2F931E9E}"/>
                </a:ext>
              </a:extLst>
            </p:cNvPr>
            <p:cNvSpPr/>
            <p:nvPr/>
          </p:nvSpPr>
          <p:spPr>
            <a:xfrm>
              <a:off x="19281734" y="28441092"/>
              <a:ext cx="2049298" cy="862863"/>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760582E-615C-4DBD-A98C-3C64482AD303}"/>
                </a:ext>
              </a:extLst>
            </p:cNvPr>
            <p:cNvSpPr/>
            <p:nvPr/>
          </p:nvSpPr>
          <p:spPr>
            <a:xfrm>
              <a:off x="19399720" y="28527498"/>
              <a:ext cx="1804885" cy="673296"/>
            </a:xfrm>
            <a:prstGeom prst="ellipse">
              <a:avLst/>
            </a:prstGeom>
            <a:solidFill>
              <a:srgbClr val="F2F2F2"/>
            </a:solidFill>
            <a:ln>
              <a:solidFill>
                <a:srgbClr val="B0B0B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58CAFE42-EA85-4287-8C9B-F85539182772}"/>
                </a:ext>
              </a:extLst>
            </p:cNvPr>
            <p:cNvCxnSpPr>
              <a:cxnSpLocks/>
              <a:endCxn id="93" idx="0"/>
            </p:cNvCxnSpPr>
            <p:nvPr/>
          </p:nvCxnSpPr>
          <p:spPr>
            <a:xfrm>
              <a:off x="20295894" y="27859418"/>
              <a:ext cx="0" cy="846263"/>
            </a:xfrm>
            <a:prstGeom prst="line">
              <a:avLst/>
            </a:prstGeom>
            <a:ln w="38100"/>
          </p:spPr>
          <p:style>
            <a:lnRef idx="1">
              <a:schemeClr val="dk1"/>
            </a:lnRef>
            <a:fillRef idx="0">
              <a:schemeClr val="dk1"/>
            </a:fillRef>
            <a:effectRef idx="0">
              <a:schemeClr val="dk1"/>
            </a:effectRef>
            <a:fontRef idx="minor">
              <a:schemeClr val="tx1"/>
            </a:fontRef>
          </p:style>
        </p:cxnSp>
        <p:sp>
          <p:nvSpPr>
            <p:cNvPr id="93" name="Oval 92">
              <a:extLst>
                <a:ext uri="{FF2B5EF4-FFF2-40B4-BE49-F238E27FC236}">
                  <a16:creationId xmlns:a16="http://schemas.microsoft.com/office/drawing/2014/main" id="{CDCBB714-EB93-4C0D-BC0C-990C84232B3F}"/>
                </a:ext>
              </a:extLst>
            </p:cNvPr>
            <p:cNvSpPr/>
            <p:nvPr/>
          </p:nvSpPr>
          <p:spPr>
            <a:xfrm>
              <a:off x="19869741" y="28705680"/>
              <a:ext cx="852306" cy="264314"/>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3303ADDD-57F9-4D54-9369-01E2D85F400C}"/>
                </a:ext>
              </a:extLst>
            </p:cNvPr>
            <p:cNvCxnSpPr>
              <a:cxnSpLocks/>
            </p:cNvCxnSpPr>
            <p:nvPr/>
          </p:nvCxnSpPr>
          <p:spPr>
            <a:xfrm flipH="1" flipV="1">
              <a:off x="19183508" y="28650874"/>
              <a:ext cx="1" cy="1016042"/>
            </a:xfrm>
            <a:prstGeom prst="line">
              <a:avLst/>
            </a:prstGeom>
            <a:ln w="381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91CB3C5B-94E9-477E-A215-CC940206B05F}"/>
                </a:ext>
              </a:extLst>
            </p:cNvPr>
            <p:cNvCxnSpPr>
              <a:cxnSpLocks/>
            </p:cNvCxnSpPr>
            <p:nvPr/>
          </p:nvCxnSpPr>
          <p:spPr>
            <a:xfrm flipH="1" flipV="1">
              <a:off x="19179317" y="27628618"/>
              <a:ext cx="1122845" cy="240078"/>
            </a:xfrm>
            <a:prstGeom prst="line">
              <a:avLst/>
            </a:prstGeom>
            <a:ln w="381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AA30455F-432C-417B-A492-C88088265AC5}"/>
                </a:ext>
              </a:extLst>
            </p:cNvPr>
            <p:cNvCxnSpPr>
              <a:cxnSpLocks/>
            </p:cNvCxnSpPr>
            <p:nvPr/>
          </p:nvCxnSpPr>
          <p:spPr>
            <a:xfrm flipH="1" flipV="1">
              <a:off x="19167587" y="29685450"/>
              <a:ext cx="1128308" cy="175198"/>
            </a:xfrm>
            <a:prstGeom prst="line">
              <a:avLst/>
            </a:prstGeom>
            <a:ln w="381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7D38D26C-F294-49CA-BE72-1641F3C75DDD}"/>
                </a:ext>
              </a:extLst>
            </p:cNvPr>
            <p:cNvCxnSpPr>
              <a:cxnSpLocks/>
            </p:cNvCxnSpPr>
            <p:nvPr/>
          </p:nvCxnSpPr>
          <p:spPr>
            <a:xfrm flipH="1" flipV="1">
              <a:off x="19178221" y="27610417"/>
              <a:ext cx="118294" cy="387031"/>
            </a:xfrm>
            <a:prstGeom prst="line">
              <a:avLst/>
            </a:prstGeom>
            <a:ln w="38100"/>
          </p:spPr>
          <p:style>
            <a:lnRef idx="1">
              <a:schemeClr val="dk1"/>
            </a:lnRef>
            <a:fillRef idx="0">
              <a:schemeClr val="dk1"/>
            </a:fillRef>
            <a:effectRef idx="0">
              <a:schemeClr val="dk1"/>
            </a:effectRef>
            <a:fontRef idx="minor">
              <a:schemeClr val="tx1"/>
            </a:fontRef>
          </p:style>
        </p:cxnSp>
        <p:sp>
          <p:nvSpPr>
            <p:cNvPr id="98" name="Oval 97">
              <a:extLst>
                <a:ext uri="{FF2B5EF4-FFF2-40B4-BE49-F238E27FC236}">
                  <a16:creationId xmlns:a16="http://schemas.microsoft.com/office/drawing/2014/main" id="{C92C7A11-EBED-4E41-850F-214C5E6EC3E6}"/>
                </a:ext>
              </a:extLst>
            </p:cNvPr>
            <p:cNvSpPr/>
            <p:nvPr/>
          </p:nvSpPr>
          <p:spPr>
            <a:xfrm>
              <a:off x="19122550" y="28483192"/>
              <a:ext cx="136620" cy="15968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27B48BE7-6D36-4035-9698-67268FA0DB40}"/>
                </a:ext>
              </a:extLst>
            </p:cNvPr>
            <p:cNvCxnSpPr>
              <a:cxnSpLocks/>
            </p:cNvCxnSpPr>
            <p:nvPr/>
          </p:nvCxnSpPr>
          <p:spPr>
            <a:xfrm>
              <a:off x="23962211" y="28579554"/>
              <a:ext cx="0" cy="998018"/>
            </a:xfrm>
            <a:prstGeom prst="line">
              <a:avLst/>
            </a:prstGeom>
            <a:ln w="38100"/>
          </p:spPr>
          <p:style>
            <a:lnRef idx="1">
              <a:schemeClr val="dk1"/>
            </a:lnRef>
            <a:fillRef idx="0">
              <a:schemeClr val="dk1"/>
            </a:fillRef>
            <a:effectRef idx="0">
              <a:schemeClr val="dk1"/>
            </a:effectRef>
            <a:fontRef idx="minor">
              <a:schemeClr val="tx1"/>
            </a:fontRef>
          </p:style>
        </p:cxnSp>
        <p:sp>
          <p:nvSpPr>
            <p:cNvPr id="100" name="Oval 99">
              <a:extLst>
                <a:ext uri="{FF2B5EF4-FFF2-40B4-BE49-F238E27FC236}">
                  <a16:creationId xmlns:a16="http://schemas.microsoft.com/office/drawing/2014/main" id="{361F4AA0-9B9A-4397-B6C2-B6F0B6CF4505}"/>
                </a:ext>
              </a:extLst>
            </p:cNvPr>
            <p:cNvSpPr/>
            <p:nvPr/>
          </p:nvSpPr>
          <p:spPr>
            <a:xfrm>
              <a:off x="22947921" y="28119382"/>
              <a:ext cx="2036971" cy="881383"/>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DF70E60-E209-407A-857D-02047887923F}"/>
                </a:ext>
              </a:extLst>
            </p:cNvPr>
            <p:cNvSpPr/>
            <p:nvPr/>
          </p:nvSpPr>
          <p:spPr>
            <a:xfrm>
              <a:off x="23065197" y="28207643"/>
              <a:ext cx="1794029" cy="687747"/>
            </a:xfrm>
            <a:prstGeom prst="ellipse">
              <a:avLst/>
            </a:prstGeom>
            <a:solidFill>
              <a:srgbClr val="F2F2F2"/>
            </a:solidFill>
            <a:ln>
              <a:solidFill>
                <a:srgbClr val="B0B0B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C918703B-67BB-4F9E-85E6-6295FC9579EB}"/>
                </a:ext>
              </a:extLst>
            </p:cNvPr>
            <p:cNvCxnSpPr>
              <a:cxnSpLocks/>
            </p:cNvCxnSpPr>
            <p:nvPr/>
          </p:nvCxnSpPr>
          <p:spPr>
            <a:xfrm>
              <a:off x="23968309" y="27534700"/>
              <a:ext cx="0" cy="1044853"/>
            </a:xfrm>
            <a:prstGeom prst="line">
              <a:avLst/>
            </a:prstGeom>
            <a:ln w="38100"/>
          </p:spPr>
          <p:style>
            <a:lnRef idx="1">
              <a:schemeClr val="dk1"/>
            </a:lnRef>
            <a:fillRef idx="0">
              <a:schemeClr val="dk1"/>
            </a:fillRef>
            <a:effectRef idx="0">
              <a:schemeClr val="dk1"/>
            </a:effectRef>
            <a:fontRef idx="minor">
              <a:schemeClr val="tx1"/>
            </a:fontRef>
          </p:style>
        </p:cxnSp>
        <p:sp>
          <p:nvSpPr>
            <p:cNvPr id="103" name="Oval 102">
              <a:extLst>
                <a:ext uri="{FF2B5EF4-FFF2-40B4-BE49-F238E27FC236}">
                  <a16:creationId xmlns:a16="http://schemas.microsoft.com/office/drawing/2014/main" id="{B1A534DC-5601-47A5-B83B-8DE7D747B06C}"/>
                </a:ext>
              </a:extLst>
            </p:cNvPr>
            <p:cNvSpPr/>
            <p:nvPr/>
          </p:nvSpPr>
          <p:spPr>
            <a:xfrm>
              <a:off x="23262390" y="28334273"/>
              <a:ext cx="1400854" cy="412522"/>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F585CF33-01C1-4E8E-8D0E-E03F129C2575}"/>
                </a:ext>
              </a:extLst>
            </p:cNvPr>
            <p:cNvCxnSpPr>
              <a:cxnSpLocks/>
            </p:cNvCxnSpPr>
            <p:nvPr/>
          </p:nvCxnSpPr>
          <p:spPr>
            <a:xfrm flipH="1" flipV="1">
              <a:off x="22850286" y="28333666"/>
              <a:ext cx="1" cy="1037849"/>
            </a:xfrm>
            <a:prstGeom prst="line">
              <a:avLst/>
            </a:prstGeom>
            <a:ln w="381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190FBC84-AE5A-479A-8AF0-77A8F953B534}"/>
                </a:ext>
              </a:extLst>
            </p:cNvPr>
            <p:cNvCxnSpPr>
              <a:cxnSpLocks/>
            </p:cNvCxnSpPr>
            <p:nvPr/>
          </p:nvCxnSpPr>
          <p:spPr>
            <a:xfrm flipH="1" flipV="1">
              <a:off x="22846120" y="27289470"/>
              <a:ext cx="1116091" cy="245231"/>
            </a:xfrm>
            <a:prstGeom prst="line">
              <a:avLst/>
            </a:prstGeom>
            <a:ln w="3810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F16F5A5E-924F-4DB1-BACF-0DCF248D4811}"/>
                </a:ext>
              </a:extLst>
            </p:cNvPr>
            <p:cNvCxnSpPr>
              <a:cxnSpLocks/>
            </p:cNvCxnSpPr>
            <p:nvPr/>
          </p:nvCxnSpPr>
          <p:spPr>
            <a:xfrm flipH="1" flipV="1">
              <a:off x="22834461" y="29390447"/>
              <a:ext cx="1121521" cy="178958"/>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33D6779-25C6-47B2-9085-6651A2B803B3}"/>
                </a:ext>
              </a:extLst>
            </p:cNvPr>
            <p:cNvCxnSpPr>
              <a:cxnSpLocks/>
            </p:cNvCxnSpPr>
            <p:nvPr/>
          </p:nvCxnSpPr>
          <p:spPr>
            <a:xfrm flipH="1" flipV="1">
              <a:off x="22845030" y="27270880"/>
              <a:ext cx="7862" cy="1418017"/>
            </a:xfrm>
            <a:prstGeom prst="line">
              <a:avLst/>
            </a:prstGeom>
            <a:ln w="38100"/>
          </p:spPr>
          <p:style>
            <a:lnRef idx="1">
              <a:schemeClr val="dk1"/>
            </a:lnRef>
            <a:fillRef idx="0">
              <a:schemeClr val="dk1"/>
            </a:fillRef>
            <a:effectRef idx="0">
              <a:schemeClr val="dk1"/>
            </a:effectRef>
            <a:fontRef idx="minor">
              <a:schemeClr val="tx1"/>
            </a:fontRef>
          </p:style>
        </p:cxnSp>
        <p:sp>
          <p:nvSpPr>
            <p:cNvPr id="108" name="Oval 107">
              <a:extLst>
                <a:ext uri="{FF2B5EF4-FFF2-40B4-BE49-F238E27FC236}">
                  <a16:creationId xmlns:a16="http://schemas.microsoft.com/office/drawing/2014/main" id="{EDEDFC67-485A-447B-832B-C78ACA14152B}"/>
                </a:ext>
              </a:extLst>
            </p:cNvPr>
            <p:cNvSpPr/>
            <p:nvPr/>
          </p:nvSpPr>
          <p:spPr>
            <a:xfrm>
              <a:off x="22789694" y="28162385"/>
              <a:ext cx="135798" cy="16311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a:extLst>
                <a:ext uri="{FF2B5EF4-FFF2-40B4-BE49-F238E27FC236}">
                  <a16:creationId xmlns:a16="http://schemas.microsoft.com/office/drawing/2014/main" id="{8AC81C67-3717-4CF5-A964-0D3000FE9F81}"/>
                </a:ext>
              </a:extLst>
            </p:cNvPr>
            <p:cNvSpPr/>
            <p:nvPr/>
          </p:nvSpPr>
          <p:spPr>
            <a:xfrm rot="20333637">
              <a:off x="21617637" y="28957556"/>
              <a:ext cx="914400" cy="316416"/>
            </a:xfrm>
            <a:prstGeom prst="rightArrow">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Connector: Curved 109">
              <a:extLst>
                <a:ext uri="{FF2B5EF4-FFF2-40B4-BE49-F238E27FC236}">
                  <a16:creationId xmlns:a16="http://schemas.microsoft.com/office/drawing/2014/main" id="{FAC641FE-2055-4235-BA4D-E5AA79934C29}"/>
                </a:ext>
              </a:extLst>
            </p:cNvPr>
            <p:cNvCxnSpPr>
              <a:cxnSpLocks/>
              <a:stCxn id="111" idx="2"/>
              <a:endCxn id="90" idx="6"/>
            </p:cNvCxnSpPr>
            <p:nvPr/>
          </p:nvCxnSpPr>
          <p:spPr>
            <a:xfrm rot="5400000">
              <a:off x="21118890" y="28262118"/>
              <a:ext cx="822549" cy="398263"/>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17388B5-0CD8-41D3-8AF2-1AF50EB65372}"/>
                </a:ext>
              </a:extLst>
            </p:cNvPr>
            <p:cNvSpPr txBox="1"/>
            <p:nvPr/>
          </p:nvSpPr>
          <p:spPr>
            <a:xfrm>
              <a:off x="21022852" y="27588310"/>
              <a:ext cx="141288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frame</a:t>
              </a:r>
              <a:endParaRPr lang="en-US" sz="2400" dirty="0">
                <a:solidFill>
                  <a:srgbClr val="000000"/>
                </a:solidFill>
                <a:latin typeface="Times New Roman" panose="02020603050405020304" pitchFamily="18"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BC25BDCD-5BAD-4540-A34D-B7FE2D719CB4}"/>
                </a:ext>
              </a:extLst>
            </p:cNvPr>
            <p:cNvCxnSpPr>
              <a:cxnSpLocks/>
            </p:cNvCxnSpPr>
            <p:nvPr/>
          </p:nvCxnSpPr>
          <p:spPr>
            <a:xfrm flipV="1">
              <a:off x="19197150" y="28234558"/>
              <a:ext cx="0" cy="250180"/>
            </a:xfrm>
            <a:prstGeom prst="line">
              <a:avLst/>
            </a:prstGeom>
            <a:ln w="38100"/>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02C83797-8B25-4349-9649-F2138BE58CFB}"/>
                </a:ext>
              </a:extLst>
            </p:cNvPr>
            <p:cNvSpPr txBox="1"/>
            <p:nvPr/>
          </p:nvSpPr>
          <p:spPr>
            <a:xfrm>
              <a:off x="22889711" y="27729171"/>
              <a:ext cx="448001"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V</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432D7603-48F1-407A-98A1-734CA627AD42}"/>
                </a:ext>
              </a:extLst>
            </p:cNvPr>
            <p:cNvSpPr txBox="1"/>
            <p:nvPr/>
          </p:nvSpPr>
          <p:spPr>
            <a:xfrm>
              <a:off x="19523454" y="29877554"/>
              <a:ext cx="165732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p>
          </p:txBody>
        </p:sp>
        <p:sp>
          <p:nvSpPr>
            <p:cNvPr id="115" name="TextBox 114">
              <a:extLst>
                <a:ext uri="{FF2B5EF4-FFF2-40B4-BE49-F238E27FC236}">
                  <a16:creationId xmlns:a16="http://schemas.microsoft.com/office/drawing/2014/main" id="{30850D12-A960-4663-8731-490627EF3E34}"/>
                </a:ext>
              </a:extLst>
            </p:cNvPr>
            <p:cNvSpPr txBox="1"/>
            <p:nvPr/>
          </p:nvSpPr>
          <p:spPr>
            <a:xfrm>
              <a:off x="23106375" y="29592282"/>
              <a:ext cx="165732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t>
              </a:r>
            </a:p>
          </p:txBody>
        </p:sp>
        <p:sp>
          <p:nvSpPr>
            <p:cNvPr id="116" name="TextBox 115">
              <a:extLst>
                <a:ext uri="{FF2B5EF4-FFF2-40B4-BE49-F238E27FC236}">
                  <a16:creationId xmlns:a16="http://schemas.microsoft.com/office/drawing/2014/main" id="{1D4A4B88-0EAD-4022-BB9D-8389076F0845}"/>
                </a:ext>
              </a:extLst>
            </p:cNvPr>
            <p:cNvSpPr txBox="1"/>
            <p:nvPr/>
          </p:nvSpPr>
          <p:spPr>
            <a:xfrm>
              <a:off x="24347890" y="27780411"/>
              <a:ext cx="448001" cy="461665"/>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a:t>
              </a:r>
            </a:p>
          </p:txBody>
        </p:sp>
        <p:sp>
          <p:nvSpPr>
            <p:cNvPr id="117" name="TextBox 116">
              <a:extLst>
                <a:ext uri="{FF2B5EF4-FFF2-40B4-BE49-F238E27FC236}">
                  <a16:creationId xmlns:a16="http://schemas.microsoft.com/office/drawing/2014/main" id="{984AE5A3-9137-49AA-9CBC-2D5085D8569C}"/>
                </a:ext>
              </a:extLst>
            </p:cNvPr>
            <p:cNvSpPr txBox="1"/>
            <p:nvPr/>
          </p:nvSpPr>
          <p:spPr>
            <a:xfrm>
              <a:off x="24396099" y="28926924"/>
              <a:ext cx="369486" cy="461665"/>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a:t>
              </a:r>
            </a:p>
          </p:txBody>
        </p:sp>
      </p:grpSp>
      <p:sp>
        <p:nvSpPr>
          <p:cNvPr id="118" name="TextBox 117">
            <a:extLst>
              <a:ext uri="{FF2B5EF4-FFF2-40B4-BE49-F238E27FC236}">
                <a16:creationId xmlns:a16="http://schemas.microsoft.com/office/drawing/2014/main" id="{00B0A2DE-B308-4354-A9A6-A84E47B57669}"/>
              </a:ext>
            </a:extLst>
          </p:cNvPr>
          <p:cNvSpPr txBox="1"/>
          <p:nvPr/>
        </p:nvSpPr>
        <p:spPr>
          <a:xfrm>
            <a:off x="12603149" y="10116071"/>
            <a:ext cx="6106460" cy="738664"/>
          </a:xfrm>
          <a:prstGeom prst="rect">
            <a:avLst/>
          </a:prstGeom>
          <a:noFill/>
        </p:spPr>
        <p:txBody>
          <a:bodyPr wrap="square" rtlCol="0">
            <a:spAutoFit/>
          </a:bodyPr>
          <a:lstStyle/>
          <a:p>
            <a:pPr algn="ctr"/>
            <a:r>
              <a:rPr lang="en-US" sz="2100" dirty="0">
                <a:latin typeface="Times New Roman" panose="02020603050405020304" pitchFamily="18" charset="0"/>
                <a:cs typeface="Times New Roman" panose="02020603050405020304" pitchFamily="18" charset="0"/>
              </a:rPr>
              <a:t>Figure 1: The elastomer: Subfigure A is pre-voltage activation, and B is activated state.</a:t>
            </a:r>
            <a:endParaRPr lang="en-US" sz="2100" dirty="0">
              <a:solidFill>
                <a:srgbClr val="000000"/>
              </a:solidFill>
              <a:latin typeface="Times New Roman" panose="02020603050405020304" pitchFamily="18" charset="0"/>
              <a:cs typeface="Times New Roman" panose="02020603050405020304" pitchFamily="18" charset="0"/>
            </a:endParaRPr>
          </a:p>
        </p:txBody>
      </p:sp>
      <p:pic>
        <p:nvPicPr>
          <p:cNvPr id="119" name="Picture 4" descr="Image">
            <a:extLst>
              <a:ext uri="{FF2B5EF4-FFF2-40B4-BE49-F238E27FC236}">
                <a16:creationId xmlns:a16="http://schemas.microsoft.com/office/drawing/2014/main" id="{1ED3A42D-CC85-4EBE-8DE9-867C0C8221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68" r="3031"/>
          <a:stretch/>
        </p:blipFill>
        <p:spPr bwMode="auto">
          <a:xfrm>
            <a:off x="11303390" y="11556601"/>
            <a:ext cx="8873225" cy="8637377"/>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a16="http://schemas.microsoft.com/office/drawing/2014/main" id="{18673AD0-031C-47AF-9396-0CB0A3A0D1ED}"/>
              </a:ext>
            </a:extLst>
          </p:cNvPr>
          <p:cNvSpPr txBox="1"/>
          <p:nvPr/>
        </p:nvSpPr>
        <p:spPr>
          <a:xfrm>
            <a:off x="12138592" y="20013968"/>
            <a:ext cx="5941635" cy="738664"/>
          </a:xfrm>
          <a:prstGeom prst="rect">
            <a:avLst/>
          </a:prstGeom>
          <a:noFill/>
        </p:spPr>
        <p:txBody>
          <a:bodyPr wrap="square" rtlCol="0">
            <a:spAutoFit/>
          </a:bodyPr>
          <a:lstStyle/>
          <a:p>
            <a:pPr algn="ctr"/>
            <a:r>
              <a:rPr lang="en-US" sz="2100" dirty="0">
                <a:solidFill>
                  <a:schemeClr val="bg1"/>
                </a:solidFill>
              </a:rPr>
              <a:t>Fig. 3: Reinforcement Learning</a:t>
            </a:r>
          </a:p>
          <a:p>
            <a:pPr algn="ctr"/>
            <a:r>
              <a:rPr lang="en-US" sz="2100" dirty="0">
                <a:solidFill>
                  <a:schemeClr val="bg1"/>
                </a:solidFill>
              </a:rPr>
              <a:t>Created By Tracer Lab</a:t>
            </a:r>
          </a:p>
        </p:txBody>
      </p:sp>
      <p:sp>
        <p:nvSpPr>
          <p:cNvPr id="121" name="TextBox 120">
            <a:extLst>
              <a:ext uri="{FF2B5EF4-FFF2-40B4-BE49-F238E27FC236}">
                <a16:creationId xmlns:a16="http://schemas.microsoft.com/office/drawing/2014/main" id="{A8986E34-B05D-4D7F-A860-4BE9E04FD031}"/>
              </a:ext>
            </a:extLst>
          </p:cNvPr>
          <p:cNvSpPr txBox="1"/>
          <p:nvPr/>
        </p:nvSpPr>
        <p:spPr>
          <a:xfrm>
            <a:off x="24083853" y="20007664"/>
            <a:ext cx="5941635" cy="738664"/>
          </a:xfrm>
          <a:prstGeom prst="rect">
            <a:avLst/>
          </a:prstGeom>
          <a:noFill/>
        </p:spPr>
        <p:txBody>
          <a:bodyPr wrap="square" rtlCol="0">
            <a:spAutoFit/>
          </a:bodyPr>
          <a:lstStyle/>
          <a:p>
            <a:pPr algn="ctr"/>
            <a:r>
              <a:rPr lang="en-US" sz="2100" dirty="0">
                <a:solidFill>
                  <a:schemeClr val="bg1"/>
                </a:solidFill>
              </a:rPr>
              <a:t>Fig. 4: Our Complete Algorithm</a:t>
            </a:r>
          </a:p>
          <a:p>
            <a:pPr algn="ctr"/>
            <a:r>
              <a:rPr lang="en-US" sz="2100" dirty="0">
                <a:solidFill>
                  <a:schemeClr val="bg1"/>
                </a:solidFill>
              </a:rPr>
              <a:t>Created By Isaac Hanna</a:t>
            </a:r>
          </a:p>
        </p:txBody>
      </p:sp>
      <p:sp>
        <p:nvSpPr>
          <p:cNvPr id="122" name="TextBox 121">
            <a:extLst>
              <a:ext uri="{FF2B5EF4-FFF2-40B4-BE49-F238E27FC236}">
                <a16:creationId xmlns:a16="http://schemas.microsoft.com/office/drawing/2014/main" id="{F9A26146-EE5D-4CB6-A561-AF61DDCB3CA4}"/>
              </a:ext>
            </a:extLst>
          </p:cNvPr>
          <p:cNvSpPr txBox="1"/>
          <p:nvPr/>
        </p:nvSpPr>
        <p:spPr>
          <a:xfrm>
            <a:off x="24490349" y="10116071"/>
            <a:ext cx="6106460" cy="1061829"/>
          </a:xfrm>
          <a:prstGeom prst="rect">
            <a:avLst/>
          </a:prstGeom>
          <a:noFill/>
        </p:spPr>
        <p:txBody>
          <a:bodyPr wrap="square" rtlCol="0">
            <a:spAutoFit/>
          </a:bodyPr>
          <a:lstStyle/>
          <a:p>
            <a:pPr algn="ctr"/>
            <a:r>
              <a:rPr lang="en-US" sz="2100" dirty="0">
                <a:solidFill>
                  <a:srgbClr val="000000"/>
                </a:solidFill>
                <a:latin typeface="Times New Roman" panose="02020603050405020304" pitchFamily="18" charset="0"/>
                <a:cs typeface="Times New Roman" panose="02020603050405020304" pitchFamily="18" charset="0"/>
              </a:rPr>
              <a:t>Figure 2: The Maxwell Model of the Dielectric Elastomer Actuator</a:t>
            </a:r>
          </a:p>
          <a:p>
            <a:pPr algn="ctr"/>
            <a:r>
              <a:rPr lang="en-US" sz="2100" dirty="0">
                <a:solidFill>
                  <a:srgbClr val="000000"/>
                </a:solidFill>
                <a:latin typeface="Times New Roman" panose="02020603050405020304" pitchFamily="18" charset="0"/>
                <a:cs typeface="Times New Roman" panose="02020603050405020304" pitchFamily="18" charset="0"/>
              </a:rPr>
              <a:t>Created By Tracer Lab</a:t>
            </a:r>
          </a:p>
        </p:txBody>
      </p:sp>
      <p:pic>
        <p:nvPicPr>
          <p:cNvPr id="123" name="Picture 122" descr="Diagram, map&#10;&#10;Description automatically generated">
            <a:extLst>
              <a:ext uri="{FF2B5EF4-FFF2-40B4-BE49-F238E27FC236}">
                <a16:creationId xmlns:a16="http://schemas.microsoft.com/office/drawing/2014/main" id="{BA3922A2-1EEB-47A3-A03D-740A23DB8000}"/>
              </a:ext>
            </a:extLst>
          </p:cNvPr>
          <p:cNvPicPr>
            <a:picLocks noChangeAspect="1"/>
          </p:cNvPicPr>
          <p:nvPr/>
        </p:nvPicPr>
        <p:blipFill>
          <a:blip r:embed="rId6"/>
          <a:stretch>
            <a:fillRect/>
          </a:stretch>
        </p:blipFill>
        <p:spPr>
          <a:xfrm>
            <a:off x="21134948" y="11327382"/>
            <a:ext cx="11839446" cy="8637376"/>
          </a:xfrm>
          <a:prstGeom prst="rect">
            <a:avLst/>
          </a:prstGeom>
        </p:spPr>
      </p:pic>
      <p:pic>
        <p:nvPicPr>
          <p:cNvPr id="124" name="Picture 123" descr="Chart, line chart&#10;&#10;Description automatically generated">
            <a:extLst>
              <a:ext uri="{FF2B5EF4-FFF2-40B4-BE49-F238E27FC236}">
                <a16:creationId xmlns:a16="http://schemas.microsoft.com/office/drawing/2014/main" id="{536C9976-6D19-48A5-8F92-48C5FCAAB434}"/>
              </a:ext>
            </a:extLst>
          </p:cNvPr>
          <p:cNvPicPr>
            <a:picLocks noChangeAspect="1"/>
          </p:cNvPicPr>
          <p:nvPr/>
        </p:nvPicPr>
        <p:blipFill>
          <a:blip r:embed="rId7"/>
          <a:stretch>
            <a:fillRect/>
          </a:stretch>
        </p:blipFill>
        <p:spPr>
          <a:xfrm>
            <a:off x="11224009" y="22311204"/>
            <a:ext cx="9235244" cy="8443897"/>
          </a:xfrm>
          <a:prstGeom prst="rect">
            <a:avLst/>
          </a:prstGeom>
        </p:spPr>
      </p:pic>
      <p:pic>
        <p:nvPicPr>
          <p:cNvPr id="125" name="Picture 2">
            <a:extLst>
              <a:ext uri="{FF2B5EF4-FFF2-40B4-BE49-F238E27FC236}">
                <a16:creationId xmlns:a16="http://schemas.microsoft.com/office/drawing/2014/main" id="{381D33ED-1F8A-4E86-AF34-1E1C6DC470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8986" y="22311203"/>
            <a:ext cx="11427030" cy="76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125">
            <a:extLst>
              <a:ext uri="{FF2B5EF4-FFF2-40B4-BE49-F238E27FC236}">
                <a16:creationId xmlns:a16="http://schemas.microsoft.com/office/drawing/2014/main" id="{46D6B0E9-7A13-4A49-A8A9-F04B16C7B765}"/>
              </a:ext>
            </a:extLst>
          </p:cNvPr>
          <p:cNvSpPr txBox="1"/>
          <p:nvPr/>
        </p:nvSpPr>
        <p:spPr>
          <a:xfrm>
            <a:off x="23431950" y="30245737"/>
            <a:ext cx="7941386" cy="1061829"/>
          </a:xfrm>
          <a:prstGeom prst="rect">
            <a:avLst/>
          </a:prstGeom>
          <a:noFill/>
        </p:spPr>
        <p:txBody>
          <a:bodyPr wrap="square" rtlCol="0">
            <a:spAutoFit/>
          </a:bodyPr>
          <a:lstStyle/>
          <a:p>
            <a:pPr algn="ctr"/>
            <a:r>
              <a:rPr lang="en-US" sz="2100" dirty="0">
                <a:solidFill>
                  <a:schemeClr val="bg1"/>
                </a:solidFill>
              </a:rPr>
              <a:t>Fig. 6: Preliminary Results using fourth-order polynomials to estimate the necessary voltage </a:t>
            </a:r>
          </a:p>
          <a:p>
            <a:pPr algn="ctr"/>
            <a:r>
              <a:rPr lang="en-US" sz="2100" dirty="0">
                <a:solidFill>
                  <a:schemeClr val="bg1"/>
                </a:solidFill>
              </a:rPr>
              <a:t>Created By Isaac Hanna</a:t>
            </a:r>
          </a:p>
        </p:txBody>
      </p:sp>
      <p:sp>
        <p:nvSpPr>
          <p:cNvPr id="127" name="TextBox 126">
            <a:extLst>
              <a:ext uri="{FF2B5EF4-FFF2-40B4-BE49-F238E27FC236}">
                <a16:creationId xmlns:a16="http://schemas.microsoft.com/office/drawing/2014/main" id="{68341006-7329-47A4-A7A8-D97C28929DDE}"/>
              </a:ext>
            </a:extLst>
          </p:cNvPr>
          <p:cNvSpPr txBox="1"/>
          <p:nvPr/>
        </p:nvSpPr>
        <p:spPr>
          <a:xfrm>
            <a:off x="33823809" y="4974761"/>
            <a:ext cx="9302451" cy="14075851"/>
          </a:xfrm>
          <a:prstGeom prst="rect">
            <a:avLst/>
          </a:prstGeom>
          <a:solidFill>
            <a:schemeClr val="tx1"/>
          </a:solidFill>
          <a:ln cap="rnd">
            <a:solidFill>
              <a:schemeClr val="tx1"/>
            </a:solidFill>
          </a:ln>
        </p:spPr>
        <p:txBody>
          <a:bodyPr wrap="square" lIns="182880" rIns="182880" rtlCol="0">
            <a:noAutofit/>
          </a:bodyPr>
          <a:lstStyle/>
          <a:p>
            <a:pPr algn="just"/>
            <a:endParaRPr lang="en-US" sz="1800" dirty="0">
              <a:solidFill>
                <a:schemeClr val="bg1"/>
              </a:solidFill>
              <a:latin typeface="Times New Roman"/>
              <a:cs typeface="Times New Roman"/>
            </a:endParaRPr>
          </a:p>
          <a:p>
            <a:pPr algn="just"/>
            <a:r>
              <a:rPr lang="en-US" sz="2800" b="1" dirty="0">
                <a:solidFill>
                  <a:schemeClr val="bg1"/>
                </a:solidFill>
                <a:latin typeface="Times New Roman"/>
                <a:cs typeface="Times New Roman"/>
              </a:rPr>
              <a:t>Data Generation and Polynomial Fitting:</a:t>
            </a:r>
          </a:p>
          <a:p>
            <a:pPr marL="457200" indent="-457200" algn="just">
              <a:buFont typeface="Arial" panose="020B0604020202020204" pitchFamily="34" charset="0"/>
              <a:buChar char="•"/>
            </a:pPr>
            <a:r>
              <a:rPr lang="en-US" sz="2400" dirty="0">
                <a:solidFill>
                  <a:schemeClr val="bg1"/>
                </a:solidFill>
                <a:latin typeface="Times New Roman"/>
                <a:cs typeface="Times New Roman"/>
              </a:rPr>
              <a:t>In order to accelerate the process, a simulation of the dielectric elastomer actuator was used in place of an actual elastomer to generate data</a:t>
            </a:r>
          </a:p>
          <a:p>
            <a:pPr marL="457200" indent="-457200" algn="just">
              <a:buFont typeface="Arial" panose="020B0604020202020204" pitchFamily="34" charset="0"/>
              <a:buChar char="•"/>
            </a:pPr>
            <a:r>
              <a:rPr lang="en-US" sz="2400" dirty="0">
                <a:solidFill>
                  <a:schemeClr val="bg1"/>
                </a:solidFill>
                <a:latin typeface="Times New Roman"/>
                <a:cs typeface="Times New Roman"/>
              </a:rPr>
              <a:t>Data was generated for 31 voltages from 0 to 3000 in increments of 100 volts</a:t>
            </a:r>
          </a:p>
          <a:p>
            <a:pPr marL="457200" indent="-457200" algn="just">
              <a:buFont typeface="Arial" panose="020B0604020202020204" pitchFamily="34" charset="0"/>
              <a:buChar char="•"/>
            </a:pPr>
            <a:r>
              <a:rPr lang="en-US" sz="2400" dirty="0">
                <a:solidFill>
                  <a:schemeClr val="bg1"/>
                </a:solidFill>
                <a:latin typeface="Times New Roman"/>
                <a:cs typeface="Times New Roman"/>
              </a:rPr>
              <a:t>The voltage was applied and the displacement measured at timesteps with dt = .01</a:t>
            </a:r>
          </a:p>
          <a:p>
            <a:pPr marL="457200" indent="-457200" algn="just">
              <a:buFont typeface="Arial" panose="020B0604020202020204" pitchFamily="34" charset="0"/>
              <a:buChar char="•"/>
            </a:pPr>
            <a:r>
              <a:rPr lang="en-US" sz="2400" dirty="0">
                <a:solidFill>
                  <a:schemeClr val="bg1"/>
                </a:solidFill>
                <a:latin typeface="Times New Roman"/>
                <a:cs typeface="Times New Roman"/>
              </a:rPr>
              <a:t>For each timestep, a fourth-order polynomial was fit, mapping displacement to voltage (fig. 5)</a:t>
            </a:r>
          </a:p>
          <a:p>
            <a:pPr algn="just"/>
            <a:r>
              <a:rPr lang="en-US" sz="2800" b="1" dirty="0">
                <a:solidFill>
                  <a:schemeClr val="bg1"/>
                </a:solidFill>
                <a:latin typeface="Times New Roman"/>
                <a:cs typeface="Times New Roman"/>
              </a:rPr>
              <a:t>Epochs</a:t>
            </a:r>
          </a:p>
          <a:p>
            <a:pPr marL="457200" indent="-457200" algn="just">
              <a:buFont typeface="Arial" panose="020B0604020202020204" pitchFamily="34" charset="0"/>
              <a:buChar char="•"/>
            </a:pPr>
            <a:r>
              <a:rPr lang="en-US" sz="2400" dirty="0">
                <a:solidFill>
                  <a:schemeClr val="bg1"/>
                </a:solidFill>
                <a:latin typeface="Times New Roman"/>
                <a:cs typeface="Times New Roman"/>
              </a:rPr>
              <a:t>The system was trained for 100 epochs, each with a randomly generated trajectory</a:t>
            </a:r>
          </a:p>
          <a:p>
            <a:pPr marL="457200" indent="-457200" algn="just">
              <a:buFont typeface="Arial" panose="020B0604020202020204" pitchFamily="34" charset="0"/>
              <a:buChar char="•"/>
            </a:pPr>
            <a:r>
              <a:rPr lang="en-US" sz="2400" dirty="0">
                <a:solidFill>
                  <a:schemeClr val="bg1"/>
                </a:solidFill>
                <a:latin typeface="Times New Roman"/>
                <a:cs typeface="Times New Roman"/>
              </a:rPr>
              <a:t>After every 5 epochs, starting with the tenth, the system was tested with each of six test trajectories—two sine waves, two square waves, and two triangle waves</a:t>
            </a:r>
          </a:p>
          <a:p>
            <a:pPr marL="457200" indent="-457200" algn="just">
              <a:buFont typeface="Arial" panose="020B0604020202020204" pitchFamily="34" charset="0"/>
              <a:buChar char="•"/>
            </a:pPr>
            <a:r>
              <a:rPr lang="en-US" sz="2400" dirty="0">
                <a:solidFill>
                  <a:schemeClr val="bg1"/>
                </a:solidFill>
                <a:latin typeface="Times New Roman"/>
                <a:cs typeface="Times New Roman"/>
              </a:rPr>
              <a:t>The root mean square error over the course of the tests was used to measure the model performance</a:t>
            </a:r>
          </a:p>
          <a:p>
            <a:pPr algn="just"/>
            <a:r>
              <a:rPr lang="en-US" sz="2800" b="1" dirty="0">
                <a:solidFill>
                  <a:schemeClr val="bg1"/>
                </a:solidFill>
                <a:latin typeface="Times New Roman"/>
                <a:cs typeface="Times New Roman"/>
              </a:rPr>
              <a:t>Timesteps (Fig. 4)</a:t>
            </a:r>
          </a:p>
          <a:p>
            <a:pPr marL="457200" indent="-457200" algn="just">
              <a:buFont typeface="Arial" panose="020B0604020202020204" pitchFamily="34" charset="0"/>
              <a:buChar char="•"/>
            </a:pPr>
            <a:r>
              <a:rPr lang="en-US" sz="2400" dirty="0">
                <a:solidFill>
                  <a:schemeClr val="bg1"/>
                </a:solidFill>
                <a:latin typeface="Times New Roman"/>
                <a:cs typeface="Times New Roman"/>
              </a:rPr>
              <a:t>At each timestep, a system of differential equations modeling the system was simulated to find the actual displacement </a:t>
            </a:r>
          </a:p>
          <a:p>
            <a:pPr marL="457200" indent="-457200" algn="just">
              <a:buFont typeface="Arial" panose="020B0604020202020204" pitchFamily="34" charset="0"/>
              <a:buChar char="•"/>
            </a:pPr>
            <a:r>
              <a:rPr lang="en-US" sz="2400" dirty="0">
                <a:solidFill>
                  <a:schemeClr val="bg1"/>
                </a:solidFill>
                <a:latin typeface="Times New Roman"/>
                <a:cs typeface="Times New Roman"/>
              </a:rPr>
              <a:t>This displacement was then passed, along with the current time, previous voltage, the desired displacements 1, 6, and 11 timesteps in the future, and the voltage predicted by the polynomials, to the reinforcement learning system</a:t>
            </a:r>
          </a:p>
          <a:p>
            <a:pPr marL="457200" indent="-457200" algn="just">
              <a:buFont typeface="Arial" panose="020B0604020202020204" pitchFamily="34" charset="0"/>
              <a:buChar char="•"/>
            </a:pPr>
            <a:r>
              <a:rPr lang="en-US" sz="2400" dirty="0">
                <a:solidFill>
                  <a:schemeClr val="bg1"/>
                </a:solidFill>
                <a:latin typeface="Times New Roman"/>
                <a:cs typeface="Times New Roman"/>
              </a:rPr>
              <a:t>The system predicted an offset and stored the state, action, reward, and next state in the trajectory</a:t>
            </a:r>
          </a:p>
          <a:p>
            <a:pPr marL="457200" indent="-457200" algn="just">
              <a:buFont typeface="Arial" panose="020B0604020202020204" pitchFamily="34" charset="0"/>
              <a:buChar char="•"/>
            </a:pPr>
            <a:r>
              <a:rPr lang="en-US" sz="2400" dirty="0">
                <a:solidFill>
                  <a:schemeClr val="bg1"/>
                </a:solidFill>
                <a:latin typeface="Times New Roman"/>
                <a:cs typeface="Times New Roman"/>
              </a:rPr>
              <a:t>It then selects a sample from the trajectory and  updates the policy parameters according to the difference between the predicted Q-values and the “actual” Q-values found by adding to the reward a portion of the maximum Q-value predicted by the target network for the next state </a:t>
            </a:r>
          </a:p>
          <a:p>
            <a:pPr marL="457200" indent="-457200" algn="just">
              <a:buFont typeface="Arial" panose="020B0604020202020204" pitchFamily="34" charset="0"/>
              <a:buChar char="•"/>
            </a:pPr>
            <a:r>
              <a:rPr lang="en-US" sz="2400" dirty="0">
                <a:solidFill>
                  <a:schemeClr val="bg1"/>
                </a:solidFill>
                <a:latin typeface="Times New Roman"/>
                <a:cs typeface="Times New Roman"/>
              </a:rPr>
              <a:t>The target network parameters are then updated by taking a weighted mean of the target network parameters and the current policy parameters</a:t>
            </a:r>
          </a:p>
          <a:p>
            <a:pPr marL="457200" indent="-457200" algn="just">
              <a:buFont typeface="Arial" panose="020B0604020202020204" pitchFamily="34" charset="0"/>
              <a:buChar char="•"/>
            </a:pPr>
            <a:endParaRPr lang="en-US" sz="2000" dirty="0">
              <a:solidFill>
                <a:schemeClr val="bg1"/>
              </a:solidFill>
              <a:latin typeface="Times New Roman"/>
              <a:cs typeface="Times New Roman"/>
            </a:endParaRPr>
          </a:p>
          <a:p>
            <a:pPr algn="just"/>
            <a:endParaRPr lang="en-US" sz="1800" dirty="0">
              <a:solidFill>
                <a:schemeClr val="bg1"/>
              </a:solidFill>
              <a:latin typeface="Times New Roman"/>
              <a:cs typeface="Times New Roman"/>
            </a:endParaRPr>
          </a:p>
          <a:p>
            <a:pPr algn="just"/>
            <a:r>
              <a:rPr lang="en-US" sz="1800" dirty="0">
                <a:solidFill>
                  <a:schemeClr val="bg1"/>
                </a:solidFill>
                <a:latin typeface="Times New Roman"/>
                <a:cs typeface="Times New Roman"/>
              </a:rPr>
              <a:t> </a:t>
            </a:r>
          </a:p>
        </p:txBody>
      </p:sp>
      <p:sp>
        <p:nvSpPr>
          <p:cNvPr id="128" name="TextBox 127">
            <a:extLst>
              <a:ext uri="{FF2B5EF4-FFF2-40B4-BE49-F238E27FC236}">
                <a16:creationId xmlns:a16="http://schemas.microsoft.com/office/drawing/2014/main" id="{87CAF38D-B564-4528-BF9A-B6BB910A6FB9}"/>
              </a:ext>
            </a:extLst>
          </p:cNvPr>
          <p:cNvSpPr txBox="1"/>
          <p:nvPr/>
        </p:nvSpPr>
        <p:spPr>
          <a:xfrm>
            <a:off x="33833985" y="4126583"/>
            <a:ext cx="9292276" cy="871393"/>
          </a:xfrm>
          <a:prstGeom prst="rect">
            <a:avLst/>
          </a:prstGeom>
          <a:solidFill>
            <a:srgbClr val="0A254E"/>
          </a:solidFill>
          <a:ln>
            <a:solidFill>
              <a:schemeClr val="bg2"/>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nvGrpSpPr>
          <p:cNvPr id="129" name="Group 128">
            <a:extLst>
              <a:ext uri="{FF2B5EF4-FFF2-40B4-BE49-F238E27FC236}">
                <a16:creationId xmlns:a16="http://schemas.microsoft.com/office/drawing/2014/main" id="{B57737C3-0646-4812-BAF3-F9AB8E21A08A}"/>
              </a:ext>
            </a:extLst>
          </p:cNvPr>
          <p:cNvGrpSpPr/>
          <p:nvPr/>
        </p:nvGrpSpPr>
        <p:grpSpPr>
          <a:xfrm>
            <a:off x="33934181" y="24079678"/>
            <a:ext cx="9262894" cy="3593333"/>
            <a:chOff x="34114657" y="17838275"/>
            <a:chExt cx="9302450" cy="3345482"/>
          </a:xfrm>
        </p:grpSpPr>
        <p:sp>
          <p:nvSpPr>
            <p:cNvPr id="130" name="TextBox 129">
              <a:extLst>
                <a:ext uri="{FF2B5EF4-FFF2-40B4-BE49-F238E27FC236}">
                  <a16:creationId xmlns:a16="http://schemas.microsoft.com/office/drawing/2014/main" id="{5954EBD9-A6E8-4A5E-A473-E5BC53E8CF03}"/>
                </a:ext>
              </a:extLst>
            </p:cNvPr>
            <p:cNvSpPr txBox="1"/>
            <p:nvPr/>
          </p:nvSpPr>
          <p:spPr>
            <a:xfrm>
              <a:off x="34114657" y="18649563"/>
              <a:ext cx="9302450" cy="2534194"/>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a:solidFill>
                  <a:schemeClr val="bg1"/>
                </a:solidFill>
                <a:latin typeface="Times New Roman"/>
                <a:cs typeface="Times New Roman"/>
              </a:endParaRPr>
            </a:p>
            <a:p>
              <a:pPr algn="just"/>
              <a:r>
                <a:rPr lang="en-US" sz="2400" dirty="0">
                  <a:solidFill>
                    <a:schemeClr val="bg1"/>
                  </a:solidFill>
                  <a:latin typeface="Times New Roman"/>
                  <a:cs typeface="Times New Roman"/>
                </a:rPr>
                <a:t>Our next step is to add in the reinforcement learning system to provide adjustments for the voltages predicted by the polynomials. After repeating the success of Li et al. we hope to explore a variety of model architectures, for example using recurrent neural networks to help account for the hysteresis. We also hope to experiment with other geometries.</a:t>
              </a:r>
            </a:p>
          </p:txBody>
        </p:sp>
        <p:sp>
          <p:nvSpPr>
            <p:cNvPr id="131" name="TextBox 130">
              <a:extLst>
                <a:ext uri="{FF2B5EF4-FFF2-40B4-BE49-F238E27FC236}">
                  <a16:creationId xmlns:a16="http://schemas.microsoft.com/office/drawing/2014/main" id="{3F12EF06-BEFC-466B-A408-E6A78EC9B8E3}"/>
                </a:ext>
              </a:extLst>
            </p:cNvPr>
            <p:cNvSpPr txBox="1"/>
            <p:nvPr/>
          </p:nvSpPr>
          <p:spPr>
            <a:xfrm>
              <a:off x="34114657" y="17838275"/>
              <a:ext cx="9302450" cy="811288"/>
            </a:xfrm>
            <a:prstGeom prst="rect">
              <a:avLst/>
            </a:prstGeom>
            <a:solidFill>
              <a:srgbClr val="0A254E"/>
            </a:solidFill>
            <a:ln>
              <a:solidFill>
                <a:schemeClr val="bg2"/>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grpSp>
        <p:nvGrpSpPr>
          <p:cNvPr id="132" name="Group 131">
            <a:extLst>
              <a:ext uri="{FF2B5EF4-FFF2-40B4-BE49-F238E27FC236}">
                <a16:creationId xmlns:a16="http://schemas.microsoft.com/office/drawing/2014/main" id="{3EC73E2F-B258-4BBF-8A76-E2E58C574162}"/>
              </a:ext>
            </a:extLst>
          </p:cNvPr>
          <p:cNvGrpSpPr/>
          <p:nvPr/>
        </p:nvGrpSpPr>
        <p:grpSpPr>
          <a:xfrm>
            <a:off x="33793578" y="19391399"/>
            <a:ext cx="9371525" cy="4342890"/>
            <a:chOff x="33915263" y="3865735"/>
            <a:chExt cx="9371525" cy="3105068"/>
          </a:xfrm>
        </p:grpSpPr>
        <p:sp>
          <p:nvSpPr>
            <p:cNvPr id="133" name="TextBox 132">
              <a:extLst>
                <a:ext uri="{FF2B5EF4-FFF2-40B4-BE49-F238E27FC236}">
                  <a16:creationId xmlns:a16="http://schemas.microsoft.com/office/drawing/2014/main" id="{91A23A94-D8DE-4201-A326-E61908CB0567}"/>
                </a:ext>
              </a:extLst>
            </p:cNvPr>
            <p:cNvSpPr txBox="1"/>
            <p:nvPr/>
          </p:nvSpPr>
          <p:spPr>
            <a:xfrm>
              <a:off x="34008529" y="4564599"/>
              <a:ext cx="9278259" cy="2406204"/>
            </a:xfrm>
            <a:prstGeom prst="rect">
              <a:avLst/>
            </a:prstGeom>
            <a:solidFill>
              <a:srgbClr val="FFFFFF"/>
            </a:solidFill>
            <a:ln cap="rnd">
              <a:solidFill>
                <a:schemeClr val="tx1"/>
              </a:solidFill>
            </a:ln>
          </p:spPr>
          <p:txBody>
            <a:bodyPr wrap="square" lIns="182880" rIns="182880" rtlCol="0">
              <a:noAutofit/>
            </a:bodyPr>
            <a:lstStyle/>
            <a:p>
              <a:pPr marL="342900" indent="-342900" algn="just">
                <a:buFont typeface="Arial" panose="020B0604020202020204" pitchFamily="34" charset="0"/>
                <a:buChar char="•"/>
              </a:pPr>
              <a:endParaRPr lang="en-US" sz="2400" dirty="0">
                <a:solidFill>
                  <a:schemeClr val="bg1"/>
                </a:solidFill>
                <a:latin typeface="Times New Roman"/>
                <a:cs typeface="Times New Roman"/>
              </a:endParaRPr>
            </a:p>
            <a:p>
              <a:pPr algn="just"/>
              <a:r>
                <a:rPr lang="en-US" sz="2400" dirty="0">
                  <a:solidFill>
                    <a:schemeClr val="bg1"/>
                  </a:solidFill>
                  <a:latin typeface="Times New Roman"/>
                  <a:cs typeface="Times New Roman"/>
                </a:rPr>
                <a:t>Even without the reinforcement learning system in place, the polynomials are able to provide a reasonable control system for the DEA (Fig. 6). The polynomial-only approach initially overshoots and then undershoots the necessary voltage because of the effects of hysteresis causing the model to think it needs initially a higher voltage and later on a lower voltage than is necessary.</a:t>
              </a:r>
              <a:r>
                <a:rPr lang="en-US" sz="2400" dirty="0">
                  <a:solidFill>
                    <a:schemeClr val="bg1"/>
                  </a:solidFill>
                  <a:latin typeface="Garamond"/>
                  <a:cs typeface="Garamond"/>
                </a:rPr>
                <a:t> Still, the performance is reasonably good considering that we are only using fourth-order polynomials.</a:t>
              </a:r>
            </a:p>
          </p:txBody>
        </p:sp>
        <p:sp>
          <p:nvSpPr>
            <p:cNvPr id="134" name="TextBox 133">
              <a:extLst>
                <a:ext uri="{FF2B5EF4-FFF2-40B4-BE49-F238E27FC236}">
                  <a16:creationId xmlns:a16="http://schemas.microsoft.com/office/drawing/2014/main" id="{7D0A5902-EE2B-4AF7-B1F5-F1950DA34481}"/>
                </a:ext>
              </a:extLst>
            </p:cNvPr>
            <p:cNvSpPr txBox="1"/>
            <p:nvPr/>
          </p:nvSpPr>
          <p:spPr>
            <a:xfrm>
              <a:off x="33915263" y="3865735"/>
              <a:ext cx="9275274" cy="623026"/>
            </a:xfrm>
            <a:prstGeom prst="rect">
              <a:avLst/>
            </a:prstGeom>
            <a:solidFill>
              <a:srgbClr val="0A254E"/>
            </a:solidFill>
            <a:ln>
              <a:solidFill>
                <a:schemeClr val="bg2"/>
              </a:solidFill>
            </a:ln>
          </p:spPr>
          <p:txBody>
            <a:bodyPr wrap="square" lIns="131445" tIns="65723" rIns="131445" bIns="65723" rtlCol="0">
              <a:spAutoFit/>
            </a:bodyPr>
            <a:lstStyle/>
            <a:p>
              <a:pPr algn="ctr"/>
              <a:r>
                <a:rPr lang="en-US" sz="4800" dirty="0">
                  <a:latin typeface="Times New Roman"/>
                  <a:cs typeface="Times New Roman"/>
                </a:rPr>
                <a:t>Preliminary Results</a:t>
              </a:r>
              <a:endParaRPr lang="en-US" sz="6000" dirty="0">
                <a:latin typeface="Times New Roman"/>
                <a:cs typeface="Times New Roman"/>
              </a:endParaRPr>
            </a:p>
          </p:txBody>
        </p:sp>
      </p:grpSp>
      <p:sp>
        <p:nvSpPr>
          <p:cNvPr id="65" name="TextBox 64">
            <a:extLst>
              <a:ext uri="{FF2B5EF4-FFF2-40B4-BE49-F238E27FC236}">
                <a16:creationId xmlns:a16="http://schemas.microsoft.com/office/drawing/2014/main" id="{CC02CDEC-1914-4A94-BF81-612626170517}"/>
              </a:ext>
            </a:extLst>
          </p:cNvPr>
          <p:cNvSpPr txBox="1"/>
          <p:nvPr/>
        </p:nvSpPr>
        <p:spPr>
          <a:xfrm>
            <a:off x="7576209" y="813828"/>
            <a:ext cx="5086248" cy="2480742"/>
          </a:xfrm>
          <a:prstGeom prst="rect">
            <a:avLst/>
          </a:prstGeom>
          <a:noFill/>
          <a:ln w="12700" cap="rnd" cmpd="sng">
            <a:no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700" dirty="0">
                <a:latin typeface="Times New Roman"/>
                <a:cs typeface="Times New Roman"/>
              </a:rPr>
              <a:t>TRACER Lab</a:t>
            </a:r>
            <a:endParaRPr lang="en-US" sz="6700" dirty="0">
              <a:latin typeface="Times New Roman" panose="02020603050405020304" pitchFamily="18" charset="0"/>
            </a:endParaRPr>
          </a:p>
        </p:txBody>
      </p:sp>
      <p:sp>
        <p:nvSpPr>
          <p:cNvPr id="66" name="TextBox 65">
            <a:extLst>
              <a:ext uri="{FF2B5EF4-FFF2-40B4-BE49-F238E27FC236}">
                <a16:creationId xmlns:a16="http://schemas.microsoft.com/office/drawing/2014/main" id="{A46F6A40-6D7B-4BB1-8B1D-C4CF68B7B749}"/>
              </a:ext>
            </a:extLst>
          </p:cNvPr>
          <p:cNvSpPr txBox="1"/>
          <p:nvPr/>
        </p:nvSpPr>
        <p:spPr>
          <a:xfrm>
            <a:off x="12257472" y="10112899"/>
            <a:ext cx="6106460" cy="1061829"/>
          </a:xfrm>
          <a:prstGeom prst="rect">
            <a:avLst/>
          </a:prstGeom>
          <a:noFill/>
        </p:spPr>
        <p:txBody>
          <a:bodyPr wrap="square" rtlCol="0">
            <a:spAutoFit/>
          </a:bodyPr>
          <a:lstStyle/>
          <a:p>
            <a:pPr algn="ctr"/>
            <a:r>
              <a:rPr lang="en-US" sz="2100" dirty="0">
                <a:solidFill>
                  <a:schemeClr val="bg1"/>
                </a:solidFill>
                <a:latin typeface="Times New Roman" panose="02020603050405020304" pitchFamily="18" charset="0"/>
                <a:cs typeface="Times New Roman" panose="02020603050405020304" pitchFamily="18" charset="0"/>
              </a:rPr>
              <a:t>Figure 1: The elastomer: Subfigure A is pre-voltage activation, and B is activated state.</a:t>
            </a:r>
          </a:p>
          <a:p>
            <a:pPr algn="ctr"/>
            <a:r>
              <a:rPr lang="en-US" sz="2100" dirty="0">
                <a:solidFill>
                  <a:schemeClr val="bg1"/>
                </a:solidFill>
                <a:latin typeface="Times New Roman" panose="02020603050405020304" pitchFamily="18" charset="0"/>
                <a:cs typeface="Times New Roman" panose="02020603050405020304" pitchFamily="18" charset="0"/>
              </a:rPr>
              <a:t>Created By Tracer Lab</a:t>
            </a:r>
          </a:p>
        </p:txBody>
      </p:sp>
      <p:sp>
        <p:nvSpPr>
          <p:cNvPr id="2" name="Rectangle 1">
            <a:extLst>
              <a:ext uri="{FF2B5EF4-FFF2-40B4-BE49-F238E27FC236}">
                <a16:creationId xmlns:a16="http://schemas.microsoft.com/office/drawing/2014/main" id="{74C9B38B-B15C-4295-B525-61C104760520}"/>
              </a:ext>
            </a:extLst>
          </p:cNvPr>
          <p:cNvSpPr/>
          <p:nvPr/>
        </p:nvSpPr>
        <p:spPr>
          <a:xfrm>
            <a:off x="16402050" y="30245737"/>
            <a:ext cx="951557" cy="50936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25162</TotalTime>
  <Words>1261</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Calisto MT</vt:lpstr>
      <vt:lpstr>Consolas</vt:lpstr>
      <vt:lpstr>Garamond</vt:lpstr>
      <vt:lpstr>Lucida Grande</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Hanna, Isaac Dixon</cp:lastModifiedBy>
  <cp:revision>313</cp:revision>
  <dcterms:created xsi:type="dcterms:W3CDTF">2013-10-19T16:33:22Z</dcterms:created>
  <dcterms:modified xsi:type="dcterms:W3CDTF">2022-03-23T15:43:05Z</dcterms:modified>
</cp:coreProperties>
</file>