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userDrawn="1">
          <p15:clr>
            <a:srgbClr val="A4A3A4"/>
          </p15:clr>
        </p15:guide>
        <p15:guide id="2" pos="16128" userDrawn="1">
          <p15:clr>
            <a:srgbClr val="A4A3A4"/>
          </p15:clr>
        </p15:guide>
        <p15:guide id="3"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6357" autoAdjust="0"/>
  </p:normalViewPr>
  <p:slideViewPr>
    <p:cSldViewPr snapToGrid="0" snapToObjects="1">
      <p:cViewPr>
        <p:scale>
          <a:sx n="44" d="100"/>
          <a:sy n="44" d="100"/>
        </p:scale>
        <p:origin x="-5538" y="-5826"/>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3/21/2022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8"/>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85" indent="0" algn="ctr">
              <a:buNone/>
              <a:defRPr>
                <a:solidFill>
                  <a:schemeClr val="tx1">
                    <a:tint val="75000"/>
                  </a:schemeClr>
                </a:solidFill>
              </a:defRPr>
            </a:lvl2pPr>
            <a:lvl3pPr marL="4145968" indent="0" algn="ctr">
              <a:buNone/>
              <a:defRPr>
                <a:solidFill>
                  <a:schemeClr val="tx1">
                    <a:tint val="75000"/>
                  </a:schemeClr>
                </a:solidFill>
              </a:defRPr>
            </a:lvl3pPr>
            <a:lvl4pPr marL="6218950" indent="0" algn="ctr">
              <a:buNone/>
              <a:defRPr>
                <a:solidFill>
                  <a:schemeClr val="tx1">
                    <a:tint val="75000"/>
                  </a:schemeClr>
                </a:solidFill>
              </a:defRPr>
            </a:lvl4pPr>
            <a:lvl5pPr marL="8291932" indent="0" algn="ctr">
              <a:buNone/>
              <a:defRPr>
                <a:solidFill>
                  <a:schemeClr val="tx1">
                    <a:tint val="75000"/>
                  </a:schemeClr>
                </a:solidFill>
              </a:defRPr>
            </a:lvl5pPr>
            <a:lvl6pPr marL="10364917" indent="0" algn="ctr">
              <a:buNone/>
              <a:defRPr>
                <a:solidFill>
                  <a:schemeClr val="tx1">
                    <a:tint val="75000"/>
                  </a:schemeClr>
                </a:solidFill>
              </a:defRPr>
            </a:lvl6pPr>
            <a:lvl7pPr marL="12437902" indent="0" algn="ctr">
              <a:buNone/>
              <a:defRPr>
                <a:solidFill>
                  <a:schemeClr val="tx1">
                    <a:tint val="75000"/>
                  </a:schemeClr>
                </a:solidFill>
              </a:defRPr>
            </a:lvl7pPr>
            <a:lvl8pPr marL="14510881" indent="0" algn="ctr">
              <a:buNone/>
              <a:defRPr>
                <a:solidFill>
                  <a:schemeClr val="tx1">
                    <a:tint val="75000"/>
                  </a:schemeClr>
                </a:solidFill>
              </a:defRPr>
            </a:lvl8pPr>
            <a:lvl9pPr marL="1658386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7"/>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7"/>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6"/>
            <a:ext cx="37307520" cy="6537961"/>
          </a:xfrm>
        </p:spPr>
        <p:txBody>
          <a:bodyPr anchor="t"/>
          <a:lstStyle>
            <a:lvl1pPr algn="l">
              <a:defRPr sz="18301" b="1" cap="all"/>
            </a:lvl1pPr>
          </a:lstStyle>
          <a:p>
            <a:r>
              <a:rPr lang="en-US"/>
              <a:t>Click to edit Master title style</a:t>
            </a:r>
          </a:p>
        </p:txBody>
      </p:sp>
      <p:sp>
        <p:nvSpPr>
          <p:cNvPr id="3" name="Text Placeholder 2"/>
          <p:cNvSpPr>
            <a:spLocks noGrp="1"/>
          </p:cNvSpPr>
          <p:nvPr>
            <p:ph type="body" idx="1"/>
          </p:nvPr>
        </p:nvSpPr>
        <p:spPr>
          <a:xfrm>
            <a:off x="3467103" y="13952232"/>
            <a:ext cx="37307520" cy="7200901"/>
          </a:xfrm>
        </p:spPr>
        <p:txBody>
          <a:bodyPr anchor="b"/>
          <a:lstStyle>
            <a:lvl1pPr marL="0" indent="0">
              <a:buNone/>
              <a:defRPr sz="9101">
                <a:solidFill>
                  <a:schemeClr val="tx1">
                    <a:tint val="75000"/>
                  </a:schemeClr>
                </a:solidFill>
              </a:defRPr>
            </a:lvl1pPr>
            <a:lvl2pPr marL="2072985" indent="0">
              <a:buNone/>
              <a:defRPr sz="8200">
                <a:solidFill>
                  <a:schemeClr val="tx1">
                    <a:tint val="75000"/>
                  </a:schemeClr>
                </a:solidFill>
              </a:defRPr>
            </a:lvl2pPr>
            <a:lvl3pPr marL="4145968" indent="0">
              <a:buNone/>
              <a:defRPr sz="7200">
                <a:solidFill>
                  <a:schemeClr val="tx1">
                    <a:tint val="75000"/>
                  </a:schemeClr>
                </a:solidFill>
              </a:defRPr>
            </a:lvl3pPr>
            <a:lvl4pPr marL="6218950" indent="0">
              <a:buNone/>
              <a:defRPr sz="6301">
                <a:solidFill>
                  <a:schemeClr val="tx1">
                    <a:tint val="75000"/>
                  </a:schemeClr>
                </a:solidFill>
              </a:defRPr>
            </a:lvl4pPr>
            <a:lvl5pPr marL="8291932" indent="0">
              <a:buNone/>
              <a:defRPr sz="6301">
                <a:solidFill>
                  <a:schemeClr val="tx1">
                    <a:tint val="75000"/>
                  </a:schemeClr>
                </a:solidFill>
              </a:defRPr>
            </a:lvl5pPr>
            <a:lvl6pPr marL="10364917" indent="0">
              <a:buNone/>
              <a:defRPr sz="6301">
                <a:solidFill>
                  <a:schemeClr val="tx1">
                    <a:tint val="75000"/>
                  </a:schemeClr>
                </a:solidFill>
              </a:defRPr>
            </a:lvl6pPr>
            <a:lvl7pPr marL="12437902" indent="0">
              <a:buNone/>
              <a:defRPr sz="6301">
                <a:solidFill>
                  <a:schemeClr val="tx1">
                    <a:tint val="75000"/>
                  </a:schemeClr>
                </a:solidFill>
              </a:defRPr>
            </a:lvl7pPr>
            <a:lvl8pPr marL="14510881" indent="0">
              <a:buNone/>
              <a:defRPr sz="6301">
                <a:solidFill>
                  <a:schemeClr val="tx1">
                    <a:tint val="75000"/>
                  </a:schemeClr>
                </a:solidFill>
              </a:defRPr>
            </a:lvl8pPr>
            <a:lvl9pPr marL="16583866" indent="0">
              <a:buNone/>
              <a:defRPr sz="63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1"/>
            </a:lvl2pPr>
            <a:lvl3pPr>
              <a:defRPr sz="9101"/>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1"/>
            </a:lvl2pPr>
            <a:lvl3pPr>
              <a:defRPr sz="9101"/>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5" y="7368544"/>
            <a:ext cx="19392903" cy="3070859"/>
          </a:xfrm>
        </p:spPr>
        <p:txBody>
          <a:bodyPr anchor="b"/>
          <a:lstStyle>
            <a:lvl1pPr marL="0" indent="0">
              <a:buNone/>
              <a:defRPr sz="10901" b="1"/>
            </a:lvl1pPr>
            <a:lvl2pPr marL="2072985" indent="0">
              <a:buNone/>
              <a:defRPr sz="9101" b="1"/>
            </a:lvl2pPr>
            <a:lvl3pPr marL="4145968" indent="0">
              <a:buNone/>
              <a:defRPr sz="8200" b="1"/>
            </a:lvl3pPr>
            <a:lvl4pPr marL="6218950" indent="0">
              <a:buNone/>
              <a:defRPr sz="7200" b="1"/>
            </a:lvl4pPr>
            <a:lvl5pPr marL="8291932" indent="0">
              <a:buNone/>
              <a:defRPr sz="7200" b="1"/>
            </a:lvl5pPr>
            <a:lvl6pPr marL="10364917" indent="0">
              <a:buNone/>
              <a:defRPr sz="7200" b="1"/>
            </a:lvl6pPr>
            <a:lvl7pPr marL="12437902" indent="0">
              <a:buNone/>
              <a:defRPr sz="7200" b="1"/>
            </a:lvl7pPr>
            <a:lvl8pPr marL="14510881" indent="0">
              <a:buNone/>
              <a:defRPr sz="7200" b="1"/>
            </a:lvl8pPr>
            <a:lvl9pPr marL="16583866"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5" y="10439402"/>
            <a:ext cx="19392903" cy="18966181"/>
          </a:xfrm>
        </p:spPr>
        <p:txBody>
          <a:bodyPr/>
          <a:lstStyle>
            <a:lvl1pPr>
              <a:defRPr sz="10901"/>
            </a:lvl1pPr>
            <a:lvl2pPr>
              <a:defRPr sz="9101"/>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1" b="1"/>
            </a:lvl1pPr>
            <a:lvl2pPr marL="2072985" indent="0">
              <a:buNone/>
              <a:defRPr sz="9101" b="1"/>
            </a:lvl2pPr>
            <a:lvl3pPr marL="4145968" indent="0">
              <a:buNone/>
              <a:defRPr sz="8200" b="1"/>
            </a:lvl3pPr>
            <a:lvl4pPr marL="6218950" indent="0">
              <a:buNone/>
              <a:defRPr sz="7200" b="1"/>
            </a:lvl4pPr>
            <a:lvl5pPr marL="8291932" indent="0">
              <a:buNone/>
              <a:defRPr sz="7200" b="1"/>
            </a:lvl5pPr>
            <a:lvl6pPr marL="10364917" indent="0">
              <a:buNone/>
              <a:defRPr sz="7200" b="1"/>
            </a:lvl6pPr>
            <a:lvl7pPr marL="12437902" indent="0">
              <a:buNone/>
              <a:defRPr sz="7200" b="1"/>
            </a:lvl7pPr>
            <a:lvl8pPr marL="14510881" indent="0">
              <a:buNone/>
              <a:defRPr sz="7200" b="1"/>
            </a:lvl8pPr>
            <a:lvl9pPr marL="16583866"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1"/>
            </a:lvl1pPr>
            <a:lvl2pPr>
              <a:defRPr sz="9101"/>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1" b="1"/>
            </a:lvl1pPr>
          </a:lstStyle>
          <a:p>
            <a:r>
              <a:rPr lang="en-US"/>
              <a:t>Click to edit Master title style</a:t>
            </a:r>
          </a:p>
        </p:txBody>
      </p:sp>
      <p:sp>
        <p:nvSpPr>
          <p:cNvPr id="3" name="Content Placeholder 2"/>
          <p:cNvSpPr>
            <a:spLocks noGrp="1"/>
          </p:cNvSpPr>
          <p:nvPr>
            <p:ph idx="1"/>
          </p:nvPr>
        </p:nvSpPr>
        <p:spPr>
          <a:xfrm>
            <a:off x="17160240" y="1310655"/>
            <a:ext cx="24536400" cy="28094943"/>
          </a:xfrm>
        </p:spPr>
        <p:txBody>
          <a:bodyPr/>
          <a:lstStyle>
            <a:lvl1pPr>
              <a:defRPr sz="14501"/>
            </a:lvl1pPr>
            <a:lvl2pPr>
              <a:defRPr sz="12800"/>
            </a:lvl2pPr>
            <a:lvl3pPr>
              <a:defRPr sz="10901"/>
            </a:lvl3pPr>
            <a:lvl4pPr>
              <a:defRPr sz="9101"/>
            </a:lvl4pPr>
            <a:lvl5pPr>
              <a:defRPr sz="9101"/>
            </a:lvl5pPr>
            <a:lvl6pPr>
              <a:defRPr sz="9101"/>
            </a:lvl6pPr>
            <a:lvl7pPr>
              <a:defRPr sz="9101"/>
            </a:lvl7pPr>
            <a:lvl8pPr>
              <a:defRPr sz="9101"/>
            </a:lvl8pPr>
            <a:lvl9pPr>
              <a:defRPr sz="91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91"/>
            <a:ext cx="14439903" cy="22517103"/>
          </a:xfrm>
        </p:spPr>
        <p:txBody>
          <a:bodyPr/>
          <a:lstStyle>
            <a:lvl1pPr marL="0" indent="0">
              <a:buNone/>
              <a:defRPr sz="6301"/>
            </a:lvl1pPr>
            <a:lvl2pPr marL="2072985" indent="0">
              <a:buNone/>
              <a:defRPr sz="5501"/>
            </a:lvl2pPr>
            <a:lvl3pPr marL="4145968" indent="0">
              <a:buNone/>
              <a:defRPr sz="4501"/>
            </a:lvl3pPr>
            <a:lvl4pPr marL="6218950" indent="0">
              <a:buNone/>
              <a:defRPr sz="4000"/>
            </a:lvl4pPr>
            <a:lvl5pPr marL="8291932" indent="0">
              <a:buNone/>
              <a:defRPr sz="4000"/>
            </a:lvl5pPr>
            <a:lvl6pPr marL="10364917" indent="0">
              <a:buNone/>
              <a:defRPr sz="4000"/>
            </a:lvl6pPr>
            <a:lvl7pPr marL="12437902" indent="0">
              <a:buNone/>
              <a:defRPr sz="4000"/>
            </a:lvl7pPr>
            <a:lvl8pPr marL="14510881" indent="0">
              <a:buNone/>
              <a:defRPr sz="4000"/>
            </a:lvl8pPr>
            <a:lvl9pPr marL="16583866"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1"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1"/>
            </a:lvl1pPr>
            <a:lvl2pPr marL="2072985" indent="0">
              <a:buNone/>
              <a:defRPr sz="12800"/>
            </a:lvl2pPr>
            <a:lvl3pPr marL="4145968" indent="0">
              <a:buNone/>
              <a:defRPr sz="10901"/>
            </a:lvl3pPr>
            <a:lvl4pPr marL="6218950" indent="0">
              <a:buNone/>
              <a:defRPr sz="9101"/>
            </a:lvl4pPr>
            <a:lvl5pPr marL="8291932" indent="0">
              <a:buNone/>
              <a:defRPr sz="9101"/>
            </a:lvl5pPr>
            <a:lvl6pPr marL="10364917" indent="0">
              <a:buNone/>
              <a:defRPr sz="9101"/>
            </a:lvl6pPr>
            <a:lvl7pPr marL="12437902" indent="0">
              <a:buNone/>
              <a:defRPr sz="9101"/>
            </a:lvl7pPr>
            <a:lvl8pPr marL="14510881" indent="0">
              <a:buNone/>
              <a:defRPr sz="9101"/>
            </a:lvl8pPr>
            <a:lvl9pPr marL="16583866" indent="0">
              <a:buNone/>
              <a:defRPr sz="9101"/>
            </a:lvl9pPr>
          </a:lstStyle>
          <a:p>
            <a:endParaRPr lang="en-US"/>
          </a:p>
        </p:txBody>
      </p:sp>
      <p:sp>
        <p:nvSpPr>
          <p:cNvPr id="4" name="Text Placeholder 3"/>
          <p:cNvSpPr>
            <a:spLocks noGrp="1"/>
          </p:cNvSpPr>
          <p:nvPr>
            <p:ph type="body" sz="half" idx="2"/>
          </p:nvPr>
        </p:nvSpPr>
        <p:spPr>
          <a:xfrm>
            <a:off x="8602983" y="25763229"/>
            <a:ext cx="26334720" cy="3863337"/>
          </a:xfrm>
        </p:spPr>
        <p:txBody>
          <a:bodyPr/>
          <a:lstStyle>
            <a:lvl1pPr marL="0" indent="0">
              <a:buNone/>
              <a:defRPr sz="6301"/>
            </a:lvl1pPr>
            <a:lvl2pPr marL="2072985" indent="0">
              <a:buNone/>
              <a:defRPr sz="5501"/>
            </a:lvl2pPr>
            <a:lvl3pPr marL="4145968" indent="0">
              <a:buNone/>
              <a:defRPr sz="4501"/>
            </a:lvl3pPr>
            <a:lvl4pPr marL="6218950" indent="0">
              <a:buNone/>
              <a:defRPr sz="4000"/>
            </a:lvl4pPr>
            <a:lvl5pPr marL="8291932" indent="0">
              <a:buNone/>
              <a:defRPr sz="4000"/>
            </a:lvl5pPr>
            <a:lvl6pPr marL="10364917" indent="0">
              <a:buNone/>
              <a:defRPr sz="4000"/>
            </a:lvl6pPr>
            <a:lvl7pPr marL="12437902" indent="0">
              <a:buNone/>
              <a:defRPr sz="4000"/>
            </a:lvl7pPr>
            <a:lvl8pPr marL="14510881" indent="0">
              <a:buNone/>
              <a:defRPr sz="4000"/>
            </a:lvl8pPr>
            <a:lvl9pPr marL="16583866"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1">
                <a:solidFill>
                  <a:schemeClr val="tx1">
                    <a:tint val="75000"/>
                  </a:schemeClr>
                </a:solidFill>
              </a:defRPr>
            </a:lvl1pPr>
          </a:lstStyle>
          <a:p>
            <a:fld id="{163D97CC-475F-BE49-B579-6BFEF977A37E}" type="datetimeFigureOut">
              <a:rPr lang="en-US" smtClean="0"/>
              <a:t>3/21/2022</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1">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85" rtl="0" eaLnBrk="1" latinLnBrk="0" hangingPunct="1">
        <a:spcBef>
          <a:spcPct val="0"/>
        </a:spcBef>
        <a:buNone/>
        <a:defRPr sz="20001" kern="1200">
          <a:solidFill>
            <a:schemeClr val="tx1"/>
          </a:solidFill>
          <a:latin typeface="+mj-lt"/>
          <a:ea typeface="+mj-ea"/>
          <a:cs typeface="+mj-cs"/>
        </a:defRPr>
      </a:lvl1pPr>
    </p:titleStyle>
    <p:bodyStyle>
      <a:lvl1pPr marL="1554735" indent="-1554735" algn="l" defTabSz="2072985" rtl="0" eaLnBrk="1" latinLnBrk="0" hangingPunct="1">
        <a:spcBef>
          <a:spcPct val="20000"/>
        </a:spcBef>
        <a:buFont typeface="Arial"/>
        <a:buChar char="•"/>
        <a:defRPr sz="14501" kern="1200">
          <a:solidFill>
            <a:schemeClr val="tx1"/>
          </a:solidFill>
          <a:latin typeface="+mn-lt"/>
          <a:ea typeface="+mn-ea"/>
          <a:cs typeface="+mn-cs"/>
        </a:defRPr>
      </a:lvl1pPr>
      <a:lvl2pPr marL="3368595" indent="-1295615" algn="l" defTabSz="2072985" rtl="0" eaLnBrk="1" latinLnBrk="0" hangingPunct="1">
        <a:spcBef>
          <a:spcPct val="20000"/>
        </a:spcBef>
        <a:buFont typeface="Arial"/>
        <a:buChar char="–"/>
        <a:defRPr sz="12800" kern="1200">
          <a:solidFill>
            <a:schemeClr val="tx1"/>
          </a:solidFill>
          <a:latin typeface="+mn-lt"/>
          <a:ea typeface="+mn-ea"/>
          <a:cs typeface="+mn-cs"/>
        </a:defRPr>
      </a:lvl2pPr>
      <a:lvl3pPr marL="5182456" indent="-1036490" algn="l" defTabSz="2072985" rtl="0" eaLnBrk="1" latinLnBrk="0" hangingPunct="1">
        <a:spcBef>
          <a:spcPct val="20000"/>
        </a:spcBef>
        <a:buFont typeface="Arial"/>
        <a:buChar char="•"/>
        <a:defRPr sz="10901" kern="1200">
          <a:solidFill>
            <a:schemeClr val="tx1"/>
          </a:solidFill>
          <a:latin typeface="+mn-lt"/>
          <a:ea typeface="+mn-ea"/>
          <a:cs typeface="+mn-cs"/>
        </a:defRPr>
      </a:lvl3pPr>
      <a:lvl4pPr marL="7255441" indent="-1036490" algn="l" defTabSz="2072985" rtl="0" eaLnBrk="1" latinLnBrk="0" hangingPunct="1">
        <a:spcBef>
          <a:spcPct val="20000"/>
        </a:spcBef>
        <a:buFont typeface="Arial"/>
        <a:buChar char="–"/>
        <a:defRPr sz="9101" kern="1200">
          <a:solidFill>
            <a:schemeClr val="tx1"/>
          </a:solidFill>
          <a:latin typeface="+mn-lt"/>
          <a:ea typeface="+mn-ea"/>
          <a:cs typeface="+mn-cs"/>
        </a:defRPr>
      </a:lvl4pPr>
      <a:lvl5pPr marL="9328425" indent="-1036490" algn="l" defTabSz="2072985" rtl="0" eaLnBrk="1" latinLnBrk="0" hangingPunct="1">
        <a:spcBef>
          <a:spcPct val="20000"/>
        </a:spcBef>
        <a:buFont typeface="Arial"/>
        <a:buChar char="»"/>
        <a:defRPr sz="9101" kern="1200">
          <a:solidFill>
            <a:schemeClr val="tx1"/>
          </a:solidFill>
          <a:latin typeface="+mn-lt"/>
          <a:ea typeface="+mn-ea"/>
          <a:cs typeface="+mn-cs"/>
        </a:defRPr>
      </a:lvl5pPr>
      <a:lvl6pPr marL="11401408" indent="-1036490" algn="l" defTabSz="2072985" rtl="0" eaLnBrk="1" latinLnBrk="0" hangingPunct="1">
        <a:spcBef>
          <a:spcPct val="20000"/>
        </a:spcBef>
        <a:buFont typeface="Arial"/>
        <a:buChar char="•"/>
        <a:defRPr sz="9101" kern="1200">
          <a:solidFill>
            <a:schemeClr val="tx1"/>
          </a:solidFill>
          <a:latin typeface="+mn-lt"/>
          <a:ea typeface="+mn-ea"/>
          <a:cs typeface="+mn-cs"/>
        </a:defRPr>
      </a:lvl6pPr>
      <a:lvl7pPr marL="13474391" indent="-1036490" algn="l" defTabSz="2072985" rtl="0" eaLnBrk="1" latinLnBrk="0" hangingPunct="1">
        <a:spcBef>
          <a:spcPct val="20000"/>
        </a:spcBef>
        <a:buFont typeface="Arial"/>
        <a:buChar char="•"/>
        <a:defRPr sz="9101" kern="1200">
          <a:solidFill>
            <a:schemeClr val="tx1"/>
          </a:solidFill>
          <a:latin typeface="+mn-lt"/>
          <a:ea typeface="+mn-ea"/>
          <a:cs typeface="+mn-cs"/>
        </a:defRPr>
      </a:lvl7pPr>
      <a:lvl8pPr marL="15547372" indent="-1036490" algn="l" defTabSz="2072985" rtl="0" eaLnBrk="1" latinLnBrk="0" hangingPunct="1">
        <a:spcBef>
          <a:spcPct val="20000"/>
        </a:spcBef>
        <a:buFont typeface="Arial"/>
        <a:buChar char="•"/>
        <a:defRPr sz="9101" kern="1200">
          <a:solidFill>
            <a:schemeClr val="tx1"/>
          </a:solidFill>
          <a:latin typeface="+mn-lt"/>
          <a:ea typeface="+mn-ea"/>
          <a:cs typeface="+mn-cs"/>
        </a:defRPr>
      </a:lvl8pPr>
      <a:lvl9pPr marL="17620356" indent="-1036490" algn="l" defTabSz="2072985" rtl="0" eaLnBrk="1" latinLnBrk="0" hangingPunct="1">
        <a:spcBef>
          <a:spcPct val="20000"/>
        </a:spcBef>
        <a:buFont typeface="Arial"/>
        <a:buChar char="•"/>
        <a:defRPr sz="9101" kern="1200">
          <a:solidFill>
            <a:schemeClr val="tx1"/>
          </a:solidFill>
          <a:latin typeface="+mn-lt"/>
          <a:ea typeface="+mn-ea"/>
          <a:cs typeface="+mn-cs"/>
        </a:defRPr>
      </a:lvl9pPr>
    </p:bodyStyle>
    <p:otherStyle>
      <a:defPPr>
        <a:defRPr lang="en-US"/>
      </a:defPPr>
      <a:lvl1pPr marL="0" algn="l" defTabSz="2072985" rtl="0" eaLnBrk="1" latinLnBrk="0" hangingPunct="1">
        <a:defRPr sz="8200" kern="1200">
          <a:solidFill>
            <a:schemeClr val="tx1"/>
          </a:solidFill>
          <a:latin typeface="+mn-lt"/>
          <a:ea typeface="+mn-ea"/>
          <a:cs typeface="+mn-cs"/>
        </a:defRPr>
      </a:lvl1pPr>
      <a:lvl2pPr marL="2072985" algn="l" defTabSz="2072985" rtl="0" eaLnBrk="1" latinLnBrk="0" hangingPunct="1">
        <a:defRPr sz="8200" kern="1200">
          <a:solidFill>
            <a:schemeClr val="tx1"/>
          </a:solidFill>
          <a:latin typeface="+mn-lt"/>
          <a:ea typeface="+mn-ea"/>
          <a:cs typeface="+mn-cs"/>
        </a:defRPr>
      </a:lvl2pPr>
      <a:lvl3pPr marL="4145968" algn="l" defTabSz="2072985" rtl="0" eaLnBrk="1" latinLnBrk="0" hangingPunct="1">
        <a:defRPr sz="8200" kern="1200">
          <a:solidFill>
            <a:schemeClr val="tx1"/>
          </a:solidFill>
          <a:latin typeface="+mn-lt"/>
          <a:ea typeface="+mn-ea"/>
          <a:cs typeface="+mn-cs"/>
        </a:defRPr>
      </a:lvl3pPr>
      <a:lvl4pPr marL="6218950" algn="l" defTabSz="2072985" rtl="0" eaLnBrk="1" latinLnBrk="0" hangingPunct="1">
        <a:defRPr sz="8200" kern="1200">
          <a:solidFill>
            <a:schemeClr val="tx1"/>
          </a:solidFill>
          <a:latin typeface="+mn-lt"/>
          <a:ea typeface="+mn-ea"/>
          <a:cs typeface="+mn-cs"/>
        </a:defRPr>
      </a:lvl4pPr>
      <a:lvl5pPr marL="8291932" algn="l" defTabSz="2072985" rtl="0" eaLnBrk="1" latinLnBrk="0" hangingPunct="1">
        <a:defRPr sz="8200" kern="1200">
          <a:solidFill>
            <a:schemeClr val="tx1"/>
          </a:solidFill>
          <a:latin typeface="+mn-lt"/>
          <a:ea typeface="+mn-ea"/>
          <a:cs typeface="+mn-cs"/>
        </a:defRPr>
      </a:lvl5pPr>
      <a:lvl6pPr marL="10364917" algn="l" defTabSz="2072985" rtl="0" eaLnBrk="1" latinLnBrk="0" hangingPunct="1">
        <a:defRPr sz="8200" kern="1200">
          <a:solidFill>
            <a:schemeClr val="tx1"/>
          </a:solidFill>
          <a:latin typeface="+mn-lt"/>
          <a:ea typeface="+mn-ea"/>
          <a:cs typeface="+mn-cs"/>
        </a:defRPr>
      </a:lvl6pPr>
      <a:lvl7pPr marL="12437902" algn="l" defTabSz="2072985" rtl="0" eaLnBrk="1" latinLnBrk="0" hangingPunct="1">
        <a:defRPr sz="8200" kern="1200">
          <a:solidFill>
            <a:schemeClr val="tx1"/>
          </a:solidFill>
          <a:latin typeface="+mn-lt"/>
          <a:ea typeface="+mn-ea"/>
          <a:cs typeface="+mn-cs"/>
        </a:defRPr>
      </a:lvl7pPr>
      <a:lvl8pPr marL="14510881" algn="l" defTabSz="2072985" rtl="0" eaLnBrk="1" latinLnBrk="0" hangingPunct="1">
        <a:defRPr sz="8200" kern="1200">
          <a:solidFill>
            <a:schemeClr val="tx1"/>
          </a:solidFill>
          <a:latin typeface="+mn-lt"/>
          <a:ea typeface="+mn-ea"/>
          <a:cs typeface="+mn-cs"/>
        </a:defRPr>
      </a:lvl8pPr>
      <a:lvl9pPr marL="16583866" algn="l" defTabSz="2072985"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emf"/><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329778"/>
            <a:ext cx="42534030" cy="3363035"/>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spcAft>
                <a:spcPts val="800"/>
              </a:spcAft>
            </a:pPr>
            <a:r>
              <a:rPr lang="en-US" sz="6000" dirty="0">
                <a:latin typeface="Times New Roman" panose="02020603050405020304" pitchFamily="18" charset="0"/>
                <a:ea typeface="Malgun Gothic" panose="020B0503020000020004" pitchFamily="34" charset="-127"/>
                <a:cs typeface="Times New Roman" panose="02020603050405020304" pitchFamily="18" charset="0"/>
              </a:rPr>
              <a:t>High Strain Rate and High Temperature Testing on Refined Graphite Epoxy Resin </a:t>
            </a:r>
          </a:p>
          <a:p>
            <a:pPr algn="ctr">
              <a:spcAft>
                <a:spcPts val="800"/>
              </a:spcAft>
            </a:pPr>
            <a:r>
              <a:rPr lang="en-US" sz="6000" dirty="0">
                <a:latin typeface="Times New Roman" panose="02020603050405020304" pitchFamily="18" charset="0"/>
                <a:ea typeface="Malgun Gothic" panose="020B0503020000020004" pitchFamily="34" charset="-127"/>
                <a:cs typeface="Times New Roman" panose="02020603050405020304" pitchFamily="18" charset="0"/>
              </a:rPr>
              <a:t>and its effects on Internal Strain</a:t>
            </a:r>
            <a:endParaRPr lang="en-US" sz="6000" dirty="0">
              <a:latin typeface="Calibri" panose="020F0502020204030204" pitchFamily="34" charset="0"/>
              <a:ea typeface="Malgun Gothic" panose="020B0503020000020004" pitchFamily="34" charset="-127"/>
              <a:cs typeface="Times New Roman" panose="02020603050405020304" pitchFamily="18" charset="0"/>
            </a:endParaRPr>
          </a:p>
          <a:p>
            <a:pPr algn="ctr"/>
            <a:r>
              <a:rPr lang="en-US" sz="5800" b="1" dirty="0">
                <a:latin typeface="Times New Roman"/>
                <a:cs typeface="Times New Roman"/>
              </a:rPr>
              <a:t>Quinn Reed</a:t>
            </a:r>
          </a:p>
        </p:txBody>
      </p:sp>
      <p:sp>
        <p:nvSpPr>
          <p:cNvPr id="26" name="Rectangle 25"/>
          <p:cNvSpPr/>
          <p:nvPr/>
        </p:nvSpPr>
        <p:spPr>
          <a:xfrm>
            <a:off x="26067966" y="22728383"/>
            <a:ext cx="21945600" cy="261738"/>
          </a:xfrm>
          <a:prstGeom prst="rect">
            <a:avLst/>
          </a:prstGeom>
        </p:spPr>
        <p:txBody>
          <a:bodyPr>
            <a:spAutoFit/>
          </a:bodyPr>
          <a:lstStyle/>
          <a:p>
            <a:r>
              <a:rPr lang="en-US" sz="1101"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159" name="TextBox 158"/>
          <p:cNvSpPr txBox="1"/>
          <p:nvPr/>
        </p:nvSpPr>
        <p:spPr>
          <a:xfrm>
            <a:off x="33953399" y="22262060"/>
            <a:ext cx="9321064" cy="9735358"/>
          </a:xfrm>
          <a:prstGeom prst="rect">
            <a:avLst/>
          </a:prstGeom>
          <a:solidFill>
            <a:schemeClr val="bg1"/>
          </a:solidFill>
          <a:ln>
            <a:solidFill>
              <a:schemeClr val="tx1"/>
            </a:solidFill>
          </a:ln>
        </p:spPr>
        <p:txBody>
          <a:bodyPr wrap="square" lIns="131445" tIns="65723" rIns="131445" bIns="65723" rtlCol="0">
            <a:spAutoFit/>
          </a:bodyPr>
          <a:lstStyle/>
          <a:p>
            <a:r>
              <a:rPr lang="en-US" sz="2400" dirty="0">
                <a:latin typeface="Times New Roman" panose="02020603050405020304" pitchFamily="18" charset="0"/>
                <a:ea typeface="Malgun Gothic" panose="020B0503020000020004" pitchFamily="34" charset="-127"/>
                <a:cs typeface="Times New Roman" panose="02020603050405020304" pitchFamily="18" charset="0"/>
              </a:rPr>
              <a:t>[1] K.M. </a:t>
            </a:r>
            <a:r>
              <a:rPr lang="en-US" sz="2400" dirty="0" err="1">
                <a:latin typeface="Times New Roman" panose="02020603050405020304" pitchFamily="18" charset="0"/>
                <a:ea typeface="Malgun Gothic" panose="020B0503020000020004" pitchFamily="34" charset="-127"/>
                <a:cs typeface="Times New Roman" panose="02020603050405020304" pitchFamily="18" charset="0"/>
              </a:rPr>
              <a:t>Hamdia</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 M.A. </a:t>
            </a:r>
            <a:r>
              <a:rPr lang="en-US" sz="2400" dirty="0" err="1">
                <a:latin typeface="Times New Roman" panose="02020603050405020304" pitchFamily="18" charset="0"/>
                <a:ea typeface="Malgun Gothic" panose="020B0503020000020004" pitchFamily="34" charset="-127"/>
                <a:cs typeface="Times New Roman" panose="02020603050405020304" pitchFamily="18" charset="0"/>
              </a:rPr>
              <a:t>Msekh</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 M. </a:t>
            </a:r>
            <a:r>
              <a:rPr lang="en-US" sz="2400" dirty="0" err="1">
                <a:latin typeface="Times New Roman" panose="02020603050405020304" pitchFamily="18" charset="0"/>
                <a:ea typeface="Malgun Gothic" panose="020B0503020000020004" pitchFamily="34" charset="-127"/>
                <a:cs typeface="Times New Roman" panose="02020603050405020304" pitchFamily="18" charset="0"/>
              </a:rPr>
              <a:t>Silani</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 N. Vu-Bac, X. Zhuang, T. Nguyen-Thoi, T. </a:t>
            </a:r>
            <a:r>
              <a:rPr lang="en-US" sz="2400" dirty="0" err="1">
                <a:latin typeface="Times New Roman" panose="02020603050405020304" pitchFamily="18" charset="0"/>
                <a:ea typeface="Malgun Gothic" panose="020B0503020000020004" pitchFamily="34" charset="-127"/>
                <a:cs typeface="Times New Roman" panose="02020603050405020304" pitchFamily="18" charset="0"/>
              </a:rPr>
              <a:t>Rabczuk</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 Uncertainty quantification of the fracture properties of polymeric nanocomposites based on phase field modeling, Composite Structures 133 (2015) 1177-1190.</a:t>
            </a:r>
          </a:p>
          <a:p>
            <a:r>
              <a:rPr lang="en-US" sz="2400" dirty="0">
                <a:latin typeface="Times New Roman" panose="02020603050405020304" pitchFamily="18" charset="0"/>
                <a:ea typeface="Malgun Gothic" panose="020B0503020000020004" pitchFamily="34" charset="-127"/>
                <a:cs typeface="Times New Roman" panose="02020603050405020304" pitchFamily="18" charset="0"/>
              </a:rPr>
              <a:t>[2] K. Wang, L. Zhao, H. Hong, J. Zhang, A strain-rate-dependent damage model for evaluating the low velocity impact induced damage of composite laminates, Composite Structures 201 (2018) 995-1003.</a:t>
            </a:r>
          </a:p>
          <a:p>
            <a:r>
              <a:rPr lang="en-US" sz="2400" dirty="0">
                <a:latin typeface="Times New Roman" panose="02020603050405020304" pitchFamily="18" charset="0"/>
                <a:ea typeface="Malgun Gothic" panose="020B0503020000020004" pitchFamily="34" charset="-127"/>
                <a:cs typeface="Times New Roman" panose="02020603050405020304" pitchFamily="18" charset="0"/>
              </a:rPr>
              <a:t>[3] Ö.U. </a:t>
            </a:r>
            <a:r>
              <a:rPr lang="en-US" sz="2400" dirty="0" err="1">
                <a:latin typeface="Times New Roman" panose="02020603050405020304" pitchFamily="18" charset="0"/>
                <a:ea typeface="Malgun Gothic" panose="020B0503020000020004" pitchFamily="34" charset="-127"/>
                <a:cs typeface="Times New Roman" panose="02020603050405020304" pitchFamily="18" charset="0"/>
              </a:rPr>
              <a:t>Colak</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 N. </a:t>
            </a:r>
            <a:r>
              <a:rPr lang="en-US" sz="2400" dirty="0" err="1">
                <a:latin typeface="Times New Roman" panose="02020603050405020304" pitchFamily="18" charset="0"/>
                <a:ea typeface="Malgun Gothic" panose="020B0503020000020004" pitchFamily="34" charset="-127"/>
                <a:cs typeface="Times New Roman" panose="02020603050405020304" pitchFamily="18" charset="0"/>
              </a:rPr>
              <a:t>Bahlouli</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 D. </a:t>
            </a:r>
            <a:r>
              <a:rPr lang="en-US" sz="2400" dirty="0" err="1">
                <a:latin typeface="Times New Roman" panose="02020603050405020304" pitchFamily="18" charset="0"/>
                <a:ea typeface="Malgun Gothic" panose="020B0503020000020004" pitchFamily="34" charset="-127"/>
                <a:cs typeface="Times New Roman" panose="02020603050405020304" pitchFamily="18" charset="0"/>
              </a:rPr>
              <a:t>Uzunsoy</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 C. </a:t>
            </a:r>
            <a:r>
              <a:rPr lang="en-US" sz="2400" dirty="0" err="1">
                <a:latin typeface="Times New Roman" panose="02020603050405020304" pitchFamily="18" charset="0"/>
                <a:ea typeface="Malgun Gothic" panose="020B0503020000020004" pitchFamily="34" charset="-127"/>
                <a:cs typeface="Times New Roman" panose="02020603050405020304" pitchFamily="18" charset="0"/>
              </a:rPr>
              <a:t>Francart</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 High strain rate behavior of graphene-epoxy nanocomposites, Polymer Testing 81 (2020).</a:t>
            </a:r>
          </a:p>
          <a:p>
            <a:r>
              <a:rPr lang="en-US" sz="2400" dirty="0">
                <a:latin typeface="Times New Roman" panose="02020603050405020304" pitchFamily="18" charset="0"/>
                <a:ea typeface="Malgun Gothic" panose="020B0503020000020004" pitchFamily="34" charset="-127"/>
                <a:cs typeface="Times New Roman" panose="02020603050405020304" pitchFamily="18" charset="0"/>
              </a:rPr>
              <a:t>[4] M. Zhang, B. Jiang, C. Chen, D. Drummer, Z. </a:t>
            </a:r>
            <a:r>
              <a:rPr lang="en-US" sz="2400" dirty="0" err="1">
                <a:latin typeface="Times New Roman" panose="02020603050405020304" pitchFamily="18" charset="0"/>
                <a:ea typeface="Malgun Gothic" panose="020B0503020000020004" pitchFamily="34" charset="-127"/>
                <a:cs typeface="Times New Roman" panose="02020603050405020304" pitchFamily="18" charset="0"/>
              </a:rPr>
              <a:t>Zhai</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 The Effect of Temperature and Strain Rate on the Interfacial Behavior of Glass Fiber Reinforced Polypropylene Composites: A Molecular Dynamics Study, Polymers 11(11) (2019).</a:t>
            </a:r>
          </a:p>
          <a:p>
            <a:r>
              <a:rPr lang="en-US" sz="2400" dirty="0">
                <a:latin typeface="Times New Roman" panose="02020603050405020304" pitchFamily="18" charset="0"/>
                <a:ea typeface="Malgun Gothic" panose="020B0503020000020004" pitchFamily="34" charset="-127"/>
                <a:cs typeface="Times New Roman" panose="02020603050405020304" pitchFamily="18" charset="0"/>
              </a:rPr>
              <a:t>[5] T.W. </a:t>
            </a:r>
            <a:r>
              <a:rPr lang="en-US" sz="2400" dirty="0" err="1">
                <a:latin typeface="Times New Roman" panose="02020603050405020304" pitchFamily="18" charset="0"/>
                <a:ea typeface="Malgun Gothic" panose="020B0503020000020004" pitchFamily="34" charset="-127"/>
                <a:cs typeface="Times New Roman" panose="02020603050405020304" pitchFamily="18" charset="0"/>
              </a:rPr>
              <a:t>Sirk</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 K.S. </a:t>
            </a:r>
            <a:r>
              <a:rPr lang="en-US" sz="2400" dirty="0" err="1">
                <a:latin typeface="Times New Roman" panose="02020603050405020304" pitchFamily="18" charset="0"/>
                <a:ea typeface="Malgun Gothic" panose="020B0503020000020004" pitchFamily="34" charset="-127"/>
                <a:cs typeface="Times New Roman" panose="02020603050405020304" pitchFamily="18" charset="0"/>
              </a:rPr>
              <a:t>Khare</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 M. Karim, J.L. Lenhart, J.W. </a:t>
            </a:r>
            <a:r>
              <a:rPr lang="en-US" sz="2400" dirty="0" err="1">
                <a:latin typeface="Times New Roman" panose="02020603050405020304" pitchFamily="18" charset="0"/>
                <a:ea typeface="Malgun Gothic" panose="020B0503020000020004" pitchFamily="34" charset="-127"/>
                <a:cs typeface="Times New Roman" panose="02020603050405020304" pitchFamily="18" charset="0"/>
              </a:rPr>
              <a:t>Andzelm</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 G.B. McKenna, R. </a:t>
            </a:r>
            <a:r>
              <a:rPr lang="en-US" sz="2400" dirty="0" err="1">
                <a:latin typeface="Times New Roman" panose="02020603050405020304" pitchFamily="18" charset="0"/>
                <a:ea typeface="Malgun Gothic" panose="020B0503020000020004" pitchFamily="34" charset="-127"/>
                <a:cs typeface="Times New Roman" panose="02020603050405020304" pitchFamily="18" charset="0"/>
              </a:rPr>
              <a:t>Khare</a:t>
            </a:r>
            <a:r>
              <a:rPr lang="en-US" sz="2400" dirty="0">
                <a:latin typeface="Times New Roman" panose="02020603050405020304" pitchFamily="18" charset="0"/>
                <a:ea typeface="Malgun Gothic" panose="020B0503020000020004" pitchFamily="34" charset="-127"/>
                <a:cs typeface="Times New Roman" panose="02020603050405020304" pitchFamily="18" charset="0"/>
              </a:rPr>
              <a:t>, High strain rate mechanical properties of a cross-linked epoxy across the glass transition, Polymer 54(26) (2013) 7048-7057.</a:t>
            </a:r>
          </a:p>
          <a:p>
            <a:r>
              <a:rPr lang="en-US" sz="2400" dirty="0">
                <a:latin typeface="Times New Roman" panose="02020603050405020304" pitchFamily="18" charset="0"/>
                <a:ea typeface="Malgun Gothic" panose="020B0503020000020004" pitchFamily="34" charset="-127"/>
                <a:cs typeface="Times New Roman" panose="02020603050405020304" pitchFamily="18" charset="0"/>
              </a:rPr>
              <a:t>[6] J.J. Espadas-Escalante, N.P. van Dijk, P. Isaksson, A phase-field model for strength and fracture analyses of fiber-reinforced composites, Composites Science and Technology 174 (2019) 58-67.</a:t>
            </a:r>
          </a:p>
          <a:p>
            <a:r>
              <a:rPr lang="en-US" sz="2400" dirty="0">
                <a:latin typeface="Times New Roman" panose="02020603050405020304" pitchFamily="18" charset="0"/>
                <a:ea typeface="Malgun Gothic" panose="020B0503020000020004" pitchFamily="34" charset="-127"/>
                <a:cs typeface="Times New Roman" panose="02020603050405020304" pitchFamily="18" charset="0"/>
              </a:rPr>
              <a:t>[7] G. Li, B.B. Yin, L.W. Zhang, K.M. Liew, Modeling microfracture evolution in heterogeneous composites: A coupled cohesive phase-field model, Journal of the Mechanics and Physics of Solids 142 (2020).</a:t>
            </a:r>
          </a:p>
          <a:p>
            <a:pPr>
              <a:spcAft>
                <a:spcPts val="800"/>
              </a:spcAft>
            </a:pPr>
            <a:r>
              <a:rPr lang="en-US" sz="2400" dirty="0">
                <a:latin typeface="Times New Roman" panose="02020603050405020304" pitchFamily="18" charset="0"/>
                <a:ea typeface="Malgun Gothic" panose="020B0503020000020004" pitchFamily="34" charset="-127"/>
                <a:cs typeface="Times New Roman" panose="02020603050405020304" pitchFamily="18" charset="0"/>
              </a:rPr>
              <a:t>[8] P. Zhang, W. Yao, X. Hu, X. Zhuang, Phase field modelling of progressive failure in composites combined with cohesive element with an explicit scheme, Composite Structures 262 (2021).</a:t>
            </a:r>
          </a:p>
        </p:txBody>
      </p:sp>
      <p:sp>
        <p:nvSpPr>
          <p:cNvPr id="160" name="Rectangle 159"/>
          <p:cNvSpPr/>
          <p:nvPr/>
        </p:nvSpPr>
        <p:spPr>
          <a:xfrm>
            <a:off x="26067966" y="22728383"/>
            <a:ext cx="21945600" cy="261738"/>
          </a:xfrm>
          <a:prstGeom prst="rect">
            <a:avLst/>
          </a:prstGeom>
        </p:spPr>
        <p:txBody>
          <a:bodyPr>
            <a:spAutoFit/>
          </a:bodyPr>
          <a:lstStyle/>
          <a:p>
            <a:r>
              <a:rPr lang="en-US" sz="1101" dirty="0">
                <a:solidFill>
                  <a:prstClr val="black"/>
                </a:solidFill>
                <a:latin typeface="Lucida Grande"/>
                <a:cs typeface="Lucida Grande"/>
              </a:rPr>
              <a:t>  1        2       3       4        5       6        7       8        9      10      11     12      13      14 </a:t>
            </a:r>
            <a:endParaRPr lang="en-US" dirty="0"/>
          </a:p>
        </p:txBody>
      </p:sp>
      <p:sp>
        <p:nvSpPr>
          <p:cNvPr id="162" name="TextBox 161"/>
          <p:cNvSpPr txBox="1"/>
          <p:nvPr/>
        </p:nvSpPr>
        <p:spPr>
          <a:xfrm>
            <a:off x="10980126" y="3934553"/>
            <a:ext cx="22440303" cy="28100713"/>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797832" y="4731835"/>
            <a:ext cx="9312771" cy="9366027"/>
          </a:xfrm>
          <a:prstGeom prst="rect">
            <a:avLst/>
          </a:prstGeom>
          <a:solidFill>
            <a:schemeClr val="bg1"/>
          </a:solidFill>
          <a:ln>
            <a:solidFill>
              <a:srgbClr val="000000"/>
            </a:solidFill>
          </a:ln>
        </p:spPr>
        <p:txBody>
          <a:bodyPr wrap="square" lIns="131445" tIns="65723" rIns="131445" bIns="65723" rtlCol="0">
            <a:spAutoFit/>
          </a:bodyPr>
          <a:lstStyle/>
          <a:p>
            <a:pPr marL="63501" algn="just">
              <a:spcBef>
                <a:spcPts val="915"/>
              </a:spcBef>
            </a:pPr>
            <a:r>
              <a:rPr lang="en-US" sz="2400" b="1" dirty="0">
                <a:latin typeface="Times New Roman"/>
                <a:cs typeface="Times New Roman"/>
              </a:rPr>
              <a:t>Background</a:t>
            </a:r>
            <a:r>
              <a:rPr lang="en-US" sz="2400" dirty="0">
                <a:latin typeface="Times New Roman"/>
                <a:cs typeface="Times New Roman"/>
              </a:rPr>
              <a:t>: </a:t>
            </a:r>
            <a:r>
              <a:rPr lang="en-US" sz="2400" dirty="0">
                <a:latin typeface="Times New Roman" panose="02020603050405020304" pitchFamily="18" charset="0"/>
                <a:ea typeface="Times New Roman" panose="02020603050405020304" pitchFamily="18" charset="0"/>
              </a:rPr>
              <a:t>Exfoliated graphite reinforced</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epoxy resin composites may harness beneficial mechanical properties under varying strain rate and high temperature testing. The incorporation of conductive exfoliated graphite in epoxy composites can help in measuring internal strain that is developed in the material. Various polymers and composites have been found to have strain rate-dependent behaviors at various initial conditions which could make their internal strain behavior more desirable for real-world applications. Most of these previous experiments have been done by testing using quasi-static, uniaxial tensile and/or compressive tests, meaning that the strain rates are kept constant and relatively low. While these tests are helpful, polymers have been observed to have very different mechanical properties under high strain rate and high temperature conditions. To test these properties, experiments will be conducted testing the internal strain of epoxy resin, graphene reinforced epoxy resin (0.1 weight% and 0.3 weight%), and graphene sensor-embedded epoxy resin samples using varying strain rate and high temperature testing. Each sample is placed in a furnace and brought up to a high desired temperature and then pulled in tension simultaneously at a predetermined strain rate in which the internal strain and yield strength data can be recorded. This data could lead to the implementation of these composites into real world applications that may require high temperature and high strain rate performance such as crash gear and bullet proof materials. After this, further research can be done by using phase-field modeling to investigate the micro-scale interactions that lead these samples to fracture such as crack initiation and propagation.</a:t>
            </a:r>
          </a:p>
        </p:txBody>
      </p:sp>
      <p:sp>
        <p:nvSpPr>
          <p:cNvPr id="166" name="TextBox 165"/>
          <p:cNvSpPr txBox="1"/>
          <p:nvPr/>
        </p:nvSpPr>
        <p:spPr>
          <a:xfrm>
            <a:off x="797834" y="3934552"/>
            <a:ext cx="930141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Abstract and/or Background</a:t>
            </a:r>
            <a:endParaRPr lang="en-US" sz="6000" dirty="0">
              <a:solidFill>
                <a:schemeClr val="bg1"/>
              </a:solidFill>
              <a:latin typeface="Times New Roman"/>
              <a:cs typeface="Times New Roman"/>
            </a:endParaRPr>
          </a:p>
        </p:txBody>
      </p:sp>
      <p:sp>
        <p:nvSpPr>
          <p:cNvPr id="167" name="TextBox 166"/>
          <p:cNvSpPr txBox="1"/>
          <p:nvPr/>
        </p:nvSpPr>
        <p:spPr>
          <a:xfrm>
            <a:off x="792155" y="15830335"/>
            <a:ext cx="9312773" cy="6042040"/>
          </a:xfrm>
          <a:prstGeom prst="rect">
            <a:avLst/>
          </a:prstGeom>
          <a:solidFill>
            <a:schemeClr val="bg1"/>
          </a:solidFill>
          <a:ln>
            <a:solidFill>
              <a:schemeClr val="tx1"/>
            </a:solidFill>
          </a:ln>
        </p:spPr>
        <p:txBody>
          <a:bodyPr wrap="square" lIns="131445" tIns="65723" rIns="131445" bIns="65723" rtlCol="0">
            <a:spAutoFit/>
          </a:bodyPr>
          <a:lstStyle/>
          <a:p>
            <a:pPr algn="just"/>
            <a:r>
              <a:rPr lang="en-US" sz="2400" dirty="0">
                <a:latin typeface="Times New Roman" panose="02020603050405020304" pitchFamily="18" charset="0"/>
                <a:ea typeface="Malgun Gothic" panose="020B0503020000020004" pitchFamily="34" charset="-127"/>
              </a:rPr>
              <a:t>This research seeks to find the mechanical properties of various exfoliated graphite reinforced epoxy resin composites on the basis of two factors: strain rate and high temperature. This research looks to provide more informational regarding the mechanical properties of graphite reinforced composites to generate solutions to problems in many different fields of physics and engineering. The goal of this research is to measure the extent of internal strain located inside each of the previously mentioned samples: </a:t>
            </a:r>
            <a:r>
              <a:rPr lang="en-US" sz="2400" dirty="0">
                <a:latin typeface="Times New Roman" panose="02020603050405020304" pitchFamily="18" charset="0"/>
                <a:ea typeface="Times New Roman" panose="02020603050405020304" pitchFamily="18" charset="0"/>
              </a:rPr>
              <a:t>epoxy resin, graphene reinforced epoxy resin (0.1 weight% and 0.3 weight%), and graphene sensor-embedded epoxy resin samples. For the latter samples, internal strain can be </a:t>
            </a:r>
            <a:r>
              <a:rPr lang="en-US" sz="2400" dirty="0">
                <a:latin typeface="Times New Roman" panose="02020603050405020304" pitchFamily="18" charset="0"/>
                <a:ea typeface="Malgun Gothic" panose="020B0503020000020004" pitchFamily="34" charset="-127"/>
              </a:rPr>
              <a:t>measured by the embedded sensors in the resin that could sense changes in the internal strain. These sensors will be made from 0.1 weight% and 0.3 weight% graphene/epoxy resin which will then be embedded into the samples both long and short ways individually. Measuring the resistance changes in the currents running through the embedded sensors can provide data about the internal strain of such a material. </a:t>
            </a:r>
          </a:p>
        </p:txBody>
      </p:sp>
      <p:sp>
        <p:nvSpPr>
          <p:cNvPr id="168" name="TextBox 167"/>
          <p:cNvSpPr txBox="1"/>
          <p:nvPr/>
        </p:nvSpPr>
        <p:spPr>
          <a:xfrm>
            <a:off x="785102" y="14148733"/>
            <a:ext cx="9326880" cy="1610057"/>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Introduction and/or Research Question</a:t>
            </a:r>
            <a:endParaRPr lang="en-US" sz="6000" dirty="0">
              <a:solidFill>
                <a:schemeClr val="bg1"/>
              </a:solidFill>
              <a:latin typeface="Times New Roman"/>
              <a:cs typeface="Times New Roman"/>
            </a:endParaRPr>
          </a:p>
        </p:txBody>
      </p:sp>
      <p:sp>
        <p:nvSpPr>
          <p:cNvPr id="170" name="TextBox 169"/>
          <p:cNvSpPr txBox="1"/>
          <p:nvPr/>
        </p:nvSpPr>
        <p:spPr>
          <a:xfrm>
            <a:off x="785102" y="22836160"/>
            <a:ext cx="9302451" cy="9227085"/>
          </a:xfrm>
          <a:prstGeom prst="rect">
            <a:avLst/>
          </a:prstGeom>
          <a:solidFill>
            <a:schemeClr val="bg1"/>
          </a:solidFill>
          <a:ln cap="rnd">
            <a:solidFill>
              <a:schemeClr val="tx1"/>
            </a:solidFill>
          </a:ln>
        </p:spPr>
        <p:txBody>
          <a:bodyPr wrap="square" lIns="182880" rIns="182880" rtlCol="0">
            <a:noAutofit/>
          </a:bodyPr>
          <a:lstStyle/>
          <a:p>
            <a:pPr algn="just"/>
            <a:r>
              <a:rPr lang="en-US" sz="2400" dirty="0">
                <a:latin typeface="Times New Roman"/>
                <a:cs typeface="Times New Roman"/>
              </a:rPr>
              <a:t>Sample Fabrication is the first step in the research process. Inverted molds must be modeled and 3d printed to make the pure epoxy samples, reinforced samples, sensor embedded samples (long and short ways), and the sensors themselves. A two-part rubber mixture is then poured into each of the 3d printed inverted molds once, with the sensor mold being poured twice. Then a two-part epoxy mixture can be vacuumed and then poured into the pure epoxy sample rubber mold. Then each of the reinforced graphite mixtures can be mixed (0.1 weight% and 0.3 weight%). The graphene flakes are mixed directly into the epoxy but before adding the hardener, each batch must be sonicated for 3 hours and 40 minutes each to break up the particles. Then the hardener is added, the batch is vacuumed, and the batch is poured into a reinforced mold and 2 sensor molds each. Once all the sheets are hardened, they are placed into a furnace at 100 Celsius for 3 hours to cure. Each sheet is then water jet cut into their respective shapes. The sensors that were cut will then be placed into the embedded rubber mold in which epoxy will be poured over top of the sensors. The same vacuuming and curing processes apply to the embedded sheets as well. Then these embedded sheets can be water jet into shape. Each sample can be pin loaded into an Instron that contains a built-in furnace surrounding the sample. The sample will then be heated long enough such that it reaches its desired temperature uniformly. Then the test can be carried out and data can be collected. Once all the samples are tested, the data will be organized, and conclusions can be made regarding the mechanical behavior of each of the sample types.</a:t>
            </a:r>
          </a:p>
        </p:txBody>
      </p:sp>
      <p:sp>
        <p:nvSpPr>
          <p:cNvPr id="171" name="TextBox 170"/>
          <p:cNvSpPr txBox="1"/>
          <p:nvPr/>
        </p:nvSpPr>
        <p:spPr>
          <a:xfrm>
            <a:off x="768083" y="21918571"/>
            <a:ext cx="9292277"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grpSp>
        <p:nvGrpSpPr>
          <p:cNvPr id="175" name="Group 174"/>
          <p:cNvGrpSpPr/>
          <p:nvPr/>
        </p:nvGrpSpPr>
        <p:grpSpPr>
          <a:xfrm>
            <a:off x="33980073" y="12293028"/>
            <a:ext cx="9291349" cy="8149597"/>
            <a:chOff x="34064082" y="15345352"/>
            <a:chExt cx="9331027" cy="7587475"/>
          </a:xfrm>
        </p:grpSpPr>
        <p:sp>
          <p:nvSpPr>
            <p:cNvPr id="176" name="TextBox 175"/>
            <p:cNvSpPr txBox="1"/>
            <p:nvPr/>
          </p:nvSpPr>
          <p:spPr>
            <a:xfrm>
              <a:off x="34064082" y="16274780"/>
              <a:ext cx="9302450" cy="6658047"/>
            </a:xfrm>
            <a:prstGeom prst="rect">
              <a:avLst/>
            </a:prstGeom>
            <a:solidFill>
              <a:srgbClr val="FFFFFF"/>
            </a:solidFill>
            <a:ln cap="rnd">
              <a:solidFill>
                <a:schemeClr val="tx1"/>
              </a:solidFill>
            </a:ln>
          </p:spPr>
          <p:txBody>
            <a:bodyPr wrap="square" lIns="182880" rIns="182880" rtlCol="0">
              <a:noAutofit/>
            </a:bodyPr>
            <a:lstStyle/>
            <a:p>
              <a:r>
                <a:rPr lang="en-US" sz="2400" dirty="0">
                  <a:latin typeface="Times New Roman" panose="02020603050405020304" pitchFamily="18" charset="0"/>
                  <a:ea typeface="Malgun Gothic" panose="020B0503020000020004" pitchFamily="34" charset="-127"/>
                  <a:cs typeface="Times New Roman" panose="02020603050405020304" pitchFamily="18" charset="0"/>
                </a:rPr>
                <a:t>Phase-field modeling is a relatively new method that illustrates the failure activity and mechanical properties of various materials. It is especially effective in modeling the complex nature of crack propagation of laminates [6]. </a:t>
              </a:r>
              <a:r>
                <a:rPr lang="en-US" sz="2400" dirty="0">
                  <a:latin typeface="Times New Roman" panose="02020603050405020304" pitchFamily="18" charset="0"/>
                  <a:ea typeface="Malgun Gothic" panose="020B0503020000020004" pitchFamily="34" charset="-127"/>
                </a:rPr>
                <a:t>A future area of study would be to study the benefits of phase field modeling as it relates to heterogeneous composites such as graphite reinforced epoxy composites. Li et al. conducted an experiment studying the micro-cracking properties of a heterogeneous composites by studying the phase-field model on the contact points of the distinct materials [7]. One reason for their inquiry was to understand how they could strengthen composites by slowing down the spread of cracks between the embedded materials themselves. Since boundaries between materials (interfaces) are nucleation sites for crack initiation, phase field modeling may be very effective in my research. Apart from each individual study, phase field models can be adjusted to find specific results and improve that accuracy of previous testing. All of these methods could be used to simulate the activity of the samples I create in this research to further understand the mechanical properties of each composite. Phase field modeling may also provide information on how to strength the composites that have been presented in this research.</a:t>
              </a:r>
              <a:endParaRPr lang="en-US" sz="24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177" name="TextBox 176"/>
            <p:cNvSpPr txBox="1"/>
            <p:nvPr/>
          </p:nvSpPr>
          <p:spPr>
            <a:xfrm>
              <a:off x="34092660" y="15345352"/>
              <a:ext cx="9302449"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Garamond"/>
                  <a:cs typeface="Garamond"/>
                </a:rPr>
                <a:t>Future Work</a:t>
              </a:r>
              <a:endParaRPr lang="en-US" sz="6000" dirty="0">
                <a:solidFill>
                  <a:schemeClr val="bg1"/>
                </a:solidFill>
                <a:latin typeface="Garamond"/>
                <a:cs typeface="Garamond"/>
              </a:endParaRPr>
            </a:p>
          </p:txBody>
        </p:sp>
      </p:grpSp>
      <p:sp>
        <p:nvSpPr>
          <p:cNvPr id="178" name="TextBox 177"/>
          <p:cNvSpPr txBox="1"/>
          <p:nvPr/>
        </p:nvSpPr>
        <p:spPr>
          <a:xfrm>
            <a:off x="33978583" y="20564954"/>
            <a:ext cx="9321501" cy="1610057"/>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References and/or Acknowledgments</a:t>
            </a:r>
            <a:endParaRPr lang="en-US" sz="6000" dirty="0">
              <a:solidFill>
                <a:schemeClr val="bg1"/>
              </a:solidFill>
              <a:latin typeface="Times New Roman"/>
              <a:cs typeface="Times New Roman"/>
            </a:endParaRPr>
          </a:p>
        </p:txBody>
      </p:sp>
      <p:grpSp>
        <p:nvGrpSpPr>
          <p:cNvPr id="179" name="Group 178"/>
          <p:cNvGrpSpPr/>
          <p:nvPr/>
        </p:nvGrpSpPr>
        <p:grpSpPr>
          <a:xfrm>
            <a:off x="33950415" y="3995047"/>
            <a:ext cx="9278259" cy="8175008"/>
            <a:chOff x="33950413" y="4023442"/>
            <a:chExt cx="9278259" cy="12012255"/>
          </a:xfrm>
        </p:grpSpPr>
        <p:sp>
          <p:nvSpPr>
            <p:cNvPr id="180" name="TextBox 179"/>
            <p:cNvSpPr txBox="1"/>
            <p:nvPr/>
          </p:nvSpPr>
          <p:spPr>
            <a:xfrm>
              <a:off x="33950413" y="5431763"/>
              <a:ext cx="9278259" cy="10603934"/>
            </a:xfrm>
            <a:prstGeom prst="rect">
              <a:avLst/>
            </a:prstGeom>
            <a:solidFill>
              <a:srgbClr val="FFFFFF"/>
            </a:solidFill>
            <a:ln cap="rnd">
              <a:solidFill>
                <a:schemeClr val="tx1"/>
              </a:solidFill>
            </a:ln>
          </p:spPr>
          <p:txBody>
            <a:bodyPr wrap="square" lIns="182880" rIns="182880" rtlCol="0">
              <a:noAutofit/>
            </a:bodyPr>
            <a:lstStyle/>
            <a:p>
              <a:pPr algn="just"/>
              <a:r>
                <a:rPr lang="en-US" sz="2400" dirty="0">
                  <a:latin typeface="Times New Roman" panose="02020603050405020304" pitchFamily="18" charset="0"/>
                  <a:cs typeface="Times New Roman" panose="02020603050405020304" pitchFamily="18" charset="0"/>
                </a:rPr>
                <a:t>While this research is still in progress, steps are being made to test and gather results from the fabricated samples. The desired results will include modulus of elasticity, yield strength, ultimate strength, fracture stress, ductility, and more. These values will then be organized to form a stress/strain diagram to visualize the plastic and elastic behavior of each of the sample types. These results will then be compared to the quasi-static, room temperature values that are currently being collected by another researcher using the same samples. This comparison will conclude how graphite reinforced epoxy composites perform in different environments and which areas of application can they be used in. Additionally, these results will be compared to previous research studies that studied similar composites. This will allow for conclusions to be made regarding whether graphite reinforced epoxy composites advance the practicality and effectiveness of systems that utilize similar composites. If there is significant evidence showing that these graphite reinforced epoxy composites harness beneficial mechanical behavior, phase fielding may be used to enhance and further understand the practical extend of these composites. More information regarding phase field modeling is provided in the Future Work section below.</a:t>
              </a:r>
            </a:p>
            <a:p>
              <a:pPr algn="just"/>
              <a:endParaRPr lang="en-US" sz="2400" dirty="0">
                <a:latin typeface="Garamond"/>
                <a:cs typeface="Garamond"/>
              </a:endParaRPr>
            </a:p>
            <a:p>
              <a:pPr algn="just"/>
              <a:endParaRPr lang="en-US" sz="2400" dirty="0">
                <a:latin typeface="Garamond"/>
                <a:cs typeface="Garamond"/>
              </a:endParaRPr>
            </a:p>
            <a:p>
              <a:pPr algn="just"/>
              <a:endParaRPr lang="en-US" sz="2400" dirty="0">
                <a:latin typeface="Garamond"/>
                <a:cs typeface="Garamond"/>
              </a:endParaRPr>
            </a:p>
            <a:p>
              <a:pPr algn="just"/>
              <a:endParaRPr lang="en-US" sz="2400" dirty="0">
                <a:latin typeface="Garamond"/>
                <a:cs typeface="Garamond"/>
              </a:endParaRPr>
            </a:p>
            <a:p>
              <a:pPr algn="just"/>
              <a:endParaRPr lang="en-US" sz="2400" dirty="0">
                <a:latin typeface="Garamond"/>
                <a:cs typeface="Garamond"/>
              </a:endParaRPr>
            </a:p>
            <a:p>
              <a:pPr algn="just"/>
              <a:endParaRPr lang="en-US" sz="2400" dirty="0">
                <a:latin typeface="Garamond"/>
                <a:cs typeface="Garamond"/>
              </a:endParaRPr>
            </a:p>
          </p:txBody>
        </p:sp>
        <p:sp>
          <p:nvSpPr>
            <p:cNvPr id="181" name="TextBox 180"/>
            <p:cNvSpPr txBox="1"/>
            <p:nvPr/>
          </p:nvSpPr>
          <p:spPr>
            <a:xfrm>
              <a:off x="33953398" y="4023442"/>
              <a:ext cx="9275274" cy="1280414"/>
            </a:xfrm>
            <a:prstGeom prst="rect">
              <a:avLst/>
            </a:prstGeom>
            <a:solidFill>
              <a:srgbClr val="0A254E"/>
            </a:solidFill>
            <a:ln>
              <a:solidFill>
                <a:schemeClr val="tx1"/>
              </a:solidFill>
            </a:ln>
          </p:spPr>
          <p:txBody>
            <a:bodyPr wrap="square" lIns="131445" tIns="65723" rIns="131445" bIns="65723" rtlCol="0">
              <a:spAutoFit/>
            </a:bodyPr>
            <a:lstStyle/>
            <a:p>
              <a:pPr algn="ctr">
                <a:spcAft>
                  <a:spcPts val="600"/>
                </a:spcAft>
              </a:pPr>
              <a:r>
                <a:rPr lang="en-US" sz="4800" dirty="0">
                  <a:solidFill>
                    <a:schemeClr val="bg1"/>
                  </a:solidFill>
                  <a:latin typeface="Times New Roman"/>
                  <a:cs typeface="Times New Roman"/>
                </a:rPr>
                <a:t>Results and/or Conclusion</a:t>
              </a:r>
              <a:endParaRPr lang="en-US" sz="6000" dirty="0">
                <a:solidFill>
                  <a:schemeClr val="bg1"/>
                </a:solidFill>
                <a:latin typeface="Times New Roman"/>
                <a:cs typeface="Times New Roman"/>
              </a:endParaRPr>
            </a:p>
          </p:txBody>
        </p:sp>
      </p:grpSp>
      <p:sp>
        <p:nvSpPr>
          <p:cNvPr id="187" name="TextBox 186"/>
          <p:cNvSpPr txBox="1"/>
          <p:nvPr/>
        </p:nvSpPr>
        <p:spPr>
          <a:xfrm>
            <a:off x="11747805"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4"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5"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pic>
        <p:nvPicPr>
          <p:cNvPr id="3" name="Picture 2" descr="Diagram&#10;&#10;Description automatically generated">
            <a:extLst>
              <a:ext uri="{FF2B5EF4-FFF2-40B4-BE49-F238E27FC236}">
                <a16:creationId xmlns:a16="http://schemas.microsoft.com/office/drawing/2014/main" id="{10A907E0-12EA-45DA-A496-D71F592F73AD}"/>
              </a:ext>
            </a:extLst>
          </p:cNvPr>
          <p:cNvPicPr>
            <a:picLocks noChangeAspect="1"/>
          </p:cNvPicPr>
          <p:nvPr/>
        </p:nvPicPr>
        <p:blipFill rotWithShape="1">
          <a:blip r:embed="rId4"/>
          <a:srcRect l="14086" r="13249"/>
          <a:stretch/>
        </p:blipFill>
        <p:spPr>
          <a:xfrm>
            <a:off x="19007769" y="9039344"/>
            <a:ext cx="7730837" cy="5816717"/>
          </a:xfrm>
          <a:prstGeom prst="rect">
            <a:avLst/>
          </a:prstGeom>
          <a:ln>
            <a:solidFill>
              <a:schemeClr val="tx1"/>
            </a:solidFill>
          </a:ln>
        </p:spPr>
      </p:pic>
      <p:pic>
        <p:nvPicPr>
          <p:cNvPr id="6" name="Picture 5" descr="Diagram&#10;&#10;Description automatically generated">
            <a:extLst>
              <a:ext uri="{FF2B5EF4-FFF2-40B4-BE49-F238E27FC236}">
                <a16:creationId xmlns:a16="http://schemas.microsoft.com/office/drawing/2014/main" id="{189C1EB6-DA64-4F64-81CA-7D92F6E9046D}"/>
              </a:ext>
            </a:extLst>
          </p:cNvPr>
          <p:cNvPicPr>
            <a:picLocks noChangeAspect="1"/>
          </p:cNvPicPr>
          <p:nvPr/>
        </p:nvPicPr>
        <p:blipFill>
          <a:blip r:embed="rId5"/>
          <a:stretch>
            <a:fillRect/>
          </a:stretch>
        </p:blipFill>
        <p:spPr>
          <a:xfrm>
            <a:off x="11574022" y="4370250"/>
            <a:ext cx="11727329" cy="3650850"/>
          </a:xfrm>
          <a:prstGeom prst="rect">
            <a:avLst/>
          </a:prstGeom>
          <a:ln>
            <a:solidFill>
              <a:schemeClr val="tx1"/>
            </a:solidFill>
          </a:ln>
        </p:spPr>
      </p:pic>
      <p:pic>
        <p:nvPicPr>
          <p:cNvPr id="8" name="Picture 7" descr="A picture containing indoor, cluttered, miller&#10;&#10;Description automatically generated">
            <a:extLst>
              <a:ext uri="{FF2B5EF4-FFF2-40B4-BE49-F238E27FC236}">
                <a16:creationId xmlns:a16="http://schemas.microsoft.com/office/drawing/2014/main" id="{AAAD8E21-521A-4511-8505-E079F050C5A6}"/>
              </a:ext>
            </a:extLst>
          </p:cNvPr>
          <p:cNvPicPr>
            <a:picLocks noChangeAspect="1"/>
          </p:cNvPicPr>
          <p:nvPr/>
        </p:nvPicPr>
        <p:blipFill>
          <a:blip r:embed="rId6"/>
          <a:stretch>
            <a:fillRect/>
          </a:stretch>
        </p:blipFill>
        <p:spPr>
          <a:xfrm>
            <a:off x="11527053" y="21649322"/>
            <a:ext cx="9217757" cy="6915150"/>
          </a:xfrm>
          <a:prstGeom prst="rect">
            <a:avLst/>
          </a:prstGeom>
          <a:ln>
            <a:solidFill>
              <a:schemeClr val="tx1"/>
            </a:solidFill>
          </a:ln>
        </p:spPr>
      </p:pic>
      <p:pic>
        <p:nvPicPr>
          <p:cNvPr id="10" name="Picture 9" descr="A picture containing text, indoor&#10;&#10;Description automatically generated">
            <a:extLst>
              <a:ext uri="{FF2B5EF4-FFF2-40B4-BE49-F238E27FC236}">
                <a16:creationId xmlns:a16="http://schemas.microsoft.com/office/drawing/2014/main" id="{DA0FADF9-DB69-4EDC-BA22-8FD1007F6436}"/>
              </a:ext>
            </a:extLst>
          </p:cNvPr>
          <p:cNvPicPr>
            <a:picLocks noChangeAspect="1"/>
          </p:cNvPicPr>
          <p:nvPr/>
        </p:nvPicPr>
        <p:blipFill rotWithShape="1">
          <a:blip r:embed="rId7"/>
          <a:srcRect t="17333" b="24805"/>
          <a:stretch/>
        </p:blipFill>
        <p:spPr>
          <a:xfrm>
            <a:off x="16107443" y="16339516"/>
            <a:ext cx="11302086" cy="4904648"/>
          </a:xfrm>
          <a:prstGeom prst="rect">
            <a:avLst/>
          </a:prstGeom>
          <a:ln>
            <a:solidFill>
              <a:schemeClr val="tx1"/>
            </a:solidFill>
          </a:ln>
        </p:spPr>
      </p:pic>
      <p:sp>
        <p:nvSpPr>
          <p:cNvPr id="11" name="TextBox 10">
            <a:extLst>
              <a:ext uri="{FF2B5EF4-FFF2-40B4-BE49-F238E27FC236}">
                <a16:creationId xmlns:a16="http://schemas.microsoft.com/office/drawing/2014/main" id="{64A1BBAA-2903-4E58-9084-E37BE6607CB8}"/>
              </a:ext>
            </a:extLst>
          </p:cNvPr>
          <p:cNvSpPr txBox="1"/>
          <p:nvPr/>
        </p:nvSpPr>
        <p:spPr>
          <a:xfrm>
            <a:off x="11574022" y="8041299"/>
            <a:ext cx="11727329"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Fig. 1. </a:t>
            </a:r>
            <a:r>
              <a:rPr lang="en-US" sz="2400" dirty="0">
                <a:latin typeface="Times New Roman" panose="02020603050405020304" pitchFamily="18" charset="0"/>
                <a:cs typeface="Times New Roman" panose="02020603050405020304" pitchFamily="18" charset="0"/>
              </a:rPr>
              <a:t>Created by Quinn Reed - A Solidworks drawing illustrating the shape and dimensions of the samples that are being tested. All dimensions are in millimeters.</a:t>
            </a:r>
          </a:p>
        </p:txBody>
      </p:sp>
      <p:pic>
        <p:nvPicPr>
          <p:cNvPr id="12" name="Picture 11">
            <a:extLst>
              <a:ext uri="{FF2B5EF4-FFF2-40B4-BE49-F238E27FC236}">
                <a16:creationId xmlns:a16="http://schemas.microsoft.com/office/drawing/2014/main" id="{ECCA2B16-9FAF-4D65-94C0-265C11E39F6E}"/>
              </a:ext>
            </a:extLst>
          </p:cNvPr>
          <p:cNvPicPr>
            <a:picLocks noChangeAspect="1"/>
          </p:cNvPicPr>
          <p:nvPr/>
        </p:nvPicPr>
        <p:blipFill rotWithShape="1">
          <a:blip r:embed="rId8"/>
          <a:srcRect l="7317" r="6964"/>
          <a:stretch/>
        </p:blipFill>
        <p:spPr>
          <a:xfrm>
            <a:off x="22009144" y="26088104"/>
            <a:ext cx="5456065" cy="5034225"/>
          </a:xfrm>
          <a:prstGeom prst="rect">
            <a:avLst/>
          </a:prstGeom>
          <a:ln>
            <a:noFill/>
          </a:ln>
        </p:spPr>
      </p:pic>
      <p:pic>
        <p:nvPicPr>
          <p:cNvPr id="14" name="Picture 13" descr="A picture containing shape&#10;&#10;Description automatically generated">
            <a:extLst>
              <a:ext uri="{FF2B5EF4-FFF2-40B4-BE49-F238E27FC236}">
                <a16:creationId xmlns:a16="http://schemas.microsoft.com/office/drawing/2014/main" id="{9B6FB928-AE7E-41B8-B7D8-3B4AD16821F8}"/>
              </a:ext>
            </a:extLst>
          </p:cNvPr>
          <p:cNvPicPr>
            <a:picLocks noChangeAspect="1"/>
          </p:cNvPicPr>
          <p:nvPr/>
        </p:nvPicPr>
        <p:blipFill rotWithShape="1">
          <a:blip r:embed="rId9"/>
          <a:srcRect l="5326" r="5319"/>
          <a:stretch/>
        </p:blipFill>
        <p:spPr>
          <a:xfrm>
            <a:off x="26966236" y="7669400"/>
            <a:ext cx="6201547" cy="7174930"/>
          </a:xfrm>
          <a:prstGeom prst="rect">
            <a:avLst/>
          </a:prstGeom>
          <a:ln>
            <a:solidFill>
              <a:schemeClr val="tx1"/>
            </a:solidFill>
          </a:ln>
        </p:spPr>
      </p:pic>
      <p:pic>
        <p:nvPicPr>
          <p:cNvPr id="16" name="Picture 15" descr="Diagram&#10;&#10;Description automatically generated with low confidence">
            <a:extLst>
              <a:ext uri="{FF2B5EF4-FFF2-40B4-BE49-F238E27FC236}">
                <a16:creationId xmlns:a16="http://schemas.microsoft.com/office/drawing/2014/main" id="{D19BE4CD-4D8E-484B-8147-54867774AED2}"/>
              </a:ext>
            </a:extLst>
          </p:cNvPr>
          <p:cNvPicPr>
            <a:picLocks noChangeAspect="1"/>
          </p:cNvPicPr>
          <p:nvPr/>
        </p:nvPicPr>
        <p:blipFill rotWithShape="1">
          <a:blip r:embed="rId10"/>
          <a:srcRect l="3480" r="11198"/>
          <a:stretch/>
        </p:blipFill>
        <p:spPr>
          <a:xfrm>
            <a:off x="11311662" y="9027613"/>
            <a:ext cx="7468478" cy="5816717"/>
          </a:xfrm>
          <a:prstGeom prst="rect">
            <a:avLst/>
          </a:prstGeom>
          <a:ln>
            <a:solidFill>
              <a:schemeClr val="tx1"/>
            </a:solidFill>
          </a:ln>
        </p:spPr>
      </p:pic>
      <p:sp>
        <p:nvSpPr>
          <p:cNvPr id="17" name="TextBox 16">
            <a:extLst>
              <a:ext uri="{FF2B5EF4-FFF2-40B4-BE49-F238E27FC236}">
                <a16:creationId xmlns:a16="http://schemas.microsoft.com/office/drawing/2014/main" id="{F2A797C1-9E95-4081-A1F9-76711CD546D7}"/>
              </a:ext>
            </a:extLst>
          </p:cNvPr>
          <p:cNvSpPr txBox="1"/>
          <p:nvPr/>
        </p:nvSpPr>
        <p:spPr>
          <a:xfrm>
            <a:off x="11247270" y="14891518"/>
            <a:ext cx="7468478" cy="1200329"/>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Fig. 2.</a:t>
            </a:r>
            <a:r>
              <a:rPr lang="en-US" sz="2400" dirty="0">
                <a:latin typeface="Times New Roman" panose="02020603050405020304" pitchFamily="18" charset="0"/>
                <a:cs typeface="Times New Roman" panose="02020603050405020304" pitchFamily="18" charset="0"/>
              </a:rPr>
              <a:t> Created by Quinn Reed - The above inverted mold is used to create the pure epoxy, 0.1 weight%, and 0.3 weight% reinforced samples.</a:t>
            </a:r>
          </a:p>
        </p:txBody>
      </p:sp>
      <p:sp>
        <p:nvSpPr>
          <p:cNvPr id="18" name="TextBox 17">
            <a:extLst>
              <a:ext uri="{FF2B5EF4-FFF2-40B4-BE49-F238E27FC236}">
                <a16:creationId xmlns:a16="http://schemas.microsoft.com/office/drawing/2014/main" id="{B22020D7-913D-47BF-B5BD-D739A6D39AD1}"/>
              </a:ext>
            </a:extLst>
          </p:cNvPr>
          <p:cNvSpPr txBox="1"/>
          <p:nvPr/>
        </p:nvSpPr>
        <p:spPr>
          <a:xfrm>
            <a:off x="19007769" y="14910902"/>
            <a:ext cx="7730837" cy="1200329"/>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Fig. 3. </a:t>
            </a:r>
            <a:r>
              <a:rPr lang="en-US" sz="2400" dirty="0">
                <a:latin typeface="Times New Roman" panose="02020603050405020304" pitchFamily="18" charset="0"/>
                <a:cs typeface="Times New Roman" panose="02020603050405020304" pitchFamily="18" charset="0"/>
              </a:rPr>
              <a:t>Created by Quinn Reed - The above mold is used to create each of the stepped samples that inquire sensors oriented long ways through the samples.</a:t>
            </a:r>
          </a:p>
        </p:txBody>
      </p:sp>
      <p:sp>
        <p:nvSpPr>
          <p:cNvPr id="19" name="TextBox 18">
            <a:extLst>
              <a:ext uri="{FF2B5EF4-FFF2-40B4-BE49-F238E27FC236}">
                <a16:creationId xmlns:a16="http://schemas.microsoft.com/office/drawing/2014/main" id="{345F3CD7-0639-4148-8CD9-E23B990B34BF}"/>
              </a:ext>
            </a:extLst>
          </p:cNvPr>
          <p:cNvSpPr txBox="1"/>
          <p:nvPr/>
        </p:nvSpPr>
        <p:spPr>
          <a:xfrm>
            <a:off x="26966236" y="14956802"/>
            <a:ext cx="6201547" cy="1200329"/>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Fig. 4. </a:t>
            </a:r>
            <a:r>
              <a:rPr lang="en-US" sz="2400" dirty="0">
                <a:latin typeface="Times New Roman" panose="02020603050405020304" pitchFamily="18" charset="0"/>
                <a:cs typeface="Times New Roman" panose="02020603050405020304" pitchFamily="18" charset="0"/>
              </a:rPr>
              <a:t>Created by Quinn Reed - The above mold is used to create samples with sensors oriented short ways across the samples.</a:t>
            </a:r>
          </a:p>
        </p:txBody>
      </p:sp>
      <p:sp>
        <p:nvSpPr>
          <p:cNvPr id="20" name="TextBox 19">
            <a:extLst>
              <a:ext uri="{FF2B5EF4-FFF2-40B4-BE49-F238E27FC236}">
                <a16:creationId xmlns:a16="http://schemas.microsoft.com/office/drawing/2014/main" id="{FD8F99A0-4C64-457B-B1D5-F3AF279B4AB9}"/>
              </a:ext>
            </a:extLst>
          </p:cNvPr>
          <p:cNvSpPr txBox="1"/>
          <p:nvPr/>
        </p:nvSpPr>
        <p:spPr>
          <a:xfrm>
            <a:off x="23581072" y="4680998"/>
            <a:ext cx="9559637" cy="2677656"/>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Each sample will have the dimensions laid out in Figure 1 with holes at either end for pin loaded testing. There will be four of each of the seven different sample variations which can be seen in the table in Figure 5. The CAD models required to fabricated each set of samples can be seen in figures 2-4. Outlines of the sample orientations show how the water jet cutter is able to distinguish and cut out the samples once the sheet is removed from its respective mold.</a:t>
            </a:r>
          </a:p>
        </p:txBody>
      </p:sp>
      <p:pic>
        <p:nvPicPr>
          <p:cNvPr id="22" name="Picture 21">
            <a:extLst>
              <a:ext uri="{FF2B5EF4-FFF2-40B4-BE49-F238E27FC236}">
                <a16:creationId xmlns:a16="http://schemas.microsoft.com/office/drawing/2014/main" id="{A8ADE4F8-B59E-445A-8517-9CFEF1FD648A}"/>
              </a:ext>
            </a:extLst>
          </p:cNvPr>
          <p:cNvPicPr>
            <a:picLocks noChangeAspect="1"/>
          </p:cNvPicPr>
          <p:nvPr/>
        </p:nvPicPr>
        <p:blipFill>
          <a:blip r:embed="rId11"/>
          <a:stretch>
            <a:fillRect/>
          </a:stretch>
        </p:blipFill>
        <p:spPr>
          <a:xfrm>
            <a:off x="11480086" y="16457042"/>
            <a:ext cx="4036586" cy="3055734"/>
          </a:xfrm>
          <a:prstGeom prst="rect">
            <a:avLst/>
          </a:prstGeom>
        </p:spPr>
      </p:pic>
      <p:sp>
        <p:nvSpPr>
          <p:cNvPr id="23" name="TextBox 22">
            <a:extLst>
              <a:ext uri="{FF2B5EF4-FFF2-40B4-BE49-F238E27FC236}">
                <a16:creationId xmlns:a16="http://schemas.microsoft.com/office/drawing/2014/main" id="{564A4F1F-6D52-4279-A105-5F60D89816C6}"/>
              </a:ext>
            </a:extLst>
          </p:cNvPr>
          <p:cNvSpPr txBox="1"/>
          <p:nvPr/>
        </p:nvSpPr>
        <p:spPr>
          <a:xfrm>
            <a:off x="11527053" y="19584853"/>
            <a:ext cx="3942653" cy="1200329"/>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Fig. 5. </a:t>
            </a:r>
            <a:r>
              <a:rPr lang="en-US" sz="2400" dirty="0">
                <a:latin typeface="Times New Roman" panose="02020603050405020304" pitchFamily="18" charset="0"/>
                <a:cs typeface="Times New Roman" panose="02020603050405020304" pitchFamily="18" charset="0"/>
              </a:rPr>
              <a:t>Created by Quinn Reed - Each of the sample types listed per batch.</a:t>
            </a:r>
          </a:p>
        </p:txBody>
      </p:sp>
      <p:sp>
        <p:nvSpPr>
          <p:cNvPr id="24" name="TextBox 23">
            <a:extLst>
              <a:ext uri="{FF2B5EF4-FFF2-40B4-BE49-F238E27FC236}">
                <a16:creationId xmlns:a16="http://schemas.microsoft.com/office/drawing/2014/main" id="{96EE1FE6-60BE-4877-9429-8AE415790311}"/>
              </a:ext>
            </a:extLst>
          </p:cNvPr>
          <p:cNvSpPr txBox="1"/>
          <p:nvPr/>
        </p:nvSpPr>
        <p:spPr>
          <a:xfrm>
            <a:off x="27581461" y="16349656"/>
            <a:ext cx="5093161" cy="4893647"/>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Fig. 6. </a:t>
            </a:r>
            <a:r>
              <a:rPr lang="en-US" sz="2400" dirty="0">
                <a:latin typeface="Times New Roman" panose="02020603050405020304" pitchFamily="18" charset="0"/>
                <a:cs typeface="Times New Roman" panose="02020603050405020304" pitchFamily="18" charset="0"/>
              </a:rPr>
              <a:t>Photo by Quinn Reed - The image shown to the left shows the pouring and hardening process of the 0.1 weight% reinforced graphite/epoxy mixture. The two molds on the right make the 0.1 weight% sensors for the two stepped batches while the purple mold on the left makes the 0.1 weight% reinforced samples. At this point, the graphite, epoxy, and hardener were thoroughly combined, sonicated, and vacuumed to produce smooth, uniform results.</a:t>
            </a:r>
          </a:p>
        </p:txBody>
      </p:sp>
      <p:sp>
        <p:nvSpPr>
          <p:cNvPr id="25" name="TextBox 24">
            <a:extLst>
              <a:ext uri="{FF2B5EF4-FFF2-40B4-BE49-F238E27FC236}">
                <a16:creationId xmlns:a16="http://schemas.microsoft.com/office/drawing/2014/main" id="{14099127-6624-45CB-A582-F692EFA79498}"/>
              </a:ext>
            </a:extLst>
          </p:cNvPr>
          <p:cNvSpPr txBox="1"/>
          <p:nvPr/>
        </p:nvSpPr>
        <p:spPr>
          <a:xfrm>
            <a:off x="11574022" y="28711383"/>
            <a:ext cx="9170789" cy="2677656"/>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Fig. 7. </a:t>
            </a:r>
            <a:r>
              <a:rPr lang="en-US" sz="2400" dirty="0">
                <a:latin typeface="Times New Roman" panose="02020603050405020304" pitchFamily="18" charset="0"/>
                <a:cs typeface="Times New Roman" panose="02020603050405020304" pitchFamily="18" charset="0"/>
              </a:rPr>
              <a:t>Photo by Daniel Kenney - The image above shows the set up that will be used to conduct the high temperature tests. It should be noted that the illustration above contains a smaller, metal sample to demonstrate the test. The samples will be attached via pins located on the top and bottom rods. The outer, white shell is the furnace that heats up the atmosphere around the sample. The two white rods measure the strain on the sample as the rods apply tensile forces on the sample at different points in time.</a:t>
            </a:r>
          </a:p>
        </p:txBody>
      </p:sp>
      <p:sp>
        <p:nvSpPr>
          <p:cNvPr id="27" name="TextBox 26">
            <a:extLst>
              <a:ext uri="{FF2B5EF4-FFF2-40B4-BE49-F238E27FC236}">
                <a16:creationId xmlns:a16="http://schemas.microsoft.com/office/drawing/2014/main" id="{4EAB515E-4267-493F-86E4-24B564A48660}"/>
              </a:ext>
            </a:extLst>
          </p:cNvPr>
          <p:cNvSpPr txBox="1"/>
          <p:nvPr/>
        </p:nvSpPr>
        <p:spPr>
          <a:xfrm>
            <a:off x="21041587" y="21720871"/>
            <a:ext cx="11709344" cy="415498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final steps in the research process is to organize and make conclusions about the data that has been collected. While this research is still in progress, the collected data will provide helpful information regarding the properties and real-world applications of graphite reinforced epoxy composites. Some of the properties that are being tested for include modulus of elasticity, yield strength, ultimate strength, fracture stress, ductility, and more. Additionally, fracture shape, elasticity/plasticity, and necking should also be identified to draw conclusions about the practicality of these composites. Once this is done, the high temperature and high strain rate behavior can be compared to the quasi-static, room temperature behavior to observe any significant change between the results. These composites could advance technologies that require high strain rate behavior or high temperature tolerance such as crash gear and bullet proof materials. </a:t>
            </a:r>
          </a:p>
        </p:txBody>
      </p:sp>
      <p:sp>
        <p:nvSpPr>
          <p:cNvPr id="28" name="TextBox 27">
            <a:extLst>
              <a:ext uri="{FF2B5EF4-FFF2-40B4-BE49-F238E27FC236}">
                <a16:creationId xmlns:a16="http://schemas.microsoft.com/office/drawing/2014/main" id="{A3F39D49-693E-410B-814B-0C25FB670965}"/>
              </a:ext>
            </a:extLst>
          </p:cNvPr>
          <p:cNvSpPr txBox="1"/>
          <p:nvPr/>
        </p:nvSpPr>
        <p:spPr>
          <a:xfrm>
            <a:off x="27715560" y="26088102"/>
            <a:ext cx="4959061"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Fig. 8. </a:t>
            </a:r>
            <a:r>
              <a:rPr lang="en-US" sz="2400" dirty="0">
                <a:latin typeface="Times New Roman" panose="02020603050405020304" pitchFamily="18" charset="0"/>
                <a:cs typeface="Times New Roman" panose="02020603050405020304" pitchFamily="18" charset="0"/>
              </a:rPr>
              <a:t>Created by K.M. </a:t>
            </a:r>
            <a:r>
              <a:rPr lang="en-US" sz="2400" dirty="0" err="1">
                <a:latin typeface="Times New Roman" panose="02020603050405020304" pitchFamily="18" charset="0"/>
                <a:cs typeface="Times New Roman" panose="02020603050405020304" pitchFamily="18" charset="0"/>
              </a:rPr>
              <a:t>Hamdia</a:t>
            </a:r>
            <a:r>
              <a:rPr lang="en-US" sz="2400" dirty="0">
                <a:latin typeface="Times New Roman" panose="02020603050405020304" pitchFamily="18" charset="0"/>
                <a:cs typeface="Times New Roman" panose="02020603050405020304" pitchFamily="18" charset="0"/>
              </a:rPr>
              <a:t>, et al. [1] - The graph to the left illustrates the relationship between Fracture Toughness and the Young’s Modulus of a previously studied epoxy composite. This information can be used to compare how graphite reinforced epoxy composites perform compared to other related composites. Research done by other researchers on related materials can help identify whether the material currently being studied is a practical option for future technological advancement.</a:t>
            </a:r>
          </a:p>
        </p:txBody>
      </p:sp>
      <p:sp>
        <p:nvSpPr>
          <p:cNvPr id="2" name="TextBox 1">
            <a:extLst>
              <a:ext uri="{FF2B5EF4-FFF2-40B4-BE49-F238E27FC236}">
                <a16:creationId xmlns:a16="http://schemas.microsoft.com/office/drawing/2014/main" id="{5BABC911-45B5-4A5C-A643-AEDB967CD749}"/>
              </a:ext>
            </a:extLst>
          </p:cNvPr>
          <p:cNvSpPr txBox="1"/>
          <p:nvPr/>
        </p:nvSpPr>
        <p:spPr>
          <a:xfrm rot="16200000">
            <a:off x="20316441" y="27915900"/>
            <a:ext cx="26776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Fracture Toughness</a:t>
            </a:r>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24739</TotalTime>
  <Words>2349</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Lucida Grande</vt:lpstr>
      <vt:lpstr>Arial</vt:lpstr>
      <vt:lpstr>Calibri</vt:lpstr>
      <vt:lpstr>Garamond</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Quinn Reed</cp:lastModifiedBy>
  <cp:revision>354</cp:revision>
  <dcterms:created xsi:type="dcterms:W3CDTF">2013-10-19T16:33:22Z</dcterms:created>
  <dcterms:modified xsi:type="dcterms:W3CDTF">2022-03-22T02:43:57Z</dcterms:modified>
</cp:coreProperties>
</file>