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65CE1E"/>
    <a:srgbClr val="00C28D"/>
    <a:srgbClr val="00B4FF"/>
    <a:srgbClr val="008080"/>
    <a:srgbClr val="1270FC"/>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F32AA-AEA7-44E9-935E-28D8D067275E}" v="1" dt="2022-03-17T00:07:39.55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033" autoAdjust="0"/>
  </p:normalViewPr>
  <p:slideViewPr>
    <p:cSldViewPr snapToGrid="0" snapToObjects="1">
      <p:cViewPr varScale="1">
        <p:scale>
          <a:sx n="16" d="100"/>
          <a:sy n="16" d="100"/>
        </p:scale>
        <p:origin x="1944" y="106"/>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3/16/2022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3/16/2022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tif"/><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ti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tif"/><Relationship Id="rId4" Type="http://schemas.openxmlformats.org/officeDocument/2006/relationships/image" Target="../media/image2.PNG"/><Relationship Id="rId9" Type="http://schemas.openxmlformats.org/officeDocument/2006/relationships/image" Target="../media/image7.ti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4142735"/>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		Modeling the Bombardier Beetle Fire Extinguisher: Verifying Computational Results</a:t>
            </a:r>
          </a:p>
          <a:p>
            <a:pPr algn="ctr"/>
            <a:r>
              <a:rPr lang="en-US" sz="5800" b="1" dirty="0">
                <a:latin typeface="Times New Roman"/>
                <a:cs typeface="Times New Roman"/>
              </a:rPr>
              <a:t>Elijah Yoder and Dr. Wayne Strasser</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590" y="1645669"/>
            <a:ext cx="4840224" cy="1377696"/>
          </a:xfrm>
          <a:prstGeom prst="rect">
            <a:avLst/>
          </a:prstGeom>
        </p:spPr>
      </p:pic>
      <p:sp>
        <p:nvSpPr>
          <p:cNvPr id="162" name="TextBox 161"/>
          <p:cNvSpPr txBox="1"/>
          <p:nvPr/>
        </p:nvSpPr>
        <p:spPr>
          <a:xfrm>
            <a:off x="10725448" y="4904151"/>
            <a:ext cx="22440304" cy="27253037"/>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grpSp>
        <p:nvGrpSpPr>
          <p:cNvPr id="2" name="Group 1">
            <a:extLst>
              <a:ext uri="{FF2B5EF4-FFF2-40B4-BE49-F238E27FC236}">
                <a16:creationId xmlns:a16="http://schemas.microsoft.com/office/drawing/2014/main" id="{96936928-9A44-4F0F-A2CB-3E25959C40D5}"/>
              </a:ext>
            </a:extLst>
          </p:cNvPr>
          <p:cNvGrpSpPr/>
          <p:nvPr/>
        </p:nvGrpSpPr>
        <p:grpSpPr>
          <a:xfrm>
            <a:off x="936187" y="4904151"/>
            <a:ext cx="9312771" cy="13068965"/>
            <a:chOff x="797830" y="3934552"/>
            <a:chExt cx="9312771" cy="13068965"/>
          </a:xfrm>
        </p:grpSpPr>
        <p:sp>
          <p:nvSpPr>
            <p:cNvPr id="165" name="TextBox 164"/>
            <p:cNvSpPr txBox="1"/>
            <p:nvPr/>
          </p:nvSpPr>
          <p:spPr>
            <a:xfrm>
              <a:off x="797830" y="4805946"/>
              <a:ext cx="9312771" cy="12197571"/>
            </a:xfrm>
            <a:prstGeom prst="rect">
              <a:avLst/>
            </a:prstGeom>
            <a:solidFill>
              <a:schemeClr val="bg1"/>
            </a:solidFill>
            <a:ln>
              <a:solidFill>
                <a:srgbClr val="000000"/>
              </a:solidFill>
            </a:ln>
          </p:spPr>
          <p:txBody>
            <a:bodyPr wrap="square" lIns="131445" tIns="65723" rIns="131445" bIns="65723" rtlCol="0">
              <a:spAutoFit/>
            </a:bodyPr>
            <a:lstStyle/>
            <a:p>
              <a:r>
                <a:rPr lang="en-US" sz="2800" dirty="0">
                  <a:effectLst/>
                  <a:latin typeface="Times New Roman" panose="02020603050405020304" pitchFamily="18" charset="0"/>
                  <a:ea typeface="Calibri" panose="020F0502020204030204" pitchFamily="34" charset="0"/>
                </a:rPr>
                <a:t>While modern fire extinguishers are adequate in extinguishing fires, they tend to have a short spray distance, a wide target area, and use chemicals that can harm humans. By creating a fire extinguisher that mimics the defense mechanism of the Bombardier Beetle, many of these downfalls can be corrected. When threatened, The Bombardier Beetle can facilitate a chemical reaction in its abdomen that builds pressure, eventually releasing the reactants at high velocities, high frequencies, and for long distances. This mechanism can be replicated in a fire extinguisher by vaporizing water in a pressure chamber. This would allow for fire to be fought from a safer distance, with a safer working fluid, and more effectively. To examine this effect, multiphase flow was simulated through an experimental chamber geometry. The chamber has a cylindrical heater at the center with water flowing around it. It was found that around the outlet, the water mixture was sufficiently above vaporization temperature, the vapor had a volume fraction above 50%, and the outlet velocity was around 1.5 m/s. Various parameters of the model were modified to see their effect on the results. Timestep did not change the results significantly, while mesh count and vaporization model setting increased the temperature of the mixture, vapor volume fraction, and velocity at the outlet. This proves that this technique is viable as a mechanism in fire extinguishers. By proving the feasibility of this technique, lives and resources can be preserved or improved not only by its use in fire extinguishers, but also in sprinkler systems, fuel injectors, pharmaceutical sprays, and many more.</a:t>
              </a:r>
              <a:endParaRPr lang="en-US" sz="2800" b="1" dirty="0"/>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a:t>
              </a:r>
              <a:endParaRPr lang="en-US" sz="6000" dirty="0">
                <a:solidFill>
                  <a:schemeClr val="bg1"/>
                </a:solidFill>
                <a:latin typeface="Times New Roman"/>
                <a:cs typeface="Times New Roman"/>
              </a:endParaRPr>
            </a:p>
          </p:txBody>
        </p:sp>
      </p:grpSp>
      <p:grpSp>
        <p:nvGrpSpPr>
          <p:cNvPr id="9" name="Group 8">
            <a:extLst>
              <a:ext uri="{FF2B5EF4-FFF2-40B4-BE49-F238E27FC236}">
                <a16:creationId xmlns:a16="http://schemas.microsoft.com/office/drawing/2014/main" id="{6D797CB4-AADE-4780-AEEB-C6BBDC5E906E}"/>
              </a:ext>
            </a:extLst>
          </p:cNvPr>
          <p:cNvGrpSpPr/>
          <p:nvPr/>
        </p:nvGrpSpPr>
        <p:grpSpPr>
          <a:xfrm>
            <a:off x="917341" y="18126192"/>
            <a:ext cx="9326881" cy="5312995"/>
            <a:chOff x="797829" y="18155134"/>
            <a:chExt cx="9326881" cy="5312995"/>
          </a:xfrm>
        </p:grpSpPr>
        <p:sp>
          <p:nvSpPr>
            <p:cNvPr id="167" name="TextBox 166"/>
            <p:cNvSpPr txBox="1"/>
            <p:nvPr/>
          </p:nvSpPr>
          <p:spPr>
            <a:xfrm>
              <a:off x="797829" y="19026527"/>
              <a:ext cx="9312772" cy="4441602"/>
            </a:xfrm>
            <a:prstGeom prst="rect">
              <a:avLst/>
            </a:prstGeom>
            <a:solidFill>
              <a:schemeClr val="bg1"/>
            </a:solidFill>
            <a:ln>
              <a:solidFill>
                <a:schemeClr val="tx1"/>
              </a:solidFill>
            </a:ln>
          </p:spPr>
          <p:txBody>
            <a:bodyPr wrap="square" lIns="131445" tIns="65723" rIns="131445" bIns="65723" rtlCol="0">
              <a:spAutoFit/>
            </a:bodyPr>
            <a:lstStyle/>
            <a:p>
              <a:pPr marL="342900" indent="-342900">
                <a:buFont typeface="Arial" panose="020B0604020202020204" pitchFamily="34" charset="0"/>
                <a:buChar char="•"/>
              </a:pPr>
              <a:r>
                <a:rPr lang="en-US" sz="2800" dirty="0">
                  <a:latin typeface="Times New Roman"/>
                  <a:cs typeface="Times New Roman"/>
                </a:rPr>
                <a:t>3,655 deaths, 15,200 injuries, and $25.6 billion in loss from fires in 2018 [2].</a:t>
              </a:r>
            </a:p>
            <a:p>
              <a:pPr marL="342900" indent="-342900">
                <a:buFont typeface="Arial" panose="020B0604020202020204" pitchFamily="34" charset="0"/>
                <a:buChar char="•"/>
              </a:pPr>
              <a:r>
                <a:rPr lang="en-US" sz="2800" dirty="0">
                  <a:latin typeface="Times New Roman"/>
                  <a:cs typeface="Times New Roman"/>
                </a:rPr>
                <a:t>Current fire extinguishers have a short and wide spray, run out of fluid quickly, and utilize chemicals that are harmful to humans.</a:t>
              </a:r>
            </a:p>
            <a:p>
              <a:pPr marL="342900" indent="-342900">
                <a:buFont typeface="Arial" panose="020B0604020202020204" pitchFamily="34" charset="0"/>
                <a:buChar char="•"/>
              </a:pPr>
              <a:r>
                <a:rPr lang="en-US" sz="2800" dirty="0">
                  <a:latin typeface="Times New Roman"/>
                  <a:cs typeface="Times New Roman"/>
                </a:rPr>
                <a:t>The Bombardier Beetle can shoot a hot, direct, chemical, pulsating spray up to 200x its chamber length [3].</a:t>
              </a:r>
            </a:p>
            <a:p>
              <a:pPr marL="342900" indent="-342900">
                <a:buFont typeface="Arial" panose="020B0604020202020204" pitchFamily="34" charset="0"/>
                <a:buChar char="•"/>
              </a:pPr>
              <a:r>
                <a:rPr lang="en-US" sz="2800" dirty="0">
                  <a:latin typeface="Times New Roman"/>
                  <a:cs typeface="Times New Roman"/>
                </a:rPr>
                <a:t>This same concept can be used in a fire extinguisher.</a:t>
              </a:r>
            </a:p>
            <a:p>
              <a:pPr marL="342900" indent="-342900">
                <a:buFont typeface="Arial" panose="020B0604020202020204" pitchFamily="34" charset="0"/>
                <a:buChar char="•"/>
              </a:pPr>
              <a:r>
                <a:rPr lang="en-US" sz="2800" dirty="0">
                  <a:latin typeface="Times New Roman"/>
                  <a:cs typeface="Times New Roman"/>
                </a:rPr>
                <a:t>Water is vaporized in the chamber and expelled at high velocities and frequencies.</a:t>
              </a:r>
            </a:p>
          </p:txBody>
        </p:sp>
        <p:sp>
          <p:nvSpPr>
            <p:cNvPr id="168" name="TextBox 167"/>
            <p:cNvSpPr txBox="1"/>
            <p:nvPr/>
          </p:nvSpPr>
          <p:spPr>
            <a:xfrm>
              <a:off x="797830" y="18155134"/>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grpSp>
      <p:grpSp>
        <p:nvGrpSpPr>
          <p:cNvPr id="11" name="Group 10">
            <a:extLst>
              <a:ext uri="{FF2B5EF4-FFF2-40B4-BE49-F238E27FC236}">
                <a16:creationId xmlns:a16="http://schemas.microsoft.com/office/drawing/2014/main" id="{35202E19-41D2-49D0-B11C-A9816352B31F}"/>
              </a:ext>
            </a:extLst>
          </p:cNvPr>
          <p:cNvGrpSpPr/>
          <p:nvPr/>
        </p:nvGrpSpPr>
        <p:grpSpPr>
          <a:xfrm>
            <a:off x="929557" y="26080885"/>
            <a:ext cx="9302451" cy="6076303"/>
            <a:chOff x="839562" y="26287466"/>
            <a:chExt cx="9302451" cy="6076303"/>
          </a:xfrm>
        </p:grpSpPr>
        <p:sp>
          <p:nvSpPr>
            <p:cNvPr id="170" name="TextBox 169"/>
            <p:cNvSpPr txBox="1"/>
            <p:nvPr/>
          </p:nvSpPr>
          <p:spPr>
            <a:xfrm>
              <a:off x="839562" y="27116951"/>
              <a:ext cx="9302451" cy="5246818"/>
            </a:xfrm>
            <a:prstGeom prst="rect">
              <a:avLst/>
            </a:prstGeom>
            <a:solidFill>
              <a:schemeClr val="bg1"/>
            </a:solidFill>
            <a:ln cap="rnd">
              <a:solidFill>
                <a:schemeClr val="tx1"/>
              </a:solidFill>
            </a:ln>
          </p:spPr>
          <p:txBody>
            <a:bodyPr wrap="square" lIns="182880" rIns="182880" rtlCol="0">
              <a:noAutofit/>
            </a:bodyPr>
            <a:lstStyle/>
            <a:p>
              <a:pPr marL="342900" indent="-342900" algn="just">
                <a:buFont typeface="Arial" panose="020B0604020202020204" pitchFamily="34" charset="0"/>
                <a:buChar char="•"/>
              </a:pPr>
              <a:r>
                <a:rPr lang="en-US" sz="2800" dirty="0">
                  <a:latin typeface="Times New Roman"/>
                  <a:cs typeface="Times New Roman"/>
                </a:rPr>
                <a:t>Initial research completed on studying the bombardier beetle spray defense mechanism [4].</a:t>
              </a:r>
            </a:p>
            <a:p>
              <a:pPr marL="342900" indent="-342900" algn="just">
                <a:buFont typeface="Arial" panose="020B0604020202020204" pitchFamily="34" charset="0"/>
                <a:buChar char="•"/>
              </a:pPr>
              <a:r>
                <a:rPr lang="en-US" sz="2800" dirty="0">
                  <a:latin typeface="Times New Roman"/>
                  <a:cs typeface="Times New Roman"/>
                </a:rPr>
                <a:t>Created initial experimental rig [3].</a:t>
              </a:r>
            </a:p>
            <a:p>
              <a:pPr marL="342900" indent="-342900" algn="just">
                <a:buFont typeface="Arial" panose="020B0604020202020204" pitchFamily="34" charset="0"/>
                <a:buChar char="•"/>
              </a:pPr>
              <a:r>
                <a:rPr lang="en-US" sz="2800" dirty="0">
                  <a:latin typeface="Times New Roman"/>
                  <a:cs typeface="Times New Roman"/>
                </a:rPr>
                <a:t>Selected appropriate chamber geometry [1].</a:t>
              </a:r>
            </a:p>
            <a:p>
              <a:pPr marL="342900" indent="-342900" algn="just">
                <a:buFont typeface="Arial" panose="020B0604020202020204" pitchFamily="34" charset="0"/>
                <a:buChar char="•"/>
              </a:pPr>
              <a:r>
                <a:rPr lang="en-US" sz="2800" dirty="0">
                  <a:latin typeface="Times New Roman"/>
                  <a:cs typeface="Times New Roman"/>
                </a:rPr>
                <a:t>The outer shell is made of  440C Stainless Steel with a copper heater sheath [1].</a:t>
              </a:r>
            </a:p>
            <a:p>
              <a:pPr marL="342900" indent="-342900" algn="just">
                <a:buFont typeface="Arial" panose="020B0604020202020204" pitchFamily="34" charset="0"/>
                <a:buChar char="•"/>
              </a:pPr>
              <a:r>
                <a:rPr lang="en-US" sz="2800" dirty="0">
                  <a:latin typeface="Times New Roman"/>
                  <a:cs typeface="Times New Roman"/>
                </a:rPr>
                <a:t>Selected appropriate power supply based on power to weight ratio [1].</a:t>
              </a:r>
            </a:p>
            <a:p>
              <a:pPr marL="342900" indent="-342900" algn="just">
                <a:buFont typeface="Arial" panose="020B0604020202020204" pitchFamily="34" charset="0"/>
                <a:buChar char="•"/>
              </a:pPr>
              <a:r>
                <a:rPr lang="en-US" sz="2800" dirty="0">
                  <a:latin typeface="Times New Roman"/>
                  <a:cs typeface="Times New Roman"/>
                </a:rPr>
                <a:t>Ran initial Simulation to determine the temperatures of the fluid [1].</a:t>
              </a:r>
            </a:p>
            <a:p>
              <a:pPr marL="342900" indent="-342900" algn="just">
                <a:buFont typeface="Arial" panose="020B0604020202020204" pitchFamily="34" charset="0"/>
                <a:buChar char="•"/>
              </a:pPr>
              <a:r>
                <a:rPr lang="en-US" sz="2800" dirty="0">
                  <a:latin typeface="Times New Roman"/>
                  <a:cs typeface="Times New Roman"/>
                </a:rPr>
                <a:t>Ran initial multiphase CFD simulation.</a:t>
              </a:r>
            </a:p>
            <a:p>
              <a:pPr marL="342900" indent="-342900" algn="just">
                <a:buFont typeface="Arial" panose="020B0604020202020204" pitchFamily="34" charset="0"/>
                <a:buChar char="•"/>
              </a:pPr>
              <a:r>
                <a:rPr lang="en-US" sz="2800" dirty="0">
                  <a:latin typeface="Times New Roman"/>
                  <a:cs typeface="Times New Roman"/>
                </a:rPr>
                <a:t>Currently developing crude physical prototype.</a:t>
              </a:r>
            </a:p>
            <a:p>
              <a:pPr marL="342900" indent="-342900" algn="just">
                <a:buFont typeface="Arial" panose="020B0604020202020204" pitchFamily="34" charset="0"/>
                <a:buChar char="•"/>
              </a:pPr>
              <a:endParaRPr lang="en-US" sz="2400" dirty="0">
                <a:latin typeface="Times New Roman"/>
                <a:cs typeface="Times New Roman"/>
              </a:endParaRPr>
            </a:p>
          </p:txBody>
        </p:sp>
        <p:sp>
          <p:nvSpPr>
            <p:cNvPr id="171" name="TextBox 170"/>
            <p:cNvSpPr txBox="1"/>
            <p:nvPr/>
          </p:nvSpPr>
          <p:spPr>
            <a:xfrm>
              <a:off x="849737" y="26287466"/>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Current Work</a:t>
              </a:r>
              <a:endParaRPr lang="en-US" sz="6000" dirty="0">
                <a:solidFill>
                  <a:schemeClr val="bg1"/>
                </a:solidFill>
                <a:latin typeface="Times New Roman"/>
                <a:cs typeface="Times New Roman"/>
              </a:endParaRPr>
            </a:p>
          </p:txBody>
        </p:sp>
      </p:grpSp>
      <p:sp>
        <p:nvSpPr>
          <p:cNvPr id="177" name="TextBox 176"/>
          <p:cNvSpPr txBox="1"/>
          <p:nvPr/>
        </p:nvSpPr>
        <p:spPr>
          <a:xfrm>
            <a:off x="33887753" y="4958606"/>
            <a:ext cx="9262894"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Methods</a:t>
            </a:r>
            <a:endParaRPr lang="en-US" sz="6000" dirty="0">
              <a:solidFill>
                <a:schemeClr val="bg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577E1BA-BB24-46C9-9DDF-A13AE83FF850}"/>
              </a:ext>
            </a:extLst>
          </p:cNvPr>
          <p:cNvGrpSpPr/>
          <p:nvPr/>
        </p:nvGrpSpPr>
        <p:grpSpPr>
          <a:xfrm>
            <a:off x="33791951" y="25444980"/>
            <a:ext cx="9324060" cy="6608929"/>
            <a:chOff x="34043380" y="24179662"/>
            <a:chExt cx="9324060" cy="6608929"/>
          </a:xfrm>
        </p:grpSpPr>
        <p:sp>
          <p:nvSpPr>
            <p:cNvPr id="159" name="TextBox 158"/>
            <p:cNvSpPr txBox="1"/>
            <p:nvPr/>
          </p:nvSpPr>
          <p:spPr>
            <a:xfrm>
              <a:off x="34046376" y="25054328"/>
              <a:ext cx="9321064" cy="5734263"/>
            </a:xfrm>
            <a:prstGeom prst="rect">
              <a:avLst/>
            </a:prstGeom>
            <a:solidFill>
              <a:schemeClr val="bg1"/>
            </a:solidFill>
            <a:ln>
              <a:solidFill>
                <a:schemeClr val="tx1"/>
              </a:solidFill>
            </a:ln>
          </p:spPr>
          <p:txBody>
            <a:bodyPr wrap="square" lIns="131445" tIns="65723" rIns="131445" bIns="65723" rtlCol="0">
              <a:spAutoFit/>
            </a:bodyPr>
            <a:lstStyle/>
            <a:p>
              <a:r>
                <a:rPr lang="en-US" sz="2800" dirty="0">
                  <a:latin typeface="Times New Roman"/>
                  <a:cs typeface="Times New Roman"/>
                </a:rPr>
                <a:t>[1] J. Stapleton, R. </a:t>
              </a:r>
              <a:r>
                <a:rPr lang="en-US" sz="2800" dirty="0" err="1">
                  <a:latin typeface="Times New Roman"/>
                  <a:cs typeface="Times New Roman"/>
                </a:rPr>
                <a:t>Krupanski</a:t>
              </a:r>
              <a:r>
                <a:rPr lang="en-US" sz="2800" dirty="0">
                  <a:latin typeface="Times New Roman"/>
                  <a:cs typeface="Times New Roman"/>
                </a:rPr>
                <a:t>, S. James, and N. Grove, “Bombardier Beetle Capstone Project Report,” Liberty University School of Engineering, Lynchburg, Virginia, USA, 2020.</a:t>
              </a:r>
            </a:p>
            <a:p>
              <a:r>
                <a:rPr lang="en-US" sz="2800" dirty="0">
                  <a:latin typeface="Times New Roman"/>
                  <a:cs typeface="Times New Roman"/>
                </a:rPr>
                <a:t>[2] “U.S. Fire Statistics.” USFA. https://www.usfa.fema.gov/ data/statistics/ (assessed March 14, 2021).</a:t>
              </a:r>
            </a:p>
            <a:p>
              <a:r>
                <a:rPr lang="en-US" sz="2800" dirty="0">
                  <a:latin typeface="Times New Roman"/>
                  <a:cs typeface="Times New Roman"/>
                </a:rPr>
                <a:t>[3] N. Beheshti and A. C. McIntosh, “A Novel Spray System Inspired by the Bombardier Beetle,” </a:t>
              </a:r>
              <a:r>
                <a:rPr lang="en-US" sz="2800" i="1" dirty="0">
                  <a:latin typeface="Times New Roman"/>
                  <a:cs typeface="Times New Roman"/>
                </a:rPr>
                <a:t>Design and Nature IV, </a:t>
              </a:r>
              <a:r>
                <a:rPr lang="en-US" sz="2800" dirty="0">
                  <a:latin typeface="Times New Roman"/>
                  <a:cs typeface="Times New Roman"/>
                </a:rPr>
                <a:t>vol. 114, pp. 13-21, 2008, </a:t>
              </a:r>
              <a:r>
                <a:rPr lang="en-US" sz="2800" dirty="0" err="1">
                  <a:latin typeface="Times New Roman"/>
                  <a:cs typeface="Times New Roman"/>
                </a:rPr>
                <a:t>doi</a:t>
              </a:r>
              <a:r>
                <a:rPr lang="en-US" sz="2800" dirty="0">
                  <a:latin typeface="Times New Roman"/>
                  <a:cs typeface="Times New Roman"/>
                </a:rPr>
                <a:t>: 10.2495/DN080021.</a:t>
              </a:r>
            </a:p>
            <a:p>
              <a:r>
                <a:rPr lang="en-US" sz="2800" dirty="0">
                  <a:latin typeface="Times New Roman"/>
                  <a:cs typeface="Times New Roman"/>
                </a:rPr>
                <a:t>[4] T. Eisner, D. J. </a:t>
              </a:r>
              <a:r>
                <a:rPr lang="en-US" sz="2800" dirty="0" err="1">
                  <a:latin typeface="Times New Roman"/>
                  <a:cs typeface="Times New Roman"/>
                </a:rPr>
                <a:t>Aneshansley</a:t>
              </a:r>
              <a:r>
                <a:rPr lang="en-US" sz="2800" dirty="0">
                  <a:latin typeface="Times New Roman"/>
                  <a:cs typeface="Times New Roman"/>
                </a:rPr>
                <a:t>, M. Eisner, A. B. </a:t>
              </a:r>
              <a:r>
                <a:rPr lang="en-US" sz="2800" dirty="0" err="1">
                  <a:latin typeface="Times New Roman"/>
                  <a:cs typeface="Times New Roman"/>
                </a:rPr>
                <a:t>Attygalle</a:t>
              </a:r>
              <a:r>
                <a:rPr lang="en-US" sz="2800" dirty="0">
                  <a:latin typeface="Times New Roman"/>
                  <a:cs typeface="Times New Roman"/>
                </a:rPr>
                <a:t>, D. W. Alsop, and J. </a:t>
              </a:r>
              <a:r>
                <a:rPr lang="en-US" sz="2800" dirty="0" err="1">
                  <a:latin typeface="Times New Roman"/>
                  <a:cs typeface="Times New Roman"/>
                </a:rPr>
                <a:t>Meinwald</a:t>
              </a:r>
              <a:r>
                <a:rPr lang="en-US" sz="2800" dirty="0">
                  <a:latin typeface="Times New Roman"/>
                  <a:cs typeface="Times New Roman"/>
                </a:rPr>
                <a:t>, “Spray Mechanism of the Most Primitive Bombardier Beetle (</a:t>
              </a:r>
              <a:r>
                <a:rPr lang="en-US" sz="2800" dirty="0" err="1">
                  <a:latin typeface="Times New Roman"/>
                  <a:cs typeface="Times New Roman"/>
                </a:rPr>
                <a:t>Metrius</a:t>
              </a:r>
              <a:r>
                <a:rPr lang="en-US" sz="2800" dirty="0">
                  <a:latin typeface="Times New Roman"/>
                  <a:cs typeface="Times New Roman"/>
                </a:rPr>
                <a:t> </a:t>
              </a:r>
              <a:r>
                <a:rPr lang="en-US" sz="2800" dirty="0" err="1">
                  <a:latin typeface="Times New Roman"/>
                  <a:cs typeface="Times New Roman"/>
                </a:rPr>
                <a:t>Contractus</a:t>
              </a:r>
              <a:r>
                <a:rPr lang="en-US" sz="2800" dirty="0">
                  <a:latin typeface="Times New Roman"/>
                  <a:cs typeface="Times New Roman"/>
                </a:rPr>
                <a:t>),” </a:t>
              </a:r>
              <a:r>
                <a:rPr lang="en-US" sz="2800" i="1" dirty="0">
                  <a:latin typeface="Times New Roman"/>
                  <a:cs typeface="Times New Roman"/>
                </a:rPr>
                <a:t>Experimental Biology, </a:t>
              </a:r>
              <a:r>
                <a:rPr lang="en-US" sz="2800" dirty="0">
                  <a:latin typeface="Times New Roman"/>
                  <a:cs typeface="Times New Roman"/>
                </a:rPr>
                <a:t>vol. 203, pp. 1265-1275, Mar. 2000.</a:t>
              </a:r>
            </a:p>
          </p:txBody>
        </p:sp>
        <p:sp>
          <p:nvSpPr>
            <p:cNvPr id="178" name="TextBox 177"/>
            <p:cNvSpPr txBox="1"/>
            <p:nvPr/>
          </p:nvSpPr>
          <p:spPr>
            <a:xfrm>
              <a:off x="34043380" y="24179662"/>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a:t>
              </a:r>
              <a:endParaRPr lang="en-US" sz="6000" dirty="0">
                <a:solidFill>
                  <a:schemeClr val="bg1"/>
                </a:solidFill>
                <a:latin typeface="Times New Roman"/>
                <a:cs typeface="Times New Roman"/>
              </a:endParaRPr>
            </a:p>
          </p:txBody>
        </p:sp>
      </p:grpSp>
      <p:grpSp>
        <p:nvGrpSpPr>
          <p:cNvPr id="179" name="Group 178"/>
          <p:cNvGrpSpPr/>
          <p:nvPr/>
        </p:nvGrpSpPr>
        <p:grpSpPr>
          <a:xfrm>
            <a:off x="33856840" y="19952718"/>
            <a:ext cx="9278260" cy="4510936"/>
            <a:chOff x="34008529" y="3934553"/>
            <a:chExt cx="9278260" cy="3742550"/>
          </a:xfrm>
        </p:grpSpPr>
        <p:sp>
          <p:nvSpPr>
            <p:cNvPr id="180" name="TextBox 179"/>
            <p:cNvSpPr txBox="1"/>
            <p:nvPr/>
          </p:nvSpPr>
          <p:spPr>
            <a:xfrm>
              <a:off x="34008529" y="4700803"/>
              <a:ext cx="9278259" cy="2976300"/>
            </a:xfrm>
            <a:prstGeom prst="rect">
              <a:avLst/>
            </a:prstGeom>
            <a:solidFill>
              <a:srgbClr val="FFFFFF"/>
            </a:solidFill>
            <a:ln cap="rnd">
              <a:solidFill>
                <a:schemeClr val="tx1"/>
              </a:solidFill>
            </a:ln>
          </p:spPr>
          <p:txBody>
            <a:bodyPr wrap="square" lIns="182880" rIns="182880" rtlCol="0">
              <a:noAutofit/>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Continue to test model sensitivity</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Combine all significant parameters in one model</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Optimize system by modifying boundary conditions</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Incorporate nozzle ejection mechanics</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Incorporate valves</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Create a physical prototype </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Droplet size measurement</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Video analysis</a:t>
              </a: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Future Work</a:t>
              </a:r>
              <a:endParaRPr lang="en-US" sz="6000" dirty="0">
                <a:solidFill>
                  <a:schemeClr val="bg1"/>
                </a:solidFill>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grpSp>
        <p:nvGrpSpPr>
          <p:cNvPr id="10" name="Group 9">
            <a:extLst>
              <a:ext uri="{FF2B5EF4-FFF2-40B4-BE49-F238E27FC236}">
                <a16:creationId xmlns:a16="http://schemas.microsoft.com/office/drawing/2014/main" id="{9C544464-43CF-4922-AB11-C26DD058E63C}"/>
              </a:ext>
            </a:extLst>
          </p:cNvPr>
          <p:cNvGrpSpPr/>
          <p:nvPr/>
        </p:nvGrpSpPr>
        <p:grpSpPr>
          <a:xfrm>
            <a:off x="922479" y="23592263"/>
            <a:ext cx="9326880" cy="2296784"/>
            <a:chOff x="832435" y="23470138"/>
            <a:chExt cx="9326880" cy="2296784"/>
          </a:xfrm>
        </p:grpSpPr>
        <p:sp>
          <p:nvSpPr>
            <p:cNvPr id="76" name="TextBox 75">
              <a:extLst>
                <a:ext uri="{FF2B5EF4-FFF2-40B4-BE49-F238E27FC236}">
                  <a16:creationId xmlns:a16="http://schemas.microsoft.com/office/drawing/2014/main" id="{2663B936-EB1C-40F6-8C36-8693B616EFE4}"/>
                </a:ext>
              </a:extLst>
            </p:cNvPr>
            <p:cNvSpPr txBox="1"/>
            <p:nvPr/>
          </p:nvSpPr>
          <p:spPr>
            <a:xfrm>
              <a:off x="832435" y="23470138"/>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Research Topic </a:t>
              </a:r>
              <a:endParaRPr lang="en-US" sz="6000" dirty="0">
                <a:solidFill>
                  <a:schemeClr val="bg1"/>
                </a:solidFill>
                <a:latin typeface="Times New Roman"/>
                <a:cs typeface="Times New Roman"/>
              </a:endParaRPr>
            </a:p>
          </p:txBody>
        </p:sp>
        <p:sp>
          <p:nvSpPr>
            <p:cNvPr id="77" name="TextBox 76">
              <a:extLst>
                <a:ext uri="{FF2B5EF4-FFF2-40B4-BE49-F238E27FC236}">
                  <a16:creationId xmlns:a16="http://schemas.microsoft.com/office/drawing/2014/main" id="{606875FC-AB10-4456-A5BC-98AE1C2AF849}"/>
                </a:ext>
              </a:extLst>
            </p:cNvPr>
            <p:cNvSpPr txBox="1"/>
            <p:nvPr/>
          </p:nvSpPr>
          <p:spPr>
            <a:xfrm>
              <a:off x="846543" y="24341531"/>
              <a:ext cx="9312772" cy="1425391"/>
            </a:xfrm>
            <a:prstGeom prst="rect">
              <a:avLst/>
            </a:prstGeom>
            <a:solidFill>
              <a:schemeClr val="bg1"/>
            </a:solidFill>
            <a:ln>
              <a:solidFill>
                <a:schemeClr val="tx1"/>
              </a:solidFill>
            </a:ln>
          </p:spPr>
          <p:txBody>
            <a:bodyPr wrap="square" lIns="131445" tIns="65723" rIns="131445" bIns="65723" rtlCol="0">
              <a:spAutoFit/>
            </a:bodyPr>
            <a:lstStyle/>
            <a:p>
              <a:pPr marL="342900" indent="-342900">
                <a:buFont typeface="Arial" panose="020B0604020202020204" pitchFamily="34" charset="0"/>
                <a:buChar char="•"/>
              </a:pPr>
              <a:r>
                <a:rPr lang="en-US" sz="2800" dirty="0">
                  <a:latin typeface="Times New Roman"/>
                  <a:cs typeface="Times New Roman"/>
                </a:rPr>
                <a:t>Further develop the Bombardier Beetle Fire Extinguisher by determining model sensitivity to timestep, mesh size, and multiphase settings</a:t>
              </a:r>
            </a:p>
          </p:txBody>
        </p:sp>
      </p:grpSp>
      <p:grpSp>
        <p:nvGrpSpPr>
          <p:cNvPr id="25" name="Group 24">
            <a:extLst>
              <a:ext uri="{FF2B5EF4-FFF2-40B4-BE49-F238E27FC236}">
                <a16:creationId xmlns:a16="http://schemas.microsoft.com/office/drawing/2014/main" id="{BD2BC89C-3B56-41ED-BF36-5EE87D624E61}"/>
              </a:ext>
            </a:extLst>
          </p:cNvPr>
          <p:cNvGrpSpPr/>
          <p:nvPr/>
        </p:nvGrpSpPr>
        <p:grpSpPr>
          <a:xfrm>
            <a:off x="12150795" y="5701433"/>
            <a:ext cx="9144000" cy="6610559"/>
            <a:chOff x="12036919" y="12929653"/>
            <a:chExt cx="9144000" cy="6610559"/>
          </a:xfrm>
        </p:grpSpPr>
        <p:pic>
          <p:nvPicPr>
            <p:cNvPr id="7" name="Picture 6" descr="Diagram, engineering drawing&#10;&#10;Description automatically generated">
              <a:extLst>
                <a:ext uri="{FF2B5EF4-FFF2-40B4-BE49-F238E27FC236}">
                  <a16:creationId xmlns:a16="http://schemas.microsoft.com/office/drawing/2014/main" id="{BE7CA7E3-AEB1-4473-B333-64504E634A34}"/>
                </a:ext>
              </a:extLst>
            </p:cNvPr>
            <p:cNvPicPr>
              <a:picLocks noChangeAspect="1"/>
            </p:cNvPicPr>
            <p:nvPr/>
          </p:nvPicPr>
          <p:blipFill>
            <a:blip r:embed="rId4"/>
            <a:stretch>
              <a:fillRect/>
            </a:stretch>
          </p:blipFill>
          <p:spPr>
            <a:xfrm>
              <a:off x="12036919" y="12929653"/>
              <a:ext cx="9144000" cy="6032440"/>
            </a:xfrm>
            <a:prstGeom prst="rect">
              <a:avLst/>
            </a:prstGeom>
            <a:ln>
              <a:solidFill>
                <a:schemeClr val="tx1"/>
              </a:solidFill>
            </a:ln>
          </p:spPr>
        </p:pic>
        <p:sp>
          <p:nvSpPr>
            <p:cNvPr id="24" name="TextBox 23">
              <a:extLst>
                <a:ext uri="{FF2B5EF4-FFF2-40B4-BE49-F238E27FC236}">
                  <a16:creationId xmlns:a16="http://schemas.microsoft.com/office/drawing/2014/main" id="{A377674B-2227-4E1A-828E-6F56E044FC31}"/>
                </a:ext>
              </a:extLst>
            </p:cNvPr>
            <p:cNvSpPr txBox="1"/>
            <p:nvPr/>
          </p:nvSpPr>
          <p:spPr>
            <a:xfrm>
              <a:off x="12608917" y="19078547"/>
              <a:ext cx="7932261"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1: </a:t>
              </a:r>
              <a:r>
                <a:rPr lang="en-US" sz="2400" dirty="0">
                  <a:latin typeface="Times New Roman" panose="02020603050405020304" pitchFamily="18" charset="0"/>
                  <a:cs typeface="Times New Roman" panose="02020603050405020304" pitchFamily="18" charset="0"/>
                </a:rPr>
                <a:t>Technical Drawing of the Chamber Geometry [1].</a:t>
              </a:r>
              <a:endParaRPr lang="en-US" sz="2400" i="1" dirty="0">
                <a:latin typeface="Times New Roman" panose="020206030504050203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2FD005DD-CCC4-4D20-BF0D-847CF633DE7C}"/>
              </a:ext>
            </a:extLst>
          </p:cNvPr>
          <p:cNvGrpSpPr/>
          <p:nvPr/>
        </p:nvGrpSpPr>
        <p:grpSpPr>
          <a:xfrm>
            <a:off x="33809898" y="15518591"/>
            <a:ext cx="9278259" cy="3492542"/>
            <a:chOff x="34008530" y="3934553"/>
            <a:chExt cx="9278259" cy="2897628"/>
          </a:xfrm>
        </p:grpSpPr>
        <p:sp>
          <p:nvSpPr>
            <p:cNvPr id="44" name="TextBox 43">
              <a:extLst>
                <a:ext uri="{FF2B5EF4-FFF2-40B4-BE49-F238E27FC236}">
                  <a16:creationId xmlns:a16="http://schemas.microsoft.com/office/drawing/2014/main" id="{E2F043E5-9905-4CF3-B3A0-1A779ED4EB2F}"/>
                </a:ext>
              </a:extLst>
            </p:cNvPr>
            <p:cNvSpPr txBox="1"/>
            <p:nvPr/>
          </p:nvSpPr>
          <p:spPr>
            <a:xfrm>
              <a:off x="34008530" y="4645733"/>
              <a:ext cx="9278259" cy="2186448"/>
            </a:xfrm>
            <a:prstGeom prst="rect">
              <a:avLst/>
            </a:prstGeom>
            <a:solidFill>
              <a:srgbClr val="FFFFFF"/>
            </a:solidFill>
            <a:ln cap="rnd">
              <a:solidFill>
                <a:schemeClr val="tx1"/>
              </a:solidFill>
            </a:ln>
          </p:spPr>
          <p:txBody>
            <a:bodyPr wrap="square" lIns="182880" rIns="182880" rtlCol="0">
              <a:noAutofit/>
            </a:bodyPr>
            <a:lstStyle/>
            <a:p>
              <a:pPr marL="285750" indent="-285750"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model can be considered timestep independent </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Increasing mesh resolution only significantly changed the volume fraction of vapor</a:t>
              </a:r>
            </a:p>
            <a:p>
              <a:pPr marL="285750" indent="-28575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All three multiphase model settings significantly changed all results</a:t>
              </a:r>
              <a:endParaRPr lang="en-US" sz="1800" dirty="0">
                <a:latin typeface="Garamond"/>
                <a:cs typeface="Garamond"/>
              </a:endParaRPr>
            </a:p>
            <a:p>
              <a:pPr marL="285750" indent="-285750" algn="just">
                <a:buFont typeface="Arial" panose="020B0604020202020204" pitchFamily="34" charset="0"/>
                <a:buChar char="•"/>
              </a:pPr>
              <a:endParaRPr lang="en-US" sz="1800" dirty="0">
                <a:latin typeface="Garamond"/>
                <a:cs typeface="Garamond"/>
              </a:endParaRPr>
            </a:p>
            <a:p>
              <a:pPr marL="285750" indent="-285750" algn="just">
                <a:buFont typeface="Arial" panose="020B0604020202020204" pitchFamily="34" charset="0"/>
                <a:buChar char="•"/>
              </a:pPr>
              <a:endParaRPr lang="en-US" sz="1800" dirty="0">
                <a:latin typeface="Garamond"/>
                <a:cs typeface="Garamond"/>
              </a:endParaRPr>
            </a:p>
            <a:p>
              <a:pPr marL="285750" indent="-285750" algn="just">
                <a:buFont typeface="Arial" panose="020B0604020202020204" pitchFamily="34" charset="0"/>
                <a:buChar char="•"/>
              </a:pPr>
              <a:endParaRPr lang="en-US" sz="1800" dirty="0">
                <a:latin typeface="Garamond"/>
                <a:cs typeface="Garamond"/>
              </a:endParaRPr>
            </a:p>
            <a:p>
              <a:pPr marL="285750" indent="-285750" algn="just">
                <a:buFont typeface="Arial" panose="020B0604020202020204" pitchFamily="34" charset="0"/>
                <a:buChar char="•"/>
              </a:pPr>
              <a:endParaRPr lang="en-US" sz="1800" dirty="0">
                <a:latin typeface="Garamond"/>
                <a:cs typeface="Garamond"/>
              </a:endParaRPr>
            </a:p>
          </p:txBody>
        </p:sp>
        <p:sp>
          <p:nvSpPr>
            <p:cNvPr id="45" name="TextBox 44">
              <a:extLst>
                <a:ext uri="{FF2B5EF4-FFF2-40B4-BE49-F238E27FC236}">
                  <a16:creationId xmlns:a16="http://schemas.microsoft.com/office/drawing/2014/main" id="{E2B25DE1-A75F-4BC9-8340-1C54273C2A8F}"/>
                </a:ext>
              </a:extLst>
            </p:cNvPr>
            <p:cNvSpPr txBox="1"/>
            <p:nvPr/>
          </p:nvSpPr>
          <p:spPr>
            <a:xfrm>
              <a:off x="34011515" y="3934553"/>
              <a:ext cx="9275274" cy="722961"/>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Conclusions</a:t>
              </a:r>
              <a:endParaRPr lang="en-US" sz="6000" dirty="0">
                <a:solidFill>
                  <a:schemeClr val="bg1"/>
                </a:solidFill>
                <a:latin typeface="Times New Roman"/>
                <a:cs typeface="Times New Roman"/>
              </a:endParaRPr>
            </a:p>
          </p:txBody>
        </p:sp>
      </p:grpSp>
      <p:graphicFrame>
        <p:nvGraphicFramePr>
          <p:cNvPr id="3" name="Table 4">
            <a:extLst>
              <a:ext uri="{FF2B5EF4-FFF2-40B4-BE49-F238E27FC236}">
                <a16:creationId xmlns:a16="http://schemas.microsoft.com/office/drawing/2014/main" id="{04EC8D35-5A57-42CC-969F-39E381DE81ED}"/>
              </a:ext>
            </a:extLst>
          </p:cNvPr>
          <p:cNvGraphicFramePr>
            <a:graphicFrameLocks noGrp="1"/>
          </p:cNvGraphicFramePr>
          <p:nvPr>
            <p:extLst>
              <p:ext uri="{D42A27DB-BD31-4B8C-83A1-F6EECF244321}">
                <p14:modId xmlns:p14="http://schemas.microsoft.com/office/powerpoint/2010/main" val="2481846760"/>
              </p:ext>
            </p:extLst>
          </p:nvPr>
        </p:nvGraphicFramePr>
        <p:xfrm>
          <a:off x="33887753" y="5839971"/>
          <a:ext cx="9262896" cy="8485911"/>
        </p:xfrm>
        <a:graphic>
          <a:graphicData uri="http://schemas.openxmlformats.org/drawingml/2006/table">
            <a:tbl>
              <a:tblPr firstRow="1" bandRow="1">
                <a:tableStyleId>{5C22544A-7EE6-4342-B048-85BDC9FD1C3A}</a:tableStyleId>
              </a:tblPr>
              <a:tblGrid>
                <a:gridCol w="2315724">
                  <a:extLst>
                    <a:ext uri="{9D8B030D-6E8A-4147-A177-3AD203B41FA5}">
                      <a16:colId xmlns:a16="http://schemas.microsoft.com/office/drawing/2014/main" val="1765511205"/>
                    </a:ext>
                  </a:extLst>
                </a:gridCol>
                <a:gridCol w="2315724">
                  <a:extLst>
                    <a:ext uri="{9D8B030D-6E8A-4147-A177-3AD203B41FA5}">
                      <a16:colId xmlns:a16="http://schemas.microsoft.com/office/drawing/2014/main" val="2922561770"/>
                    </a:ext>
                  </a:extLst>
                </a:gridCol>
                <a:gridCol w="2315724">
                  <a:extLst>
                    <a:ext uri="{9D8B030D-6E8A-4147-A177-3AD203B41FA5}">
                      <a16:colId xmlns:a16="http://schemas.microsoft.com/office/drawing/2014/main" val="2511014725"/>
                    </a:ext>
                  </a:extLst>
                </a:gridCol>
                <a:gridCol w="2315724">
                  <a:extLst>
                    <a:ext uri="{9D8B030D-6E8A-4147-A177-3AD203B41FA5}">
                      <a16:colId xmlns:a16="http://schemas.microsoft.com/office/drawing/2014/main" val="780708074"/>
                    </a:ext>
                  </a:extLst>
                </a:gridCol>
              </a:tblGrid>
              <a:tr h="478078">
                <a:tc>
                  <a:txBody>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Model Number</a:t>
                      </a:r>
                    </a:p>
                  </a:txBody>
                  <a:tcPr>
                    <a:lnB w="12700" cap="flat" cmpd="sng" algn="ctr">
                      <a:solidFill>
                        <a:schemeClr val="tx1"/>
                      </a:solidFill>
                      <a:prstDash val="solid"/>
                      <a:round/>
                      <a:headEnd type="none" w="med" len="med"/>
                      <a:tailEnd type="none" w="med" len="med"/>
                    </a:lnB>
                    <a:solidFill>
                      <a:srgbClr val="0A254E"/>
                    </a:solidFill>
                  </a:tcPr>
                </a:tc>
                <a:tc>
                  <a:txBody>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Timestep Size (seconds)</a:t>
                      </a:r>
                    </a:p>
                  </a:txBody>
                  <a:tcPr>
                    <a:lnB w="12700" cap="flat" cmpd="sng" algn="ctr">
                      <a:solidFill>
                        <a:schemeClr val="tx1"/>
                      </a:solidFill>
                      <a:prstDash val="solid"/>
                      <a:round/>
                      <a:headEnd type="none" w="med" len="med"/>
                      <a:tailEnd type="none" w="med" len="med"/>
                    </a:lnB>
                    <a:solidFill>
                      <a:srgbClr val="0A254E"/>
                    </a:solidFill>
                  </a:tcPr>
                </a:tc>
                <a:tc>
                  <a:txBody>
                    <a:bodyPr/>
                    <a:lstStyle/>
                    <a:p>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Mesh Resolution (thousand cells)</a:t>
                      </a:r>
                    </a:p>
                  </a:txBody>
                  <a:tcPr>
                    <a:lnB w="12700" cap="flat" cmpd="sng" algn="ctr">
                      <a:solidFill>
                        <a:schemeClr val="tx1"/>
                      </a:solidFill>
                      <a:prstDash val="solid"/>
                      <a:round/>
                      <a:headEnd type="none" w="med" len="med"/>
                      <a:tailEnd type="none" w="med" len="med"/>
                    </a:lnB>
                    <a:solidFill>
                      <a:srgbClr val="0A254E"/>
                    </a:solidFill>
                  </a:tcPr>
                </a:tc>
                <a:tc>
                  <a:txBody>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Multiphase Settings Changes</a:t>
                      </a:r>
                    </a:p>
                  </a:txBody>
                  <a:tcPr>
                    <a:lnB w="12700" cap="flat" cmpd="sng" algn="ctr">
                      <a:solidFill>
                        <a:schemeClr val="tx1"/>
                      </a:solidFill>
                      <a:prstDash val="solid"/>
                      <a:round/>
                      <a:headEnd type="none" w="med" len="med"/>
                      <a:tailEnd type="none" w="med" len="med"/>
                    </a:lnB>
                    <a:solidFill>
                      <a:srgbClr val="0A254E"/>
                    </a:solidFill>
                  </a:tcPr>
                </a:tc>
                <a:extLst>
                  <a:ext uri="{0D108BD9-81ED-4DB2-BD59-A6C34878D82A}">
                    <a16:rowId xmlns:a16="http://schemas.microsoft.com/office/drawing/2014/main" val="1177316068"/>
                  </a:ext>
                </a:extLst>
              </a:tr>
              <a:tr h="715357">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5602"/>
                  </a:ext>
                </a:extLst>
              </a:tr>
              <a:tr h="715357">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377749"/>
                  </a:ext>
                </a:extLst>
              </a:tr>
              <a:tr h="715357">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951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198877"/>
                  </a:ext>
                </a:extLst>
              </a:tr>
              <a:tr h="715357">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ysClr val="windowText" lastClr="000000"/>
                          </a:solidFill>
                          <a:latin typeface="Times New Roman" panose="02020603050405020304" pitchFamily="18" charset="0"/>
                          <a:cs typeface="Times New Roman" panose="02020603050405020304" pitchFamily="18" charset="0"/>
                        </a:rPr>
                        <a:t>Ranz</a:t>
                      </a:r>
                      <a:r>
                        <a:rPr lang="en-US" sz="2800" dirty="0">
                          <a:solidFill>
                            <a:sysClr val="windowText" lastClr="000000"/>
                          </a:solidFill>
                          <a:latin typeface="Times New Roman" panose="02020603050405020304" pitchFamily="18" charset="0"/>
                          <a:cs typeface="Times New Roman" panose="02020603050405020304" pitchFamily="18" charset="0"/>
                        </a:rPr>
                        <a:t>-Marshall Heat Transfer Coefficient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053634"/>
                  </a:ext>
                </a:extLst>
              </a:tr>
              <a:tr h="715357">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Surface Tension Force Modeling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744150"/>
                  </a:ext>
                </a:extLst>
              </a:tr>
              <a:tr h="1038421">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0.003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dirty="0">
                          <a:solidFill>
                            <a:sysClr val="windowText" lastClr="000000"/>
                          </a:solidFill>
                          <a:latin typeface="Times New Roman" panose="02020603050405020304" pitchFamily="18" charset="0"/>
                          <a:cs typeface="Times New Roman" panose="02020603050405020304" pitchFamily="18" charset="0"/>
                        </a:rPr>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ysClr val="windowText" lastClr="000000"/>
                          </a:solidFill>
                          <a:latin typeface="Times New Roman" panose="02020603050405020304" pitchFamily="18" charset="0"/>
                          <a:cs typeface="Times New Roman" panose="02020603050405020304" pitchFamily="18" charset="0"/>
                        </a:rPr>
                        <a:t>Interfacial Area 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2518563"/>
                  </a:ext>
                </a:extLst>
              </a:tr>
            </a:tbl>
          </a:graphicData>
        </a:graphic>
      </p:graphicFrame>
      <p:grpSp>
        <p:nvGrpSpPr>
          <p:cNvPr id="5" name="Group 4">
            <a:extLst>
              <a:ext uri="{FF2B5EF4-FFF2-40B4-BE49-F238E27FC236}">
                <a16:creationId xmlns:a16="http://schemas.microsoft.com/office/drawing/2014/main" id="{29FFCF4F-7ADF-4C59-A7A3-ABB81462823E}"/>
              </a:ext>
            </a:extLst>
          </p:cNvPr>
          <p:cNvGrpSpPr/>
          <p:nvPr/>
        </p:nvGrpSpPr>
        <p:grpSpPr>
          <a:xfrm>
            <a:off x="11617417" y="12976470"/>
            <a:ext cx="10058400" cy="7811039"/>
            <a:chOff x="12360180" y="11456262"/>
            <a:chExt cx="10058400" cy="7811039"/>
          </a:xfrm>
        </p:grpSpPr>
        <p:pic>
          <p:nvPicPr>
            <p:cNvPr id="50" name="Picture 49" descr="Chart, line chart&#10;&#10;Description automatically generated">
              <a:extLst>
                <a:ext uri="{FF2B5EF4-FFF2-40B4-BE49-F238E27FC236}">
                  <a16:creationId xmlns:a16="http://schemas.microsoft.com/office/drawing/2014/main" id="{E6A8D5E4-5C2E-47EF-BF33-1A57A6E5A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0180" y="11469865"/>
              <a:ext cx="5017445" cy="3657600"/>
            </a:xfrm>
            <a:prstGeom prst="rect">
              <a:avLst/>
            </a:prstGeom>
          </p:spPr>
        </p:pic>
        <p:pic>
          <p:nvPicPr>
            <p:cNvPr id="51" name="Picture 50">
              <a:extLst>
                <a:ext uri="{FF2B5EF4-FFF2-40B4-BE49-F238E27FC236}">
                  <a16:creationId xmlns:a16="http://schemas.microsoft.com/office/drawing/2014/main" id="{8B21D3AE-A7AB-4AB0-A8B9-E10F70C9C7F9}"/>
                </a:ext>
              </a:extLst>
            </p:cNvPr>
            <p:cNvPicPr>
              <a:picLocks noChangeAspect="1"/>
            </p:cNvPicPr>
            <p:nvPr/>
          </p:nvPicPr>
          <p:blipFill>
            <a:blip r:embed="rId6"/>
            <a:stretch>
              <a:fillRect/>
            </a:stretch>
          </p:blipFill>
          <p:spPr>
            <a:xfrm>
              <a:off x="17389380" y="11456262"/>
              <a:ext cx="5029200" cy="3652949"/>
            </a:xfrm>
            <a:prstGeom prst="rect">
              <a:avLst/>
            </a:prstGeom>
          </p:spPr>
        </p:pic>
        <p:pic>
          <p:nvPicPr>
            <p:cNvPr id="52" name="Content Placeholder 4" descr="Chart&#10;&#10;Description automatically generated">
              <a:extLst>
                <a:ext uri="{FF2B5EF4-FFF2-40B4-BE49-F238E27FC236}">
                  <a16:creationId xmlns:a16="http://schemas.microsoft.com/office/drawing/2014/main" id="{BF82602E-701E-484D-960B-A988D32FE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60180" y="15127465"/>
              <a:ext cx="5029200" cy="3660381"/>
            </a:xfrm>
            <a:prstGeom prst="rect">
              <a:avLst/>
            </a:prstGeom>
          </p:spPr>
        </p:pic>
        <p:pic>
          <p:nvPicPr>
            <p:cNvPr id="53" name="Picture 52" descr="Chart&#10;&#10;Description automatically generated">
              <a:extLst>
                <a:ext uri="{FF2B5EF4-FFF2-40B4-BE49-F238E27FC236}">
                  <a16:creationId xmlns:a16="http://schemas.microsoft.com/office/drawing/2014/main" id="{01514EAD-0CFB-4FDE-9B42-6B1D86C17A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89379" y="15109675"/>
              <a:ext cx="5029200" cy="3657136"/>
            </a:xfrm>
            <a:prstGeom prst="rect">
              <a:avLst/>
            </a:prstGeom>
          </p:spPr>
        </p:pic>
        <p:sp>
          <p:nvSpPr>
            <p:cNvPr id="47" name="TextBox 46">
              <a:extLst>
                <a:ext uri="{FF2B5EF4-FFF2-40B4-BE49-F238E27FC236}">
                  <a16:creationId xmlns:a16="http://schemas.microsoft.com/office/drawing/2014/main" id="{34E9D4DD-C0DC-4D4F-A219-A09CDA13CFA8}"/>
                </a:ext>
              </a:extLst>
            </p:cNvPr>
            <p:cNvSpPr txBox="1"/>
            <p:nvPr/>
          </p:nvSpPr>
          <p:spPr>
            <a:xfrm>
              <a:off x="13411494" y="18805636"/>
              <a:ext cx="7932261" cy="461665"/>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Figure 2: </a:t>
              </a:r>
              <a:r>
                <a:rPr lang="en-US" sz="2400" dirty="0">
                  <a:latin typeface="Times New Roman" panose="02020603050405020304" pitchFamily="18" charset="0"/>
                  <a:cs typeface="Times New Roman" panose="02020603050405020304" pitchFamily="18" charset="0"/>
                </a:rPr>
                <a:t>Results from Initial Simulation.</a:t>
              </a:r>
              <a:endParaRPr lang="en-US" sz="2400" i="1"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D7DF1E4-DD78-40FF-8266-AE0E36A2934E}"/>
              </a:ext>
            </a:extLst>
          </p:cNvPr>
          <p:cNvGrpSpPr/>
          <p:nvPr/>
        </p:nvGrpSpPr>
        <p:grpSpPr>
          <a:xfrm>
            <a:off x="15831527" y="21454094"/>
            <a:ext cx="12362005" cy="9922566"/>
            <a:chOff x="11226325" y="19449825"/>
            <a:chExt cx="12362005" cy="9922566"/>
          </a:xfrm>
        </p:grpSpPr>
        <p:pic>
          <p:nvPicPr>
            <p:cNvPr id="54" name="Picture 53" descr="Shape, arrow&#10;&#10;Description automatically generated">
              <a:extLst>
                <a:ext uri="{FF2B5EF4-FFF2-40B4-BE49-F238E27FC236}">
                  <a16:creationId xmlns:a16="http://schemas.microsoft.com/office/drawing/2014/main" id="{9EE56A69-2F0D-49F2-9320-9FA79D0A41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50464" y="19505336"/>
              <a:ext cx="5486400" cy="4114800"/>
            </a:xfrm>
            <a:prstGeom prst="rect">
              <a:avLst/>
            </a:prstGeom>
          </p:spPr>
        </p:pic>
        <p:pic>
          <p:nvPicPr>
            <p:cNvPr id="55" name="Picture 54" descr="A picture containing arrow&#10;&#10;Description automatically generated">
              <a:extLst>
                <a:ext uri="{FF2B5EF4-FFF2-40B4-BE49-F238E27FC236}">
                  <a16:creationId xmlns:a16="http://schemas.microsoft.com/office/drawing/2014/main" id="{37CEE7FF-5E0A-4E8D-A330-5F840371D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91810" y="19449825"/>
              <a:ext cx="5486400" cy="4114801"/>
            </a:xfrm>
            <a:prstGeom prst="rect">
              <a:avLst/>
            </a:prstGeom>
          </p:spPr>
        </p:pic>
        <p:pic>
          <p:nvPicPr>
            <p:cNvPr id="56" name="Picture 55" descr="A picture containing shape&#10;&#10;Description automatically generated">
              <a:extLst>
                <a:ext uri="{FF2B5EF4-FFF2-40B4-BE49-F238E27FC236}">
                  <a16:creationId xmlns:a16="http://schemas.microsoft.com/office/drawing/2014/main" id="{EC0782B6-BA49-4F53-9B80-DA5E7EC655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50464" y="24426594"/>
              <a:ext cx="5486400" cy="4114800"/>
            </a:xfrm>
            <a:prstGeom prst="rect">
              <a:avLst/>
            </a:prstGeom>
          </p:spPr>
        </p:pic>
        <p:pic>
          <p:nvPicPr>
            <p:cNvPr id="57" name="Picture 56" descr="A picture containing shape&#10;&#10;Description automatically generated">
              <a:extLst>
                <a:ext uri="{FF2B5EF4-FFF2-40B4-BE49-F238E27FC236}">
                  <a16:creationId xmlns:a16="http://schemas.microsoft.com/office/drawing/2014/main" id="{C823F9EF-9674-47CD-9312-275C8A21BC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43014" y="24412645"/>
              <a:ext cx="5486400" cy="4114800"/>
            </a:xfrm>
            <a:prstGeom prst="rect">
              <a:avLst/>
            </a:prstGeom>
          </p:spPr>
        </p:pic>
        <p:sp>
          <p:nvSpPr>
            <p:cNvPr id="65" name="TextBox 64">
              <a:extLst>
                <a:ext uri="{FF2B5EF4-FFF2-40B4-BE49-F238E27FC236}">
                  <a16:creationId xmlns:a16="http://schemas.microsoft.com/office/drawing/2014/main" id="{633D331A-266F-4799-9C37-D497238B87CA}"/>
                </a:ext>
              </a:extLst>
            </p:cNvPr>
            <p:cNvSpPr txBox="1"/>
            <p:nvPr/>
          </p:nvSpPr>
          <p:spPr>
            <a:xfrm>
              <a:off x="11407563" y="23581648"/>
              <a:ext cx="5890622" cy="830997"/>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Figure 3: </a:t>
              </a:r>
              <a:r>
                <a:rPr lang="en-US" sz="2400" dirty="0">
                  <a:latin typeface="Times New Roman" panose="02020603050405020304" pitchFamily="18" charset="0"/>
                  <a:cs typeface="Times New Roman" panose="02020603050405020304" pitchFamily="18" charset="0"/>
                </a:rPr>
                <a:t>Temperature contour of liquid water in Kelvin.</a:t>
              </a:r>
              <a:endParaRPr lang="en-US" sz="2400" i="1"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8501C77-5B1B-4DCF-B45B-260AB10FEBE4}"/>
                </a:ext>
              </a:extLst>
            </p:cNvPr>
            <p:cNvSpPr txBox="1"/>
            <p:nvPr/>
          </p:nvSpPr>
          <p:spPr>
            <a:xfrm>
              <a:off x="18043014" y="23440029"/>
              <a:ext cx="5545316" cy="830997"/>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Figure 4: </a:t>
              </a:r>
              <a:r>
                <a:rPr lang="en-US" sz="2400" dirty="0">
                  <a:latin typeface="Times New Roman" panose="02020603050405020304" pitchFamily="18" charset="0"/>
                  <a:cs typeface="Times New Roman" panose="02020603050405020304" pitchFamily="18" charset="0"/>
                </a:rPr>
                <a:t>Temperature contour water vapor in Kelvin.</a:t>
              </a:r>
              <a:endParaRPr lang="en-US" sz="2400" i="1"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78BB315-59D4-4FA6-8FFD-8AB59B6E6575}"/>
                </a:ext>
              </a:extLst>
            </p:cNvPr>
            <p:cNvSpPr txBox="1"/>
            <p:nvPr/>
          </p:nvSpPr>
          <p:spPr>
            <a:xfrm>
              <a:off x="11226325" y="28541394"/>
              <a:ext cx="5835103" cy="830997"/>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Figure 5: </a:t>
              </a:r>
              <a:r>
                <a:rPr lang="en-US" sz="2400" dirty="0">
                  <a:latin typeface="Times New Roman" panose="02020603050405020304" pitchFamily="18" charset="0"/>
                  <a:cs typeface="Times New Roman" panose="02020603050405020304" pitchFamily="18" charset="0"/>
                </a:rPr>
                <a:t>Contour plot of the volume fraction of vapor.</a:t>
              </a:r>
              <a:endParaRPr lang="en-US" sz="2400" i="1"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AC1DFC53-81AE-4E90-8E9C-71DF180F3EC7}"/>
                </a:ext>
              </a:extLst>
            </p:cNvPr>
            <p:cNvSpPr txBox="1"/>
            <p:nvPr/>
          </p:nvSpPr>
          <p:spPr>
            <a:xfrm>
              <a:off x="18043015" y="28438231"/>
              <a:ext cx="5486400" cy="830997"/>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Figure 6: </a:t>
              </a:r>
              <a:r>
                <a:rPr lang="en-US" sz="2400" dirty="0">
                  <a:latin typeface="Times New Roman" panose="02020603050405020304" pitchFamily="18" charset="0"/>
                  <a:cs typeface="Times New Roman" panose="02020603050405020304" pitchFamily="18" charset="0"/>
                </a:rPr>
                <a:t>Velocity contour of liquid water in meters per seconds.</a:t>
              </a:r>
              <a:endParaRPr lang="en-US" sz="2400" i="1"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314A69F-8F03-4DCD-ADD9-71456C8344F9}"/>
              </a:ext>
            </a:extLst>
          </p:cNvPr>
          <p:cNvGrpSpPr/>
          <p:nvPr/>
        </p:nvGrpSpPr>
        <p:grpSpPr>
          <a:xfrm>
            <a:off x="22016796" y="7215374"/>
            <a:ext cx="10948859" cy="12471274"/>
            <a:chOff x="22048962" y="4234383"/>
            <a:chExt cx="10948859" cy="12471274"/>
          </a:xfrm>
        </p:grpSpPr>
        <p:pic>
          <p:nvPicPr>
            <p:cNvPr id="58" name="Content Placeholder 4">
              <a:extLst>
                <a:ext uri="{FF2B5EF4-FFF2-40B4-BE49-F238E27FC236}">
                  <a16:creationId xmlns:a16="http://schemas.microsoft.com/office/drawing/2014/main" id="{856E8BF0-1765-4BBD-B8C8-5BA20FF85D4B}"/>
                </a:ext>
              </a:extLst>
            </p:cNvPr>
            <p:cNvPicPr>
              <a:picLocks noChangeAspect="1"/>
            </p:cNvPicPr>
            <p:nvPr/>
          </p:nvPicPr>
          <p:blipFill>
            <a:blip r:embed="rId13"/>
            <a:stretch>
              <a:fillRect/>
            </a:stretch>
          </p:blipFill>
          <p:spPr>
            <a:xfrm>
              <a:off x="22072903" y="4234383"/>
              <a:ext cx="5486400" cy="3991144"/>
            </a:xfrm>
            <a:prstGeom prst="rect">
              <a:avLst/>
            </a:prstGeom>
          </p:spPr>
        </p:pic>
        <p:pic>
          <p:nvPicPr>
            <p:cNvPr id="59" name="Picture 58">
              <a:extLst>
                <a:ext uri="{FF2B5EF4-FFF2-40B4-BE49-F238E27FC236}">
                  <a16:creationId xmlns:a16="http://schemas.microsoft.com/office/drawing/2014/main" id="{C85595EA-C1F2-48F6-9DE0-61B64810DFCE}"/>
                </a:ext>
              </a:extLst>
            </p:cNvPr>
            <p:cNvPicPr>
              <a:picLocks noChangeAspect="1"/>
            </p:cNvPicPr>
            <p:nvPr/>
          </p:nvPicPr>
          <p:blipFill>
            <a:blip r:embed="rId14"/>
            <a:stretch>
              <a:fillRect/>
            </a:stretch>
          </p:blipFill>
          <p:spPr>
            <a:xfrm>
              <a:off x="27511421" y="4234847"/>
              <a:ext cx="5486400" cy="4009292"/>
            </a:xfrm>
            <a:prstGeom prst="rect">
              <a:avLst/>
            </a:prstGeom>
          </p:spPr>
        </p:pic>
        <p:pic>
          <p:nvPicPr>
            <p:cNvPr id="60" name="Picture 59">
              <a:extLst>
                <a:ext uri="{FF2B5EF4-FFF2-40B4-BE49-F238E27FC236}">
                  <a16:creationId xmlns:a16="http://schemas.microsoft.com/office/drawing/2014/main" id="{E55607AA-BE31-49B2-B7C0-980481A5171E}"/>
                </a:ext>
              </a:extLst>
            </p:cNvPr>
            <p:cNvPicPr>
              <a:picLocks noChangeAspect="1"/>
            </p:cNvPicPr>
            <p:nvPr/>
          </p:nvPicPr>
          <p:blipFill>
            <a:blip r:embed="rId15"/>
            <a:stretch>
              <a:fillRect/>
            </a:stretch>
          </p:blipFill>
          <p:spPr>
            <a:xfrm>
              <a:off x="22048962" y="8209818"/>
              <a:ext cx="5486400" cy="3997886"/>
            </a:xfrm>
            <a:prstGeom prst="rect">
              <a:avLst/>
            </a:prstGeom>
          </p:spPr>
        </p:pic>
        <p:pic>
          <p:nvPicPr>
            <p:cNvPr id="61" name="Content Placeholder 4">
              <a:extLst>
                <a:ext uri="{FF2B5EF4-FFF2-40B4-BE49-F238E27FC236}">
                  <a16:creationId xmlns:a16="http://schemas.microsoft.com/office/drawing/2014/main" id="{68E9014B-68CA-4D36-96EE-52884DF8CC10}"/>
                </a:ext>
              </a:extLst>
            </p:cNvPr>
            <p:cNvPicPr>
              <a:picLocks noChangeAspect="1"/>
            </p:cNvPicPr>
            <p:nvPr/>
          </p:nvPicPr>
          <p:blipFill>
            <a:blip r:embed="rId16"/>
            <a:stretch>
              <a:fillRect/>
            </a:stretch>
          </p:blipFill>
          <p:spPr>
            <a:xfrm>
              <a:off x="27511421" y="8209818"/>
              <a:ext cx="5486400" cy="3982341"/>
            </a:xfrm>
            <a:prstGeom prst="rect">
              <a:avLst/>
            </a:prstGeom>
          </p:spPr>
        </p:pic>
        <p:pic>
          <p:nvPicPr>
            <p:cNvPr id="62" name="Picture 61">
              <a:extLst>
                <a:ext uri="{FF2B5EF4-FFF2-40B4-BE49-F238E27FC236}">
                  <a16:creationId xmlns:a16="http://schemas.microsoft.com/office/drawing/2014/main" id="{2745CE8E-4DAE-474D-8969-62A6B4A39FF0}"/>
                </a:ext>
              </a:extLst>
            </p:cNvPr>
            <p:cNvPicPr>
              <a:picLocks noChangeAspect="1"/>
            </p:cNvPicPr>
            <p:nvPr/>
          </p:nvPicPr>
          <p:blipFill>
            <a:blip r:embed="rId17"/>
            <a:stretch>
              <a:fillRect/>
            </a:stretch>
          </p:blipFill>
          <p:spPr>
            <a:xfrm>
              <a:off x="22048962" y="12195467"/>
              <a:ext cx="5486400" cy="3988038"/>
            </a:xfrm>
            <a:prstGeom prst="rect">
              <a:avLst/>
            </a:prstGeom>
          </p:spPr>
        </p:pic>
        <p:pic>
          <p:nvPicPr>
            <p:cNvPr id="63" name="Picture 62">
              <a:extLst>
                <a:ext uri="{FF2B5EF4-FFF2-40B4-BE49-F238E27FC236}">
                  <a16:creationId xmlns:a16="http://schemas.microsoft.com/office/drawing/2014/main" id="{33C0DF1D-C880-4E68-9271-560E7AB41FBF}"/>
                </a:ext>
              </a:extLst>
            </p:cNvPr>
            <p:cNvPicPr>
              <a:picLocks noChangeAspect="1"/>
            </p:cNvPicPr>
            <p:nvPr/>
          </p:nvPicPr>
          <p:blipFill>
            <a:blip r:embed="rId18"/>
            <a:stretch>
              <a:fillRect/>
            </a:stretch>
          </p:blipFill>
          <p:spPr>
            <a:xfrm>
              <a:off x="27511421" y="12202912"/>
              <a:ext cx="5486400" cy="3983901"/>
            </a:xfrm>
            <a:prstGeom prst="rect">
              <a:avLst/>
            </a:prstGeom>
          </p:spPr>
        </p:pic>
        <p:sp>
          <p:nvSpPr>
            <p:cNvPr id="73" name="TextBox 72">
              <a:extLst>
                <a:ext uri="{FF2B5EF4-FFF2-40B4-BE49-F238E27FC236}">
                  <a16:creationId xmlns:a16="http://schemas.microsoft.com/office/drawing/2014/main" id="{909FA092-B2F6-4A46-A0F4-01666DA1F7A1}"/>
                </a:ext>
              </a:extLst>
            </p:cNvPr>
            <p:cNvSpPr txBox="1"/>
            <p:nvPr/>
          </p:nvSpPr>
          <p:spPr>
            <a:xfrm>
              <a:off x="23790986" y="16243992"/>
              <a:ext cx="7323927" cy="461665"/>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Figure 7: </a:t>
              </a:r>
              <a:r>
                <a:rPr lang="en-US" sz="2400" dirty="0">
                  <a:latin typeface="Times New Roman" panose="02020603050405020304" pitchFamily="18" charset="0"/>
                  <a:cs typeface="Times New Roman" panose="02020603050405020304" pitchFamily="18" charset="0"/>
                </a:rPr>
                <a:t>Results from the simulation sensitivity studies.</a:t>
              </a:r>
              <a:endParaRPr lang="en-US" sz="24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7708637"/>
      </p:ext>
    </p:extLst>
  </p:cSld>
  <p:clrMapOvr>
    <a:masterClrMapping/>
  </p:clrMapOvr>
  <mc:AlternateContent xmlns:mc="http://schemas.openxmlformats.org/markup-compatibility/2006" xmlns:p14="http://schemas.microsoft.com/office/powerpoint/2010/main">
    <mc:Choice Requires="p14">
      <p:transition spd="slow" p14:dur="2000" advTm="259103"/>
    </mc:Choice>
    <mc:Fallback xmlns="">
      <p:transition spd="slow" advTm="25910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DE1A16D130654D92C9909ED3CE7BB1" ma:contentTypeVersion="15" ma:contentTypeDescription="Create a new document." ma:contentTypeScope="" ma:versionID="6199e0625ba50fae8f2a349d75fbfe7f">
  <xsd:schema xmlns:xsd="http://www.w3.org/2001/XMLSchema" xmlns:xs="http://www.w3.org/2001/XMLSchema" xmlns:p="http://schemas.microsoft.com/office/2006/metadata/properties" xmlns:ns2="b484d707-6ade-46d0-9901-4875467e59de" xmlns:ns3="237a8fef-b091-40f4-91b4-682e0c4b5762" targetNamespace="http://schemas.microsoft.com/office/2006/metadata/properties" ma:root="true" ma:fieldsID="0253752b2ab56f49606ed237f210e0d7" ns2:_="" ns3:_="">
    <xsd:import namespace="b484d707-6ade-46d0-9901-4875467e59de"/>
    <xsd:import namespace="237a8fef-b091-40f4-91b4-682e0c4b57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4d707-6ade-46d0-9901-4875467e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84d4cd7-a39b-4460-b33b-417b4461d6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7a8fef-b091-40f4-91b4-682e0c4b576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ab59061-b429-41b0-bad7-edec7a78ef30}" ma:internalName="TaxCatchAll" ma:showField="CatchAllData" ma:web="237a8fef-b091-40f4-91b4-682e0c4b5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7a8fef-b091-40f4-91b4-682e0c4b5762" xsi:nil="true"/>
    <lcf76f155ced4ddcb4097134ff3c332f xmlns="b484d707-6ade-46d0-9901-4875467e59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ED4862-A302-49E0-9452-F55668B6D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4d707-6ade-46d0-9901-4875467e59de"/>
    <ds:schemaRef ds:uri="237a8fef-b091-40f4-91b4-682e0c4b5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37B4E7-CA91-47B5-887A-6581E38E8361}">
  <ds:schemaRefs>
    <ds:schemaRef ds:uri="http://schemas.microsoft.com/sharepoint/v3/contenttype/forms"/>
  </ds:schemaRefs>
</ds:datastoreItem>
</file>

<file path=customXml/itemProps3.xml><?xml version="1.0" encoding="utf-8"?>
<ds:datastoreItem xmlns:ds="http://schemas.openxmlformats.org/officeDocument/2006/customXml" ds:itemID="{E799E502-C816-4A63-88B9-D130B57405DB}">
  <ds:schemaRefs>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b484d707-6ade-46d0-9901-4875467e59de"/>
    <ds:schemaRef ds:uri="237a8fef-b091-40f4-91b4-682e0c4b5762"/>
  </ds:schemaRefs>
</ds:datastoreItem>
</file>

<file path=docProps/app.xml><?xml version="1.0" encoding="utf-8"?>
<Properties xmlns="http://schemas.openxmlformats.org/officeDocument/2006/extended-properties" xmlns:vt="http://schemas.openxmlformats.org/officeDocument/2006/docPropsVTypes">
  <Template/>
  <TotalTime>23633</TotalTime>
  <Words>909</Words>
  <Application>Microsoft Office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Yoder, Elijah Paul</cp:lastModifiedBy>
  <cp:revision>321</cp:revision>
  <dcterms:created xsi:type="dcterms:W3CDTF">2013-10-19T16:33:22Z</dcterms:created>
  <dcterms:modified xsi:type="dcterms:W3CDTF">2022-03-17T00:21:54Z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0x010100E6DE1A16D130654D92C9909ED3CE7BB1</vt:lpwstr>
  </property>
  <property fmtid="{D5CDD505-2E9C-101B-9397-08002B2CF9AE}" pid="3" name="MediaServiceImageTags">
    <vt:lpwstr/>
  </property>
</Properties>
</file>