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D1D0"/>
    <a:srgbClr val="09254E"/>
    <a:srgbClr val="0F4A46"/>
    <a:srgbClr val="3B526A"/>
    <a:srgbClr val="EAEDF4"/>
    <a:srgbClr val="9B6A63"/>
    <a:srgbClr val="65CE1E"/>
    <a:srgbClr val="00C28D"/>
    <a:srgbClr val="00B4FF"/>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55" autoAdjust="0"/>
    <p:restoredTop sz="95280" autoAdjust="0"/>
  </p:normalViewPr>
  <p:slideViewPr>
    <p:cSldViewPr snapToGrid="0" snapToObjects="1">
      <p:cViewPr>
        <p:scale>
          <a:sx n="44" d="100"/>
          <a:sy n="44" d="100"/>
        </p:scale>
        <p:origin x="-2544" y="-4192"/>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3/17/22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400257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3/17/22</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2129" y="504527"/>
            <a:ext cx="42201006" cy="3465627"/>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endParaRPr lang="en-US" sz="5400" b="1" dirty="0">
              <a:latin typeface="Times New Roman"/>
              <a:cs typeface="Times New Roman"/>
            </a:endParaRPr>
          </a:p>
          <a:p>
            <a:pPr algn="ctr"/>
            <a:endParaRPr lang="en-US" sz="5400" b="1" dirty="0">
              <a:latin typeface="Times New Roman"/>
              <a:cs typeface="Times New Roman"/>
            </a:endParaRPr>
          </a:p>
          <a:p>
            <a:pPr algn="ctr"/>
            <a:endParaRPr lang="en-US" sz="5400" b="1" dirty="0">
              <a:latin typeface="Times New Roman"/>
              <a:cs typeface="Times New Roman"/>
            </a:endParaRPr>
          </a:p>
          <a:p>
            <a:pPr algn="ctr"/>
            <a:endParaRPr lang="en-US" sz="3200" b="1" dirty="0">
              <a:latin typeface="Times New Roman"/>
              <a:cs typeface="Times New Roman"/>
            </a:endParaRP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3409" y="1076140"/>
            <a:ext cx="6299385" cy="1793024"/>
          </a:xfrm>
          <a:prstGeom prst="rect">
            <a:avLst/>
          </a:prstGeom>
        </p:spPr>
      </p:pic>
      <p:sp>
        <p:nvSpPr>
          <p:cNvPr id="159" name="TextBox 158"/>
          <p:cNvSpPr txBox="1"/>
          <p:nvPr/>
        </p:nvSpPr>
        <p:spPr>
          <a:xfrm>
            <a:off x="23060818" y="14902010"/>
            <a:ext cx="9321064" cy="4937760"/>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Times New Roman"/>
              <a:cs typeface="Times New Roman"/>
            </a:endParaRPr>
          </a:p>
          <a:p>
            <a:r>
              <a:rPr lang="en-US" sz="2000" dirty="0" err="1"/>
              <a:t>Allinson</a:t>
            </a:r>
            <a:r>
              <a:rPr lang="en-US" sz="2000" dirty="0"/>
              <a:t>, C., &amp; Hayes, J. (1996). The Cognitive Style Index. </a:t>
            </a:r>
            <a:r>
              <a:rPr lang="en-US" sz="2000" i="1" dirty="0"/>
              <a:t>Journal of Management</a:t>
            </a:r>
            <a:endParaRPr lang="en-US" sz="2000" dirty="0"/>
          </a:p>
          <a:p>
            <a:r>
              <a:rPr lang="en-US" sz="2000" i="1" dirty="0"/>
              <a:t>     Studies</a:t>
            </a:r>
            <a:r>
              <a:rPr lang="en-US" sz="2000" dirty="0"/>
              <a:t>,</a:t>
            </a:r>
            <a:r>
              <a:rPr lang="en-US" sz="2000" i="1" dirty="0"/>
              <a:t> 33</a:t>
            </a:r>
            <a:r>
              <a:rPr lang="en-US" sz="2000" dirty="0"/>
              <a:t>(1), 119–135.</a:t>
            </a:r>
          </a:p>
          <a:p>
            <a:r>
              <a:rPr lang="en-US" sz="2000" dirty="0" err="1"/>
              <a:t>Allport</a:t>
            </a:r>
            <a:r>
              <a:rPr lang="en-US" sz="2000" dirty="0"/>
              <a:t>, G. W. (1937). </a:t>
            </a:r>
            <a:r>
              <a:rPr lang="en-US" sz="2000" i="1" dirty="0"/>
              <a:t>Personality: A psychological interpretation</a:t>
            </a:r>
            <a:r>
              <a:rPr lang="en-US" sz="2000" dirty="0"/>
              <a:t>. New York: Holt &amp;       </a:t>
            </a:r>
          </a:p>
          <a:p>
            <a:r>
              <a:rPr lang="en-US" sz="2000" dirty="0"/>
              <a:t>     Co.</a:t>
            </a:r>
          </a:p>
          <a:p>
            <a:r>
              <a:rPr lang="en-US" sz="2000" dirty="0" err="1"/>
              <a:t>Battalio</a:t>
            </a:r>
            <a:r>
              <a:rPr lang="en-US" sz="2000" dirty="0"/>
              <a:t>, J. (2009). Success in distance education: Do learning styles and multiple </a:t>
            </a:r>
          </a:p>
          <a:p>
            <a:r>
              <a:rPr lang="en-US" sz="2000" dirty="0"/>
              <a:t>     formats matter? </a:t>
            </a:r>
            <a:r>
              <a:rPr lang="en-US" sz="2000" i="1" dirty="0"/>
              <a:t>American Journal of Distance Education, 23</a:t>
            </a:r>
            <a:r>
              <a:rPr lang="en-US" sz="2000" dirty="0"/>
              <a:t>(2), 71-87. </a:t>
            </a:r>
          </a:p>
          <a:p>
            <a:r>
              <a:rPr lang="en-US" sz="2000" dirty="0" err="1"/>
              <a:t>Beaumaster</a:t>
            </a:r>
            <a:r>
              <a:rPr lang="en-US" sz="2000" dirty="0"/>
              <a:t>, S., &amp; Long, J. A. (2002). Pedagogy, technology and learning styles— </a:t>
            </a:r>
          </a:p>
          <a:p>
            <a:r>
              <a:rPr lang="en-US" sz="2000" dirty="0"/>
              <a:t>     their effect on the online learner. </a:t>
            </a:r>
            <a:r>
              <a:rPr lang="en-US" sz="2000" i="1" dirty="0"/>
              <a:t>Proceedings from National Conference on Alternative      </a:t>
            </a:r>
          </a:p>
          <a:p>
            <a:r>
              <a:rPr lang="en-US" sz="2000" i="1" dirty="0"/>
              <a:t>      and External Degree Programs for Adults ’02</a:t>
            </a:r>
            <a:r>
              <a:rPr lang="en-US" sz="2000" dirty="0"/>
              <a:t>, </a:t>
            </a:r>
            <a:r>
              <a:rPr lang="en-US" sz="2000" i="1" dirty="0"/>
              <a:t>Pittsburg, PA,</a:t>
            </a:r>
            <a:r>
              <a:rPr lang="en-US" sz="2000" dirty="0"/>
              <a:t> 80-97.  Retrieved from </a:t>
            </a:r>
          </a:p>
          <a:p>
            <a:r>
              <a:rPr lang="en-US" sz="2000" dirty="0"/>
              <a:t>      http://ahea.org/files/pro2002beaumaster.pdf</a:t>
            </a:r>
          </a:p>
          <a:p>
            <a:endParaRPr lang="en-US" sz="2000" dirty="0">
              <a:latin typeface="Times New Roman"/>
              <a:cs typeface="Times New Roman"/>
            </a:endParaRPr>
          </a:p>
        </p:txBody>
      </p:sp>
      <p:sp>
        <p:nvSpPr>
          <p:cNvPr id="160" name="Rectangle 159"/>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sp>
        <p:nvSpPr>
          <p:cNvPr id="162" name="TextBox 161"/>
          <p:cNvSpPr txBox="1"/>
          <p:nvPr/>
        </p:nvSpPr>
        <p:spPr>
          <a:xfrm>
            <a:off x="10590011" y="4489681"/>
            <a:ext cx="22440303" cy="27917793"/>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p:txBody>
      </p:sp>
      <p:sp>
        <p:nvSpPr>
          <p:cNvPr id="165" name="TextBox 164"/>
          <p:cNvSpPr txBox="1"/>
          <p:nvPr/>
        </p:nvSpPr>
        <p:spPr>
          <a:xfrm>
            <a:off x="833838" y="5286964"/>
            <a:ext cx="9312771" cy="14906005"/>
          </a:xfrm>
          <a:prstGeom prst="rect">
            <a:avLst/>
          </a:prstGeom>
          <a:solidFill>
            <a:schemeClr val="bg1"/>
          </a:solidFill>
          <a:ln>
            <a:solidFill>
              <a:srgbClr val="000000"/>
            </a:solidFill>
          </a:ln>
        </p:spPr>
        <p:txBody>
          <a:bodyPr wrap="square" lIns="131445" tIns="65723" rIns="131445" bIns="65723" rtlCol="0">
            <a:spAutoFit/>
          </a:bodyPr>
          <a:lstStyle/>
          <a:p>
            <a:endParaRPr lang="en-US" sz="3000" b="1" dirty="0"/>
          </a:p>
          <a:p>
            <a:pPr marL="457200" indent="-457200">
              <a:buFont typeface="Arial" panose="020B0604020202020204" pitchFamily="34" charset="0"/>
              <a:buChar char="•"/>
            </a:pPr>
            <a:r>
              <a:rPr lang="en-US" sz="3000" dirty="0"/>
              <a:t>In 2020, 82.4 million were displaced from their homes due to oppression, violence, war, or the infringement of their human rights</a:t>
            </a:r>
            <a:r>
              <a:rPr lang="en-US" sz="3000" baseline="30000" dirty="0"/>
              <a:t>1</a:t>
            </a:r>
            <a:endParaRPr lang="en-US" sz="3000" dirty="0"/>
          </a:p>
          <a:p>
            <a:pPr marL="457200" indent="-457200">
              <a:buFont typeface="Arial" panose="020B0604020202020204" pitchFamily="34" charset="0"/>
              <a:buChar char="•"/>
            </a:pPr>
            <a:r>
              <a:rPr lang="en-US" sz="3000" dirty="0"/>
              <a:t>Over 1% of the world’s population is currently displaced</a:t>
            </a:r>
            <a:r>
              <a:rPr lang="en-US" sz="3000" baseline="30000" dirty="0"/>
              <a:t>1</a:t>
            </a:r>
            <a:endParaRPr lang="en-US" sz="3000" dirty="0"/>
          </a:p>
          <a:p>
            <a:pPr marL="457200" indent="-457200">
              <a:buFont typeface="Arial" panose="020B0604020202020204" pitchFamily="34" charset="0"/>
              <a:buChar char="•"/>
            </a:pPr>
            <a:r>
              <a:rPr lang="en-US" sz="3000" dirty="0"/>
              <a:t>Women and girls make up around 50% of displaced persons</a:t>
            </a:r>
            <a:r>
              <a:rPr lang="en-US" sz="3000" baseline="30000" dirty="0"/>
              <a:t>2</a:t>
            </a:r>
            <a:endParaRPr lang="en-US" sz="3000" dirty="0"/>
          </a:p>
          <a:p>
            <a:pPr marL="457200" indent="-457200">
              <a:buFont typeface="Arial" panose="020B0604020202020204" pitchFamily="34" charset="0"/>
              <a:buChar char="•"/>
            </a:pPr>
            <a:r>
              <a:rPr lang="en-US" sz="3000" dirty="0"/>
              <a:t>COVID-19 has intensified violence against women and girls on a global scale</a:t>
            </a:r>
            <a:r>
              <a:rPr lang="en-US" sz="3000" baseline="30000" dirty="0"/>
              <a:t>3</a:t>
            </a:r>
          </a:p>
          <a:p>
            <a:pPr marL="457200" indent="-457200">
              <a:buFont typeface="Arial" panose="020B0604020202020204" pitchFamily="34" charset="0"/>
              <a:buChar char="•"/>
            </a:pPr>
            <a:endParaRPr lang="en-US" sz="3000" dirty="0"/>
          </a:p>
          <a:p>
            <a:pPr algn="ctr"/>
            <a:r>
              <a:rPr lang="en-US" sz="3000" b="1" dirty="0"/>
              <a:t>UNHCR definition of Gender-based violence:</a:t>
            </a:r>
          </a:p>
          <a:p>
            <a:pPr algn="ctr"/>
            <a:endParaRPr lang="en-US" sz="3000" dirty="0"/>
          </a:p>
          <a:p>
            <a:r>
              <a:rPr lang="en-US" sz="3000" dirty="0"/>
              <a:t> </a:t>
            </a:r>
          </a:p>
          <a:p>
            <a:endParaRPr lang="en-US" sz="3000" dirty="0"/>
          </a:p>
          <a:p>
            <a:pPr marL="457200" indent="-457200">
              <a:buFont typeface="Arial" panose="020B0604020202020204" pitchFamily="34" charset="0"/>
              <a:buChar char="•"/>
            </a:pPr>
            <a:endParaRPr lang="en-US" sz="3000" dirty="0"/>
          </a:p>
          <a:p>
            <a:pPr algn="ctr"/>
            <a:endParaRPr lang="en-US" sz="3000" b="1" dirty="0"/>
          </a:p>
          <a:p>
            <a:pPr algn="ctr"/>
            <a:r>
              <a:rPr lang="en-US" sz="3000" b="1" dirty="0"/>
              <a:t>CDC definition of sexual violence:</a:t>
            </a:r>
          </a:p>
          <a:p>
            <a:endParaRPr lang="en-US" sz="3000" dirty="0"/>
          </a:p>
          <a:p>
            <a:endParaRPr lang="en-US" sz="3000" dirty="0"/>
          </a:p>
          <a:p>
            <a:endParaRPr lang="en-US" sz="3000" dirty="0"/>
          </a:p>
          <a:p>
            <a:endParaRPr lang="en-US" sz="3000" dirty="0"/>
          </a:p>
          <a:p>
            <a:endParaRPr lang="en-US" sz="3000" dirty="0"/>
          </a:p>
          <a:p>
            <a:pPr marL="457200" indent="-457200">
              <a:buFont typeface="Arial" panose="020B0604020202020204" pitchFamily="34" charset="0"/>
              <a:buChar char="•"/>
            </a:pPr>
            <a:r>
              <a:rPr lang="en-US" sz="3000" dirty="0"/>
              <a:t>In environments of displacement, females are increasingly vulnerable to GBV</a:t>
            </a:r>
            <a:r>
              <a:rPr lang="en-US" sz="3000" baseline="30000" dirty="0"/>
              <a:t>4</a:t>
            </a:r>
            <a:endParaRPr lang="en-US" sz="3000" dirty="0"/>
          </a:p>
          <a:p>
            <a:pPr marL="457200" indent="-457200">
              <a:buFont typeface="Arial" panose="020B0604020202020204" pitchFamily="34" charset="0"/>
              <a:buChar char="•"/>
            </a:pPr>
            <a:r>
              <a:rPr lang="en-US" sz="3000" dirty="0"/>
              <a:t>The disproportionate rates of GBV in humanitarian settings call for an increase in protection services and further studies that target this multifaceted problem</a:t>
            </a:r>
            <a:r>
              <a:rPr lang="en-US" sz="3000" baseline="30000" dirty="0"/>
              <a:t>6</a:t>
            </a:r>
            <a:endParaRPr lang="en-US" sz="3000" dirty="0"/>
          </a:p>
          <a:p>
            <a:pPr marL="457200" indent="-457200">
              <a:buFont typeface="Arial" panose="020B0604020202020204" pitchFamily="34" charset="0"/>
              <a:buChar char="•"/>
            </a:pPr>
            <a:r>
              <a:rPr lang="en-US" sz="3000" dirty="0"/>
              <a:t>There is an overwhelming need for comprehensive research that examines the efficacy and strength of programs responding to GBV</a:t>
            </a:r>
            <a:r>
              <a:rPr lang="en-US" sz="3000" baseline="30000" dirty="0"/>
              <a:t>7</a:t>
            </a:r>
          </a:p>
          <a:p>
            <a:pPr marL="457200" indent="-457200">
              <a:buFont typeface="Arial" panose="020B0604020202020204" pitchFamily="34" charset="0"/>
              <a:buChar char="•"/>
            </a:pPr>
            <a:endParaRPr lang="en-US" sz="3000" dirty="0"/>
          </a:p>
        </p:txBody>
      </p:sp>
      <p:sp>
        <p:nvSpPr>
          <p:cNvPr id="166" name="TextBox 165"/>
          <p:cNvSpPr txBox="1"/>
          <p:nvPr/>
        </p:nvSpPr>
        <p:spPr>
          <a:xfrm>
            <a:off x="833841" y="4489682"/>
            <a:ext cx="9301416"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Background</a:t>
            </a:r>
            <a:endParaRPr lang="en-US" sz="6000" dirty="0">
              <a:solidFill>
                <a:schemeClr val="bg1"/>
              </a:solidFill>
              <a:latin typeface="Times New Roman"/>
              <a:cs typeface="Times New Roman"/>
            </a:endParaRPr>
          </a:p>
        </p:txBody>
      </p:sp>
      <p:sp>
        <p:nvSpPr>
          <p:cNvPr id="167" name="TextBox 166"/>
          <p:cNvSpPr txBox="1"/>
          <p:nvPr/>
        </p:nvSpPr>
        <p:spPr>
          <a:xfrm>
            <a:off x="710735" y="21687401"/>
            <a:ext cx="9312772" cy="2902719"/>
          </a:xfrm>
          <a:prstGeom prst="rect">
            <a:avLst/>
          </a:prstGeom>
          <a:solidFill>
            <a:schemeClr val="bg1"/>
          </a:solidFill>
          <a:ln>
            <a:solidFill>
              <a:schemeClr val="tx1"/>
            </a:solidFill>
          </a:ln>
        </p:spPr>
        <p:txBody>
          <a:bodyPr wrap="square" lIns="131445" tIns="65723" rIns="131445" bIns="65723" rtlCol="0">
            <a:spAutoFit/>
          </a:bodyPr>
          <a:lstStyle/>
          <a:p>
            <a:pPr marL="457200" indent="-457200" algn="ctr">
              <a:buFont typeface="Arial" panose="020B0604020202020204" pitchFamily="34" charset="0"/>
              <a:buChar char="•"/>
            </a:pPr>
            <a:endParaRPr lang="en-US" sz="3000" b="1" dirty="0"/>
          </a:p>
          <a:p>
            <a:pPr algn="ctr"/>
            <a:r>
              <a:rPr lang="en-US" sz="3000" b="1" dirty="0"/>
              <a:t>What are the methods, results, and implications of programs related to the prevention of and response to sexual and gender-based violence among refugees in humanitarian settings?</a:t>
            </a:r>
          </a:p>
          <a:p>
            <a:pPr marL="457200" indent="-457200">
              <a:buFont typeface="Arial" panose="020B0604020202020204" pitchFamily="34" charset="0"/>
              <a:buChar char="•"/>
            </a:pPr>
            <a:endParaRPr lang="en-US" sz="3000" dirty="0"/>
          </a:p>
        </p:txBody>
      </p:sp>
      <p:sp>
        <p:nvSpPr>
          <p:cNvPr id="168" name="TextBox 167"/>
          <p:cNvSpPr txBox="1"/>
          <p:nvPr/>
        </p:nvSpPr>
        <p:spPr>
          <a:xfrm>
            <a:off x="756377" y="20808277"/>
            <a:ext cx="9326880"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Research Question</a:t>
            </a:r>
            <a:endParaRPr lang="en-US" sz="6000" dirty="0">
              <a:solidFill>
                <a:schemeClr val="bg1"/>
              </a:solidFill>
              <a:latin typeface="Times New Roman"/>
              <a:cs typeface="Times New Roman"/>
            </a:endParaRPr>
          </a:p>
        </p:txBody>
      </p:sp>
      <p:sp>
        <p:nvSpPr>
          <p:cNvPr id="170" name="TextBox 169"/>
          <p:cNvSpPr txBox="1"/>
          <p:nvPr/>
        </p:nvSpPr>
        <p:spPr>
          <a:xfrm>
            <a:off x="790419" y="25606634"/>
            <a:ext cx="9302451" cy="6800840"/>
          </a:xfrm>
          <a:prstGeom prst="rect">
            <a:avLst/>
          </a:prstGeom>
          <a:solidFill>
            <a:schemeClr val="bg1"/>
          </a:solidFill>
          <a:ln cap="rnd">
            <a:solidFill>
              <a:schemeClr val="tx1"/>
            </a:solidFill>
          </a:ln>
        </p:spPr>
        <p:txBody>
          <a:bodyPr wrap="square" lIns="182880" rIns="182880" rtlCol="0">
            <a:noAutofit/>
          </a:bodyPr>
          <a:lstStyle/>
          <a:p>
            <a:endParaRPr lang="en-US" sz="1800" dirty="0">
              <a:latin typeface="Calibri" panose="020F0502020204030204" pitchFamily="34" charset="0"/>
              <a:cs typeface="Calibri" panose="020F0502020204030204" pitchFamily="34" charset="0"/>
            </a:endParaRPr>
          </a:p>
          <a:p>
            <a:endParaRPr lang="en-US" sz="18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400" dirty="0">
                <a:latin typeface="Calibri" panose="020F0502020204030204" pitchFamily="34" charset="0"/>
                <a:cs typeface="Calibri" panose="020F0502020204030204" pitchFamily="34" charset="0"/>
              </a:rPr>
              <a:t> A systematic search accessed articles from Medline, PubMed, Scopus, PsycINFO, CINAHL, and Academic Search Ultimate </a:t>
            </a:r>
          </a:p>
          <a:p>
            <a:endParaRPr lang="en-US" sz="2400" dirty="0">
              <a:latin typeface="Calibri" panose="020F0502020204030204" pitchFamily="34" charset="0"/>
              <a:cs typeface="Calibri" panose="020F0502020204030204" pitchFamily="34" charset="0"/>
            </a:endParaRPr>
          </a:p>
          <a:p>
            <a:endParaRPr lang="en-US" sz="1800" dirty="0">
              <a:latin typeface="Calibri" panose="020F0502020204030204" pitchFamily="34" charset="0"/>
              <a:cs typeface="Calibri" panose="020F0502020204030204" pitchFamily="34" charset="0"/>
            </a:endParaRPr>
          </a:p>
        </p:txBody>
      </p:sp>
      <p:sp>
        <p:nvSpPr>
          <p:cNvPr id="171" name="TextBox 170"/>
          <p:cNvSpPr txBox="1"/>
          <p:nvPr/>
        </p:nvSpPr>
        <p:spPr>
          <a:xfrm>
            <a:off x="806270" y="25167385"/>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Methods</a:t>
            </a:r>
            <a:endParaRPr lang="en-US" sz="6000" dirty="0">
              <a:solidFill>
                <a:schemeClr val="bg1"/>
              </a:solidFill>
              <a:latin typeface="Times New Roman"/>
              <a:cs typeface="Times New Roman"/>
            </a:endParaRPr>
          </a:p>
        </p:txBody>
      </p:sp>
      <p:grpSp>
        <p:nvGrpSpPr>
          <p:cNvPr id="175" name="Group 174"/>
          <p:cNvGrpSpPr/>
          <p:nvPr/>
        </p:nvGrpSpPr>
        <p:grpSpPr>
          <a:xfrm>
            <a:off x="33661829" y="13293670"/>
            <a:ext cx="9262894" cy="8787306"/>
            <a:chOff x="34041621" y="17349137"/>
            <a:chExt cx="9302450" cy="8181200"/>
          </a:xfrm>
        </p:grpSpPr>
        <p:sp>
          <p:nvSpPr>
            <p:cNvPr id="176" name="TextBox 175"/>
            <p:cNvSpPr txBox="1"/>
            <p:nvPr/>
          </p:nvSpPr>
          <p:spPr>
            <a:xfrm>
              <a:off x="34041621" y="18096711"/>
              <a:ext cx="9302450" cy="7433626"/>
            </a:xfrm>
            <a:prstGeom prst="rect">
              <a:avLst/>
            </a:prstGeom>
            <a:solidFill>
              <a:srgbClr val="FFFFFF"/>
            </a:solidFill>
            <a:ln cap="rnd">
              <a:solidFill>
                <a:schemeClr val="tx1"/>
              </a:solidFill>
            </a:ln>
          </p:spPr>
          <p:txBody>
            <a:bodyPr wrap="square" lIns="182880" rIns="182880" rtlCol="0">
              <a:noAutofit/>
            </a:bodyPr>
            <a:lstStyle/>
            <a:p>
              <a:pPr marL="750888" lvl="0" indent="-457200">
                <a:buSzPct val="130000"/>
                <a:buFont typeface="Courier New" panose="02070309020205020404" pitchFamily="49" charset="0"/>
                <a:buChar char="o"/>
              </a:pPr>
              <a:endParaRPr lang="en-US" sz="2800" dirty="0"/>
            </a:p>
            <a:p>
              <a:pPr marL="750888" lvl="0" indent="-457200">
                <a:buSzPct val="130000"/>
                <a:buFont typeface="Courier New" panose="02070309020205020404" pitchFamily="49" charset="0"/>
                <a:buChar char="o"/>
              </a:pPr>
              <a:r>
                <a:rPr lang="en-US" sz="2800" dirty="0"/>
                <a:t>Development of interventions that target the social norms and behaviors of male participants in prevention of and response of GBV and SV</a:t>
              </a:r>
            </a:p>
            <a:p>
              <a:pPr marL="457200" lvl="0" indent="-457200">
                <a:buSzPct val="130000"/>
                <a:buFont typeface="System Font Regular"/>
                <a:buChar char="?"/>
              </a:pPr>
              <a:endParaRPr lang="en-US" sz="2800" dirty="0"/>
            </a:p>
            <a:p>
              <a:pPr marL="862013" lvl="0" indent="-517525">
                <a:buSzPct val="130000"/>
                <a:buFont typeface="Courier New" panose="02070309020205020404" pitchFamily="49" charset="0"/>
                <a:buChar char="o"/>
              </a:pPr>
              <a:r>
                <a:rPr lang="en-US" sz="2800" dirty="0"/>
                <a:t>Further research on the factors that discourage refugees from reporting incidences of GBV or SV</a:t>
              </a:r>
            </a:p>
            <a:p>
              <a:pPr marL="862013" lvl="0" indent="-517525">
                <a:buSzPct val="130000"/>
                <a:buFont typeface="Courier New" panose="02070309020205020404" pitchFamily="49" charset="0"/>
                <a:buChar char="o"/>
              </a:pPr>
              <a:endParaRPr lang="en-US" sz="2800" dirty="0"/>
            </a:p>
            <a:p>
              <a:pPr marL="862013" indent="-517525">
                <a:buSzPct val="130000"/>
                <a:buFont typeface="Courier New" panose="02070309020205020404" pitchFamily="49" charset="0"/>
                <a:buChar char="o"/>
              </a:pPr>
              <a:r>
                <a:rPr lang="en-US" sz="2800" dirty="0"/>
                <a:t>Development of interventions addressing the multifaceted mental and physical health issues associated with SV exposure</a:t>
              </a:r>
            </a:p>
            <a:p>
              <a:pPr marL="862013" indent="-517525">
                <a:buSzPct val="130000"/>
                <a:buFont typeface="Courier New" panose="02070309020205020404" pitchFamily="49" charset="0"/>
                <a:buChar char="o"/>
              </a:pPr>
              <a:endParaRPr lang="en-US" sz="2800" dirty="0"/>
            </a:p>
            <a:p>
              <a:pPr marL="862013" indent="-517525">
                <a:buSzPct val="130000"/>
                <a:buFont typeface="Courier New" panose="02070309020205020404" pitchFamily="49" charset="0"/>
                <a:buChar char="o"/>
              </a:pPr>
              <a:r>
                <a:rPr lang="en-US" sz="2800" dirty="0"/>
                <a:t>Further research on the limitations of the COMPASS implementation and the identification of areas for potential modification</a:t>
              </a:r>
              <a:r>
                <a:rPr lang="en-US" sz="2800" baseline="30000" dirty="0"/>
                <a:t>11</a:t>
              </a:r>
              <a:r>
                <a:rPr lang="en-US" sz="2800" dirty="0"/>
                <a:t> </a:t>
              </a:r>
            </a:p>
            <a:p>
              <a:pPr marL="862013" indent="-517525">
                <a:buSzPct val="130000"/>
                <a:buFont typeface="Courier New" panose="02070309020205020404" pitchFamily="49" charset="0"/>
                <a:buChar char="o"/>
              </a:pPr>
              <a:endParaRPr lang="en-US" sz="2800" dirty="0"/>
            </a:p>
            <a:p>
              <a:pPr marL="862013" indent="-517525">
                <a:buSzPct val="130000"/>
                <a:buFont typeface="Courier New" panose="02070309020205020404" pitchFamily="49" charset="0"/>
                <a:buChar char="o"/>
              </a:pPr>
              <a:r>
                <a:rPr lang="en-US" sz="2800" dirty="0"/>
                <a:t>Development of alternatives to the COMPASS implementation for refugee contexts</a:t>
              </a:r>
              <a:r>
                <a:rPr lang="en-US" sz="2800" baseline="30000" dirty="0"/>
                <a:t>11</a:t>
              </a:r>
              <a:r>
                <a:rPr lang="en-US" sz="2800" dirty="0"/>
                <a:t>  </a:t>
              </a:r>
            </a:p>
            <a:p>
              <a:pPr marL="862013" indent="-517525">
                <a:buSzPct val="130000"/>
                <a:buFont typeface="Courier New" panose="02070309020205020404" pitchFamily="49" charset="0"/>
                <a:buChar char="o"/>
              </a:pPr>
              <a:endParaRPr lang="en-US" sz="2800" dirty="0"/>
            </a:p>
            <a:p>
              <a:pPr marL="862013" indent="-517525">
                <a:buSzPct val="130000"/>
                <a:buFont typeface="Courier New" panose="02070309020205020404" pitchFamily="49" charset="0"/>
                <a:buChar char="o"/>
              </a:pPr>
              <a:endParaRPr lang="en-US" sz="2800" dirty="0"/>
            </a:p>
            <a:p>
              <a:pPr marL="457200" lvl="0" indent="-457200">
                <a:buSzPct val="130000"/>
                <a:buFont typeface="System Font Regular"/>
                <a:buChar char="?"/>
              </a:pPr>
              <a:endParaRPr lang="en-US" sz="2800" dirty="0"/>
            </a:p>
            <a:p>
              <a:pPr marL="514350" indent="-514350">
                <a:lnSpc>
                  <a:spcPct val="140000"/>
                </a:lnSpc>
                <a:buAutoNum type="arabicPeriod"/>
              </a:pPr>
              <a:endParaRPr lang="en-US" sz="2800" dirty="0">
                <a:solidFill>
                  <a:prstClr val="black"/>
                </a:solidFill>
                <a:latin typeface="Times New Roman"/>
                <a:cs typeface="Times New Roman"/>
              </a:endParaRPr>
            </a:p>
          </p:txBody>
        </p:sp>
        <p:sp>
          <p:nvSpPr>
            <p:cNvPr id="177" name="TextBox 176"/>
            <p:cNvSpPr txBox="1"/>
            <p:nvPr/>
          </p:nvSpPr>
          <p:spPr>
            <a:xfrm>
              <a:off x="34041621" y="17349137"/>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Garamond"/>
                  <a:cs typeface="Garamond"/>
                </a:rPr>
                <a:t>Future Research</a:t>
              </a:r>
              <a:endParaRPr lang="en-US" sz="6000" dirty="0">
                <a:solidFill>
                  <a:schemeClr val="bg1"/>
                </a:solidFill>
                <a:latin typeface="Garamond"/>
                <a:cs typeface="Garamond"/>
              </a:endParaRPr>
            </a:p>
          </p:txBody>
        </p:sp>
      </p:grpSp>
      <p:sp>
        <p:nvSpPr>
          <p:cNvPr id="178" name="TextBox 177"/>
          <p:cNvSpPr txBox="1"/>
          <p:nvPr/>
        </p:nvSpPr>
        <p:spPr>
          <a:xfrm>
            <a:off x="33652075" y="22292685"/>
            <a:ext cx="9262894"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References</a:t>
            </a:r>
            <a:endParaRPr lang="en-US" sz="6000" dirty="0">
              <a:solidFill>
                <a:schemeClr val="bg1"/>
              </a:solidFill>
              <a:latin typeface="Times New Roman"/>
              <a:cs typeface="Times New Roman"/>
            </a:endParaRPr>
          </a:p>
        </p:txBody>
      </p:sp>
      <p:grpSp>
        <p:nvGrpSpPr>
          <p:cNvPr id="179" name="Group 178"/>
          <p:cNvGrpSpPr/>
          <p:nvPr/>
        </p:nvGrpSpPr>
        <p:grpSpPr>
          <a:xfrm>
            <a:off x="33661829" y="4489687"/>
            <a:ext cx="9395530" cy="9663555"/>
            <a:chOff x="34005483" y="3934554"/>
            <a:chExt cx="9395530" cy="11362302"/>
          </a:xfrm>
        </p:grpSpPr>
        <p:sp>
          <p:nvSpPr>
            <p:cNvPr id="180" name="TextBox 179"/>
            <p:cNvSpPr txBox="1"/>
            <p:nvPr/>
          </p:nvSpPr>
          <p:spPr>
            <a:xfrm>
              <a:off x="34005483" y="4890991"/>
              <a:ext cx="9278259" cy="9101039"/>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1" name="TextBox 180"/>
            <p:cNvSpPr txBox="1"/>
            <p:nvPr/>
          </p:nvSpPr>
          <p:spPr>
            <a:xfrm>
              <a:off x="34005483" y="3934554"/>
              <a:ext cx="9281305" cy="1049941"/>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Conclusion</a:t>
              </a:r>
              <a:endParaRPr lang="en-US" sz="6000" dirty="0">
                <a:solidFill>
                  <a:schemeClr val="bg1"/>
                </a:solidFill>
                <a:latin typeface="Times New Roman"/>
                <a:cs typeface="Times New Roman"/>
              </a:endParaRPr>
            </a:p>
          </p:txBody>
        </p:sp>
        <p:sp>
          <p:nvSpPr>
            <p:cNvPr id="182" name="Rectangle 181"/>
            <p:cNvSpPr/>
            <p:nvPr/>
          </p:nvSpPr>
          <p:spPr>
            <a:xfrm>
              <a:off x="34098564" y="4802091"/>
              <a:ext cx="9302449" cy="10494765"/>
            </a:xfrm>
            <a:prstGeom prst="rect">
              <a:avLst/>
            </a:prstGeom>
          </p:spPr>
          <p:txBody>
            <a:bodyPr wrap="square">
              <a:spAutoFit/>
            </a:bodyPr>
            <a:lstStyle/>
            <a:p>
              <a:endParaRPr lang="en-US" sz="2800" dirty="0"/>
            </a:p>
            <a:p>
              <a:r>
                <a:rPr lang="en-US" sz="2800" dirty="0"/>
                <a:t>Humanitarian emergencies present complex environments for interventions addressing sexual and gender-based violence. This review examined the methods, results, and implications of programs related to the prevention of and response to gender-based violence among refugees in humanitarian settings over the past 5 years. Several of the interventions included in this review did not achieve significant results. Notably, both prevention-oriented studies did not report a significant impact on the target population.</a:t>
              </a:r>
            </a:p>
            <a:p>
              <a:endParaRPr lang="en-US" sz="2800" dirty="0"/>
            </a:p>
            <a:p>
              <a:r>
                <a:rPr lang="en-US" sz="2800" dirty="0"/>
                <a:t>Overall, this review highlights a significant need for effective programs and interventions that target the prevention of and response to sexual and gender-based violence in humanitarian settings. To eradicate the prevalence of SV and GBV in refugee populations, future study designs must consider the implications and limitations of previous programs addressing this issue. </a:t>
              </a:r>
            </a:p>
            <a:p>
              <a:endParaRPr lang="en-US" sz="2800" dirty="0">
                <a:latin typeface="Times New Roman"/>
                <a:cs typeface="Times New Roman"/>
              </a:endParaRPr>
            </a:p>
            <a:p>
              <a:endParaRPr lang="en-US" sz="2800" dirty="0">
                <a:latin typeface="Times New Roman"/>
                <a:cs typeface="Times New Roman"/>
              </a:endParaRPr>
            </a:p>
          </p:txBody>
        </p:sp>
      </p:gr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dirty="0">
                <a:solidFill>
                  <a:schemeClr val="bg1"/>
                </a:solidFill>
                <a:latin typeface="Garamond"/>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A</a:t>
            </a:r>
          </a:p>
        </p:txBody>
      </p:sp>
      <p:graphicFrame>
        <p:nvGraphicFramePr>
          <p:cNvPr id="10" name="Table 10">
            <a:extLst>
              <a:ext uri="{FF2B5EF4-FFF2-40B4-BE49-F238E27FC236}">
                <a16:creationId xmlns:a16="http://schemas.microsoft.com/office/drawing/2014/main" id="{F6EB54E4-9DE2-BA4C-85D6-AB7F99AE4EA6}"/>
              </a:ext>
            </a:extLst>
          </p:cNvPr>
          <p:cNvGraphicFramePr>
            <a:graphicFrameLocks noGrp="1"/>
          </p:cNvGraphicFramePr>
          <p:nvPr>
            <p:extLst>
              <p:ext uri="{D42A27DB-BD31-4B8C-83A1-F6EECF244321}">
                <p14:modId xmlns:p14="http://schemas.microsoft.com/office/powerpoint/2010/main" val="971584896"/>
              </p:ext>
            </p:extLst>
          </p:nvPr>
        </p:nvGraphicFramePr>
        <p:xfrm>
          <a:off x="11072687" y="5762805"/>
          <a:ext cx="10751061" cy="4815840"/>
        </p:xfrm>
        <a:graphic>
          <a:graphicData uri="http://schemas.openxmlformats.org/drawingml/2006/table">
            <a:tbl>
              <a:tblPr firstRow="1" bandRow="1">
                <a:tableStyleId>{5C22544A-7EE6-4342-B048-85BDC9FD1C3A}</a:tableStyleId>
              </a:tblPr>
              <a:tblGrid>
                <a:gridCol w="1929022">
                  <a:extLst>
                    <a:ext uri="{9D8B030D-6E8A-4147-A177-3AD203B41FA5}">
                      <a16:colId xmlns:a16="http://schemas.microsoft.com/office/drawing/2014/main" val="3141758314"/>
                    </a:ext>
                  </a:extLst>
                </a:gridCol>
                <a:gridCol w="8822039">
                  <a:extLst>
                    <a:ext uri="{9D8B030D-6E8A-4147-A177-3AD203B41FA5}">
                      <a16:colId xmlns:a16="http://schemas.microsoft.com/office/drawing/2014/main" val="1263309017"/>
                    </a:ext>
                  </a:extLst>
                </a:gridCol>
              </a:tblGrid>
              <a:tr h="510376">
                <a:tc gridSpan="2">
                  <a:txBody>
                    <a:bodyPr/>
                    <a:lstStyle/>
                    <a:p>
                      <a:pPr marL="0" marR="0" lvl="0" indent="0" algn="ctr" defTabSz="2072951" rtl="0" eaLnBrk="1" fontAlgn="auto" latinLnBrk="0" hangingPunct="1">
                        <a:lnSpc>
                          <a:spcPct val="100000"/>
                        </a:lnSpc>
                        <a:spcBef>
                          <a:spcPts val="0"/>
                        </a:spcBef>
                        <a:spcAft>
                          <a:spcPts val="0"/>
                        </a:spcAft>
                        <a:buClrTx/>
                        <a:buSzTx/>
                        <a:buFontTx/>
                        <a:buNone/>
                        <a:tabLst/>
                        <a:defRPr/>
                      </a:pPr>
                      <a:r>
                        <a:rPr lang="en-US" sz="2800" b="1" kern="1200" dirty="0">
                          <a:solidFill>
                            <a:schemeClr val="lt1"/>
                          </a:solidFill>
                          <a:effectLst/>
                          <a:latin typeface="+mn-lt"/>
                          <a:ea typeface="+mn-ea"/>
                          <a:cs typeface="+mn-cs"/>
                        </a:rPr>
                        <a:t>Tol, 2020</a:t>
                      </a:r>
                      <a:r>
                        <a:rPr lang="en-US" sz="2800" b="1" kern="1200" baseline="30000" dirty="0">
                          <a:solidFill>
                            <a:schemeClr val="lt1"/>
                          </a:solidFill>
                          <a:effectLst/>
                          <a:latin typeface="+mn-lt"/>
                          <a:ea typeface="+mn-ea"/>
                          <a:cs typeface="+mn-cs"/>
                        </a:rPr>
                        <a:t>13</a:t>
                      </a:r>
                    </a:p>
                  </a:txBody>
                  <a:tcPr>
                    <a:solidFill>
                      <a:srgbClr val="EAEDF4"/>
                    </a:solidFill>
                  </a:tcPr>
                </a:tc>
                <a:tc hMerge="1">
                  <a:txBody>
                    <a:bodyPr/>
                    <a:lstStyle/>
                    <a:p>
                      <a:endParaRPr lang="en-US" dirty="0"/>
                    </a:p>
                  </a:txBody>
                  <a:tcPr/>
                </a:tc>
                <a:extLst>
                  <a:ext uri="{0D108BD9-81ED-4DB2-BD59-A6C34878D82A}">
                    <a16:rowId xmlns:a16="http://schemas.microsoft.com/office/drawing/2014/main" val="776392215"/>
                  </a:ext>
                </a:extLst>
              </a:tr>
              <a:tr h="1208448">
                <a:tc>
                  <a:txBody>
                    <a:bodyPr/>
                    <a:lstStyle/>
                    <a:p>
                      <a:r>
                        <a:rPr lang="en-US" sz="2400" b="1" kern="1200" dirty="0">
                          <a:solidFill>
                            <a:schemeClr val="dk1"/>
                          </a:solidFill>
                          <a:effectLst/>
                          <a:latin typeface="+mn-lt"/>
                          <a:ea typeface="+mn-ea"/>
                          <a:cs typeface="+mn-cs"/>
                        </a:rPr>
                        <a:t>Methods</a:t>
                      </a:r>
                      <a:r>
                        <a:rPr lang="en-US" sz="2400" dirty="0">
                          <a:effectLst/>
                        </a:rPr>
                        <a:t> </a:t>
                      </a:r>
                      <a:endParaRPr lang="en-US" sz="2400" dirty="0"/>
                    </a:p>
                  </a:txBody>
                  <a:tcPr>
                    <a:solidFill>
                      <a:srgbClr val="EAEDF4"/>
                    </a:solidFill>
                  </a:tcPr>
                </a:tc>
                <a:tc>
                  <a:txBody>
                    <a:bodyPr/>
                    <a:lstStyle/>
                    <a:p>
                      <a:pPr marL="571500" indent="-571500">
                        <a:buFont typeface="Arial" panose="020B0604020202020204" pitchFamily="34" charset="0"/>
                        <a:buChar char="•"/>
                      </a:pPr>
                      <a:r>
                        <a:rPr lang="en-US" sz="2400" b="0" kern="1200" dirty="0">
                          <a:solidFill>
                            <a:schemeClr val="dk1"/>
                          </a:solidFill>
                          <a:effectLst/>
                          <a:latin typeface="+mn-lt"/>
                          <a:ea typeface="+mn-ea"/>
                          <a:cs typeface="+mn-cs"/>
                        </a:rPr>
                        <a:t>RCT with 694 participants in Rhino Camp Settlement, Uganda</a:t>
                      </a:r>
                    </a:p>
                    <a:p>
                      <a:pPr marL="571500" indent="-571500">
                        <a:buFont typeface="Arial" panose="020B0604020202020204" pitchFamily="34" charset="0"/>
                        <a:buChar char="•"/>
                      </a:pPr>
                      <a:r>
                        <a:rPr lang="en-US" sz="2400" b="0" kern="1200" dirty="0">
                          <a:solidFill>
                            <a:schemeClr val="dk1"/>
                          </a:solidFill>
                          <a:effectLst/>
                          <a:latin typeface="+mn-lt"/>
                          <a:ea typeface="+mn-ea"/>
                          <a:cs typeface="+mn-cs"/>
                        </a:rPr>
                        <a:t>Five workshops were facilitated alongside Self-help plus intervention to assess individual psychological distress</a:t>
                      </a:r>
                    </a:p>
                    <a:p>
                      <a:pPr marL="571500" indent="-571500">
                        <a:buFont typeface="Arial" panose="020B0604020202020204" pitchFamily="34" charset="0"/>
                        <a:buChar char="•"/>
                      </a:pPr>
                      <a:r>
                        <a:rPr lang="en-US" sz="2400" b="0" kern="1200" dirty="0">
                          <a:solidFill>
                            <a:schemeClr val="dk1"/>
                          </a:solidFill>
                          <a:effectLst/>
                          <a:latin typeface="+mn-lt"/>
                          <a:ea typeface="+mn-ea"/>
                          <a:cs typeface="+mn-cs"/>
                        </a:rPr>
                        <a:t>Outcomes were measured at the individual level </a:t>
                      </a:r>
                      <a:endParaRPr lang="en-US" sz="2400" b="1" kern="1200" dirty="0">
                        <a:solidFill>
                          <a:schemeClr val="dk1"/>
                        </a:solidFill>
                        <a:effectLst/>
                        <a:latin typeface="+mn-lt"/>
                        <a:ea typeface="+mn-ea"/>
                        <a:cs typeface="+mn-cs"/>
                      </a:endParaRPr>
                    </a:p>
                  </a:txBody>
                  <a:tcPr>
                    <a:solidFill>
                      <a:srgbClr val="EAEDF4"/>
                    </a:solidFill>
                  </a:tcPr>
                </a:tc>
                <a:extLst>
                  <a:ext uri="{0D108BD9-81ED-4DB2-BD59-A6C34878D82A}">
                    <a16:rowId xmlns:a16="http://schemas.microsoft.com/office/drawing/2014/main" val="854870538"/>
                  </a:ext>
                </a:extLst>
              </a:tr>
              <a:tr h="547192">
                <a:tc>
                  <a:txBody>
                    <a:bodyPr/>
                    <a:lstStyle/>
                    <a:p>
                      <a:r>
                        <a:rPr lang="en-US" sz="2400" b="1" kern="1200" dirty="0">
                          <a:solidFill>
                            <a:schemeClr val="dk1"/>
                          </a:solidFill>
                          <a:effectLst/>
                          <a:latin typeface="+mn-lt"/>
                          <a:ea typeface="+mn-ea"/>
                          <a:cs typeface="+mn-cs"/>
                        </a:rPr>
                        <a:t>Results</a:t>
                      </a:r>
                      <a:r>
                        <a:rPr lang="en-US" sz="2400" dirty="0">
                          <a:effectLst/>
                        </a:rPr>
                        <a:t> </a:t>
                      </a:r>
                      <a:endParaRPr lang="en-US" sz="2400" dirty="0"/>
                    </a:p>
                  </a:txBody>
                  <a:tcPr>
                    <a:solidFill>
                      <a:srgbClr val="EAEDF4"/>
                    </a:solidFill>
                  </a:tcPr>
                </a:tc>
                <a:tc>
                  <a:txBody>
                    <a:bodyPr/>
                    <a:lstStyle/>
                    <a:p>
                      <a:pPr marL="579438" indent="-496888">
                        <a:buFont typeface="Arial" panose="020B0604020202020204" pitchFamily="34" charset="0"/>
                        <a:buChar char="•"/>
                        <a:tabLst/>
                      </a:pPr>
                      <a:r>
                        <a:rPr lang="en-US" sz="2400" kern="1200" dirty="0">
                          <a:solidFill>
                            <a:schemeClr val="dk1"/>
                          </a:solidFill>
                          <a:effectLst/>
                          <a:latin typeface="+mn-lt"/>
                          <a:ea typeface="+mn-ea"/>
                          <a:cs typeface="+mn-cs"/>
                        </a:rPr>
                        <a:t>Intervention groups demonstrated “stronger improvements for Self-Help Plus on psychological distress 3 months post intervention” </a:t>
                      </a:r>
                      <a:endParaRPr lang="en-US" sz="2400" dirty="0"/>
                    </a:p>
                  </a:txBody>
                  <a:tcPr>
                    <a:solidFill>
                      <a:srgbClr val="EAEDF4"/>
                    </a:solidFill>
                  </a:tcPr>
                </a:tc>
                <a:extLst>
                  <a:ext uri="{0D108BD9-81ED-4DB2-BD59-A6C34878D82A}">
                    <a16:rowId xmlns:a16="http://schemas.microsoft.com/office/drawing/2014/main" val="3557227719"/>
                  </a:ext>
                </a:extLst>
              </a:tr>
              <a:tr h="1153432">
                <a:tc>
                  <a:txBody>
                    <a:bodyPr/>
                    <a:lstStyle/>
                    <a:p>
                      <a:r>
                        <a:rPr lang="en-US" sz="2400" b="1" dirty="0"/>
                        <a:t>Implications</a:t>
                      </a:r>
                    </a:p>
                  </a:txBody>
                  <a:tcPr>
                    <a:solidFill>
                      <a:srgbClr val="EAEDF4"/>
                    </a:solidFill>
                  </a:tcPr>
                </a:tc>
                <a:tc>
                  <a:txBody>
                    <a:bodyPr/>
                    <a:lstStyle/>
                    <a:p>
                      <a:pPr marL="571500" indent="-571500">
                        <a:buFont typeface="Arial" panose="020B0604020202020204" pitchFamily="34" charset="0"/>
                        <a:buChar char="•"/>
                      </a:pPr>
                      <a:r>
                        <a:rPr lang="en-US" sz="2400" dirty="0"/>
                        <a:t>Political instability in area impacted program</a:t>
                      </a:r>
                    </a:p>
                    <a:p>
                      <a:pPr marL="571500" indent="-571500">
                        <a:buFont typeface="Arial" panose="020B0604020202020204" pitchFamily="34" charset="0"/>
                        <a:buChar char="•"/>
                      </a:pPr>
                      <a:r>
                        <a:rPr lang="en-US" sz="2400" dirty="0"/>
                        <a:t>Follow-up assessment was completed 3 months post-program, but a long-term follow-up could be more helpful to examine the benefits of program</a:t>
                      </a:r>
                    </a:p>
                  </a:txBody>
                  <a:tcPr>
                    <a:solidFill>
                      <a:srgbClr val="EAEDF4"/>
                    </a:solidFill>
                  </a:tcPr>
                </a:tc>
                <a:extLst>
                  <a:ext uri="{0D108BD9-81ED-4DB2-BD59-A6C34878D82A}">
                    <a16:rowId xmlns:a16="http://schemas.microsoft.com/office/drawing/2014/main" val="3821228467"/>
                  </a:ext>
                </a:extLst>
              </a:tr>
            </a:tbl>
          </a:graphicData>
        </a:graphic>
      </p:graphicFrame>
      <p:sp>
        <p:nvSpPr>
          <p:cNvPr id="11" name="TextBox 10">
            <a:extLst>
              <a:ext uri="{FF2B5EF4-FFF2-40B4-BE49-F238E27FC236}">
                <a16:creationId xmlns:a16="http://schemas.microsoft.com/office/drawing/2014/main" id="{ACC548A7-D520-B443-9941-B6A7CD6B94DE}"/>
              </a:ext>
            </a:extLst>
          </p:cNvPr>
          <p:cNvSpPr txBox="1"/>
          <p:nvPr/>
        </p:nvSpPr>
        <p:spPr>
          <a:xfrm>
            <a:off x="8303235" y="610619"/>
            <a:ext cx="34274555" cy="3231654"/>
          </a:xfrm>
          <a:prstGeom prst="rect">
            <a:avLst/>
          </a:prstGeom>
          <a:noFill/>
        </p:spPr>
        <p:txBody>
          <a:bodyPr wrap="square" rtlCol="0">
            <a:spAutoFit/>
          </a:bodyPr>
          <a:lstStyle/>
          <a:p>
            <a:pPr algn="ctr"/>
            <a:r>
              <a:rPr lang="en-US" sz="6600" b="1" dirty="0">
                <a:latin typeface="Times New Roman" panose="02020603050405020304" pitchFamily="18" charset="0"/>
                <a:cs typeface="Times New Roman" panose="02020603050405020304" pitchFamily="18" charset="0"/>
              </a:rPr>
              <a:t>A Review of Programs Related to the Prevention of and Response to Sexual and Gender-based Violence Among Refugees in Humanitarian Settings</a:t>
            </a:r>
          </a:p>
          <a:p>
            <a:pPr algn="ctr"/>
            <a:r>
              <a:rPr lang="en-US" sz="3600" b="1" dirty="0">
                <a:latin typeface="Times New Roman"/>
                <a:cs typeface="Times New Roman"/>
              </a:rPr>
              <a:t>Lili Morgan</a:t>
            </a:r>
          </a:p>
          <a:p>
            <a:pPr algn="ctr"/>
            <a:r>
              <a:rPr lang="en-US" sz="3600" b="1" dirty="0">
                <a:latin typeface="Times New Roman"/>
                <a:cs typeface="Times New Roman"/>
              </a:rPr>
              <a:t>Advisor: Dr. Jeffrey Lennon</a:t>
            </a:r>
          </a:p>
        </p:txBody>
      </p:sp>
      <p:graphicFrame>
        <p:nvGraphicFramePr>
          <p:cNvPr id="85" name="Table 10">
            <a:extLst>
              <a:ext uri="{FF2B5EF4-FFF2-40B4-BE49-F238E27FC236}">
                <a16:creationId xmlns:a16="http://schemas.microsoft.com/office/drawing/2014/main" id="{CA2D4032-D3FF-834D-856D-001A4DE0C44D}"/>
              </a:ext>
            </a:extLst>
          </p:cNvPr>
          <p:cNvGraphicFramePr>
            <a:graphicFrameLocks noGrp="1"/>
          </p:cNvGraphicFramePr>
          <p:nvPr>
            <p:extLst>
              <p:ext uri="{D42A27DB-BD31-4B8C-83A1-F6EECF244321}">
                <p14:modId xmlns:p14="http://schemas.microsoft.com/office/powerpoint/2010/main" val="2888455904"/>
              </p:ext>
            </p:extLst>
          </p:nvPr>
        </p:nvGraphicFramePr>
        <p:xfrm>
          <a:off x="11028963" y="10836026"/>
          <a:ext cx="10751061" cy="5913120"/>
        </p:xfrm>
        <a:graphic>
          <a:graphicData uri="http://schemas.openxmlformats.org/drawingml/2006/table">
            <a:tbl>
              <a:tblPr firstRow="1" bandRow="1">
                <a:tableStyleId>{5C22544A-7EE6-4342-B048-85BDC9FD1C3A}</a:tableStyleId>
              </a:tblPr>
              <a:tblGrid>
                <a:gridCol w="1890922">
                  <a:extLst>
                    <a:ext uri="{9D8B030D-6E8A-4147-A177-3AD203B41FA5}">
                      <a16:colId xmlns:a16="http://schemas.microsoft.com/office/drawing/2014/main" val="3141758314"/>
                    </a:ext>
                  </a:extLst>
                </a:gridCol>
                <a:gridCol w="8860139">
                  <a:extLst>
                    <a:ext uri="{9D8B030D-6E8A-4147-A177-3AD203B41FA5}">
                      <a16:colId xmlns:a16="http://schemas.microsoft.com/office/drawing/2014/main" val="1263309017"/>
                    </a:ext>
                  </a:extLst>
                </a:gridCol>
              </a:tblGrid>
              <a:tr h="491371">
                <a:tc gridSpan="2">
                  <a:txBody>
                    <a:bodyPr/>
                    <a:lstStyle/>
                    <a:p>
                      <a:pPr algn="ctr"/>
                      <a:r>
                        <a:rPr lang="en-US" sz="2800" b="1" kern="1200" dirty="0">
                          <a:solidFill>
                            <a:schemeClr val="lt1"/>
                          </a:solidFill>
                          <a:effectLst/>
                          <a:latin typeface="+mn-lt"/>
                          <a:ea typeface="+mn-ea"/>
                          <a:cs typeface="+mn-cs"/>
                        </a:rPr>
                        <a:t>Stark, 2018a</a:t>
                      </a:r>
                      <a:r>
                        <a:rPr lang="en-US" sz="2800" b="1" kern="1200" baseline="30000" dirty="0">
                          <a:solidFill>
                            <a:schemeClr val="lt1"/>
                          </a:solidFill>
                          <a:effectLst/>
                          <a:latin typeface="+mn-lt"/>
                          <a:ea typeface="+mn-ea"/>
                          <a:cs typeface="+mn-cs"/>
                        </a:rPr>
                        <a:t>14</a:t>
                      </a:r>
                      <a:r>
                        <a:rPr lang="en-US" sz="2800" b="1" kern="1200" dirty="0">
                          <a:solidFill>
                            <a:schemeClr val="lt1"/>
                          </a:solidFill>
                          <a:effectLst/>
                          <a:latin typeface="+mn-lt"/>
                          <a:ea typeface="+mn-ea"/>
                          <a:cs typeface="+mn-cs"/>
                        </a:rPr>
                        <a:t> </a:t>
                      </a:r>
                    </a:p>
                  </a:txBody>
                  <a:tcPr>
                    <a:solidFill>
                      <a:srgbClr val="EAEDF4"/>
                    </a:solidFill>
                  </a:tcPr>
                </a:tc>
                <a:tc hMerge="1">
                  <a:txBody>
                    <a:bodyPr/>
                    <a:lstStyle/>
                    <a:p>
                      <a:endParaRPr lang="en-US" dirty="0"/>
                    </a:p>
                  </a:txBody>
                  <a:tcPr/>
                </a:tc>
                <a:extLst>
                  <a:ext uri="{0D108BD9-81ED-4DB2-BD59-A6C34878D82A}">
                    <a16:rowId xmlns:a16="http://schemas.microsoft.com/office/drawing/2014/main" val="776392215"/>
                  </a:ext>
                </a:extLst>
              </a:tr>
              <a:tr h="1525348">
                <a:tc>
                  <a:txBody>
                    <a:bodyPr/>
                    <a:lstStyle/>
                    <a:p>
                      <a:r>
                        <a:rPr lang="en-US" sz="2400" b="1" kern="1200" dirty="0">
                          <a:solidFill>
                            <a:schemeClr val="dk1"/>
                          </a:solidFill>
                          <a:effectLst/>
                          <a:latin typeface="+mn-lt"/>
                          <a:ea typeface="+mn-ea"/>
                          <a:cs typeface="+mn-cs"/>
                        </a:rPr>
                        <a:t>Methods</a:t>
                      </a:r>
                      <a:r>
                        <a:rPr lang="en-US" sz="2400" dirty="0">
                          <a:effectLst/>
                        </a:rPr>
                        <a:t> </a:t>
                      </a:r>
                      <a:endParaRPr lang="en-US" sz="2400" dirty="0"/>
                    </a:p>
                  </a:txBody>
                  <a:tcPr>
                    <a:solidFill>
                      <a:srgbClr val="EAEDF4"/>
                    </a:solidFill>
                  </a:tcPr>
                </a:tc>
                <a:tc>
                  <a:txBody>
                    <a:bodyPr/>
                    <a:lstStyle/>
                    <a:p>
                      <a:pPr marL="571500" indent="-571500">
                        <a:buFont typeface="Arial" panose="020B0604020202020204" pitchFamily="34" charset="0"/>
                        <a:buChar char="•"/>
                      </a:pPr>
                      <a:r>
                        <a:rPr lang="en-US" sz="2400" b="0" kern="1200" dirty="0">
                          <a:solidFill>
                            <a:schemeClr val="dk1"/>
                          </a:solidFill>
                          <a:effectLst/>
                          <a:latin typeface="+mn-lt"/>
                          <a:ea typeface="+mn-ea"/>
                          <a:cs typeface="+mn-cs"/>
                        </a:rPr>
                        <a:t>Cluster RCT with 919 female participants aged 13-19 in Ethiopian refugee camps</a:t>
                      </a:r>
                    </a:p>
                    <a:p>
                      <a:pPr marL="571500" marR="0" lvl="0" indent="-571500" algn="l" defTabSz="207295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0" kern="1200" dirty="0">
                          <a:solidFill>
                            <a:schemeClr val="dk1"/>
                          </a:solidFill>
                          <a:effectLst/>
                          <a:latin typeface="+mn-lt"/>
                          <a:ea typeface="+mn-ea"/>
                          <a:cs typeface="+mn-cs"/>
                        </a:rPr>
                        <a:t>Females were divided into 31 clusters, </a:t>
                      </a:r>
                      <a:r>
                        <a:rPr lang="en-US" sz="2400" kern="1200" dirty="0">
                          <a:solidFill>
                            <a:schemeClr val="dk1"/>
                          </a:solidFill>
                          <a:effectLst/>
                          <a:latin typeface="+mn-lt"/>
                          <a:ea typeface="+mn-ea"/>
                          <a:cs typeface="+mn-cs"/>
                        </a:rPr>
                        <a:t>457 were included in intervention, 462 were included in control. Intervention group received life-skill training</a:t>
                      </a:r>
                    </a:p>
                    <a:p>
                      <a:pPr marL="571500" marR="0" lvl="0" indent="-571500" algn="l" defTabSz="207295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kern="1200" dirty="0">
                          <a:solidFill>
                            <a:schemeClr val="dk1"/>
                          </a:solidFill>
                          <a:effectLst/>
                          <a:latin typeface="+mn-lt"/>
                          <a:ea typeface="+mn-ea"/>
                          <a:cs typeface="+mn-cs"/>
                        </a:rPr>
                        <a:t>Primary measured outcome: “exposure to sexual violence in previous 12 months”</a:t>
                      </a:r>
                    </a:p>
                  </a:txBody>
                  <a:tcPr>
                    <a:solidFill>
                      <a:srgbClr val="EAEDF4"/>
                    </a:solidFill>
                  </a:tcPr>
                </a:tc>
                <a:extLst>
                  <a:ext uri="{0D108BD9-81ED-4DB2-BD59-A6C34878D82A}">
                    <a16:rowId xmlns:a16="http://schemas.microsoft.com/office/drawing/2014/main" val="854870538"/>
                  </a:ext>
                </a:extLst>
              </a:tr>
              <a:tr h="769413">
                <a:tc>
                  <a:txBody>
                    <a:bodyPr/>
                    <a:lstStyle/>
                    <a:p>
                      <a:r>
                        <a:rPr lang="en-US" sz="2400" b="1" kern="1200" dirty="0">
                          <a:solidFill>
                            <a:schemeClr val="dk1"/>
                          </a:solidFill>
                          <a:effectLst/>
                          <a:latin typeface="+mn-lt"/>
                          <a:ea typeface="+mn-ea"/>
                          <a:cs typeface="+mn-cs"/>
                        </a:rPr>
                        <a:t>Results</a:t>
                      </a:r>
                      <a:r>
                        <a:rPr lang="en-US" sz="2400" dirty="0">
                          <a:effectLst/>
                        </a:rPr>
                        <a:t> </a:t>
                      </a:r>
                      <a:endParaRPr lang="en-US" sz="2400" dirty="0"/>
                    </a:p>
                  </a:txBody>
                  <a:tcPr>
                    <a:solidFill>
                      <a:srgbClr val="EAEDF4"/>
                    </a:solidFill>
                  </a:tcPr>
                </a:tc>
                <a:tc>
                  <a:txBody>
                    <a:bodyPr/>
                    <a:lstStyle/>
                    <a:p>
                      <a:pPr marL="574675" indent="-574675">
                        <a:buFont typeface="Arial" panose="020B0604020202020204" pitchFamily="34" charset="0"/>
                        <a:buChar char="•"/>
                        <a:tabLst/>
                      </a:pPr>
                      <a:r>
                        <a:rPr lang="en-US" sz="2400" kern="1200" dirty="0">
                          <a:solidFill>
                            <a:schemeClr val="dk1"/>
                          </a:solidFill>
                          <a:effectLst/>
                          <a:latin typeface="+mn-lt"/>
                          <a:ea typeface="+mn-ea"/>
                          <a:cs typeface="+mn-cs"/>
                        </a:rPr>
                        <a:t>Intervention was not significantly associated with reduction in exposure to sexual violence </a:t>
                      </a:r>
                    </a:p>
                    <a:p>
                      <a:pPr marL="574675" indent="-574675">
                        <a:buFont typeface="Arial" panose="020B0604020202020204" pitchFamily="34" charset="0"/>
                        <a:buChar char="•"/>
                        <a:tabLst/>
                      </a:pPr>
                      <a:r>
                        <a:rPr lang="en-US" sz="2400" kern="1200" dirty="0">
                          <a:solidFill>
                            <a:schemeClr val="dk1"/>
                          </a:solidFill>
                          <a:effectLst/>
                          <a:latin typeface="+mn-lt"/>
                          <a:ea typeface="+mn-ea"/>
                          <a:cs typeface="+mn-cs"/>
                        </a:rPr>
                        <a:t>Intervention demonstrated attitude improvement associated with rites of passage and social support</a:t>
                      </a:r>
                      <a:endParaRPr lang="en-US" sz="2400" dirty="0"/>
                    </a:p>
                  </a:txBody>
                  <a:tcPr>
                    <a:solidFill>
                      <a:srgbClr val="EAEDF4"/>
                    </a:solidFill>
                  </a:tcPr>
                </a:tc>
                <a:extLst>
                  <a:ext uri="{0D108BD9-81ED-4DB2-BD59-A6C34878D82A}">
                    <a16:rowId xmlns:a16="http://schemas.microsoft.com/office/drawing/2014/main" val="3557227719"/>
                  </a:ext>
                </a:extLst>
              </a:tr>
              <a:tr h="865122">
                <a:tc>
                  <a:txBody>
                    <a:bodyPr/>
                    <a:lstStyle/>
                    <a:p>
                      <a:r>
                        <a:rPr lang="en-US" sz="2400" b="1" dirty="0"/>
                        <a:t>Implications</a:t>
                      </a:r>
                    </a:p>
                  </a:txBody>
                  <a:tcPr>
                    <a:solidFill>
                      <a:srgbClr val="EAEDF4"/>
                    </a:solidFill>
                  </a:tcPr>
                </a:tc>
                <a:tc>
                  <a:txBody>
                    <a:bodyPr/>
                    <a:lstStyle/>
                    <a:p>
                      <a:pPr marL="571500" indent="-571500">
                        <a:buFont typeface="Arial" panose="020B0604020202020204" pitchFamily="34" charset="0"/>
                        <a:buChar char="•"/>
                      </a:pPr>
                      <a:r>
                        <a:rPr lang="en-US" sz="2400" dirty="0"/>
                        <a:t>Future evaluations should measure change at community level</a:t>
                      </a:r>
                    </a:p>
                    <a:p>
                      <a:pPr marL="571500" indent="-571500">
                        <a:buFont typeface="Arial" panose="020B0604020202020204" pitchFamily="34" charset="0"/>
                        <a:buChar char="•"/>
                      </a:pPr>
                      <a:r>
                        <a:rPr lang="en-US" sz="2400" dirty="0"/>
                        <a:t>Future evaluations should target social norms and behaviors among men</a:t>
                      </a:r>
                    </a:p>
                  </a:txBody>
                  <a:tcPr>
                    <a:solidFill>
                      <a:srgbClr val="EAEDF4"/>
                    </a:solidFill>
                  </a:tcPr>
                </a:tc>
                <a:extLst>
                  <a:ext uri="{0D108BD9-81ED-4DB2-BD59-A6C34878D82A}">
                    <a16:rowId xmlns:a16="http://schemas.microsoft.com/office/drawing/2014/main" val="3821228467"/>
                  </a:ext>
                </a:extLst>
              </a:tr>
            </a:tbl>
          </a:graphicData>
        </a:graphic>
      </p:graphicFrame>
      <p:graphicFrame>
        <p:nvGraphicFramePr>
          <p:cNvPr id="86" name="Table 10">
            <a:extLst>
              <a:ext uri="{FF2B5EF4-FFF2-40B4-BE49-F238E27FC236}">
                <a16:creationId xmlns:a16="http://schemas.microsoft.com/office/drawing/2014/main" id="{60938E49-C9D0-704B-A7B8-046655C222EC}"/>
              </a:ext>
            </a:extLst>
          </p:cNvPr>
          <p:cNvGraphicFramePr>
            <a:graphicFrameLocks noGrp="1"/>
          </p:cNvGraphicFramePr>
          <p:nvPr>
            <p:extLst>
              <p:ext uri="{D42A27DB-BD31-4B8C-83A1-F6EECF244321}">
                <p14:modId xmlns:p14="http://schemas.microsoft.com/office/powerpoint/2010/main" val="2286345694"/>
              </p:ext>
            </p:extLst>
          </p:nvPr>
        </p:nvGraphicFramePr>
        <p:xfrm>
          <a:off x="11003501" y="17161602"/>
          <a:ext cx="10751061" cy="7376160"/>
        </p:xfrm>
        <a:graphic>
          <a:graphicData uri="http://schemas.openxmlformats.org/drawingml/2006/table">
            <a:tbl>
              <a:tblPr firstRow="1" bandRow="1">
                <a:tableStyleId>{5C22544A-7EE6-4342-B048-85BDC9FD1C3A}</a:tableStyleId>
              </a:tblPr>
              <a:tblGrid>
                <a:gridCol w="1955404">
                  <a:extLst>
                    <a:ext uri="{9D8B030D-6E8A-4147-A177-3AD203B41FA5}">
                      <a16:colId xmlns:a16="http://schemas.microsoft.com/office/drawing/2014/main" val="3141758314"/>
                    </a:ext>
                  </a:extLst>
                </a:gridCol>
                <a:gridCol w="8795657">
                  <a:extLst>
                    <a:ext uri="{9D8B030D-6E8A-4147-A177-3AD203B41FA5}">
                      <a16:colId xmlns:a16="http://schemas.microsoft.com/office/drawing/2014/main" val="1263309017"/>
                    </a:ext>
                  </a:extLst>
                </a:gridCol>
              </a:tblGrid>
              <a:tr h="448901">
                <a:tc gridSpan="2">
                  <a:txBody>
                    <a:bodyPr/>
                    <a:lstStyle/>
                    <a:p>
                      <a:pPr algn="ctr"/>
                      <a:r>
                        <a:rPr lang="en-US" sz="2800" b="1" kern="1200" dirty="0">
                          <a:solidFill>
                            <a:schemeClr val="lt1"/>
                          </a:solidFill>
                          <a:effectLst/>
                          <a:latin typeface="+mn-lt"/>
                          <a:ea typeface="+mn-ea"/>
                          <a:cs typeface="+mn-cs"/>
                        </a:rPr>
                        <a:t>Stark, 2018b</a:t>
                      </a:r>
                      <a:r>
                        <a:rPr lang="en-US" sz="2800" b="1" kern="1200" baseline="30000" dirty="0">
                          <a:solidFill>
                            <a:schemeClr val="lt1"/>
                          </a:solidFill>
                          <a:effectLst/>
                          <a:latin typeface="+mn-lt"/>
                          <a:ea typeface="+mn-ea"/>
                          <a:cs typeface="+mn-cs"/>
                        </a:rPr>
                        <a:t>15</a:t>
                      </a:r>
                      <a:r>
                        <a:rPr lang="en-US" sz="2800" b="1" kern="1200" dirty="0">
                          <a:solidFill>
                            <a:schemeClr val="lt1"/>
                          </a:solidFill>
                          <a:effectLst/>
                          <a:latin typeface="+mn-lt"/>
                          <a:ea typeface="+mn-ea"/>
                          <a:cs typeface="+mn-cs"/>
                        </a:rPr>
                        <a:t> </a:t>
                      </a:r>
                    </a:p>
                  </a:txBody>
                  <a:tcPr>
                    <a:solidFill>
                      <a:srgbClr val="EAEDF4"/>
                    </a:solidFill>
                  </a:tcPr>
                </a:tc>
                <a:tc hMerge="1">
                  <a:txBody>
                    <a:bodyPr/>
                    <a:lstStyle/>
                    <a:p>
                      <a:endParaRPr lang="en-US" dirty="0"/>
                    </a:p>
                  </a:txBody>
                  <a:tcPr/>
                </a:tc>
                <a:extLst>
                  <a:ext uri="{0D108BD9-81ED-4DB2-BD59-A6C34878D82A}">
                    <a16:rowId xmlns:a16="http://schemas.microsoft.com/office/drawing/2014/main" val="776392215"/>
                  </a:ext>
                </a:extLst>
              </a:tr>
              <a:tr h="1272713">
                <a:tc>
                  <a:txBody>
                    <a:bodyPr/>
                    <a:lstStyle/>
                    <a:p>
                      <a:r>
                        <a:rPr lang="en-US" sz="2400" b="1" kern="1200" dirty="0">
                          <a:solidFill>
                            <a:schemeClr val="dk1"/>
                          </a:solidFill>
                          <a:effectLst/>
                          <a:latin typeface="+mn-lt"/>
                          <a:ea typeface="+mn-ea"/>
                          <a:cs typeface="+mn-cs"/>
                        </a:rPr>
                        <a:t>Methods</a:t>
                      </a:r>
                      <a:r>
                        <a:rPr lang="en-US" sz="2400" dirty="0">
                          <a:effectLst/>
                        </a:rPr>
                        <a:t> </a:t>
                      </a:r>
                      <a:endParaRPr lang="en-US" sz="2400" dirty="0"/>
                    </a:p>
                  </a:txBody>
                  <a:tcPr>
                    <a:solidFill>
                      <a:srgbClr val="EAEDF4"/>
                    </a:solidFill>
                  </a:tcPr>
                </a:tc>
                <a:tc>
                  <a:txBody>
                    <a:bodyPr/>
                    <a:lstStyle/>
                    <a:p>
                      <a:pPr marL="571500" indent="-571500">
                        <a:buFont typeface="Arial" panose="020B0604020202020204" pitchFamily="34" charset="0"/>
                        <a:buChar char="•"/>
                      </a:pPr>
                      <a:r>
                        <a:rPr lang="en-US" sz="2400" b="0" kern="1200" dirty="0">
                          <a:solidFill>
                            <a:schemeClr val="dk1"/>
                          </a:solidFill>
                          <a:effectLst/>
                          <a:latin typeface="+mn-lt"/>
                          <a:ea typeface="+mn-ea"/>
                          <a:cs typeface="+mn-cs"/>
                        </a:rPr>
                        <a:t>RCT with 919 participants from three refugee camps in Ethiopia</a:t>
                      </a:r>
                    </a:p>
                    <a:p>
                      <a:pPr marL="571500" indent="-571500">
                        <a:buFont typeface="Arial" panose="020B0604020202020204" pitchFamily="34" charset="0"/>
                        <a:buChar char="•"/>
                      </a:pPr>
                      <a:r>
                        <a:rPr lang="en-US" sz="2400" b="0" kern="1200" dirty="0">
                          <a:solidFill>
                            <a:schemeClr val="dk1"/>
                          </a:solidFill>
                          <a:effectLst/>
                          <a:latin typeface="+mn-lt"/>
                          <a:ea typeface="+mn-ea"/>
                          <a:cs typeface="+mn-cs"/>
                        </a:rPr>
                        <a:t>Evaluated strength of COMPASS implementation in impacting safety and wellbeing of girls</a:t>
                      </a:r>
                    </a:p>
                    <a:p>
                      <a:pPr marL="571500" indent="-571500">
                        <a:buFont typeface="Arial" panose="020B0604020202020204" pitchFamily="34" charset="0"/>
                        <a:buChar char="•"/>
                      </a:pPr>
                      <a:r>
                        <a:rPr lang="en-US" sz="2400" b="0" kern="1200" dirty="0">
                          <a:solidFill>
                            <a:schemeClr val="dk1"/>
                          </a:solidFill>
                          <a:effectLst/>
                          <a:latin typeface="+mn-lt"/>
                          <a:ea typeface="+mn-ea"/>
                          <a:cs typeface="+mn-cs"/>
                        </a:rPr>
                        <a:t>Girls attended 90-minute life-skill sessions, one time per week, for 10 months</a:t>
                      </a:r>
                    </a:p>
                  </a:txBody>
                  <a:tcPr>
                    <a:solidFill>
                      <a:srgbClr val="EAEDF4"/>
                    </a:solidFill>
                  </a:tcPr>
                </a:tc>
                <a:extLst>
                  <a:ext uri="{0D108BD9-81ED-4DB2-BD59-A6C34878D82A}">
                    <a16:rowId xmlns:a16="http://schemas.microsoft.com/office/drawing/2014/main" val="854870538"/>
                  </a:ext>
                </a:extLst>
              </a:tr>
              <a:tr h="738934">
                <a:tc>
                  <a:txBody>
                    <a:bodyPr/>
                    <a:lstStyle/>
                    <a:p>
                      <a:r>
                        <a:rPr lang="en-US" sz="2400" b="1" kern="1200" dirty="0">
                          <a:solidFill>
                            <a:schemeClr val="dk1"/>
                          </a:solidFill>
                          <a:effectLst/>
                          <a:latin typeface="+mn-lt"/>
                          <a:ea typeface="+mn-ea"/>
                          <a:cs typeface="+mn-cs"/>
                        </a:rPr>
                        <a:t>Results</a:t>
                      </a:r>
                      <a:r>
                        <a:rPr lang="en-US" sz="2400" dirty="0">
                          <a:effectLst/>
                        </a:rPr>
                        <a:t> </a:t>
                      </a:r>
                      <a:endParaRPr lang="en-US" sz="2400" dirty="0"/>
                    </a:p>
                  </a:txBody>
                  <a:tcPr>
                    <a:solidFill>
                      <a:srgbClr val="EAEDF4"/>
                    </a:solidFill>
                  </a:tcPr>
                </a:tc>
                <a:tc>
                  <a:txBody>
                    <a:bodyPr/>
                    <a:lstStyle/>
                    <a:p>
                      <a:pPr marL="579438" indent="-579438">
                        <a:buFont typeface="Arial" panose="020B0604020202020204" pitchFamily="34" charset="0"/>
                        <a:buChar char="•"/>
                        <a:tabLst/>
                      </a:pPr>
                      <a:r>
                        <a:rPr lang="en-US" sz="2400" kern="1200" dirty="0">
                          <a:solidFill>
                            <a:schemeClr val="dk1"/>
                          </a:solidFill>
                          <a:effectLst/>
                          <a:latin typeface="+mn-lt"/>
                          <a:ea typeface="+mn-ea"/>
                          <a:cs typeface="+mn-cs"/>
                        </a:rPr>
                        <a:t>Intervention was not significantly associated with a reduction in economic vulnerability of girls</a:t>
                      </a:r>
                    </a:p>
                    <a:p>
                      <a:pPr marL="628650" indent="-617538">
                        <a:buFont typeface="Arial" panose="020B0604020202020204" pitchFamily="34" charset="0"/>
                        <a:buChar char="•"/>
                        <a:tabLst/>
                      </a:pPr>
                      <a:r>
                        <a:rPr lang="en-US" sz="2400" kern="1200" dirty="0">
                          <a:solidFill>
                            <a:schemeClr val="dk1"/>
                          </a:solidFill>
                          <a:effectLst/>
                          <a:latin typeface="+mn-lt"/>
                          <a:ea typeface="+mn-ea"/>
                          <a:cs typeface="+mn-cs"/>
                        </a:rPr>
                        <a:t>Females who attended intervention were “no more or less likely than those in the control arm to (1) attend school; (2) work for pay; (3) work for    pay while not being enrolled in school; or (4) engage in transactional sexual exploitation”</a:t>
                      </a:r>
                      <a:r>
                        <a:rPr lang="en-US" sz="2400" dirty="0">
                          <a:effectLst/>
                        </a:rPr>
                        <a:t> </a:t>
                      </a:r>
                      <a:endParaRPr lang="en-US" sz="2400" kern="1200" dirty="0">
                        <a:solidFill>
                          <a:schemeClr val="dk1"/>
                        </a:solidFill>
                        <a:effectLst/>
                        <a:latin typeface="+mn-lt"/>
                        <a:ea typeface="+mn-ea"/>
                        <a:cs typeface="+mn-cs"/>
                      </a:endParaRPr>
                    </a:p>
                  </a:txBody>
                  <a:tcPr>
                    <a:solidFill>
                      <a:srgbClr val="EAEDF4"/>
                    </a:solidFill>
                  </a:tcPr>
                </a:tc>
                <a:extLst>
                  <a:ext uri="{0D108BD9-81ED-4DB2-BD59-A6C34878D82A}">
                    <a16:rowId xmlns:a16="http://schemas.microsoft.com/office/drawing/2014/main" val="3557227719"/>
                  </a:ext>
                </a:extLst>
              </a:tr>
              <a:tr h="1292245">
                <a:tc>
                  <a:txBody>
                    <a:bodyPr/>
                    <a:lstStyle/>
                    <a:p>
                      <a:r>
                        <a:rPr lang="en-US" sz="2400" b="1" dirty="0"/>
                        <a:t>Implications</a:t>
                      </a:r>
                    </a:p>
                  </a:txBody>
                  <a:tcPr>
                    <a:solidFill>
                      <a:srgbClr val="EAEDF4"/>
                    </a:solidFill>
                  </a:tcPr>
                </a:tc>
                <a:tc>
                  <a:txBody>
                    <a:bodyPr/>
                    <a:lstStyle/>
                    <a:p>
                      <a:pPr marL="571500" indent="-571500">
                        <a:buFont typeface="Arial" panose="020B0604020202020204" pitchFamily="34" charset="0"/>
                        <a:buChar char="•"/>
                      </a:pPr>
                      <a:r>
                        <a:rPr lang="en-US" sz="2400" dirty="0"/>
                        <a:t>Utilizing socio-ecological model could help explain study’s impeded success</a:t>
                      </a:r>
                    </a:p>
                    <a:p>
                      <a:pPr marL="571500" indent="-571500">
                        <a:buFont typeface="Arial" panose="020B0604020202020204" pitchFamily="34" charset="0"/>
                        <a:buChar char="•"/>
                      </a:pPr>
                      <a:r>
                        <a:rPr lang="en-US" sz="2400" dirty="0"/>
                        <a:t>The volatile context of Ethiopian refugee camps should hinder expectations of the success of a social empowerment program</a:t>
                      </a:r>
                    </a:p>
                    <a:p>
                      <a:pPr marL="571500" indent="-571500">
                        <a:buFont typeface="Arial" panose="020B0604020202020204" pitchFamily="34" charset="0"/>
                        <a:buChar char="•"/>
                      </a:pPr>
                      <a:r>
                        <a:rPr lang="en-US" sz="2400" kern="1200" dirty="0">
                          <a:solidFill>
                            <a:schemeClr val="dk1"/>
                          </a:solidFill>
                          <a:effectLst/>
                          <a:latin typeface="+mn-lt"/>
                          <a:ea typeface="+mn-ea"/>
                          <a:cs typeface="+mn-cs"/>
                        </a:rPr>
                        <a:t>Programs targeting the empowerment of woman might demonstrate greater success if they target the engagement of men in the community</a:t>
                      </a:r>
                      <a:r>
                        <a:rPr lang="en-US" sz="2400" dirty="0">
                          <a:effectLst/>
                        </a:rPr>
                        <a:t> </a:t>
                      </a:r>
                      <a:endParaRPr lang="en-US" sz="2400" dirty="0"/>
                    </a:p>
                  </a:txBody>
                  <a:tcPr>
                    <a:solidFill>
                      <a:srgbClr val="EAEDF4"/>
                    </a:solidFill>
                  </a:tcPr>
                </a:tc>
                <a:extLst>
                  <a:ext uri="{0D108BD9-81ED-4DB2-BD59-A6C34878D82A}">
                    <a16:rowId xmlns:a16="http://schemas.microsoft.com/office/drawing/2014/main" val="3821228467"/>
                  </a:ext>
                </a:extLst>
              </a:tr>
            </a:tbl>
          </a:graphicData>
        </a:graphic>
      </p:graphicFrame>
      <p:graphicFrame>
        <p:nvGraphicFramePr>
          <p:cNvPr id="87" name="Table 10">
            <a:extLst>
              <a:ext uri="{FF2B5EF4-FFF2-40B4-BE49-F238E27FC236}">
                <a16:creationId xmlns:a16="http://schemas.microsoft.com/office/drawing/2014/main" id="{BF1C79B0-8B4A-7B44-8A96-A0DA3EF93012}"/>
              </a:ext>
            </a:extLst>
          </p:cNvPr>
          <p:cNvGraphicFramePr>
            <a:graphicFrameLocks noGrp="1"/>
          </p:cNvGraphicFramePr>
          <p:nvPr>
            <p:extLst>
              <p:ext uri="{D42A27DB-BD31-4B8C-83A1-F6EECF244321}">
                <p14:modId xmlns:p14="http://schemas.microsoft.com/office/powerpoint/2010/main" val="825893484"/>
              </p:ext>
            </p:extLst>
          </p:nvPr>
        </p:nvGraphicFramePr>
        <p:xfrm>
          <a:off x="11028963" y="24904094"/>
          <a:ext cx="10751061" cy="6676361"/>
        </p:xfrm>
        <a:graphic>
          <a:graphicData uri="http://schemas.openxmlformats.org/drawingml/2006/table">
            <a:tbl>
              <a:tblPr firstRow="1" bandRow="1">
                <a:tableStyleId>{5C22544A-7EE6-4342-B048-85BDC9FD1C3A}</a:tableStyleId>
              </a:tblPr>
              <a:tblGrid>
                <a:gridCol w="1943466">
                  <a:extLst>
                    <a:ext uri="{9D8B030D-6E8A-4147-A177-3AD203B41FA5}">
                      <a16:colId xmlns:a16="http://schemas.microsoft.com/office/drawing/2014/main" val="3141758314"/>
                    </a:ext>
                  </a:extLst>
                </a:gridCol>
                <a:gridCol w="8807595">
                  <a:extLst>
                    <a:ext uri="{9D8B030D-6E8A-4147-A177-3AD203B41FA5}">
                      <a16:colId xmlns:a16="http://schemas.microsoft.com/office/drawing/2014/main" val="1263309017"/>
                    </a:ext>
                  </a:extLst>
                </a:gridCol>
              </a:tblGrid>
              <a:tr h="549881">
                <a:tc gridSpan="2">
                  <a:txBody>
                    <a:bodyPr/>
                    <a:lstStyle/>
                    <a:p>
                      <a:pPr algn="ctr"/>
                      <a:r>
                        <a:rPr lang="en-US" sz="2800" b="1" kern="1200" dirty="0">
                          <a:solidFill>
                            <a:schemeClr val="tx1"/>
                          </a:solidFill>
                          <a:effectLst/>
                          <a:latin typeface="+mn-lt"/>
                          <a:ea typeface="+mn-ea"/>
                          <a:cs typeface="+mn-cs"/>
                        </a:rPr>
                        <a:t>Annan, 2017</a:t>
                      </a:r>
                      <a:r>
                        <a:rPr lang="en-US" sz="2800" b="1" kern="1200" baseline="30000" dirty="0">
                          <a:solidFill>
                            <a:schemeClr val="tx1"/>
                          </a:solidFill>
                          <a:effectLst/>
                          <a:latin typeface="+mn-lt"/>
                          <a:ea typeface="+mn-ea"/>
                          <a:cs typeface="+mn-cs"/>
                        </a:rPr>
                        <a:t>16</a:t>
                      </a:r>
                      <a:endParaRPr lang="en-US" sz="2800" b="1" kern="1200" dirty="0">
                        <a:solidFill>
                          <a:schemeClr val="tx1"/>
                        </a:solidFill>
                        <a:effectLst/>
                        <a:latin typeface="+mn-lt"/>
                        <a:ea typeface="+mn-ea"/>
                        <a:cs typeface="+mn-cs"/>
                      </a:endParaRPr>
                    </a:p>
                  </a:txBody>
                  <a:tcPr>
                    <a:solidFill>
                      <a:srgbClr val="EAEDF4"/>
                    </a:solidFill>
                  </a:tcPr>
                </a:tc>
                <a:tc hMerge="1">
                  <a:txBody>
                    <a:bodyPr/>
                    <a:lstStyle/>
                    <a:p>
                      <a:endParaRPr lang="en-US" dirty="0"/>
                    </a:p>
                  </a:txBody>
                  <a:tcPr/>
                </a:tc>
                <a:extLst>
                  <a:ext uri="{0D108BD9-81ED-4DB2-BD59-A6C34878D82A}">
                    <a16:rowId xmlns:a16="http://schemas.microsoft.com/office/drawing/2014/main" val="776392215"/>
                  </a:ext>
                </a:extLst>
              </a:tr>
              <a:tr h="1272713">
                <a:tc>
                  <a:txBody>
                    <a:bodyPr/>
                    <a:lstStyle/>
                    <a:p>
                      <a:r>
                        <a:rPr lang="en-US" sz="2400" b="1" kern="1200" dirty="0">
                          <a:solidFill>
                            <a:schemeClr val="tx1"/>
                          </a:solidFill>
                          <a:effectLst/>
                          <a:latin typeface="+mn-lt"/>
                          <a:ea typeface="+mn-ea"/>
                          <a:cs typeface="+mn-cs"/>
                        </a:rPr>
                        <a:t>Methods</a:t>
                      </a:r>
                      <a:r>
                        <a:rPr lang="en-US" sz="2400" dirty="0">
                          <a:solidFill>
                            <a:schemeClr val="tx1"/>
                          </a:solidFill>
                          <a:effectLst/>
                        </a:rPr>
                        <a:t> </a:t>
                      </a:r>
                      <a:endParaRPr lang="en-US" sz="2400" dirty="0">
                        <a:solidFill>
                          <a:schemeClr val="tx1"/>
                        </a:solidFill>
                      </a:endParaRPr>
                    </a:p>
                  </a:txBody>
                  <a:tcPr>
                    <a:solidFill>
                      <a:srgbClr val="EAEDF4"/>
                    </a:solidFill>
                  </a:tcPr>
                </a:tc>
                <a:tc>
                  <a:txBody>
                    <a:bodyPr/>
                    <a:lstStyle/>
                    <a:p>
                      <a:pPr marL="571500" marR="0" lvl="0" indent="-571500" algn="l" defTabSz="207295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0" kern="1200" dirty="0">
                          <a:solidFill>
                            <a:schemeClr val="tx1"/>
                          </a:solidFill>
                          <a:effectLst/>
                          <a:latin typeface="+mn-lt"/>
                          <a:ea typeface="+mn-ea"/>
                          <a:cs typeface="+mn-cs"/>
                        </a:rPr>
                        <a:t>RCT with 1198 participants in </a:t>
                      </a:r>
                      <a:r>
                        <a:rPr lang="en-US" sz="2400" kern="1200" dirty="0">
                          <a:solidFill>
                            <a:schemeClr val="tx1"/>
                          </a:solidFill>
                          <a:effectLst/>
                          <a:latin typeface="+mn-lt"/>
                          <a:ea typeface="+mn-ea"/>
                          <a:cs typeface="+mn-cs"/>
                        </a:rPr>
                        <a:t>Northwestern Côte d'Ivoire</a:t>
                      </a:r>
                    </a:p>
                    <a:p>
                      <a:pPr marL="571500" indent="-571500">
                        <a:buFont typeface="Arial" panose="020B0604020202020204" pitchFamily="34" charset="0"/>
                        <a:buChar char="•"/>
                      </a:pPr>
                      <a:r>
                        <a:rPr lang="en-US" sz="2400" kern="1200" dirty="0">
                          <a:solidFill>
                            <a:schemeClr val="tx1"/>
                          </a:solidFill>
                          <a:effectLst/>
                          <a:latin typeface="+mn-lt"/>
                          <a:ea typeface="+mn-ea"/>
                          <a:cs typeface="+mn-cs"/>
                        </a:rPr>
                        <a:t>Treatment arm received both VSLA (group savings program) and an 8-session gender dialogue group (GDG) that addressed household gender inequalities</a:t>
                      </a:r>
                    </a:p>
                    <a:p>
                      <a:pPr marL="571500" indent="-571500">
                        <a:buFont typeface="Arial" panose="020B0604020202020204" pitchFamily="34" charset="0"/>
                        <a:buChar char="•"/>
                      </a:pPr>
                      <a:r>
                        <a:rPr lang="en-US" sz="2400" kern="1200" dirty="0">
                          <a:solidFill>
                            <a:schemeClr val="tx1"/>
                          </a:solidFill>
                          <a:effectLst/>
                          <a:latin typeface="+mn-lt"/>
                          <a:ea typeface="+mn-ea"/>
                          <a:cs typeface="+mn-cs"/>
                        </a:rPr>
                        <a:t>Control groups received only VSLA</a:t>
                      </a:r>
                      <a:endParaRPr lang="en-US" sz="2400" b="0" kern="1200" dirty="0">
                        <a:solidFill>
                          <a:schemeClr val="tx1"/>
                        </a:solidFill>
                        <a:effectLst/>
                        <a:latin typeface="+mn-lt"/>
                        <a:ea typeface="+mn-ea"/>
                        <a:cs typeface="+mn-cs"/>
                      </a:endParaRPr>
                    </a:p>
                  </a:txBody>
                  <a:tcPr>
                    <a:solidFill>
                      <a:srgbClr val="EAEDF4"/>
                    </a:solidFill>
                  </a:tcPr>
                </a:tc>
                <a:extLst>
                  <a:ext uri="{0D108BD9-81ED-4DB2-BD59-A6C34878D82A}">
                    <a16:rowId xmlns:a16="http://schemas.microsoft.com/office/drawing/2014/main" val="854870538"/>
                  </a:ext>
                </a:extLst>
              </a:tr>
              <a:tr h="738934">
                <a:tc>
                  <a:txBody>
                    <a:bodyPr/>
                    <a:lstStyle/>
                    <a:p>
                      <a:r>
                        <a:rPr lang="en-US" sz="2400" b="1" kern="1200" dirty="0">
                          <a:solidFill>
                            <a:schemeClr val="tx1"/>
                          </a:solidFill>
                          <a:effectLst/>
                          <a:latin typeface="+mn-lt"/>
                          <a:ea typeface="+mn-ea"/>
                          <a:cs typeface="+mn-cs"/>
                        </a:rPr>
                        <a:t>Results</a:t>
                      </a:r>
                      <a:r>
                        <a:rPr lang="en-US" sz="2400" dirty="0">
                          <a:solidFill>
                            <a:schemeClr val="tx1"/>
                          </a:solidFill>
                          <a:effectLst/>
                        </a:rPr>
                        <a:t> </a:t>
                      </a:r>
                      <a:endParaRPr lang="en-US" sz="2400" dirty="0">
                        <a:solidFill>
                          <a:schemeClr val="tx1"/>
                        </a:solidFill>
                      </a:endParaRPr>
                    </a:p>
                  </a:txBody>
                  <a:tcPr>
                    <a:solidFill>
                      <a:srgbClr val="EAEDF4"/>
                    </a:solidFill>
                  </a:tcPr>
                </a:tc>
                <a:tc>
                  <a:txBody>
                    <a:bodyPr/>
                    <a:lstStyle/>
                    <a:p>
                      <a:pPr marL="579438" indent="-568325">
                        <a:buFont typeface="Arial" panose="020B0604020202020204" pitchFamily="34" charset="0"/>
                        <a:buChar char="•"/>
                        <a:tabLst/>
                      </a:pPr>
                      <a:r>
                        <a:rPr lang="en-US" sz="2400" kern="1200" dirty="0">
                          <a:solidFill>
                            <a:schemeClr val="tx1"/>
                          </a:solidFill>
                          <a:effectLst/>
                          <a:latin typeface="+mn-lt"/>
                          <a:ea typeface="+mn-ea"/>
                          <a:cs typeface="+mn-cs"/>
                        </a:rPr>
                        <a:t>Adding a discussion group focused on challenging inequitable gender norms to a savings group overall significantly reduced women’s  posttraumatic stress symptoms compared with a savings group alone</a:t>
                      </a:r>
                    </a:p>
                  </a:txBody>
                  <a:tcPr>
                    <a:solidFill>
                      <a:srgbClr val="EAEDF4"/>
                    </a:solidFill>
                  </a:tcPr>
                </a:tc>
                <a:extLst>
                  <a:ext uri="{0D108BD9-81ED-4DB2-BD59-A6C34878D82A}">
                    <a16:rowId xmlns:a16="http://schemas.microsoft.com/office/drawing/2014/main" val="3557227719"/>
                  </a:ext>
                </a:extLst>
              </a:tr>
              <a:tr h="1292245">
                <a:tc>
                  <a:txBody>
                    <a:bodyPr/>
                    <a:lstStyle/>
                    <a:p>
                      <a:r>
                        <a:rPr lang="en-US" sz="2400" b="1" dirty="0">
                          <a:solidFill>
                            <a:schemeClr val="tx1"/>
                          </a:solidFill>
                        </a:rPr>
                        <a:t>Implications</a:t>
                      </a:r>
                    </a:p>
                  </a:txBody>
                  <a:tcPr>
                    <a:solidFill>
                      <a:srgbClr val="EAEDF4"/>
                    </a:solidFill>
                  </a:tcPr>
                </a:tc>
                <a:tc>
                  <a:txBody>
                    <a:bodyPr/>
                    <a:lstStyle/>
                    <a:p>
                      <a:pPr marL="571500" indent="-571500">
                        <a:buFont typeface="Arial" panose="020B0604020202020204" pitchFamily="34" charset="0"/>
                        <a:buChar char="•"/>
                      </a:pPr>
                      <a:r>
                        <a:rPr lang="en-US" sz="2400" dirty="0">
                          <a:solidFill>
                            <a:schemeClr val="tx1"/>
                          </a:solidFill>
                        </a:rPr>
                        <a:t>Utilizing socio-ecological model could help explain study’s impeded success</a:t>
                      </a:r>
                    </a:p>
                    <a:p>
                      <a:pPr marL="571500" indent="-571500">
                        <a:buFont typeface="Arial" panose="020B0604020202020204" pitchFamily="34" charset="0"/>
                        <a:buChar char="•"/>
                      </a:pPr>
                      <a:r>
                        <a:rPr lang="en-US" sz="2400" dirty="0">
                          <a:solidFill>
                            <a:schemeClr val="tx1"/>
                          </a:solidFill>
                        </a:rPr>
                        <a:t>The volatile context of Ethiopian refugee camps should hinder expectations of the success of a social empowerment program</a:t>
                      </a:r>
                    </a:p>
                    <a:p>
                      <a:pPr marL="571500" indent="-571500">
                        <a:buFont typeface="Arial" panose="020B0604020202020204" pitchFamily="34" charset="0"/>
                        <a:buChar char="•"/>
                      </a:pPr>
                      <a:r>
                        <a:rPr lang="en-US" sz="2400" kern="1200" dirty="0">
                          <a:solidFill>
                            <a:schemeClr val="tx1"/>
                          </a:solidFill>
                          <a:effectLst/>
                          <a:latin typeface="+mn-lt"/>
                          <a:ea typeface="+mn-ea"/>
                          <a:cs typeface="+mn-cs"/>
                        </a:rPr>
                        <a:t>Programs targeting the empowerment of woman might demonstrate greater success if they target the engagement of men in the community</a:t>
                      </a:r>
                      <a:r>
                        <a:rPr lang="en-US" sz="2400" dirty="0">
                          <a:solidFill>
                            <a:schemeClr val="tx1"/>
                          </a:solidFill>
                          <a:effectLst/>
                        </a:rPr>
                        <a:t> </a:t>
                      </a:r>
                      <a:endParaRPr lang="en-US" sz="2400" dirty="0">
                        <a:solidFill>
                          <a:schemeClr val="tx1"/>
                        </a:solidFill>
                      </a:endParaRPr>
                    </a:p>
                  </a:txBody>
                  <a:tcPr>
                    <a:solidFill>
                      <a:srgbClr val="EAEDF4"/>
                    </a:solidFill>
                  </a:tcPr>
                </a:tc>
                <a:extLst>
                  <a:ext uri="{0D108BD9-81ED-4DB2-BD59-A6C34878D82A}">
                    <a16:rowId xmlns:a16="http://schemas.microsoft.com/office/drawing/2014/main" val="3821228467"/>
                  </a:ext>
                </a:extLst>
              </a:tr>
            </a:tbl>
          </a:graphicData>
        </a:graphic>
      </p:graphicFrame>
      <p:sp>
        <p:nvSpPr>
          <p:cNvPr id="90" name="TextBox 89">
            <a:extLst>
              <a:ext uri="{FF2B5EF4-FFF2-40B4-BE49-F238E27FC236}">
                <a16:creationId xmlns:a16="http://schemas.microsoft.com/office/drawing/2014/main" id="{BB73C531-112E-E146-A24A-4B87C07CDF06}"/>
              </a:ext>
            </a:extLst>
          </p:cNvPr>
          <p:cNvSpPr txBox="1"/>
          <p:nvPr/>
        </p:nvSpPr>
        <p:spPr>
          <a:xfrm>
            <a:off x="33639484" y="23139141"/>
            <a:ext cx="9262894" cy="9274732"/>
          </a:xfrm>
          <a:prstGeom prst="rect">
            <a:avLst/>
          </a:prstGeom>
          <a:solidFill>
            <a:srgbClr val="FFFFFF"/>
          </a:solidFill>
          <a:ln cap="rnd">
            <a:solidFill>
              <a:schemeClr val="tx1"/>
            </a:solidFill>
          </a:ln>
        </p:spPr>
        <p:txBody>
          <a:bodyPr wrap="square" lIns="182880" rIns="182880" rtlCol="0">
            <a:noAutofit/>
          </a:bodyPr>
          <a:lstStyle/>
          <a:p>
            <a:pPr marL="588963" lvl="0" indent="-588963"/>
            <a:endParaRPr lang="en-US" sz="2200" dirty="0"/>
          </a:p>
          <a:p>
            <a:pPr marL="588963" lvl="0" indent="-588963"/>
            <a:r>
              <a:rPr lang="en-US" sz="2200" dirty="0"/>
              <a:t>9</a:t>
            </a:r>
            <a:r>
              <a:rPr lang="en-US" sz="2250" dirty="0"/>
              <a:t>. Tol WA, </a:t>
            </a:r>
            <a:r>
              <a:rPr lang="en-US" sz="2250" dirty="0" err="1"/>
              <a:t>Leku</a:t>
            </a:r>
            <a:r>
              <a:rPr lang="en-US" sz="2250" dirty="0"/>
              <a:t> MR, Lakin DP, et al. Guided self-help to reduce psychological distress in South Sudanese female refugees in Uganda: a cluster </a:t>
            </a:r>
            <a:r>
              <a:rPr lang="en-US" sz="2250" dirty="0" err="1"/>
              <a:t>randomised</a:t>
            </a:r>
            <a:r>
              <a:rPr lang="en-US" sz="2250" dirty="0"/>
              <a:t> trial. </a:t>
            </a:r>
            <a:r>
              <a:rPr lang="en-US" sz="2250" i="1" dirty="0"/>
              <a:t>The Lancet Global Health</a:t>
            </a:r>
            <a:r>
              <a:rPr lang="en-US" sz="2250" dirty="0"/>
              <a:t>. 2020;8(2):e254-e263. doi:10.1016/s2214-109x(19)30504-2</a:t>
            </a:r>
          </a:p>
          <a:p>
            <a:pPr lvl="0"/>
            <a:endParaRPr lang="en-US" sz="2250" dirty="0"/>
          </a:p>
          <a:p>
            <a:pPr marL="588963" lvl="0" indent="-588963"/>
            <a:r>
              <a:rPr lang="en-US" sz="2250" dirty="0"/>
              <a:t>10. Stark L, Asghar K, </a:t>
            </a:r>
            <a:r>
              <a:rPr lang="en-US" sz="2250" dirty="0" err="1"/>
              <a:t>Seff</a:t>
            </a:r>
            <a:r>
              <a:rPr lang="en-US" sz="2250" dirty="0"/>
              <a:t> I, et al. Preventing violence against refugee adolescent girls: findings from a cluster </a:t>
            </a:r>
            <a:r>
              <a:rPr lang="en-US" sz="2250" dirty="0" err="1"/>
              <a:t>randomised</a:t>
            </a:r>
            <a:r>
              <a:rPr lang="en-US" sz="2250" dirty="0"/>
              <a:t> controlled trial in Ethiopia. </a:t>
            </a:r>
            <a:r>
              <a:rPr lang="en-US" sz="2250" i="1" dirty="0"/>
              <a:t>BMJ Global Health</a:t>
            </a:r>
            <a:r>
              <a:rPr lang="en-US" sz="2250" dirty="0"/>
              <a:t>. 2018;3(5):e000825. doi:10.1136/bmjgh-2018-000825</a:t>
            </a:r>
          </a:p>
          <a:p>
            <a:pPr lvl="0"/>
            <a:endParaRPr lang="en-US" sz="2250" dirty="0"/>
          </a:p>
          <a:p>
            <a:pPr marL="566738" lvl="0" indent="-566738"/>
            <a:r>
              <a:rPr lang="en-US" sz="2250" dirty="0"/>
              <a:t>11. Stark L, </a:t>
            </a:r>
            <a:r>
              <a:rPr lang="en-US" sz="2250" dirty="0" err="1"/>
              <a:t>Seff</a:t>
            </a:r>
            <a:r>
              <a:rPr lang="en-US" sz="2250" dirty="0"/>
              <a:t> I, </a:t>
            </a:r>
            <a:r>
              <a:rPr lang="en-US" sz="2250" dirty="0" err="1"/>
              <a:t>Assezenew</a:t>
            </a:r>
            <a:r>
              <a:rPr lang="en-US" sz="2250" dirty="0"/>
              <a:t> A, </a:t>
            </a:r>
            <a:r>
              <a:rPr lang="en-US" sz="2250" dirty="0" err="1"/>
              <a:t>Eoomkham</a:t>
            </a:r>
            <a:r>
              <a:rPr lang="en-US" sz="2250" dirty="0"/>
              <a:t> J, </a:t>
            </a:r>
            <a:r>
              <a:rPr lang="en-US" sz="2250" dirty="0" err="1"/>
              <a:t>Falb</a:t>
            </a:r>
            <a:r>
              <a:rPr lang="en-US" sz="2250" dirty="0"/>
              <a:t> K, </a:t>
            </a:r>
            <a:r>
              <a:rPr lang="en-US" sz="2250" dirty="0" err="1"/>
              <a:t>Ssewamala</a:t>
            </a:r>
            <a:r>
              <a:rPr lang="en-US" sz="2250" dirty="0"/>
              <a:t> FM. Effects of a Social Empowerment Intervention on Economic Vulnerability for Adolescent Refugee Girls in Ethiopia. </a:t>
            </a:r>
            <a:r>
              <a:rPr lang="en-US" sz="2250" i="1" dirty="0"/>
              <a:t>Journal of Adolescent Health</a:t>
            </a:r>
            <a:r>
              <a:rPr lang="en-US" sz="2250" dirty="0"/>
              <a:t>. 2018;62(1):S15-S20. doi:10.1016/j.jadohealth.2017.06.014</a:t>
            </a:r>
          </a:p>
          <a:p>
            <a:pPr marL="566738" lvl="0" indent="-566738"/>
            <a:endParaRPr lang="en-US" sz="2250" dirty="0"/>
          </a:p>
          <a:p>
            <a:pPr marL="566738" lvl="0" indent="-566738"/>
            <a:r>
              <a:rPr lang="en-US" sz="2250" dirty="0"/>
              <a:t>12. Annan J, </a:t>
            </a:r>
            <a:r>
              <a:rPr lang="en-US" sz="2250" dirty="0" err="1"/>
              <a:t>Falb</a:t>
            </a:r>
            <a:r>
              <a:rPr lang="en-US" sz="2250" dirty="0"/>
              <a:t> K, </a:t>
            </a:r>
            <a:r>
              <a:rPr lang="en-US" sz="2250" dirty="0" err="1"/>
              <a:t>Kpebo</a:t>
            </a:r>
            <a:r>
              <a:rPr lang="en-US" sz="2250" dirty="0"/>
              <a:t> D, Hossain M, Gupta J. Reducing PTSD symptoms through a gender norms and economic empowerment intervention to reduce intimate partner violence: a randomized controlled pilot study in Côte D’Ivoire. </a:t>
            </a:r>
            <a:r>
              <a:rPr lang="en-US" sz="2250" i="1" dirty="0"/>
              <a:t>Global Mental Health</a:t>
            </a:r>
            <a:r>
              <a:rPr lang="en-US" sz="2250" dirty="0"/>
              <a:t>. 2017;4. doi:10.1017/gmh.2017.19</a:t>
            </a:r>
          </a:p>
          <a:p>
            <a:pPr marL="566738" lvl="0" indent="-566738"/>
            <a:endParaRPr lang="en-US" sz="2250" dirty="0"/>
          </a:p>
          <a:p>
            <a:pPr marL="688975" indent="-635000"/>
            <a:r>
              <a:rPr lang="en-US" sz="2250" dirty="0"/>
              <a:t>13. Moher D, </a:t>
            </a:r>
            <a:r>
              <a:rPr lang="en-US" sz="2250" dirty="0" err="1"/>
              <a:t>Liberati</a:t>
            </a:r>
            <a:r>
              <a:rPr lang="en-US" sz="2250" dirty="0"/>
              <a:t> A, </a:t>
            </a:r>
            <a:r>
              <a:rPr lang="en-US" sz="2250" dirty="0" err="1"/>
              <a:t>Tetzlaff</a:t>
            </a:r>
            <a:r>
              <a:rPr lang="en-US" sz="2250" dirty="0"/>
              <a:t> J, Altman DG. Preferred Reporting Items for Systematic Reviews and Meta-Analyses: The PRISMA Statement. </a:t>
            </a:r>
            <a:r>
              <a:rPr lang="en-US" sz="2250" i="1" dirty="0" err="1"/>
              <a:t>PLoS</a:t>
            </a:r>
            <a:r>
              <a:rPr lang="en-US" sz="2250" i="1" dirty="0"/>
              <a:t> Medicine</a:t>
            </a:r>
            <a:r>
              <a:rPr lang="en-US" sz="2250" dirty="0"/>
              <a:t>. 2009;6(7):e1000097. doi:10.1371/journal.pmed.1000097</a:t>
            </a:r>
          </a:p>
          <a:p>
            <a:pPr algn="ctr">
              <a:lnSpc>
                <a:spcPct val="140000"/>
              </a:lnSpc>
            </a:pPr>
            <a:r>
              <a:rPr lang="en-US" sz="2250" b="1">
                <a:solidFill>
                  <a:prstClr val="black"/>
                </a:solidFill>
                <a:latin typeface="Times New Roman"/>
                <a:cs typeface="Times New Roman"/>
              </a:rPr>
              <a:t>References 1-8 </a:t>
            </a:r>
            <a:r>
              <a:rPr lang="en-US" sz="2250" b="1" dirty="0">
                <a:solidFill>
                  <a:prstClr val="black"/>
                </a:solidFill>
                <a:latin typeface="Times New Roman"/>
                <a:cs typeface="Times New Roman"/>
              </a:rPr>
              <a:t>detailed in research paper</a:t>
            </a:r>
          </a:p>
        </p:txBody>
      </p:sp>
      <p:graphicFrame>
        <p:nvGraphicFramePr>
          <p:cNvPr id="14" name="Table 14">
            <a:extLst>
              <a:ext uri="{FF2B5EF4-FFF2-40B4-BE49-F238E27FC236}">
                <a16:creationId xmlns:a16="http://schemas.microsoft.com/office/drawing/2014/main" id="{77240773-2DED-5041-BF00-8C458AAA7138}"/>
              </a:ext>
            </a:extLst>
          </p:cNvPr>
          <p:cNvGraphicFramePr>
            <a:graphicFrameLocks noGrp="1"/>
          </p:cNvGraphicFramePr>
          <p:nvPr>
            <p:extLst>
              <p:ext uri="{D42A27DB-BD31-4B8C-83A1-F6EECF244321}">
                <p14:modId xmlns:p14="http://schemas.microsoft.com/office/powerpoint/2010/main" val="694071503"/>
              </p:ext>
            </p:extLst>
          </p:nvPr>
        </p:nvGraphicFramePr>
        <p:xfrm>
          <a:off x="1335292" y="28088700"/>
          <a:ext cx="8140834" cy="3657600"/>
        </p:xfrm>
        <a:graphic>
          <a:graphicData uri="http://schemas.openxmlformats.org/drawingml/2006/table">
            <a:tbl>
              <a:tblPr firstRow="1" bandRow="1">
                <a:tableStyleId>{5940675A-B579-460E-94D1-54222C63F5DA}</a:tableStyleId>
              </a:tblPr>
              <a:tblGrid>
                <a:gridCol w="2801390">
                  <a:extLst>
                    <a:ext uri="{9D8B030D-6E8A-4147-A177-3AD203B41FA5}">
                      <a16:colId xmlns:a16="http://schemas.microsoft.com/office/drawing/2014/main" val="4258484970"/>
                    </a:ext>
                  </a:extLst>
                </a:gridCol>
                <a:gridCol w="5339444">
                  <a:extLst>
                    <a:ext uri="{9D8B030D-6E8A-4147-A177-3AD203B41FA5}">
                      <a16:colId xmlns:a16="http://schemas.microsoft.com/office/drawing/2014/main" val="3380428561"/>
                    </a:ext>
                  </a:extLst>
                </a:gridCol>
              </a:tblGrid>
              <a:tr h="399547">
                <a:tc>
                  <a:txBody>
                    <a:bodyPr/>
                    <a:lstStyle/>
                    <a:p>
                      <a:r>
                        <a:rPr lang="en-US" sz="2400" dirty="0">
                          <a:solidFill>
                            <a:sysClr val="windowText" lastClr="000000"/>
                          </a:solidFill>
                        </a:rPr>
                        <a:t>Refugee</a:t>
                      </a:r>
                    </a:p>
                  </a:txBody>
                  <a:tcPr/>
                </a:tc>
                <a:tc>
                  <a:txBody>
                    <a:bodyPr/>
                    <a:lstStyle/>
                    <a:p>
                      <a:r>
                        <a:rPr lang="en-US" sz="2400" kern="1200" dirty="0">
                          <a:solidFill>
                            <a:sysClr val="windowText" lastClr="000000"/>
                          </a:solidFill>
                          <a:effectLst/>
                        </a:rPr>
                        <a:t>Migrant, displaced-person, asylum seeker</a:t>
                      </a:r>
                      <a:r>
                        <a:rPr lang="en-US" sz="2400" dirty="0">
                          <a:solidFill>
                            <a:sysClr val="windowText" lastClr="000000"/>
                          </a:solidFill>
                          <a:effectLst/>
                        </a:rPr>
                        <a:t> </a:t>
                      </a:r>
                      <a:endParaRPr lang="en-US" sz="2400" dirty="0">
                        <a:solidFill>
                          <a:sysClr val="windowText" lastClr="000000"/>
                        </a:solidFill>
                      </a:endParaRPr>
                    </a:p>
                  </a:txBody>
                  <a:tcPr/>
                </a:tc>
                <a:extLst>
                  <a:ext uri="{0D108BD9-81ED-4DB2-BD59-A6C34878D82A}">
                    <a16:rowId xmlns:a16="http://schemas.microsoft.com/office/drawing/2014/main" val="48968268"/>
                  </a:ext>
                </a:extLst>
              </a:tr>
              <a:tr h="399547">
                <a:tc>
                  <a:txBody>
                    <a:bodyPr/>
                    <a:lstStyle/>
                    <a:p>
                      <a:r>
                        <a:rPr lang="en-US" sz="2400" dirty="0">
                          <a:solidFill>
                            <a:sysClr val="windowText" lastClr="000000"/>
                          </a:solidFill>
                        </a:rPr>
                        <a:t>Sexual violence</a:t>
                      </a:r>
                    </a:p>
                  </a:txBody>
                  <a:tcPr/>
                </a:tc>
                <a:tc>
                  <a:txBody>
                    <a:bodyPr/>
                    <a:lstStyle/>
                    <a:p>
                      <a:r>
                        <a:rPr lang="en-US" sz="2400" kern="1200" dirty="0">
                          <a:solidFill>
                            <a:sysClr val="windowText" lastClr="000000"/>
                          </a:solidFill>
                          <a:effectLst/>
                        </a:rPr>
                        <a:t>Rape, forced marriage, early marriage, survival sex, gender-based violence, sexual assault, molestation, sexual abuse</a:t>
                      </a:r>
                      <a:r>
                        <a:rPr lang="en-US" sz="2400" kern="1200" baseline="30000" dirty="0">
                          <a:solidFill>
                            <a:sysClr val="windowText" lastClr="000000"/>
                          </a:solidFill>
                          <a:effectLst/>
                        </a:rPr>
                        <a:t>8</a:t>
                      </a:r>
                      <a:endParaRPr lang="en-US" sz="2400" dirty="0">
                        <a:solidFill>
                          <a:sysClr val="windowText" lastClr="000000"/>
                        </a:solidFill>
                      </a:endParaRPr>
                    </a:p>
                  </a:txBody>
                  <a:tcPr/>
                </a:tc>
                <a:extLst>
                  <a:ext uri="{0D108BD9-81ED-4DB2-BD59-A6C34878D82A}">
                    <a16:rowId xmlns:a16="http://schemas.microsoft.com/office/drawing/2014/main" val="3596419095"/>
                  </a:ext>
                </a:extLst>
              </a:tr>
              <a:tr h="399547">
                <a:tc>
                  <a:txBody>
                    <a:bodyPr/>
                    <a:lstStyle/>
                    <a:p>
                      <a:r>
                        <a:rPr lang="en-US" sz="2400" dirty="0">
                          <a:solidFill>
                            <a:sysClr val="windowText" lastClr="000000"/>
                          </a:solidFill>
                        </a:rPr>
                        <a:t>Program</a:t>
                      </a:r>
                    </a:p>
                  </a:txBody>
                  <a:tcPr/>
                </a:tc>
                <a:tc>
                  <a:txBody>
                    <a:bodyPr/>
                    <a:lstStyle/>
                    <a:p>
                      <a:r>
                        <a:rPr lang="en-US" sz="2400" kern="1200" dirty="0">
                          <a:solidFill>
                            <a:sysClr val="windowText" lastClr="000000"/>
                          </a:solidFill>
                          <a:effectLst/>
                        </a:rPr>
                        <a:t>Evaluation, evidence, intervention, health service, integration, practice, models of care, evidence, response, prevention</a:t>
                      </a:r>
                      <a:r>
                        <a:rPr lang="en-US" sz="2400" dirty="0">
                          <a:solidFill>
                            <a:sysClr val="windowText" lastClr="000000"/>
                          </a:solidFill>
                          <a:effectLst/>
                        </a:rPr>
                        <a:t> </a:t>
                      </a:r>
                      <a:endParaRPr lang="en-US" sz="2400" dirty="0">
                        <a:solidFill>
                          <a:sysClr val="windowText" lastClr="000000"/>
                        </a:solidFill>
                      </a:endParaRPr>
                    </a:p>
                  </a:txBody>
                  <a:tcPr/>
                </a:tc>
                <a:extLst>
                  <a:ext uri="{0D108BD9-81ED-4DB2-BD59-A6C34878D82A}">
                    <a16:rowId xmlns:a16="http://schemas.microsoft.com/office/drawing/2014/main" val="3008652252"/>
                  </a:ext>
                </a:extLst>
              </a:tr>
              <a:tr h="399547">
                <a:tc>
                  <a:txBody>
                    <a:bodyPr/>
                    <a:lstStyle/>
                    <a:p>
                      <a:r>
                        <a:rPr lang="en-US" sz="2400" dirty="0">
                          <a:solidFill>
                            <a:sysClr val="windowText" lastClr="000000"/>
                          </a:solidFill>
                        </a:rPr>
                        <a:t>Humanitarian Setting</a:t>
                      </a:r>
                    </a:p>
                  </a:txBody>
                  <a:tcPr/>
                </a:tc>
                <a:tc>
                  <a:txBody>
                    <a:bodyPr/>
                    <a:lstStyle/>
                    <a:p>
                      <a:r>
                        <a:rPr lang="en-US" sz="2400" kern="1200" dirty="0">
                          <a:solidFill>
                            <a:sysClr val="windowText" lastClr="000000"/>
                          </a:solidFill>
                          <a:effectLst/>
                        </a:rPr>
                        <a:t>Crisis, displacement, conflict</a:t>
                      </a:r>
                      <a:r>
                        <a:rPr lang="en-US" sz="2400" dirty="0">
                          <a:solidFill>
                            <a:sysClr val="windowText" lastClr="000000"/>
                          </a:solidFill>
                          <a:effectLst/>
                        </a:rPr>
                        <a:t> </a:t>
                      </a:r>
                      <a:endParaRPr lang="en-US" sz="2400" dirty="0">
                        <a:solidFill>
                          <a:sysClr val="windowText" lastClr="000000"/>
                        </a:solidFill>
                      </a:endParaRPr>
                    </a:p>
                  </a:txBody>
                  <a:tcPr/>
                </a:tc>
                <a:extLst>
                  <a:ext uri="{0D108BD9-81ED-4DB2-BD59-A6C34878D82A}">
                    <a16:rowId xmlns:a16="http://schemas.microsoft.com/office/drawing/2014/main" val="3070563328"/>
                  </a:ext>
                </a:extLst>
              </a:tr>
            </a:tbl>
          </a:graphicData>
        </a:graphic>
      </p:graphicFrame>
      <p:graphicFrame>
        <p:nvGraphicFramePr>
          <p:cNvPr id="92" name="Table 14">
            <a:extLst>
              <a:ext uri="{FF2B5EF4-FFF2-40B4-BE49-F238E27FC236}">
                <a16:creationId xmlns:a16="http://schemas.microsoft.com/office/drawing/2014/main" id="{AE79DE0A-149A-D249-926D-638B44C610B8}"/>
              </a:ext>
            </a:extLst>
          </p:cNvPr>
          <p:cNvGraphicFramePr>
            <a:graphicFrameLocks noGrp="1"/>
          </p:cNvGraphicFramePr>
          <p:nvPr>
            <p:extLst>
              <p:ext uri="{D42A27DB-BD31-4B8C-83A1-F6EECF244321}">
                <p14:modId xmlns:p14="http://schemas.microsoft.com/office/powerpoint/2010/main" val="3354710780"/>
              </p:ext>
            </p:extLst>
          </p:nvPr>
        </p:nvGraphicFramePr>
        <p:xfrm>
          <a:off x="1335292" y="27401943"/>
          <a:ext cx="8140834" cy="681354"/>
        </p:xfrm>
        <a:graphic>
          <a:graphicData uri="http://schemas.openxmlformats.org/drawingml/2006/table">
            <a:tbl>
              <a:tblPr firstRow="1" bandRow="1">
                <a:tableStyleId>{5940675A-B579-460E-94D1-54222C63F5DA}</a:tableStyleId>
              </a:tblPr>
              <a:tblGrid>
                <a:gridCol w="2801390">
                  <a:extLst>
                    <a:ext uri="{9D8B030D-6E8A-4147-A177-3AD203B41FA5}">
                      <a16:colId xmlns:a16="http://schemas.microsoft.com/office/drawing/2014/main" val="4258484970"/>
                    </a:ext>
                  </a:extLst>
                </a:gridCol>
                <a:gridCol w="5339444">
                  <a:extLst>
                    <a:ext uri="{9D8B030D-6E8A-4147-A177-3AD203B41FA5}">
                      <a16:colId xmlns:a16="http://schemas.microsoft.com/office/drawing/2014/main" val="3380428561"/>
                    </a:ext>
                  </a:extLst>
                </a:gridCol>
              </a:tblGrid>
              <a:tr h="681354">
                <a:tc>
                  <a:txBody>
                    <a:bodyPr/>
                    <a:lstStyle/>
                    <a:p>
                      <a:pPr algn="ctr"/>
                      <a:r>
                        <a:rPr lang="en-US" sz="2400" b="1" dirty="0">
                          <a:solidFill>
                            <a:sysClr val="windowText" lastClr="000000"/>
                          </a:solidFill>
                        </a:rPr>
                        <a:t>SEARCH TERM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0D1D0"/>
                    </a:solidFill>
                  </a:tcPr>
                </a:tc>
                <a:tc>
                  <a:txBody>
                    <a:bodyPr/>
                    <a:lstStyle/>
                    <a:p>
                      <a:pPr algn="ctr"/>
                      <a:r>
                        <a:rPr lang="en-US" sz="2400" b="1" kern="1200" dirty="0">
                          <a:solidFill>
                            <a:sysClr val="windowText" lastClr="000000"/>
                          </a:solidFill>
                          <a:effectLst/>
                        </a:rPr>
                        <a:t>VARIANTS</a:t>
                      </a:r>
                      <a:endParaRPr lang="en-US" sz="2400" b="1"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0D1D0"/>
                    </a:solidFill>
                  </a:tcPr>
                </a:tc>
                <a:extLst>
                  <a:ext uri="{0D108BD9-81ED-4DB2-BD59-A6C34878D82A}">
                    <a16:rowId xmlns:a16="http://schemas.microsoft.com/office/drawing/2014/main" val="3070563328"/>
                  </a:ext>
                </a:extLst>
              </a:tr>
            </a:tbl>
          </a:graphicData>
        </a:graphic>
      </p:graphicFrame>
      <p:graphicFrame>
        <p:nvGraphicFramePr>
          <p:cNvPr id="98" name="Table 10">
            <a:extLst>
              <a:ext uri="{FF2B5EF4-FFF2-40B4-BE49-F238E27FC236}">
                <a16:creationId xmlns:a16="http://schemas.microsoft.com/office/drawing/2014/main" id="{7BEDA9A8-E03B-4344-92B0-D2FB100E538A}"/>
              </a:ext>
            </a:extLst>
          </p:cNvPr>
          <p:cNvGraphicFramePr>
            <a:graphicFrameLocks noGrp="1"/>
          </p:cNvGraphicFramePr>
          <p:nvPr>
            <p:extLst>
              <p:ext uri="{D42A27DB-BD31-4B8C-83A1-F6EECF244321}">
                <p14:modId xmlns:p14="http://schemas.microsoft.com/office/powerpoint/2010/main" val="2035654471"/>
              </p:ext>
            </p:extLst>
          </p:nvPr>
        </p:nvGraphicFramePr>
        <p:xfrm>
          <a:off x="11072687" y="5742902"/>
          <a:ext cx="10751061" cy="518160"/>
        </p:xfrm>
        <a:graphic>
          <a:graphicData uri="http://schemas.openxmlformats.org/drawingml/2006/table">
            <a:tbl>
              <a:tblPr firstRow="1" bandRow="1">
                <a:tableStyleId>{5C22544A-7EE6-4342-B048-85BDC9FD1C3A}</a:tableStyleId>
              </a:tblPr>
              <a:tblGrid>
                <a:gridCol w="10751061">
                  <a:extLst>
                    <a:ext uri="{9D8B030D-6E8A-4147-A177-3AD203B41FA5}">
                      <a16:colId xmlns:a16="http://schemas.microsoft.com/office/drawing/2014/main" val="3141758314"/>
                    </a:ext>
                  </a:extLst>
                </a:gridCol>
              </a:tblGrid>
              <a:tr h="510376">
                <a:tc>
                  <a:txBody>
                    <a:bodyPr/>
                    <a:lstStyle/>
                    <a:p>
                      <a:pPr marL="0" marR="0" lvl="0" indent="0" algn="ctr" defTabSz="2072951" rtl="0" eaLnBrk="1" fontAlgn="auto" latinLnBrk="0" hangingPunct="1">
                        <a:lnSpc>
                          <a:spcPct val="100000"/>
                        </a:lnSpc>
                        <a:spcBef>
                          <a:spcPts val="0"/>
                        </a:spcBef>
                        <a:spcAft>
                          <a:spcPts val="0"/>
                        </a:spcAft>
                        <a:buClrTx/>
                        <a:buSzTx/>
                        <a:buFontTx/>
                        <a:buNone/>
                        <a:tabLst/>
                        <a:defRPr/>
                      </a:pPr>
                      <a:r>
                        <a:rPr lang="en-US" sz="2800" b="1" kern="1200" dirty="0">
                          <a:solidFill>
                            <a:schemeClr val="bg1"/>
                          </a:solidFill>
                          <a:effectLst/>
                          <a:latin typeface="+mn-lt"/>
                          <a:ea typeface="+mn-ea"/>
                          <a:cs typeface="+mn-cs"/>
                        </a:rPr>
                        <a:t>Tol, 2020</a:t>
                      </a:r>
                      <a:r>
                        <a:rPr lang="en-US" sz="2800" b="1" kern="1200" baseline="30000" dirty="0">
                          <a:solidFill>
                            <a:schemeClr val="bg1"/>
                          </a:solidFill>
                          <a:effectLst/>
                          <a:latin typeface="+mn-lt"/>
                          <a:ea typeface="+mn-ea"/>
                          <a:cs typeface="+mn-cs"/>
                        </a:rPr>
                        <a:t>9</a:t>
                      </a:r>
                    </a:p>
                  </a:txBody>
                  <a:tcPr>
                    <a:solidFill>
                      <a:srgbClr val="3B526A"/>
                    </a:solidFill>
                  </a:tcPr>
                </a:tc>
                <a:extLst>
                  <a:ext uri="{0D108BD9-81ED-4DB2-BD59-A6C34878D82A}">
                    <a16:rowId xmlns:a16="http://schemas.microsoft.com/office/drawing/2014/main" val="776392215"/>
                  </a:ext>
                </a:extLst>
              </a:tr>
            </a:tbl>
          </a:graphicData>
        </a:graphic>
      </p:graphicFrame>
      <p:graphicFrame>
        <p:nvGraphicFramePr>
          <p:cNvPr id="99" name="Table 10">
            <a:extLst>
              <a:ext uri="{FF2B5EF4-FFF2-40B4-BE49-F238E27FC236}">
                <a16:creationId xmlns:a16="http://schemas.microsoft.com/office/drawing/2014/main" id="{3C2E44BB-F362-1942-97B2-52B08ECCA72F}"/>
              </a:ext>
            </a:extLst>
          </p:cNvPr>
          <p:cNvGraphicFramePr>
            <a:graphicFrameLocks noGrp="1"/>
          </p:cNvGraphicFramePr>
          <p:nvPr>
            <p:extLst>
              <p:ext uri="{D42A27DB-BD31-4B8C-83A1-F6EECF244321}">
                <p14:modId xmlns:p14="http://schemas.microsoft.com/office/powerpoint/2010/main" val="1781152065"/>
              </p:ext>
            </p:extLst>
          </p:nvPr>
        </p:nvGraphicFramePr>
        <p:xfrm>
          <a:off x="11028963" y="10832284"/>
          <a:ext cx="10751061" cy="518160"/>
        </p:xfrm>
        <a:graphic>
          <a:graphicData uri="http://schemas.openxmlformats.org/drawingml/2006/table">
            <a:tbl>
              <a:tblPr firstRow="1" bandRow="1">
                <a:tableStyleId>{5C22544A-7EE6-4342-B048-85BDC9FD1C3A}</a:tableStyleId>
              </a:tblPr>
              <a:tblGrid>
                <a:gridCol w="10751061">
                  <a:extLst>
                    <a:ext uri="{9D8B030D-6E8A-4147-A177-3AD203B41FA5}">
                      <a16:colId xmlns:a16="http://schemas.microsoft.com/office/drawing/2014/main" val="3141758314"/>
                    </a:ext>
                  </a:extLst>
                </a:gridCol>
              </a:tblGrid>
              <a:tr h="510376">
                <a:tc>
                  <a:txBody>
                    <a:bodyPr/>
                    <a:lstStyle/>
                    <a:p>
                      <a:pPr algn="ctr"/>
                      <a:r>
                        <a:rPr lang="en-US" sz="2800" b="1" kern="1200" dirty="0">
                          <a:solidFill>
                            <a:schemeClr val="lt1"/>
                          </a:solidFill>
                          <a:effectLst/>
                          <a:latin typeface="+mn-lt"/>
                          <a:ea typeface="+mn-ea"/>
                          <a:cs typeface="+mn-cs"/>
                        </a:rPr>
                        <a:t>Stark, 2018a</a:t>
                      </a:r>
                      <a:r>
                        <a:rPr lang="en-US" sz="2800" b="1" kern="1200" baseline="30000" dirty="0">
                          <a:solidFill>
                            <a:schemeClr val="lt1"/>
                          </a:solidFill>
                          <a:effectLst/>
                          <a:latin typeface="+mn-lt"/>
                          <a:ea typeface="+mn-ea"/>
                          <a:cs typeface="+mn-cs"/>
                        </a:rPr>
                        <a:t>10</a:t>
                      </a:r>
                      <a:r>
                        <a:rPr lang="en-US" sz="2800" b="1" kern="1200" dirty="0">
                          <a:solidFill>
                            <a:schemeClr val="lt1"/>
                          </a:solidFill>
                          <a:effectLst/>
                          <a:latin typeface="+mn-lt"/>
                          <a:ea typeface="+mn-ea"/>
                          <a:cs typeface="+mn-cs"/>
                        </a:rPr>
                        <a:t> </a:t>
                      </a:r>
                    </a:p>
                  </a:txBody>
                  <a:tcPr>
                    <a:solidFill>
                      <a:srgbClr val="0F4A46"/>
                    </a:solidFill>
                  </a:tcPr>
                </a:tc>
                <a:extLst>
                  <a:ext uri="{0D108BD9-81ED-4DB2-BD59-A6C34878D82A}">
                    <a16:rowId xmlns:a16="http://schemas.microsoft.com/office/drawing/2014/main" val="776392215"/>
                  </a:ext>
                </a:extLst>
              </a:tr>
            </a:tbl>
          </a:graphicData>
        </a:graphic>
      </p:graphicFrame>
      <p:graphicFrame>
        <p:nvGraphicFramePr>
          <p:cNvPr id="100" name="Table 10">
            <a:extLst>
              <a:ext uri="{FF2B5EF4-FFF2-40B4-BE49-F238E27FC236}">
                <a16:creationId xmlns:a16="http://schemas.microsoft.com/office/drawing/2014/main" id="{5A1607BE-259A-FB46-AB0C-A5F270C9D573}"/>
              </a:ext>
            </a:extLst>
          </p:cNvPr>
          <p:cNvGraphicFramePr>
            <a:graphicFrameLocks noGrp="1"/>
          </p:cNvGraphicFramePr>
          <p:nvPr>
            <p:extLst>
              <p:ext uri="{D42A27DB-BD31-4B8C-83A1-F6EECF244321}">
                <p14:modId xmlns:p14="http://schemas.microsoft.com/office/powerpoint/2010/main" val="49381684"/>
              </p:ext>
            </p:extLst>
          </p:nvPr>
        </p:nvGraphicFramePr>
        <p:xfrm>
          <a:off x="11003500" y="17184957"/>
          <a:ext cx="10751061" cy="518160"/>
        </p:xfrm>
        <a:graphic>
          <a:graphicData uri="http://schemas.openxmlformats.org/drawingml/2006/table">
            <a:tbl>
              <a:tblPr firstRow="1" bandRow="1">
                <a:tableStyleId>{5C22544A-7EE6-4342-B048-85BDC9FD1C3A}</a:tableStyleId>
              </a:tblPr>
              <a:tblGrid>
                <a:gridCol w="10751061">
                  <a:extLst>
                    <a:ext uri="{9D8B030D-6E8A-4147-A177-3AD203B41FA5}">
                      <a16:colId xmlns:a16="http://schemas.microsoft.com/office/drawing/2014/main" val="3141758314"/>
                    </a:ext>
                  </a:extLst>
                </a:gridCol>
              </a:tblGrid>
              <a:tr h="510376">
                <a:tc>
                  <a:txBody>
                    <a:bodyPr/>
                    <a:lstStyle/>
                    <a:p>
                      <a:pPr algn="ctr"/>
                      <a:r>
                        <a:rPr lang="en-US" sz="2800" b="1" kern="1200" dirty="0">
                          <a:solidFill>
                            <a:schemeClr val="lt1"/>
                          </a:solidFill>
                          <a:effectLst/>
                          <a:latin typeface="+mn-lt"/>
                          <a:ea typeface="+mn-ea"/>
                          <a:cs typeface="+mn-cs"/>
                        </a:rPr>
                        <a:t>Stark, 2018b</a:t>
                      </a:r>
                      <a:r>
                        <a:rPr lang="en-US" sz="2800" b="1" kern="1200" baseline="30000" dirty="0">
                          <a:solidFill>
                            <a:schemeClr val="lt1"/>
                          </a:solidFill>
                          <a:effectLst/>
                          <a:latin typeface="+mn-lt"/>
                          <a:ea typeface="+mn-ea"/>
                          <a:cs typeface="+mn-cs"/>
                        </a:rPr>
                        <a:t>11</a:t>
                      </a:r>
                      <a:r>
                        <a:rPr lang="en-US" sz="2800" b="1" kern="1200" dirty="0">
                          <a:solidFill>
                            <a:schemeClr val="lt1"/>
                          </a:solidFill>
                          <a:effectLst/>
                          <a:latin typeface="+mn-lt"/>
                          <a:ea typeface="+mn-ea"/>
                          <a:cs typeface="+mn-cs"/>
                        </a:rPr>
                        <a:t> </a:t>
                      </a:r>
                    </a:p>
                  </a:txBody>
                  <a:tcPr>
                    <a:solidFill>
                      <a:srgbClr val="0F4A46"/>
                    </a:solidFill>
                  </a:tcPr>
                </a:tc>
                <a:extLst>
                  <a:ext uri="{0D108BD9-81ED-4DB2-BD59-A6C34878D82A}">
                    <a16:rowId xmlns:a16="http://schemas.microsoft.com/office/drawing/2014/main" val="776392215"/>
                  </a:ext>
                </a:extLst>
              </a:tr>
            </a:tbl>
          </a:graphicData>
        </a:graphic>
      </p:graphicFrame>
      <p:graphicFrame>
        <p:nvGraphicFramePr>
          <p:cNvPr id="101" name="Table 10">
            <a:extLst>
              <a:ext uri="{FF2B5EF4-FFF2-40B4-BE49-F238E27FC236}">
                <a16:creationId xmlns:a16="http://schemas.microsoft.com/office/drawing/2014/main" id="{83E989B7-AF11-1A4B-B347-EC0EC032F8F1}"/>
              </a:ext>
            </a:extLst>
          </p:cNvPr>
          <p:cNvGraphicFramePr>
            <a:graphicFrameLocks noGrp="1"/>
          </p:cNvGraphicFramePr>
          <p:nvPr>
            <p:extLst>
              <p:ext uri="{D42A27DB-BD31-4B8C-83A1-F6EECF244321}">
                <p14:modId xmlns:p14="http://schemas.microsoft.com/office/powerpoint/2010/main" val="1867080776"/>
              </p:ext>
            </p:extLst>
          </p:nvPr>
        </p:nvGraphicFramePr>
        <p:xfrm>
          <a:off x="11028963" y="24894625"/>
          <a:ext cx="10751061" cy="518160"/>
        </p:xfrm>
        <a:graphic>
          <a:graphicData uri="http://schemas.openxmlformats.org/drawingml/2006/table">
            <a:tbl>
              <a:tblPr firstRow="1" bandRow="1">
                <a:tableStyleId>{5C22544A-7EE6-4342-B048-85BDC9FD1C3A}</a:tableStyleId>
              </a:tblPr>
              <a:tblGrid>
                <a:gridCol w="10751061">
                  <a:extLst>
                    <a:ext uri="{9D8B030D-6E8A-4147-A177-3AD203B41FA5}">
                      <a16:colId xmlns:a16="http://schemas.microsoft.com/office/drawing/2014/main" val="3141758314"/>
                    </a:ext>
                  </a:extLst>
                </a:gridCol>
              </a:tblGrid>
              <a:tr h="510376">
                <a:tc>
                  <a:txBody>
                    <a:bodyPr/>
                    <a:lstStyle/>
                    <a:p>
                      <a:pPr algn="ctr"/>
                      <a:r>
                        <a:rPr lang="en-US" sz="2800" b="1" kern="1200" dirty="0">
                          <a:solidFill>
                            <a:schemeClr val="lt1"/>
                          </a:solidFill>
                          <a:effectLst/>
                          <a:latin typeface="+mn-lt"/>
                          <a:ea typeface="+mn-ea"/>
                          <a:cs typeface="+mn-cs"/>
                        </a:rPr>
                        <a:t>Annan, 2017</a:t>
                      </a:r>
                      <a:r>
                        <a:rPr lang="en-US" sz="2800" b="1" kern="1200" baseline="30000" dirty="0">
                          <a:solidFill>
                            <a:schemeClr val="lt1"/>
                          </a:solidFill>
                          <a:effectLst/>
                          <a:latin typeface="+mn-lt"/>
                          <a:ea typeface="+mn-ea"/>
                          <a:cs typeface="+mn-cs"/>
                        </a:rPr>
                        <a:t>12</a:t>
                      </a:r>
                      <a:endParaRPr lang="en-US" sz="2800" b="1" kern="1200" dirty="0">
                        <a:solidFill>
                          <a:schemeClr val="lt1"/>
                        </a:solidFill>
                        <a:effectLst/>
                        <a:latin typeface="+mn-lt"/>
                        <a:ea typeface="+mn-ea"/>
                        <a:cs typeface="+mn-cs"/>
                      </a:endParaRPr>
                    </a:p>
                  </a:txBody>
                  <a:tcPr>
                    <a:solidFill>
                      <a:srgbClr val="3B526A"/>
                    </a:solidFill>
                  </a:tcPr>
                </a:tc>
                <a:extLst>
                  <a:ext uri="{0D108BD9-81ED-4DB2-BD59-A6C34878D82A}">
                    <a16:rowId xmlns:a16="http://schemas.microsoft.com/office/drawing/2014/main" val="776392215"/>
                  </a:ext>
                </a:extLst>
              </a:tr>
            </a:tbl>
          </a:graphicData>
        </a:graphic>
      </p:graphicFrame>
      <p:pic>
        <p:nvPicPr>
          <p:cNvPr id="19" name="Picture 18" descr="Diagram&#10;&#10;Description automatically generated">
            <a:extLst>
              <a:ext uri="{FF2B5EF4-FFF2-40B4-BE49-F238E27FC236}">
                <a16:creationId xmlns:a16="http://schemas.microsoft.com/office/drawing/2014/main" id="{575C3C8E-7E11-0B43-AC3B-A9BA6CA2119A}"/>
              </a:ext>
            </a:extLst>
          </p:cNvPr>
          <p:cNvPicPr>
            <a:picLocks noChangeAspect="1"/>
          </p:cNvPicPr>
          <p:nvPr/>
        </p:nvPicPr>
        <p:blipFill>
          <a:blip r:embed="rId4"/>
          <a:stretch>
            <a:fillRect/>
          </a:stretch>
        </p:blipFill>
        <p:spPr>
          <a:xfrm>
            <a:off x="22073334" y="5660777"/>
            <a:ext cx="10720924" cy="11858567"/>
          </a:xfrm>
          <a:prstGeom prst="rect">
            <a:avLst/>
          </a:prstGeom>
        </p:spPr>
      </p:pic>
      <p:pic>
        <p:nvPicPr>
          <p:cNvPr id="105" name="Picture 104">
            <a:extLst>
              <a:ext uri="{FF2B5EF4-FFF2-40B4-BE49-F238E27FC236}">
                <a16:creationId xmlns:a16="http://schemas.microsoft.com/office/drawing/2014/main" id="{47B59389-CD77-2E42-AAAE-B4402A8F865D}"/>
              </a:ext>
            </a:extLst>
          </p:cNvPr>
          <p:cNvPicPr>
            <a:picLocks noChangeAspect="1"/>
          </p:cNvPicPr>
          <p:nvPr/>
        </p:nvPicPr>
        <p:blipFill>
          <a:blip r:embed="rId5">
            <a:extLst>
              <a:ext uri="{28A0092B-C50C-407E-A947-70E740481C1C}">
                <a14:useLocalDpi xmlns:a14="http://schemas.microsoft.com/office/drawing/2010/main" val="0"/>
              </a:ext>
            </a:extLst>
          </a:blip>
          <a:srcRect l="3000" t="20689" r="87100" b="17241"/>
          <a:stretch>
            <a:fillRect/>
          </a:stretch>
        </p:blipFill>
        <p:spPr bwMode="auto">
          <a:xfrm>
            <a:off x="22121265" y="5674750"/>
            <a:ext cx="1203442" cy="1094241"/>
          </a:xfrm>
          <a:prstGeom prst="rect">
            <a:avLst/>
          </a:prstGeom>
          <a:noFill/>
          <a:ln>
            <a:noFill/>
          </a:ln>
          <a:effectLst/>
        </p:spPr>
      </p:pic>
      <p:sp>
        <p:nvSpPr>
          <p:cNvPr id="24" name="Rounded Rectangle 23">
            <a:extLst>
              <a:ext uri="{FF2B5EF4-FFF2-40B4-BE49-F238E27FC236}">
                <a16:creationId xmlns:a16="http://schemas.microsoft.com/office/drawing/2014/main" id="{5F47C115-F2B7-B04C-A47D-4083950FE6BC}"/>
              </a:ext>
            </a:extLst>
          </p:cNvPr>
          <p:cNvSpPr/>
          <p:nvPr/>
        </p:nvSpPr>
        <p:spPr>
          <a:xfrm>
            <a:off x="27145884" y="19795869"/>
            <a:ext cx="4715651" cy="965264"/>
          </a:xfrm>
          <a:prstGeom prst="roundRect">
            <a:avLst/>
          </a:prstGeom>
          <a:solidFill>
            <a:srgbClr val="3B526A">
              <a:alpha val="34902"/>
            </a:srgbClr>
          </a:solidFill>
          <a:ln>
            <a:noFill/>
          </a:ln>
        </p:spPr>
        <p:style>
          <a:lnRef idx="0">
            <a:scrgbClr r="0" g="0" b="0"/>
          </a:lnRef>
          <a:fillRef idx="0">
            <a:scrgbClr r="0" g="0" b="0"/>
          </a:fillRef>
          <a:effectRef idx="0">
            <a:scrgbClr r="0" g="0" b="0"/>
          </a:effectRef>
          <a:fontRef idx="minor">
            <a:schemeClr val="lt1"/>
          </a:fontRef>
        </p:style>
        <p:txBody>
          <a:bodyPr rtlCol="0" anchor="t"/>
          <a:lstStyle/>
          <a:p>
            <a:pPr algn="ctr"/>
            <a:r>
              <a:rPr lang="en-US" sz="2400" dirty="0">
                <a:solidFill>
                  <a:schemeClr val="tx1"/>
                </a:solidFill>
              </a:rPr>
              <a:t>PTSD existence in target population</a:t>
            </a:r>
            <a:r>
              <a:rPr lang="en-US" sz="2400" baseline="30000" dirty="0">
                <a:solidFill>
                  <a:schemeClr val="tx1"/>
                </a:solidFill>
              </a:rPr>
              <a:t>9,12</a:t>
            </a:r>
            <a:endParaRPr lang="en-US" sz="2400" dirty="0">
              <a:solidFill>
                <a:schemeClr val="tx1"/>
              </a:solidFill>
            </a:endParaRPr>
          </a:p>
          <a:p>
            <a:pPr algn="ctr"/>
            <a:endParaRPr lang="en-US" sz="2400" dirty="0">
              <a:solidFill>
                <a:schemeClr val="tx1"/>
              </a:solidFill>
            </a:endParaRPr>
          </a:p>
        </p:txBody>
      </p:sp>
      <p:sp>
        <p:nvSpPr>
          <p:cNvPr id="25" name="Right Arrow 24">
            <a:extLst>
              <a:ext uri="{FF2B5EF4-FFF2-40B4-BE49-F238E27FC236}">
                <a16:creationId xmlns:a16="http://schemas.microsoft.com/office/drawing/2014/main" id="{9336EC4B-F5F1-DB43-B304-2BB09D765803}"/>
              </a:ext>
            </a:extLst>
          </p:cNvPr>
          <p:cNvSpPr/>
          <p:nvPr/>
        </p:nvSpPr>
        <p:spPr>
          <a:xfrm>
            <a:off x="22974501" y="20330409"/>
            <a:ext cx="3752617" cy="1510167"/>
          </a:xfrm>
          <a:prstGeom prst="rightArrow">
            <a:avLst/>
          </a:prstGeom>
          <a:solidFill>
            <a:srgbClr val="3B526A"/>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Response-oriented</a:t>
            </a:r>
          </a:p>
        </p:txBody>
      </p:sp>
      <p:sp>
        <p:nvSpPr>
          <p:cNvPr id="115" name="Right Arrow 114">
            <a:extLst>
              <a:ext uri="{FF2B5EF4-FFF2-40B4-BE49-F238E27FC236}">
                <a16:creationId xmlns:a16="http://schemas.microsoft.com/office/drawing/2014/main" id="{AF041CF9-B5AA-7345-9A5C-516817D0C57D}"/>
              </a:ext>
            </a:extLst>
          </p:cNvPr>
          <p:cNvSpPr/>
          <p:nvPr/>
        </p:nvSpPr>
        <p:spPr>
          <a:xfrm>
            <a:off x="22967093" y="24703747"/>
            <a:ext cx="3752617" cy="1510167"/>
          </a:xfrm>
          <a:prstGeom prst="rightArrow">
            <a:avLst/>
          </a:prstGeom>
          <a:solidFill>
            <a:srgbClr val="0F4A46"/>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Prevention-oriented</a:t>
            </a:r>
          </a:p>
        </p:txBody>
      </p:sp>
      <p:sp>
        <p:nvSpPr>
          <p:cNvPr id="116" name="Rounded Rectangle 115">
            <a:extLst>
              <a:ext uri="{FF2B5EF4-FFF2-40B4-BE49-F238E27FC236}">
                <a16:creationId xmlns:a16="http://schemas.microsoft.com/office/drawing/2014/main" id="{9E446EBD-66B9-5247-ACFF-828C10F01B62}"/>
              </a:ext>
            </a:extLst>
          </p:cNvPr>
          <p:cNvSpPr/>
          <p:nvPr/>
        </p:nvSpPr>
        <p:spPr>
          <a:xfrm>
            <a:off x="27123816" y="23958713"/>
            <a:ext cx="4715650" cy="1189356"/>
          </a:xfrm>
          <a:prstGeom prst="roundRect">
            <a:avLst/>
          </a:prstGeom>
          <a:solidFill>
            <a:srgbClr val="0F4A46">
              <a:alpha val="34118"/>
            </a:srgbClr>
          </a:solidFill>
          <a:ln>
            <a:noFill/>
          </a:ln>
        </p:spPr>
        <p:style>
          <a:lnRef idx="0">
            <a:scrgbClr r="0" g="0" b="0"/>
          </a:lnRef>
          <a:fillRef idx="0">
            <a:scrgbClr r="0" g="0" b="0"/>
          </a:fillRef>
          <a:effectRef idx="0">
            <a:scrgbClr r="0" g="0" b="0"/>
          </a:effectRef>
          <a:fontRef idx="minor">
            <a:schemeClr val="lt1"/>
          </a:fontRef>
        </p:style>
        <p:txBody>
          <a:bodyPr rtlCol="0" anchor="t"/>
          <a:lstStyle/>
          <a:p>
            <a:pPr lvl="0" algn="ctr"/>
            <a:r>
              <a:rPr lang="en-US" sz="2400" dirty="0">
                <a:solidFill>
                  <a:schemeClr val="tx1"/>
                </a:solidFill>
              </a:rPr>
              <a:t>Neither of the prevention-oriented studies produced significant results</a:t>
            </a:r>
            <a:r>
              <a:rPr lang="en-US" sz="2400" baseline="30000" dirty="0">
                <a:solidFill>
                  <a:schemeClr val="tx1"/>
                </a:solidFill>
              </a:rPr>
              <a:t>10-11</a:t>
            </a:r>
            <a:endParaRPr lang="en-US" sz="2400" dirty="0">
              <a:solidFill>
                <a:schemeClr val="tx1"/>
              </a:solidFill>
            </a:endParaRPr>
          </a:p>
          <a:p>
            <a:pPr algn="ctr"/>
            <a:endParaRPr lang="en-US" sz="2400" dirty="0">
              <a:ln>
                <a:solidFill>
                  <a:srgbClr val="E0D1D0"/>
                </a:solidFill>
              </a:ln>
              <a:solidFill>
                <a:schemeClr val="tx1"/>
              </a:solidFill>
            </a:endParaRPr>
          </a:p>
        </p:txBody>
      </p:sp>
      <p:sp>
        <p:nvSpPr>
          <p:cNvPr id="117" name="Rounded Rectangle 116">
            <a:extLst>
              <a:ext uri="{FF2B5EF4-FFF2-40B4-BE49-F238E27FC236}">
                <a16:creationId xmlns:a16="http://schemas.microsoft.com/office/drawing/2014/main" id="{89539175-3F3A-4540-A355-39DDF70637F4}"/>
              </a:ext>
            </a:extLst>
          </p:cNvPr>
          <p:cNvSpPr/>
          <p:nvPr/>
        </p:nvSpPr>
        <p:spPr>
          <a:xfrm>
            <a:off x="27156798" y="21313903"/>
            <a:ext cx="4715651" cy="1170677"/>
          </a:xfrm>
          <a:prstGeom prst="roundRect">
            <a:avLst/>
          </a:prstGeom>
          <a:solidFill>
            <a:srgbClr val="3B526A">
              <a:alpha val="34902"/>
            </a:srgbClr>
          </a:solidFill>
          <a:ln>
            <a:noFill/>
          </a:ln>
        </p:spPr>
        <p:style>
          <a:lnRef idx="0">
            <a:scrgbClr r="0" g="0" b="0"/>
          </a:lnRef>
          <a:fillRef idx="0">
            <a:scrgbClr r="0" g="0" b="0"/>
          </a:fillRef>
          <a:effectRef idx="0">
            <a:scrgbClr r="0" g="0" b="0"/>
          </a:effectRef>
          <a:fontRef idx="minor">
            <a:schemeClr val="lt1"/>
          </a:fontRef>
        </p:style>
        <p:txBody>
          <a:bodyPr rtlCol="0" anchor="t"/>
          <a:lstStyle/>
          <a:p>
            <a:pPr algn="ctr"/>
            <a:r>
              <a:rPr lang="en-US" sz="2400" dirty="0">
                <a:solidFill>
                  <a:schemeClr val="tx1"/>
                </a:solidFill>
              </a:rPr>
              <a:t>Social support is an effective component of programs addressing SV-related PTSD</a:t>
            </a:r>
            <a:r>
              <a:rPr lang="en-US" sz="2400" baseline="30000" dirty="0">
                <a:solidFill>
                  <a:schemeClr val="tx1"/>
                </a:solidFill>
              </a:rPr>
              <a:t>9,12</a:t>
            </a:r>
            <a:endParaRPr lang="en-US" sz="2400" dirty="0">
              <a:solidFill>
                <a:schemeClr val="tx1"/>
              </a:solidFill>
            </a:endParaRPr>
          </a:p>
          <a:p>
            <a:pPr lvl="0" algn="ctr"/>
            <a:r>
              <a:rPr lang="en-US" sz="2400" dirty="0">
                <a:solidFill>
                  <a:schemeClr val="tx1"/>
                </a:solidFill>
              </a:rPr>
              <a:t> </a:t>
            </a:r>
          </a:p>
          <a:p>
            <a:pPr algn="ctr"/>
            <a:endParaRPr lang="en-US" sz="2400" dirty="0">
              <a:solidFill>
                <a:schemeClr val="tx1"/>
              </a:solidFill>
            </a:endParaRPr>
          </a:p>
        </p:txBody>
      </p:sp>
      <p:sp>
        <p:nvSpPr>
          <p:cNvPr id="27" name="TextBox 26">
            <a:extLst>
              <a:ext uri="{FF2B5EF4-FFF2-40B4-BE49-F238E27FC236}">
                <a16:creationId xmlns:a16="http://schemas.microsoft.com/office/drawing/2014/main" id="{2CE5911D-8109-7546-A600-ADA2FDB51FC3}"/>
              </a:ext>
            </a:extLst>
          </p:cNvPr>
          <p:cNvSpPr txBox="1"/>
          <p:nvPr/>
        </p:nvSpPr>
        <p:spPr>
          <a:xfrm>
            <a:off x="21754560" y="18405050"/>
            <a:ext cx="11275753" cy="830997"/>
          </a:xfrm>
          <a:prstGeom prst="rect">
            <a:avLst/>
          </a:prstGeom>
          <a:solidFill>
            <a:srgbClr val="09254E"/>
          </a:solidFill>
        </p:spPr>
        <p:txBody>
          <a:bodyPr wrap="square" rtlCol="0">
            <a:spAutoFit/>
          </a:bodyPr>
          <a:lstStyle/>
          <a:p>
            <a:pPr algn="ctr"/>
            <a:r>
              <a:rPr lang="en-US" sz="4800" dirty="0">
                <a:solidFill>
                  <a:schemeClr val="bg1"/>
                </a:solidFill>
                <a:latin typeface="Times New Roman"/>
                <a:cs typeface="Times New Roman"/>
              </a:rPr>
              <a:t>Discussion</a:t>
            </a:r>
            <a:endParaRPr lang="en-US" sz="4800" dirty="0"/>
          </a:p>
        </p:txBody>
      </p:sp>
      <p:sp>
        <p:nvSpPr>
          <p:cNvPr id="120" name="TextBox 119">
            <a:extLst>
              <a:ext uri="{FF2B5EF4-FFF2-40B4-BE49-F238E27FC236}">
                <a16:creationId xmlns:a16="http://schemas.microsoft.com/office/drawing/2014/main" id="{3E186C6B-9EE3-E641-BE4B-000CAA2B5E15}"/>
              </a:ext>
            </a:extLst>
          </p:cNvPr>
          <p:cNvSpPr txBox="1"/>
          <p:nvPr/>
        </p:nvSpPr>
        <p:spPr>
          <a:xfrm>
            <a:off x="10590010" y="4477421"/>
            <a:ext cx="22440303" cy="830997"/>
          </a:xfrm>
          <a:prstGeom prst="rect">
            <a:avLst/>
          </a:prstGeom>
          <a:solidFill>
            <a:srgbClr val="09254E"/>
          </a:solidFill>
        </p:spPr>
        <p:txBody>
          <a:bodyPr wrap="square" rtlCol="0">
            <a:spAutoFit/>
          </a:bodyPr>
          <a:lstStyle/>
          <a:p>
            <a:pPr algn="ctr"/>
            <a:r>
              <a:rPr lang="en-US" sz="4800" dirty="0">
                <a:solidFill>
                  <a:schemeClr val="bg1"/>
                </a:solidFill>
                <a:latin typeface="Times New Roman"/>
                <a:cs typeface="Times New Roman"/>
              </a:rPr>
              <a:t>Results</a:t>
            </a:r>
            <a:endParaRPr lang="en-US" sz="4800" dirty="0"/>
          </a:p>
        </p:txBody>
      </p:sp>
      <p:sp>
        <p:nvSpPr>
          <p:cNvPr id="125" name="Rounded Rectangle 124">
            <a:extLst>
              <a:ext uri="{FF2B5EF4-FFF2-40B4-BE49-F238E27FC236}">
                <a16:creationId xmlns:a16="http://schemas.microsoft.com/office/drawing/2014/main" id="{3732BF3F-0FD8-4040-9359-734391A7EEEB}"/>
              </a:ext>
            </a:extLst>
          </p:cNvPr>
          <p:cNvSpPr/>
          <p:nvPr/>
        </p:nvSpPr>
        <p:spPr>
          <a:xfrm>
            <a:off x="22817311" y="27719009"/>
            <a:ext cx="4019645" cy="1107891"/>
          </a:xfrm>
          <a:prstGeom prst="roundRect">
            <a:avLst/>
          </a:prstGeom>
          <a:solidFill>
            <a:srgbClr val="0F4A46">
              <a:alpha val="34118"/>
            </a:srgbClr>
          </a:solidFill>
          <a:ln>
            <a:noFill/>
          </a:ln>
        </p:spPr>
        <p:style>
          <a:lnRef idx="0">
            <a:scrgbClr r="0" g="0" b="0"/>
          </a:lnRef>
          <a:fillRef idx="0">
            <a:scrgbClr r="0" g="0" b="0"/>
          </a:fillRef>
          <a:effectRef idx="0">
            <a:scrgbClr r="0" g="0" b="0"/>
          </a:effectRef>
          <a:fontRef idx="minor">
            <a:schemeClr val="lt1"/>
          </a:fontRef>
        </p:style>
        <p:txBody>
          <a:bodyPr rtlCol="0" anchor="t"/>
          <a:lstStyle/>
          <a:p>
            <a:pPr lvl="0" algn="ctr"/>
            <a:r>
              <a:rPr lang="en-US" sz="2400" dirty="0">
                <a:solidFill>
                  <a:schemeClr val="tx1"/>
                </a:solidFill>
              </a:rPr>
              <a:t>Programs should target male community members</a:t>
            </a:r>
            <a:r>
              <a:rPr lang="en-US" sz="2400" baseline="30000" dirty="0">
                <a:solidFill>
                  <a:schemeClr val="tx1"/>
                </a:solidFill>
              </a:rPr>
              <a:t>10-11</a:t>
            </a:r>
            <a:r>
              <a:rPr lang="en-US" sz="2400" dirty="0">
                <a:solidFill>
                  <a:schemeClr val="tx1"/>
                </a:solidFill>
              </a:rPr>
              <a:t> </a:t>
            </a:r>
            <a:endParaRPr lang="en-US" sz="2400" dirty="0">
              <a:ln>
                <a:solidFill>
                  <a:srgbClr val="E0D1D0"/>
                </a:solidFill>
              </a:ln>
              <a:solidFill>
                <a:schemeClr val="tx1"/>
              </a:solidFill>
            </a:endParaRPr>
          </a:p>
        </p:txBody>
      </p:sp>
      <p:sp>
        <p:nvSpPr>
          <p:cNvPr id="126" name="Rounded Rectangle 125">
            <a:extLst>
              <a:ext uri="{FF2B5EF4-FFF2-40B4-BE49-F238E27FC236}">
                <a16:creationId xmlns:a16="http://schemas.microsoft.com/office/drawing/2014/main" id="{67DC8945-C9BD-0541-B389-5BA3621C94A6}"/>
              </a:ext>
            </a:extLst>
          </p:cNvPr>
          <p:cNvSpPr/>
          <p:nvPr/>
        </p:nvSpPr>
        <p:spPr>
          <a:xfrm>
            <a:off x="27740878" y="27754976"/>
            <a:ext cx="3839472" cy="1070911"/>
          </a:xfrm>
          <a:prstGeom prst="roundRect">
            <a:avLst/>
          </a:prstGeom>
          <a:solidFill>
            <a:srgbClr val="0F4A46">
              <a:alpha val="34118"/>
            </a:srgbClr>
          </a:solidFill>
          <a:ln>
            <a:noFill/>
          </a:ln>
        </p:spPr>
        <p:style>
          <a:lnRef idx="0">
            <a:scrgbClr r="0" g="0" b="0"/>
          </a:lnRef>
          <a:fillRef idx="0">
            <a:scrgbClr r="0" g="0" b="0"/>
          </a:fillRef>
          <a:effectRef idx="0">
            <a:scrgbClr r="0" g="0" b="0"/>
          </a:effectRef>
          <a:fontRef idx="minor">
            <a:schemeClr val="lt1"/>
          </a:fontRef>
        </p:style>
        <p:txBody>
          <a:bodyPr rtlCol="0" anchor="t"/>
          <a:lstStyle/>
          <a:p>
            <a:pPr algn="ctr"/>
            <a:r>
              <a:rPr lang="en-US" sz="2400" dirty="0">
                <a:solidFill>
                  <a:schemeClr val="tx1"/>
                </a:solidFill>
              </a:rPr>
              <a:t>Change should be examined at the community level</a:t>
            </a:r>
            <a:r>
              <a:rPr lang="en-US" sz="2400" baseline="30000" dirty="0">
                <a:solidFill>
                  <a:schemeClr val="tx1"/>
                </a:solidFill>
              </a:rPr>
              <a:t>10-11</a:t>
            </a:r>
            <a:r>
              <a:rPr lang="en-US" sz="2400" dirty="0">
                <a:solidFill>
                  <a:schemeClr val="tx1"/>
                </a:solidFill>
              </a:rPr>
              <a:t> </a:t>
            </a:r>
            <a:endParaRPr lang="en-US" sz="2400" dirty="0">
              <a:ln>
                <a:solidFill>
                  <a:srgbClr val="E0D1D0"/>
                </a:solidFill>
              </a:ln>
              <a:solidFill>
                <a:schemeClr val="tx1"/>
              </a:solidFill>
            </a:endParaRPr>
          </a:p>
        </p:txBody>
      </p:sp>
      <p:cxnSp>
        <p:nvCxnSpPr>
          <p:cNvPr id="132" name="Straight Arrow Connector 131">
            <a:extLst>
              <a:ext uri="{FF2B5EF4-FFF2-40B4-BE49-F238E27FC236}">
                <a16:creationId xmlns:a16="http://schemas.microsoft.com/office/drawing/2014/main" id="{DD199E3A-53DC-3148-BB1E-055FA6C3DC9D}"/>
              </a:ext>
            </a:extLst>
          </p:cNvPr>
          <p:cNvCxnSpPr>
            <a:cxnSpLocks/>
          </p:cNvCxnSpPr>
          <p:nvPr/>
        </p:nvCxnSpPr>
        <p:spPr>
          <a:xfrm flipH="1">
            <a:off x="26543913" y="26863793"/>
            <a:ext cx="623902" cy="873979"/>
          </a:xfrm>
          <a:prstGeom prst="straightConnector1">
            <a:avLst/>
          </a:prstGeom>
          <a:ln w="63500">
            <a:tailEnd type="triangle"/>
          </a:ln>
        </p:spPr>
        <p:style>
          <a:lnRef idx="2">
            <a:schemeClr val="dk1"/>
          </a:lnRef>
          <a:fillRef idx="0">
            <a:schemeClr val="dk1"/>
          </a:fillRef>
          <a:effectRef idx="1">
            <a:schemeClr val="dk1"/>
          </a:effectRef>
          <a:fontRef idx="minor">
            <a:schemeClr val="tx1"/>
          </a:fontRef>
        </p:style>
      </p:cxnSp>
      <p:cxnSp>
        <p:nvCxnSpPr>
          <p:cNvPr id="134" name="Straight Arrow Connector 133">
            <a:extLst>
              <a:ext uri="{FF2B5EF4-FFF2-40B4-BE49-F238E27FC236}">
                <a16:creationId xmlns:a16="http://schemas.microsoft.com/office/drawing/2014/main" id="{EAA5EC4B-FC35-4D4A-999E-B3C113244818}"/>
              </a:ext>
            </a:extLst>
          </p:cNvPr>
          <p:cNvCxnSpPr>
            <a:cxnSpLocks/>
          </p:cNvCxnSpPr>
          <p:nvPr/>
        </p:nvCxnSpPr>
        <p:spPr>
          <a:xfrm>
            <a:off x="27789576" y="26964021"/>
            <a:ext cx="0" cy="836538"/>
          </a:xfrm>
          <a:prstGeom prst="straightConnector1">
            <a:avLst/>
          </a:prstGeom>
          <a:ln w="63500">
            <a:tailEnd type="triangle"/>
          </a:ln>
        </p:spPr>
        <p:style>
          <a:lnRef idx="2">
            <a:schemeClr val="dk1"/>
          </a:lnRef>
          <a:fillRef idx="0">
            <a:schemeClr val="dk1"/>
          </a:fillRef>
          <a:effectRef idx="1">
            <a:schemeClr val="dk1"/>
          </a:effectRef>
          <a:fontRef idx="minor">
            <a:schemeClr val="tx1"/>
          </a:fontRef>
        </p:style>
      </p:cxnSp>
      <p:sp>
        <p:nvSpPr>
          <p:cNvPr id="118" name="Rounded Rectangle 117">
            <a:extLst>
              <a:ext uri="{FF2B5EF4-FFF2-40B4-BE49-F238E27FC236}">
                <a16:creationId xmlns:a16="http://schemas.microsoft.com/office/drawing/2014/main" id="{0E6DDE9B-970C-7442-8AEF-1DE95FA8F1C5}"/>
              </a:ext>
            </a:extLst>
          </p:cNvPr>
          <p:cNvSpPr/>
          <p:nvPr/>
        </p:nvSpPr>
        <p:spPr>
          <a:xfrm>
            <a:off x="27123816" y="25774665"/>
            <a:ext cx="4715650" cy="1189356"/>
          </a:xfrm>
          <a:prstGeom prst="roundRect">
            <a:avLst/>
          </a:prstGeom>
          <a:solidFill>
            <a:srgbClr val="0F4A46">
              <a:alpha val="34118"/>
            </a:srgbClr>
          </a:solidFill>
          <a:ln>
            <a:noFill/>
          </a:ln>
        </p:spPr>
        <p:style>
          <a:lnRef idx="0">
            <a:scrgbClr r="0" g="0" b="0"/>
          </a:lnRef>
          <a:fillRef idx="0">
            <a:scrgbClr r="0" g="0" b="0"/>
          </a:fillRef>
          <a:effectRef idx="0">
            <a:scrgbClr r="0" g="0" b="0"/>
          </a:effectRef>
          <a:fontRef idx="minor">
            <a:schemeClr val="lt1"/>
          </a:fontRef>
        </p:style>
        <p:txBody>
          <a:bodyPr rtlCol="0" anchor="t"/>
          <a:lstStyle/>
          <a:p>
            <a:pPr lvl="0" algn="ctr"/>
            <a:r>
              <a:rPr lang="en-US" sz="2400" dirty="0">
                <a:solidFill>
                  <a:schemeClr val="tx1"/>
                </a:solidFill>
              </a:rPr>
              <a:t>The prevention-oriented studies demonstrated two similar implications</a:t>
            </a:r>
            <a:r>
              <a:rPr lang="en-US" sz="2400" baseline="30000" dirty="0">
                <a:solidFill>
                  <a:schemeClr val="tx1"/>
                </a:solidFill>
              </a:rPr>
              <a:t>10-11</a:t>
            </a:r>
            <a:endParaRPr lang="en-US" sz="2400" dirty="0">
              <a:solidFill>
                <a:schemeClr val="tx1"/>
              </a:solidFill>
            </a:endParaRPr>
          </a:p>
          <a:p>
            <a:pPr algn="ctr"/>
            <a:endParaRPr lang="en-US" sz="2400" dirty="0">
              <a:ln>
                <a:solidFill>
                  <a:srgbClr val="E0D1D0"/>
                </a:solidFill>
              </a:ln>
              <a:solidFill>
                <a:schemeClr val="tx1"/>
              </a:solidFill>
            </a:endParaRPr>
          </a:p>
        </p:txBody>
      </p:sp>
      <p:sp>
        <p:nvSpPr>
          <p:cNvPr id="142" name="Rounded Rectangle 141">
            <a:extLst>
              <a:ext uri="{FF2B5EF4-FFF2-40B4-BE49-F238E27FC236}">
                <a16:creationId xmlns:a16="http://schemas.microsoft.com/office/drawing/2014/main" id="{3B437C08-43B7-4049-AC00-B795071CB4A3}"/>
              </a:ext>
            </a:extLst>
          </p:cNvPr>
          <p:cNvSpPr/>
          <p:nvPr/>
        </p:nvSpPr>
        <p:spPr>
          <a:xfrm>
            <a:off x="22576220" y="30175158"/>
            <a:ext cx="9139328" cy="1263421"/>
          </a:xfrm>
          <a:prstGeom prst="roundRect">
            <a:avLst/>
          </a:prstGeom>
          <a:solidFill>
            <a:srgbClr val="E0D1D0"/>
          </a:solidFill>
          <a:ln>
            <a:noFill/>
          </a:ln>
        </p:spPr>
        <p:style>
          <a:lnRef idx="0">
            <a:scrgbClr r="0" g="0" b="0"/>
          </a:lnRef>
          <a:fillRef idx="0">
            <a:scrgbClr r="0" g="0" b="0"/>
          </a:fillRef>
          <a:effectRef idx="0">
            <a:scrgbClr r="0" g="0" b="0"/>
          </a:effectRef>
          <a:fontRef idx="minor">
            <a:schemeClr val="lt1"/>
          </a:fontRef>
        </p:style>
        <p:txBody>
          <a:bodyPr rtlCol="0" anchor="t"/>
          <a:lstStyle/>
          <a:p>
            <a:pPr algn="ctr"/>
            <a:r>
              <a:rPr lang="en-US" sz="2400" dirty="0">
                <a:solidFill>
                  <a:schemeClr val="tx1"/>
                </a:solidFill>
              </a:rPr>
              <a:t>There is a significant need for effective programs and interventions that target the prevention of and response to sexual and gender-based violence in humanitarian settings </a:t>
            </a:r>
            <a:endParaRPr lang="en-US" sz="2400" dirty="0">
              <a:ln>
                <a:solidFill>
                  <a:srgbClr val="E0D1D0"/>
                </a:solidFill>
              </a:ln>
              <a:solidFill>
                <a:schemeClr val="tx1"/>
              </a:solidFill>
            </a:endParaRPr>
          </a:p>
        </p:txBody>
      </p:sp>
      <p:sp>
        <p:nvSpPr>
          <p:cNvPr id="6" name="Rounded Rectangle 5">
            <a:extLst>
              <a:ext uri="{FF2B5EF4-FFF2-40B4-BE49-F238E27FC236}">
                <a16:creationId xmlns:a16="http://schemas.microsoft.com/office/drawing/2014/main" id="{DCE919C0-2A6F-CF47-A178-7A1DF21274E9}"/>
              </a:ext>
            </a:extLst>
          </p:cNvPr>
          <p:cNvSpPr/>
          <p:nvPr/>
        </p:nvSpPr>
        <p:spPr>
          <a:xfrm>
            <a:off x="1439813" y="10298833"/>
            <a:ext cx="8006443" cy="2272738"/>
          </a:xfrm>
          <a:prstGeom prst="roundRect">
            <a:avLst/>
          </a:prstGeom>
          <a:solidFill>
            <a:srgbClr val="E0D1D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dirty="0">
              <a:solidFill>
                <a:schemeClr val="tx1"/>
              </a:solidFill>
            </a:endParaRPr>
          </a:p>
          <a:p>
            <a:pPr algn="ctr"/>
            <a:r>
              <a:rPr lang="en-US" sz="2800" b="1" dirty="0">
                <a:solidFill>
                  <a:schemeClr val="tx1"/>
                </a:solidFill>
              </a:rPr>
              <a:t>UNHCR definition of gender-based violence (GBV)</a:t>
            </a:r>
            <a:r>
              <a:rPr lang="en-US" sz="2800" baseline="30000" dirty="0"/>
              <a:t> </a:t>
            </a:r>
            <a:r>
              <a:rPr lang="en-US" sz="2800" baseline="30000" dirty="0">
                <a:solidFill>
                  <a:schemeClr val="tx1"/>
                </a:solidFill>
              </a:rPr>
              <a:t>4</a:t>
            </a:r>
            <a:endParaRPr lang="en-US" sz="2800" dirty="0">
              <a:solidFill>
                <a:schemeClr val="tx1"/>
              </a:solidFill>
            </a:endParaRPr>
          </a:p>
          <a:p>
            <a:pPr algn="ctr"/>
            <a:r>
              <a:rPr lang="en-US" sz="2800" dirty="0">
                <a:solidFill>
                  <a:schemeClr val="tx1"/>
                </a:solidFill>
              </a:rPr>
              <a:t>“Harmful acts directed at an individual based on their gender. It is rooted in gender inequality, the abuse of power, and harmful norms”</a:t>
            </a:r>
            <a:r>
              <a:rPr lang="en-US" sz="2800" baseline="30000" dirty="0">
                <a:solidFill>
                  <a:schemeClr val="tx1"/>
                </a:solidFill>
              </a:rPr>
              <a:t> </a:t>
            </a:r>
            <a:r>
              <a:rPr lang="en-US" sz="2800" dirty="0">
                <a:solidFill>
                  <a:schemeClr val="tx1"/>
                </a:solidFill>
              </a:rPr>
              <a:t> </a:t>
            </a:r>
          </a:p>
          <a:p>
            <a:pPr algn="ctr"/>
            <a:endParaRPr lang="en-US" sz="2800" dirty="0"/>
          </a:p>
        </p:txBody>
      </p:sp>
      <p:sp>
        <p:nvSpPr>
          <p:cNvPr id="56" name="Rounded Rectangle 55">
            <a:extLst>
              <a:ext uri="{FF2B5EF4-FFF2-40B4-BE49-F238E27FC236}">
                <a16:creationId xmlns:a16="http://schemas.microsoft.com/office/drawing/2014/main" id="{5FB7D409-8ADA-BB4E-98B3-2CB48AE8B959}"/>
              </a:ext>
            </a:extLst>
          </p:cNvPr>
          <p:cNvSpPr/>
          <p:nvPr/>
        </p:nvSpPr>
        <p:spPr>
          <a:xfrm>
            <a:off x="1439813" y="13016873"/>
            <a:ext cx="8006443" cy="2272738"/>
          </a:xfrm>
          <a:prstGeom prst="roundRect">
            <a:avLst/>
          </a:prstGeom>
          <a:solidFill>
            <a:srgbClr val="E0D1D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a:solidFill>
                  <a:schemeClr val="tx1"/>
                </a:solidFill>
              </a:rPr>
              <a:t>CDC definition of sexual violence (SV)</a:t>
            </a:r>
            <a:r>
              <a:rPr lang="en-US" sz="2800" baseline="30000" dirty="0">
                <a:solidFill>
                  <a:schemeClr val="tx1"/>
                </a:solidFill>
              </a:rPr>
              <a:t> 5</a:t>
            </a:r>
            <a:endParaRPr lang="en-US" sz="2800" dirty="0">
              <a:solidFill>
                <a:schemeClr val="tx1"/>
              </a:solidFill>
            </a:endParaRPr>
          </a:p>
          <a:p>
            <a:pPr algn="ctr"/>
            <a:r>
              <a:rPr lang="en-US" sz="2800" dirty="0">
                <a:solidFill>
                  <a:schemeClr val="tx1"/>
                </a:solidFill>
              </a:rPr>
              <a:t>“A sexual act that is committed or attempted by another person without freely given consent of the victim or against someone who is unable to consent or refuse”</a:t>
            </a:r>
          </a:p>
        </p:txBody>
      </p:sp>
      <p:sp>
        <p:nvSpPr>
          <p:cNvPr id="2" name="TextBox 1">
            <a:extLst>
              <a:ext uri="{FF2B5EF4-FFF2-40B4-BE49-F238E27FC236}">
                <a16:creationId xmlns:a16="http://schemas.microsoft.com/office/drawing/2014/main" id="{421C0660-3E64-E24B-8CBB-3AC8D6EC8DCD}"/>
              </a:ext>
            </a:extLst>
          </p:cNvPr>
          <p:cNvSpPr txBox="1"/>
          <p:nvPr/>
        </p:nvSpPr>
        <p:spPr>
          <a:xfrm>
            <a:off x="27316333" y="6134830"/>
            <a:ext cx="946485" cy="379591"/>
          </a:xfrm>
          <a:prstGeom prst="rect">
            <a:avLst/>
          </a:prstGeom>
          <a:noFill/>
        </p:spPr>
        <p:txBody>
          <a:bodyPr wrap="square" rtlCol="0">
            <a:spAutoFit/>
          </a:bodyPr>
          <a:lstStyle/>
          <a:p>
            <a:r>
              <a:rPr lang="en-US" sz="2800" baseline="30000" dirty="0"/>
              <a:t>13</a:t>
            </a:r>
          </a:p>
        </p:txBody>
      </p:sp>
    </p:spTree>
    <p:extLst>
      <p:ext uri="{BB962C8B-B14F-4D97-AF65-F5344CB8AC3E}">
        <p14:creationId xmlns:p14="http://schemas.microsoft.com/office/powerpoint/2010/main" val="1345695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27414</TotalTime>
  <Words>1533</Words>
  <Application>Microsoft Macintosh PowerPoint</Application>
  <PresentationFormat>Custom</PresentationFormat>
  <Paragraphs>164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Courier New</vt:lpstr>
      <vt:lpstr>Garamond</vt:lpstr>
      <vt:lpstr>Lucida Grande</vt:lpstr>
      <vt:lpstr>System Font Regular</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Morgan, Lili Grace</cp:lastModifiedBy>
  <cp:revision>370</cp:revision>
  <dcterms:created xsi:type="dcterms:W3CDTF">2013-10-19T16:33:22Z</dcterms:created>
  <dcterms:modified xsi:type="dcterms:W3CDTF">2022-03-17T14:48:04Z</dcterms:modified>
</cp:coreProperties>
</file>