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1"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26BD69-B294-6709-8561-DACB4E5D998D}" name="Eskaros, Asia G" initials="EAG" userId="S::ageskaros@liberty.edu::ee37f26e-14c7-4274-87f7-44025781e6fe" providerId="AD"/>
  <p188:author id="{41F4E19F-2FCC-DAAC-4AB0-544B2ED29E9E}" name="Vernon, Chloe Elizabeth" initials="VE" userId="S::cevernon@liberty.edu::829d36f8-dae2-4e72-b78f-5020986f81a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81766" autoAdjust="0"/>
  </p:normalViewPr>
  <p:slideViewPr>
    <p:cSldViewPr snapToGrid="0" snapToObjects="1">
      <p:cViewPr varScale="1">
        <p:scale>
          <a:sx n="13" d="100"/>
          <a:sy n="13" d="100"/>
        </p:scale>
        <p:origin x="804" y="108"/>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Vernon" userId="e9391d4f50ffadf2" providerId="LiveId" clId="{0375CCFA-28D5-40E7-8B42-AEE966A4EF79}"/>
    <pc:docChg chg="modSld">
      <pc:chgData name="Chloe Vernon" userId="e9391d4f50ffadf2" providerId="LiveId" clId="{0375CCFA-28D5-40E7-8B42-AEE966A4EF79}" dt="2022-03-16T20:43:39.686" v="4"/>
      <pc:docMkLst>
        <pc:docMk/>
      </pc:docMkLst>
      <pc:sldChg chg="modSp mod delCm">
        <pc:chgData name="Chloe Vernon" userId="e9391d4f50ffadf2" providerId="LiveId" clId="{0375CCFA-28D5-40E7-8B42-AEE966A4EF79}" dt="2022-03-16T20:43:39.686" v="4"/>
        <pc:sldMkLst>
          <pc:docMk/>
          <pc:sldMk cId="3886129022" sldId="261"/>
        </pc:sldMkLst>
        <pc:spChg chg="mod">
          <ac:chgData name="Chloe Vernon" userId="e9391d4f50ffadf2" providerId="LiveId" clId="{0375CCFA-28D5-40E7-8B42-AEE966A4EF79}" dt="2022-03-16T20:37:47.555" v="2" actId="20577"/>
          <ac:spMkLst>
            <pc:docMk/>
            <pc:sldMk cId="3886129022" sldId="261"/>
            <ac:spMk id="1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3/16/2022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CA9BC3-5A08-5C40-8DE6-1B49CE826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1D8A37D4-D2AC-864D-A23C-AD1C21C652B8}"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36778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A37D4-D2AC-864D-A23C-AD1C21C652B8}"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235500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A37D4-D2AC-864D-A23C-AD1C21C652B8}"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401319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A37D4-D2AC-864D-A23C-AD1C21C652B8}"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57747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A37D4-D2AC-864D-A23C-AD1C21C652B8}"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98688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A37D4-D2AC-864D-A23C-AD1C21C652B8}"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110971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A37D4-D2AC-864D-A23C-AD1C21C652B8}"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197329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A37D4-D2AC-864D-A23C-AD1C21C652B8}"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58984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A37D4-D2AC-864D-A23C-AD1C21C652B8}"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129892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D8A37D4-D2AC-864D-A23C-AD1C21C652B8}"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62042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D8A37D4-D2AC-864D-A23C-AD1C21C652B8}"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0CF7-6653-AB4D-BACB-F692747AA086}" type="slidenum">
              <a:rPr lang="en-US" smtClean="0"/>
              <a:t>‹#›</a:t>
            </a:fld>
            <a:endParaRPr lang="en-US"/>
          </a:p>
        </p:txBody>
      </p:sp>
    </p:spTree>
    <p:extLst>
      <p:ext uri="{BB962C8B-B14F-4D97-AF65-F5344CB8AC3E}">
        <p14:creationId xmlns:p14="http://schemas.microsoft.com/office/powerpoint/2010/main" val="103378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D8A37D4-D2AC-864D-A23C-AD1C21C652B8}" type="datetimeFigureOut">
              <a:rPr lang="en-US" smtClean="0"/>
              <a:t>3/16/2022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BF00CF7-6653-AB4D-BACB-F692747AA086}" type="slidenum">
              <a:rPr lang="en-US" smtClean="0"/>
              <a:t>‹#›</a:t>
            </a:fld>
            <a:endParaRPr lang="en-US"/>
          </a:p>
        </p:txBody>
      </p:sp>
    </p:spTree>
    <p:extLst>
      <p:ext uri="{BB962C8B-B14F-4D97-AF65-F5344CB8AC3E}">
        <p14:creationId xmlns:p14="http://schemas.microsoft.com/office/powerpoint/2010/main" val="2690329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0000"/>
        </a:solidFill>
        <a:effectLst/>
      </p:bgPr>
    </p:bg>
    <p:spTree>
      <p:nvGrpSpPr>
        <p:cNvPr id="1" name=""/>
        <p:cNvGrpSpPr/>
        <p:nvPr/>
      </p:nvGrpSpPr>
      <p:grpSpPr>
        <a:xfrm>
          <a:off x="0" y="0"/>
          <a:ext cx="0" cy="0"/>
          <a:chOff x="0" y="0"/>
          <a:chExt cx="0" cy="0"/>
        </a:xfrm>
      </p:grpSpPr>
      <p:sp>
        <p:nvSpPr>
          <p:cNvPr id="4" name="TextBox 3"/>
          <p:cNvSpPr txBox="1"/>
          <p:nvPr/>
        </p:nvSpPr>
        <p:spPr>
          <a:xfrm>
            <a:off x="742129" y="504527"/>
            <a:ext cx="42534030" cy="3711848"/>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a:ea typeface="+mn-ea"/>
                <a:cs typeface="Times New Roman"/>
              </a:rPr>
              <a:t>Historical Investigation of New London Alum Springs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a:ea typeface="+mn-ea"/>
                <a:cs typeface="Times New Roman"/>
              </a:rPr>
              <a:t>through Elemental Analysis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a:ea typeface="+mn-ea"/>
                <a:cs typeface="Times New Roman"/>
              </a:rPr>
              <a:t>Asia Eskaros, Chloe Vernon</a:t>
            </a:r>
            <a:r>
              <a:rPr kumimoji="0" lang="en-US" sz="5400" b="1" i="0" u="none" strike="noStrike" kern="1200" cap="none" spc="0" normalizeH="0" baseline="0" noProof="0" dirty="0">
                <a:ln>
                  <a:noFill/>
                </a:ln>
                <a:solidFill>
                  <a:schemeClr val="tx1"/>
                </a:solidFill>
                <a:effectLst/>
                <a:uLnTx/>
                <a:uFillTx/>
                <a:latin typeface="Times New Roman"/>
                <a:ea typeface="+mn-ea"/>
                <a:cs typeface="Times New Roman"/>
              </a:rPr>
              <a:t>, Dr. </a:t>
            </a:r>
            <a:r>
              <a:rPr lang="en-US" sz="5400" b="1" dirty="0">
                <a:solidFill>
                  <a:schemeClr val="tx1"/>
                </a:solidFill>
                <a:latin typeface="Times New Roman"/>
                <a:cs typeface="Times New Roman"/>
              </a:rPr>
              <a:t>T. Michael</a:t>
            </a:r>
            <a:r>
              <a:rPr kumimoji="0" lang="en-US" sz="5400" b="1" i="0" u="none" strike="noStrike" kern="1200" cap="none" spc="0" normalizeH="0" baseline="0" noProof="0" dirty="0">
                <a:ln>
                  <a:noFill/>
                </a:ln>
                <a:solidFill>
                  <a:schemeClr val="tx1"/>
                </a:solidFill>
                <a:effectLst/>
                <a:uLnTx/>
                <a:uFillTx/>
                <a:latin typeface="Times New Roman"/>
                <a:ea typeface="+mn-ea"/>
                <a:cs typeface="Times New Roman"/>
              </a:rPr>
              <a:t> Bender</a:t>
            </a:r>
          </a:p>
        </p:txBody>
      </p:sp>
      <p:sp>
        <p:nvSpPr>
          <p:cNvPr id="26" name="Rectangle 25"/>
          <p:cNvSpPr/>
          <p:nvPr/>
        </p:nvSpPr>
        <p:spPr>
          <a:xfrm>
            <a:off x="26067966" y="22728382"/>
            <a:ext cx="21945600" cy="26161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Lucida Grande"/>
                <a:ea typeface="+mn-ea"/>
                <a:cs typeface="Lucida Grande"/>
              </a:rPr>
              <a:t>  1        2       3       4        5       6        7       8        9      10      11     12      13      14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60" name="Rectangle 159"/>
          <p:cNvSpPr/>
          <p:nvPr/>
        </p:nvSpPr>
        <p:spPr>
          <a:xfrm>
            <a:off x="26067966" y="22728382"/>
            <a:ext cx="21945600" cy="26161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Lucida Grande"/>
                <a:ea typeface="+mn-ea"/>
                <a:cs typeface="Lucida Grande"/>
              </a:rPr>
              <a:t>  1        2       3       4        5       6        7       8        9      10      11     12      13      14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TextBox 161"/>
          <p:cNvSpPr txBox="1"/>
          <p:nvPr/>
        </p:nvSpPr>
        <p:spPr>
          <a:xfrm>
            <a:off x="10873517" y="4548709"/>
            <a:ext cx="22440303" cy="27303431"/>
          </a:xfrm>
          <a:prstGeom prst="rect">
            <a:avLst/>
          </a:prstGeom>
          <a:solidFill>
            <a:srgbClr val="FFFFFF"/>
          </a:solidFill>
          <a:ln cap="rnd">
            <a:solidFill>
              <a:schemeClr val="tx1"/>
            </a:solidFill>
          </a:ln>
        </p:spPr>
        <p:txBody>
          <a:bodyPr wrap="square" lIns="182880" rIns="182880"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imes New Roman"/>
                <a:ea typeface="+mn-ea"/>
                <a:cs typeface="Times New Roman"/>
              </a:rPr>
              <a:t>Background</a:t>
            </a:r>
            <a:endParaRPr kumimoji="0" lang="en-US" sz="6000" b="1" i="0" u="none" strike="noStrike" kern="1200" cap="none" spc="0" normalizeH="0" baseline="0" noProof="0" dirty="0">
              <a:ln>
                <a:noFill/>
              </a:ln>
              <a:solidFill>
                <a:schemeClr val="bg1"/>
              </a:solidFill>
              <a:effectLst/>
              <a:uLnTx/>
              <a:uFillTx/>
              <a:latin typeface="Times New Roman"/>
              <a:ea typeface="+mn-ea"/>
              <a:cs typeface="Times New Roman"/>
            </a:endParaRPr>
          </a:p>
        </p:txBody>
      </p:sp>
      <p:sp>
        <p:nvSpPr>
          <p:cNvPr id="167" name="TextBox 166"/>
          <p:cNvSpPr txBox="1"/>
          <p:nvPr/>
        </p:nvSpPr>
        <p:spPr>
          <a:xfrm>
            <a:off x="728247" y="16609535"/>
            <a:ext cx="9312772" cy="3733715"/>
          </a:xfrm>
          <a:prstGeom prst="rect">
            <a:avLst/>
          </a:prstGeom>
          <a:solidFill>
            <a:schemeClr val="bg1"/>
          </a:solidFill>
          <a:ln>
            <a:solidFill>
              <a:schemeClr val="tx1"/>
            </a:solidFill>
          </a:ln>
        </p:spPr>
        <p:txBody>
          <a:bodyPr wrap="square" lIns="131445" tIns="65723" rIns="131445" bIns="65723"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a:ea typeface="+mn-ea"/>
                <a:cs typeface="Times New Roman"/>
              </a:rPr>
              <a:t>The </a:t>
            </a:r>
            <a:r>
              <a:rPr kumimoji="0" lang="en-US" sz="2600" b="0" i="0" u="none" strike="noStrike" kern="1200" cap="none" spc="0" normalizeH="0" baseline="0" noProof="0" dirty="0">
                <a:ln>
                  <a:noFill/>
                </a:ln>
                <a:effectLst/>
                <a:uLnTx/>
                <a:uFillTx/>
                <a:latin typeface="Times New Roman"/>
                <a:ea typeface="+mn-ea"/>
                <a:cs typeface="Times New Roman"/>
              </a:rPr>
              <a:t>popularity of the Bedford Alum Spring Hotel was primarily due to the “healing” mineral water advertised. The mineral content of the water was tested c. 1850’s by Professor William Gilham of the Virginia Military Institute,  who reported high concentrations of iron, aluminum, calcium, and magnesium. This research project sought to compare current levels of those same minerals to that historical analysis to determine if the water in the wells at the Alum Springs, Meade’s Tavern, and Buffalo Creek were the source of this mineral water. </a:t>
            </a:r>
          </a:p>
        </p:txBody>
      </p:sp>
      <p:sp>
        <p:nvSpPr>
          <p:cNvPr id="168" name="TextBox 167"/>
          <p:cNvSpPr txBox="1"/>
          <p:nvPr/>
        </p:nvSpPr>
        <p:spPr>
          <a:xfrm>
            <a:off x="705167" y="15780893"/>
            <a:ext cx="9326880" cy="871393"/>
          </a:xfrm>
          <a:prstGeom prst="rect">
            <a:avLst/>
          </a:prstGeom>
          <a:solidFill>
            <a:srgbClr val="0A254E"/>
          </a:solidFill>
          <a:ln>
            <a:solidFill>
              <a:srgbClr val="000000"/>
            </a:solidFill>
          </a:ln>
        </p:spPr>
        <p:txBody>
          <a:bodyPr wrap="square" lIns="131445" tIns="65723" rIns="131445" bIns="65723"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Times New Roman"/>
                <a:ea typeface="+mn-ea"/>
                <a:cs typeface="Times New Roman"/>
              </a:rPr>
              <a:t>Research Question</a:t>
            </a:r>
            <a:endParaRPr kumimoji="0" lang="en-US" sz="6000" b="0" i="0" u="none" strike="noStrike" kern="1200" cap="none" spc="0" normalizeH="0" baseline="0" noProof="0" dirty="0">
              <a:ln>
                <a:noFill/>
              </a:ln>
              <a:solidFill>
                <a:schemeClr val="bg1"/>
              </a:solidFill>
              <a:effectLst/>
              <a:uLnTx/>
              <a:uFillTx/>
              <a:latin typeface="Times New Roman"/>
              <a:ea typeface="+mn-ea"/>
              <a:cs typeface="Times New Roman"/>
            </a:endParaRPr>
          </a:p>
        </p:txBody>
      </p:sp>
      <p:sp>
        <p:nvSpPr>
          <p:cNvPr id="170" name="TextBox 169"/>
          <p:cNvSpPr txBox="1"/>
          <p:nvPr/>
        </p:nvSpPr>
        <p:spPr>
          <a:xfrm>
            <a:off x="705167" y="21610767"/>
            <a:ext cx="9335238" cy="10557356"/>
          </a:xfrm>
          <a:prstGeom prst="rect">
            <a:avLst/>
          </a:prstGeom>
          <a:solidFill>
            <a:schemeClr val="bg1"/>
          </a:solidFill>
          <a:ln cap="rnd">
            <a:solidFill>
              <a:schemeClr val="tx1"/>
            </a:solidFill>
          </a:ln>
        </p:spPr>
        <p:txBody>
          <a:bodyPr wrap="square" lIns="182880" tIns="45720" rIns="182880" bIns="45720" rtlCol="0" anchor="t">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71" name="TextBox 170"/>
          <p:cNvSpPr txBox="1"/>
          <p:nvPr/>
        </p:nvSpPr>
        <p:spPr>
          <a:xfrm>
            <a:off x="742129" y="20850497"/>
            <a:ext cx="9292276" cy="871393"/>
          </a:xfrm>
          <a:prstGeom prst="rect">
            <a:avLst/>
          </a:prstGeom>
          <a:solidFill>
            <a:srgbClr val="0A254E"/>
          </a:solidFill>
          <a:ln>
            <a:solidFill>
              <a:schemeClr val="tx1"/>
            </a:solidFill>
          </a:ln>
        </p:spPr>
        <p:txBody>
          <a:bodyPr wrap="square" lIns="131445" tIns="65723" rIns="131445" bIns="65723"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Times New Roman"/>
                <a:ea typeface="+mn-ea"/>
                <a:cs typeface="Times New Roman"/>
              </a:rPr>
              <a:t>Methods</a:t>
            </a:r>
            <a:endParaRPr kumimoji="0" lang="en-US" sz="6000" b="0" i="0" u="none" strike="noStrike" kern="1200" cap="none" spc="0" normalizeH="0" baseline="0" noProof="0">
              <a:ln>
                <a:noFill/>
              </a:ln>
              <a:solidFill>
                <a:prstClr val="white"/>
              </a:solidFill>
              <a:effectLst/>
              <a:uLnTx/>
              <a:uFillTx/>
              <a:latin typeface="Times New Roman"/>
              <a:ea typeface="+mn-ea"/>
              <a:cs typeface="Times New Roman"/>
            </a:endParaRPr>
          </a:p>
        </p:txBody>
      </p:sp>
      <p:grpSp>
        <p:nvGrpSpPr>
          <p:cNvPr id="175" name="Group 174"/>
          <p:cNvGrpSpPr/>
          <p:nvPr/>
        </p:nvGrpSpPr>
        <p:grpSpPr>
          <a:xfrm>
            <a:off x="34030432" y="18051316"/>
            <a:ext cx="9262895" cy="5734114"/>
            <a:chOff x="34114656" y="17838275"/>
            <a:chExt cx="9302451" cy="5338602"/>
          </a:xfrm>
        </p:grpSpPr>
        <p:sp>
          <p:nvSpPr>
            <p:cNvPr id="176" name="TextBox 175"/>
            <p:cNvSpPr txBox="1"/>
            <p:nvPr/>
          </p:nvSpPr>
          <p:spPr>
            <a:xfrm>
              <a:off x="34114656" y="18649563"/>
              <a:ext cx="9302450" cy="4527314"/>
            </a:xfrm>
            <a:prstGeom prst="rect">
              <a:avLst/>
            </a:prstGeom>
            <a:solidFill>
              <a:srgbClr val="FFFFFF"/>
            </a:solidFill>
            <a:ln cap="rnd">
              <a:solidFill>
                <a:schemeClr val="tx1"/>
              </a:solidFill>
            </a:ln>
          </p:spPr>
          <p:txBody>
            <a:bodyPr wrap="square" lIns="182880" tIns="45720" rIns="182880" bIns="45720" rtlCol="0" anchor="t">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Times New Roman"/>
                <a:ea typeface="+mn-ea"/>
                <a:cs typeface="Times New Roman"/>
              </a:endParaRPr>
            </a:p>
            <a:p>
              <a:pPr marL="514350" marR="0" lvl="0" indent="-514350" algn="l" defTabSz="457200" rtl="0" eaLnBrk="1" fontAlgn="auto" latinLnBrk="0" hangingPunct="1">
                <a:lnSpc>
                  <a:spcPct val="14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effectLst/>
                  <a:uLnTx/>
                  <a:uFillTx/>
                  <a:latin typeface="Times New Roman"/>
                  <a:ea typeface="+mn-ea"/>
                  <a:cs typeface="Times New Roman"/>
                </a:rPr>
                <a:t>Additional studies were performed in tracking phosphorus levels in the soil across the Mead's Tavern </a:t>
              </a:r>
              <a:r>
                <a:rPr lang="en-US" sz="2400" dirty="0">
                  <a:latin typeface="Times New Roman"/>
                  <a:cs typeface="Times New Roman"/>
                </a:rPr>
                <a:t>excavated cellar to build </a:t>
              </a:r>
              <a:r>
                <a:rPr kumimoji="0" lang="en-US" sz="2400" b="0" i="0" u="none" strike="noStrike" kern="1200" cap="none" spc="0" normalizeH="0" baseline="0" noProof="0" dirty="0">
                  <a:ln>
                    <a:noFill/>
                  </a:ln>
                  <a:effectLst/>
                  <a:uLnTx/>
                  <a:uFillTx/>
                  <a:latin typeface="Times New Roman"/>
                  <a:ea typeface="+mn-ea"/>
                  <a:cs typeface="Times New Roman"/>
                </a:rPr>
                <a:t> a “heat map” of orthophosphates </a:t>
              </a:r>
              <a:r>
                <a:rPr lang="en-US" sz="2400" dirty="0">
                  <a:latin typeface="Times New Roman"/>
                  <a:cs typeface="Times New Roman"/>
                </a:rPr>
                <a:t>levels in the soil.  These levels may help rationalize the use patterns and room partitions in that cellar.</a:t>
              </a:r>
              <a:endParaRPr kumimoji="0" lang="en-US" sz="2400" b="0" i="0" u="none" strike="noStrike" kern="1200" cap="none" spc="0" normalizeH="0" baseline="0" noProof="0" dirty="0">
                <a:ln>
                  <a:noFill/>
                </a:ln>
                <a:effectLst/>
                <a:uLnTx/>
                <a:uFillTx/>
                <a:latin typeface="Times New Roman"/>
                <a:ea typeface="+mn-ea"/>
                <a:cs typeface="Times New Roman"/>
              </a:endParaRPr>
            </a:p>
            <a:p>
              <a:pPr marL="514350" marR="0" lvl="0" indent="-514350" algn="l" defTabSz="457200" rtl="0" eaLnBrk="1" fontAlgn="auto" latinLnBrk="0" hangingPunct="1">
                <a:lnSpc>
                  <a:spcPct val="14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effectLst/>
                  <a:uLnTx/>
                  <a:uFillTx/>
                  <a:latin typeface="Times New Roman"/>
                  <a:ea typeface="+mn-ea"/>
                  <a:cs typeface="Times New Roman"/>
                </a:rPr>
                <a:t>Further work could be done to access the original mineral spring advertised by the Bedford Alum Springs Hotel to </a:t>
              </a:r>
              <a:r>
                <a:rPr lang="en-US" sz="2400" dirty="0">
                  <a:latin typeface="Times New Roman"/>
                  <a:cs typeface="Times New Roman"/>
                </a:rPr>
                <a:t>do</a:t>
              </a:r>
              <a:r>
                <a:rPr kumimoji="0" lang="en-US" sz="2400" b="0" i="0" u="none" strike="noStrike" kern="1200" cap="none" spc="0" normalizeH="0" baseline="0" noProof="0" dirty="0">
                  <a:ln>
                    <a:noFill/>
                  </a:ln>
                  <a:effectLst/>
                  <a:uLnTx/>
                  <a:uFillTx/>
                  <a:latin typeface="Times New Roman"/>
                  <a:ea typeface="+mn-ea"/>
                  <a:cs typeface="Times New Roman"/>
                </a:rPr>
                <a:t> a similar comparative elemental analysis.  Land access rights have so far been denied, but perhaps this study will help gain those rights. </a:t>
              </a:r>
            </a:p>
            <a:p>
              <a:pPr marL="514350" marR="0" lvl="0" indent="-514350" algn="l" defTabSz="457200" rtl="0" eaLnBrk="1" fontAlgn="auto" latinLnBrk="0" hangingPunct="1">
                <a:lnSpc>
                  <a:spcPct val="14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Garamond"/>
                  <a:ea typeface="+mn-ea"/>
                  <a:cs typeface="Garamond"/>
                </a:rPr>
                <a:t>Future Work</a:t>
              </a:r>
              <a:endParaRPr kumimoji="0" lang="en-US" sz="6000" b="0" i="0" u="none" strike="noStrike" kern="1200" cap="none" spc="0" normalizeH="0" baseline="0" noProof="0">
                <a:ln>
                  <a:noFill/>
                </a:ln>
                <a:solidFill>
                  <a:prstClr val="white"/>
                </a:solidFill>
                <a:effectLst/>
                <a:uLnTx/>
                <a:uFillTx/>
                <a:latin typeface="Garamond"/>
                <a:ea typeface="+mn-ea"/>
                <a:cs typeface="Garamond"/>
              </a:endParaRPr>
            </a:p>
          </p:txBody>
        </p:sp>
      </p:grpSp>
      <p:grpSp>
        <p:nvGrpSpPr>
          <p:cNvPr id="179" name="Group 178"/>
          <p:cNvGrpSpPr/>
          <p:nvPr/>
        </p:nvGrpSpPr>
        <p:grpSpPr>
          <a:xfrm>
            <a:off x="34008529" y="3934552"/>
            <a:ext cx="9324352" cy="13877068"/>
            <a:chOff x="34008529" y="3934553"/>
            <a:chExt cx="9324352" cy="12267371"/>
          </a:xfrm>
        </p:grpSpPr>
        <p:sp>
          <p:nvSpPr>
            <p:cNvPr id="180" name="TextBox 179"/>
            <p:cNvSpPr txBox="1"/>
            <p:nvPr/>
          </p:nvSpPr>
          <p:spPr>
            <a:xfrm>
              <a:off x="34008529" y="4700802"/>
              <a:ext cx="9278259" cy="11334895"/>
            </a:xfrm>
            <a:prstGeom prst="rect">
              <a:avLst/>
            </a:prstGeom>
            <a:solidFill>
              <a:srgbClr val="FFFFFF"/>
            </a:solidFill>
            <a:ln cap="rnd">
              <a:solidFill>
                <a:schemeClr val="tx1"/>
              </a:solidFill>
            </a:ln>
          </p:spPr>
          <p:txBody>
            <a:bodyPr wrap="square" lIns="182880" rIns="182880"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imes New Roman"/>
                  <a:ea typeface="+mn-ea"/>
                  <a:cs typeface="Times New Roman"/>
                </a:rPr>
                <a:t>Results </a:t>
              </a:r>
              <a:endParaRPr kumimoji="0" lang="en-US" sz="6000" b="1" i="0" u="none" strike="noStrike" kern="1200" cap="none" spc="0" normalizeH="0" baseline="0" noProof="0" dirty="0">
                <a:ln>
                  <a:noFill/>
                </a:ln>
                <a:solidFill>
                  <a:schemeClr val="bg1"/>
                </a:solidFill>
                <a:effectLst/>
                <a:uLnTx/>
                <a:uFillTx/>
                <a:latin typeface="Times New Roman"/>
                <a:ea typeface="+mn-ea"/>
                <a:cs typeface="Times New Roman"/>
              </a:endParaRPr>
            </a:p>
          </p:txBody>
        </p:sp>
        <p:sp>
          <p:nvSpPr>
            <p:cNvPr id="182" name="Rectangle 181"/>
            <p:cNvSpPr/>
            <p:nvPr/>
          </p:nvSpPr>
          <p:spPr>
            <a:xfrm>
              <a:off x="34030432" y="8556605"/>
              <a:ext cx="9302449" cy="764531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a:ea typeface="+mn-ea"/>
                  <a:cs typeface="Times New Roman"/>
                </a:rPr>
                <a:t>Results</a:t>
              </a:r>
              <a:endParaRPr kumimoji="0" lang="en-US" sz="2400" b="1" i="0" u="none" strike="noStrike" kern="1200" cap="none" spc="0" normalizeH="0" baseline="0" noProof="0" dirty="0">
                <a:ln>
                  <a:noFill/>
                </a:ln>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a:ea typeface="+mn-ea"/>
                  <a:cs typeface="Times New Roman"/>
                </a:rPr>
                <a:t>All three sites, Bedford Alum Springs Hotel, Meade’s Tavern, and Buffalo Creek, showed low levels of each of the target minerals. Iron levels were shown to be highest in the water from Buffalo Creek, but Buffalo Creek showed the lowest amounts of aluminum. The amount of calcium and magnesium were not tested in Buffalo Creek because both minerals were in high concentration in this running water source. The water from the wells had iron and aluminum levels under one part per million. However, both magnesium and calcium were in higher concentrations in the well water. Nonetheless, these concentrations were far lower than what William Gilham had found and</a:t>
              </a:r>
              <a:r>
                <a:rPr lang="en-US" sz="2400" dirty="0">
                  <a:latin typeface="Times New Roman"/>
                  <a:cs typeface="Times New Roman"/>
                </a:rPr>
                <a:t> are typical for moderate hardness water in central Virginia.</a:t>
              </a:r>
              <a:endParaRPr kumimoji="0" lang="en-US" sz="2000" b="0" i="0" u="none" strike="noStrike" kern="1200" cap="none" spc="0" normalizeH="0" baseline="0" noProof="0" dirty="0">
                <a:ln>
                  <a:noFill/>
                </a:ln>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a:ea typeface="+mn-ea"/>
                  <a:cs typeface="Times New Roman"/>
                </a:rPr>
                <a:t>Conclusions</a:t>
              </a:r>
              <a:endParaRPr kumimoji="0" lang="en-US" sz="2800" b="0" i="0" u="none" strike="noStrike" kern="1200" cap="none" spc="0" normalizeH="0" baseline="0" noProof="0" dirty="0">
                <a:ln>
                  <a:noFill/>
                </a:ln>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a:cs typeface="Times New Roman"/>
                </a:rPr>
                <a:t>Observable levels of dissolved minerals</a:t>
              </a:r>
              <a:r>
                <a:rPr kumimoji="0" lang="en-US" sz="2400" b="0" i="0" u="none" strike="noStrike" kern="1200" cap="none" spc="0" normalizeH="0" baseline="0" noProof="0" dirty="0">
                  <a:ln>
                    <a:noFill/>
                  </a:ln>
                  <a:effectLst/>
                  <a:uLnTx/>
                  <a:uFillTx/>
                  <a:latin typeface="Times New Roman"/>
                  <a:ea typeface="+mn-ea"/>
                  <a:cs typeface="Times New Roman"/>
                </a:rPr>
                <a:t> were found in the water samples from the wells and the creek. However, these levels were found to be the same as moderately hard potable water, which is common in Virginian water sources. This is far lower than what was found by </a:t>
              </a:r>
              <a:r>
                <a:rPr lang="en-US" sz="2400" dirty="0">
                  <a:latin typeface="Times New Roman"/>
                  <a:cs typeface="Times New Roman"/>
                </a:rPr>
                <a:t>Professor </a:t>
              </a:r>
              <a:r>
                <a:rPr kumimoji="0" lang="en-US" sz="2400" b="0" i="0" u="none" strike="noStrike" kern="1200" cap="none" spc="0" normalizeH="0" baseline="0" noProof="0" dirty="0">
                  <a:ln>
                    <a:noFill/>
                  </a:ln>
                  <a:effectLst/>
                  <a:uLnTx/>
                  <a:uFillTx/>
                  <a:latin typeface="Times New Roman"/>
                  <a:ea typeface="+mn-ea"/>
                  <a:cs typeface="Times New Roman"/>
                </a:rPr>
                <a:t>Gilham. Thus, it was concluded that the wells were not used as the source of mineral water. </a:t>
              </a:r>
              <a:r>
                <a:rPr lang="en-US" sz="2400" dirty="0">
                  <a:latin typeface="Times New Roman"/>
                  <a:cs typeface="Times New Roman"/>
                </a:rPr>
                <a:t>It is believed that</a:t>
              </a:r>
              <a:r>
                <a:rPr kumimoji="0" lang="en-US" sz="2400" b="0" i="0" u="none" strike="noStrike" kern="1200" cap="none" spc="0" normalizeH="0" baseline="0" noProof="0" dirty="0">
                  <a:ln>
                    <a:noFill/>
                  </a:ln>
                  <a:effectLst/>
                  <a:uLnTx/>
                  <a:uFillTx/>
                  <a:latin typeface="Times New Roman"/>
                  <a:ea typeface="+mn-ea"/>
                  <a:cs typeface="Times New Roman"/>
                </a:rPr>
                <a:t> the original mineral springs were </a:t>
              </a:r>
              <a:r>
                <a:rPr lang="en-US" sz="2400" dirty="0">
                  <a:latin typeface="Times New Roman"/>
                  <a:cs typeface="Times New Roman"/>
                </a:rPr>
                <a:t>adjacent to</a:t>
              </a:r>
              <a:r>
                <a:rPr kumimoji="0" lang="en-US" sz="2400" b="0" i="0" u="none" strike="noStrike" kern="1200" cap="none" spc="0" normalizeH="0" baseline="0" noProof="0" dirty="0">
                  <a:ln>
                    <a:noFill/>
                  </a:ln>
                  <a:effectLst/>
                  <a:uLnTx/>
                  <a:uFillTx/>
                  <a:latin typeface="Times New Roman"/>
                  <a:ea typeface="+mn-ea"/>
                  <a:cs typeface="Times New Roman"/>
                </a:rPr>
                <a:t> Buffalo Creek. This could possibly account for its higher levels of iron and other minerals. In conclusion, the wells were not the source of mineral water. </a:t>
              </a:r>
              <a:endParaRPr kumimoji="0" lang="en-US" sz="2400" b="0" i="0" u="none" strike="sngStrike" kern="1200" cap="none" spc="0" normalizeH="0" baseline="0" noProof="0" dirty="0">
                <a:ln>
                  <a:noFill/>
                </a:ln>
                <a:effectLst/>
                <a:uLnTx/>
                <a:uFillTx/>
                <a:latin typeface="Times New Roman"/>
                <a:ea typeface="+mn-ea"/>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Garamond"/>
                <a:ea typeface="+mn-ea"/>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aramond"/>
                <a:ea typeface="+mn-ea"/>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aramond"/>
                <a:ea typeface="+mn-ea"/>
                <a:cs typeface="Garamond"/>
              </a:rPr>
              <a:t>A</a:t>
            </a:r>
          </a:p>
        </p:txBody>
      </p:sp>
      <p:pic>
        <p:nvPicPr>
          <p:cNvPr id="2" name="Picture 1">
            <a:extLst>
              <a:ext uri="{FF2B5EF4-FFF2-40B4-BE49-F238E27FC236}">
                <a16:creationId xmlns:a16="http://schemas.microsoft.com/office/drawing/2014/main" id="{F4EA1DC2-1AF6-407F-B2ED-622C2DAF83C7}"/>
              </a:ext>
            </a:extLst>
          </p:cNvPr>
          <p:cNvPicPr>
            <a:picLocks noChangeAspect="1"/>
          </p:cNvPicPr>
          <p:nvPr/>
        </p:nvPicPr>
        <p:blipFill rotWithShape="1">
          <a:blip r:embed="rId4"/>
          <a:srcRect t="19875"/>
          <a:stretch/>
        </p:blipFill>
        <p:spPr>
          <a:xfrm>
            <a:off x="11273819" y="11780774"/>
            <a:ext cx="4984689" cy="6081105"/>
          </a:xfrm>
          <a:prstGeom prst="rect">
            <a:avLst/>
          </a:prstGeom>
        </p:spPr>
      </p:pic>
      <p:pic>
        <p:nvPicPr>
          <p:cNvPr id="3" name="Picture 2">
            <a:extLst>
              <a:ext uri="{FF2B5EF4-FFF2-40B4-BE49-F238E27FC236}">
                <a16:creationId xmlns:a16="http://schemas.microsoft.com/office/drawing/2014/main" id="{97D5580E-BFA2-4D78-9FDD-B40900BAC7B8}"/>
              </a:ext>
            </a:extLst>
          </p:cNvPr>
          <p:cNvPicPr>
            <a:picLocks noChangeAspect="1"/>
          </p:cNvPicPr>
          <p:nvPr/>
        </p:nvPicPr>
        <p:blipFill>
          <a:blip r:embed="rId5"/>
          <a:stretch>
            <a:fillRect/>
          </a:stretch>
        </p:blipFill>
        <p:spPr>
          <a:xfrm>
            <a:off x="23637156" y="5054449"/>
            <a:ext cx="8829178" cy="5408730"/>
          </a:xfrm>
          <a:prstGeom prst="rect">
            <a:avLst/>
          </a:prstGeom>
          <a:ln w="19050">
            <a:solidFill>
              <a:schemeClr val="tx1"/>
            </a:solidFill>
          </a:ln>
        </p:spPr>
      </p:pic>
      <p:pic>
        <p:nvPicPr>
          <p:cNvPr id="6" name="Picture 5">
            <a:extLst>
              <a:ext uri="{FF2B5EF4-FFF2-40B4-BE49-F238E27FC236}">
                <a16:creationId xmlns:a16="http://schemas.microsoft.com/office/drawing/2014/main" id="{1BB183FD-6058-4719-A77F-D656EF0D23C9}"/>
              </a:ext>
            </a:extLst>
          </p:cNvPr>
          <p:cNvPicPr>
            <a:picLocks noChangeAspect="1"/>
          </p:cNvPicPr>
          <p:nvPr/>
        </p:nvPicPr>
        <p:blipFill rotWithShape="1">
          <a:blip r:embed="rId6"/>
          <a:srcRect l="9731" t="18005" r="13829" b="15102"/>
          <a:stretch/>
        </p:blipFill>
        <p:spPr>
          <a:xfrm>
            <a:off x="12470146" y="4938336"/>
            <a:ext cx="9501724" cy="5836936"/>
          </a:xfrm>
          <a:prstGeom prst="rect">
            <a:avLst/>
          </a:prstGeom>
        </p:spPr>
      </p:pic>
      <p:pic>
        <p:nvPicPr>
          <p:cNvPr id="8" name="Picture 7">
            <a:extLst>
              <a:ext uri="{FF2B5EF4-FFF2-40B4-BE49-F238E27FC236}">
                <a16:creationId xmlns:a16="http://schemas.microsoft.com/office/drawing/2014/main" id="{32EB8995-3F8C-4D51-ABA4-984333D527A8}"/>
              </a:ext>
            </a:extLst>
          </p:cNvPr>
          <p:cNvPicPr>
            <a:picLocks noChangeAspect="1"/>
          </p:cNvPicPr>
          <p:nvPr/>
        </p:nvPicPr>
        <p:blipFill>
          <a:blip r:embed="rId7"/>
          <a:stretch>
            <a:fillRect/>
          </a:stretch>
        </p:blipFill>
        <p:spPr>
          <a:xfrm>
            <a:off x="17409164" y="14040857"/>
            <a:ext cx="9208393" cy="6937515"/>
          </a:xfrm>
          <a:prstGeom prst="rect">
            <a:avLst/>
          </a:prstGeom>
          <a:ln w="28575">
            <a:solidFill>
              <a:schemeClr val="tx1"/>
            </a:solidFill>
          </a:ln>
        </p:spPr>
      </p:pic>
      <p:sp>
        <p:nvSpPr>
          <p:cNvPr id="32" name="TextBox 31">
            <a:extLst>
              <a:ext uri="{FF2B5EF4-FFF2-40B4-BE49-F238E27FC236}">
                <a16:creationId xmlns:a16="http://schemas.microsoft.com/office/drawing/2014/main" id="{58ED0819-59B7-41EC-BD2C-EE080E786DE0}"/>
              </a:ext>
            </a:extLst>
          </p:cNvPr>
          <p:cNvSpPr txBox="1"/>
          <p:nvPr/>
        </p:nvSpPr>
        <p:spPr>
          <a:xfrm>
            <a:off x="34004003" y="24360303"/>
            <a:ext cx="9262894" cy="1610057"/>
          </a:xfrm>
          <a:prstGeom prst="rect">
            <a:avLst/>
          </a:prstGeom>
          <a:solidFill>
            <a:srgbClr val="0A254E"/>
          </a:solidFill>
          <a:ln>
            <a:solidFill>
              <a:schemeClr val="tx1"/>
            </a:solidFill>
          </a:ln>
        </p:spPr>
        <p:txBody>
          <a:bodyPr wrap="square" lIns="131445" tIns="65723" rIns="131445" bIns="65723"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imes New Roman"/>
                <a:ea typeface="+mn-ea"/>
                <a:cs typeface="Times New Roman"/>
              </a:rPr>
              <a:t>References and</a:t>
            </a:r>
            <a:r>
              <a:rPr lang="en-US" sz="4800" b="1" dirty="0">
                <a:solidFill>
                  <a:schemeClr val="bg1"/>
                </a:solidFill>
                <a:latin typeface="Times New Roman"/>
                <a:cs typeface="Times New Roman"/>
              </a:rPr>
              <a:t> </a:t>
            </a:r>
            <a:r>
              <a:rPr kumimoji="0" lang="en-US" sz="4800" b="1" i="0" u="none" strike="noStrike" kern="1200" cap="none" spc="0" normalizeH="0" baseline="0" noProof="0" dirty="0">
                <a:ln>
                  <a:noFill/>
                </a:ln>
                <a:solidFill>
                  <a:schemeClr val="bg1"/>
                </a:solidFill>
                <a:effectLst/>
                <a:uLnTx/>
                <a:uFillTx/>
                <a:latin typeface="Times New Roman"/>
                <a:ea typeface="+mn-ea"/>
                <a:cs typeface="Times New Roman"/>
              </a:rPr>
              <a:t> Acknowledgments</a:t>
            </a:r>
            <a:endParaRPr kumimoji="0" lang="en-US" sz="6000" b="1" i="0" u="none" strike="noStrike" kern="1200" cap="none" spc="0" normalizeH="0" baseline="0" noProof="0" dirty="0">
              <a:ln>
                <a:noFill/>
              </a:ln>
              <a:solidFill>
                <a:schemeClr val="bg1"/>
              </a:solidFill>
              <a:effectLst/>
              <a:uLnTx/>
              <a:uFillTx/>
              <a:latin typeface="Times New Roman"/>
              <a:ea typeface="+mn-ea"/>
              <a:cs typeface="Times New Roman"/>
            </a:endParaRPr>
          </a:p>
        </p:txBody>
      </p:sp>
      <p:pic>
        <p:nvPicPr>
          <p:cNvPr id="35" name="Picture 34">
            <a:extLst>
              <a:ext uri="{FF2B5EF4-FFF2-40B4-BE49-F238E27FC236}">
                <a16:creationId xmlns:a16="http://schemas.microsoft.com/office/drawing/2014/main" id="{1151A152-B78A-FB4C-9A48-8669CFFC7E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17214" y="13032974"/>
            <a:ext cx="5057279" cy="7820679"/>
          </a:xfrm>
          <a:prstGeom prst="rect">
            <a:avLst/>
          </a:prstGeom>
          <a:ln w="19050">
            <a:solidFill>
              <a:schemeClr val="tx1"/>
            </a:solidFill>
          </a:ln>
        </p:spPr>
      </p:pic>
      <p:sp>
        <p:nvSpPr>
          <p:cNvPr id="36" name="TextBox 35">
            <a:extLst>
              <a:ext uri="{FF2B5EF4-FFF2-40B4-BE49-F238E27FC236}">
                <a16:creationId xmlns:a16="http://schemas.microsoft.com/office/drawing/2014/main" id="{BDB91F26-080F-45C0-AAC6-FAD42FB56EEB}"/>
              </a:ext>
            </a:extLst>
          </p:cNvPr>
          <p:cNvSpPr txBox="1"/>
          <p:nvPr/>
        </p:nvSpPr>
        <p:spPr>
          <a:xfrm>
            <a:off x="768123" y="4733293"/>
            <a:ext cx="9272282" cy="10843354"/>
          </a:xfrm>
          <a:prstGeom prst="rect">
            <a:avLst/>
          </a:prstGeom>
          <a:solidFill>
            <a:schemeClr val="bg1"/>
          </a:solidFill>
          <a:ln>
            <a:solidFill>
              <a:schemeClr val="tx1"/>
            </a:solidFill>
          </a:ln>
        </p:spPr>
        <p:txBody>
          <a:bodyPr wrap="square" lIns="131445" tIns="65723" rIns="131445" bIns="65723"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Times New Roman"/>
              </a:rPr>
              <a:t>Background</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In the 19th century, the Bedford Alum Springs Hotel attracted travelers by advertising the local mineral springs that were said to have healing benefits. During this time, visitors would come to the resort and leave with vials of powdered minerals that had been separated from water near the property. With ongoing archeological projects happening at the New London historical site, several hand-dug wells were found on the property. One well was found in a small outbuilding behind the Bedford Alum Springs Hotel while the other was found a short distance down the road inside Mead’s Tavern, the oldest standing building from the colonial era in central Virginia. </a:t>
            </a:r>
            <a:r>
              <a:rPr kumimoji="0" lang="en-US" sz="2400" b="1" i="0" u="none" strike="noStrike" kern="1200" cap="none" spc="0" normalizeH="0" baseline="0" noProof="0" dirty="0">
                <a:ln>
                  <a:noFill/>
                </a:ln>
                <a:solidFill>
                  <a:prstClr val="black"/>
                </a:solidFill>
                <a:effectLst/>
                <a:uLnTx/>
                <a:uFillTx/>
                <a:latin typeface="Times New Roman"/>
                <a:ea typeface="+mn-ea"/>
                <a:cs typeface="Times New Roman"/>
              </a:rPr>
              <a:t>Methods</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This research project focused on determining whether these wells contained the famous mineral water promoted by the hotel. To answer this question, an elemental analysis was performed on the water samples taken from the wells at the hotel and Mead’s Tavern, as well as Buffalo Creek, which was located a mile downhill from the historical property. The elements of interest for this study were iron, aluminum, calcium, and magnesium. The water samples were analyzed against external standards by both UV-Vis spectroscopy and AAS spectrophotometry. Using these analytical methods, the concentrations of minerals and the relative water hardness were quantified and then compared to a circa 1850’s analysis of the mineral water. </a:t>
            </a:r>
            <a:r>
              <a:rPr kumimoji="0" lang="en-US" sz="2400" b="1" i="0" u="none" strike="noStrike" kern="1200" cap="none" spc="0" normalizeH="0" baseline="0" noProof="0" dirty="0">
                <a:ln>
                  <a:noFill/>
                </a:ln>
                <a:solidFill>
                  <a:prstClr val="black"/>
                </a:solidFill>
                <a:effectLst/>
                <a:uLnTx/>
                <a:uFillTx/>
                <a:latin typeface="Times New Roman"/>
                <a:ea typeface="+mn-ea"/>
                <a:cs typeface="Times New Roman"/>
              </a:rPr>
              <a:t>Results: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Ultimately, the results indicated that all three water sources had standard to low levels of the elements of interest. </a:t>
            </a:r>
            <a:r>
              <a:rPr kumimoji="0" lang="en-US" sz="2400" b="1" i="0" u="none" strike="noStrike" kern="1200" cap="none" spc="0" normalizeH="0" baseline="0" noProof="0" dirty="0">
                <a:ln>
                  <a:noFill/>
                </a:ln>
                <a:solidFill>
                  <a:prstClr val="black"/>
                </a:solidFill>
                <a:effectLst/>
                <a:uLnTx/>
                <a:uFillTx/>
                <a:latin typeface="Times New Roman"/>
                <a:ea typeface="+mn-ea"/>
                <a:cs typeface="Times New Roman"/>
              </a:rPr>
              <a:t>Conclusions: </a:t>
            </a:r>
            <a:r>
              <a:rPr kumimoji="0" lang="en-US" sz="2400" i="0" u="none" strike="noStrike" kern="1200" cap="none" spc="0" normalizeH="0" baseline="0" noProof="0" dirty="0">
                <a:ln>
                  <a:noFill/>
                </a:ln>
                <a:solidFill>
                  <a:prstClr val="black"/>
                </a:solidFill>
                <a:effectLst/>
                <a:uLnTx/>
                <a:uFillTx/>
                <a:latin typeface="Times New Roman"/>
                <a:ea typeface="+mn-ea"/>
                <a:cs typeface="Times New Roman"/>
              </a:rPr>
              <a:t>These</a:t>
            </a:r>
            <a:r>
              <a:rPr kumimoji="0" lang="en-US" sz="24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findings suggest that the wells behind the hotel and in Mead’s Tavern were intended for general household uses such as cooking, washing, and cleaning. The advertised mineral water from the springs referenced in historical papers was, therefore, likely not located immediately adjacent to the hotel property.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5" name="TextBox 4">
            <a:extLst>
              <a:ext uri="{FF2B5EF4-FFF2-40B4-BE49-F238E27FC236}">
                <a16:creationId xmlns:a16="http://schemas.microsoft.com/office/drawing/2014/main" id="{D478408D-2C50-4EE2-99FB-866DA5D8BFEF}"/>
              </a:ext>
            </a:extLst>
          </p:cNvPr>
          <p:cNvSpPr txBox="1"/>
          <p:nvPr/>
        </p:nvSpPr>
        <p:spPr>
          <a:xfrm>
            <a:off x="24003853" y="10463179"/>
            <a:ext cx="809578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Figure 2. </a:t>
            </a:r>
            <a:r>
              <a:rPr kumimoji="0" lang="en-US" sz="3200" b="1" i="0" u="none" strike="noStrike" kern="1200" cap="none" spc="0" normalizeH="0" baseline="0" noProof="0" dirty="0">
                <a:ln>
                  <a:noFill/>
                </a:ln>
                <a:effectLst/>
                <a:uLnTx/>
                <a:uFillTx/>
                <a:latin typeface="Times New Roman"/>
                <a:ea typeface="+mn-ea"/>
                <a:cs typeface="Times New Roman"/>
              </a:rPr>
              <a:t>Image </a:t>
            </a:r>
            <a:r>
              <a:rPr lang="en-US" sz="3200" b="1" dirty="0">
                <a:latin typeface="Times New Roman"/>
                <a:cs typeface="Times New Roman"/>
              </a:rPr>
              <a:t>showing how water was sampled from 50 feet below the ground surface in the well at t</a:t>
            </a:r>
            <a:r>
              <a:rPr kumimoji="0" lang="en-US" sz="3200" b="1" i="0" u="none" strike="noStrike" kern="1200" cap="none" spc="0" normalizeH="0" baseline="0" noProof="0" dirty="0">
                <a:ln>
                  <a:noFill/>
                </a:ln>
                <a:effectLst/>
                <a:uLnTx/>
                <a:uFillTx/>
                <a:latin typeface="Times New Roman"/>
                <a:ea typeface="+mn-ea"/>
                <a:cs typeface="Times New Roman"/>
              </a:rPr>
              <a:t>he Bedford Alum Springs Hotel. </a:t>
            </a:r>
          </a:p>
        </p:txBody>
      </p:sp>
      <p:sp>
        <p:nvSpPr>
          <p:cNvPr id="9" name="TextBox 8">
            <a:extLst>
              <a:ext uri="{FF2B5EF4-FFF2-40B4-BE49-F238E27FC236}">
                <a16:creationId xmlns:a16="http://schemas.microsoft.com/office/drawing/2014/main" id="{8318961B-FE0D-40D6-AC33-69A7EC19AD12}"/>
              </a:ext>
            </a:extLst>
          </p:cNvPr>
          <p:cNvSpPr txBox="1"/>
          <p:nvPr/>
        </p:nvSpPr>
        <p:spPr>
          <a:xfrm>
            <a:off x="18148593" y="21354069"/>
            <a:ext cx="77211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Figure 4. Standard curve plot of the absorbance of Fe</a:t>
            </a:r>
            <a:r>
              <a:rPr kumimoji="0" lang="en-US" sz="3200" b="1" i="0" u="none" strike="noStrike" kern="1200" cap="none" spc="0" normalizeH="0" baseline="30000" noProof="0" dirty="0">
                <a:ln>
                  <a:noFill/>
                </a:ln>
                <a:solidFill>
                  <a:prstClr val="black"/>
                </a:solidFill>
                <a:effectLst/>
                <a:uLnTx/>
                <a:uFillTx/>
                <a:latin typeface="Times New Roman"/>
                <a:ea typeface="+mn-ea"/>
                <a:cs typeface="Times New Roman"/>
              </a:rPr>
              <a:t>2+ </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and reduced Fe</a:t>
            </a:r>
            <a:r>
              <a:rPr kumimoji="0" lang="en-US" sz="3200" b="1" i="0" u="none" strike="noStrike" kern="1200" cap="none" spc="0" normalizeH="0" baseline="30000" noProof="0" dirty="0">
                <a:ln>
                  <a:noFill/>
                </a:ln>
                <a:solidFill>
                  <a:prstClr val="black"/>
                </a:solidFill>
                <a:effectLst/>
                <a:uLnTx/>
                <a:uFillTx/>
                <a:latin typeface="Times New Roman"/>
                <a:ea typeface="+mn-ea"/>
                <a:cs typeface="Times New Roman"/>
              </a:rPr>
              <a:t>3+ </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at 512nm with varying concentrations</a:t>
            </a:r>
          </a:p>
        </p:txBody>
      </p:sp>
      <p:sp>
        <p:nvSpPr>
          <p:cNvPr id="11" name="TextBox 10">
            <a:extLst>
              <a:ext uri="{FF2B5EF4-FFF2-40B4-BE49-F238E27FC236}">
                <a16:creationId xmlns:a16="http://schemas.microsoft.com/office/drawing/2014/main" id="{875FEBCE-4383-4513-A982-E3E609A3CC02}"/>
              </a:ext>
            </a:extLst>
          </p:cNvPr>
          <p:cNvSpPr txBox="1"/>
          <p:nvPr/>
        </p:nvSpPr>
        <p:spPr>
          <a:xfrm>
            <a:off x="12186461" y="10737445"/>
            <a:ext cx="105044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Figure 1. Image showing the Bedford Alum Springs Hotel</a:t>
            </a:r>
          </a:p>
        </p:txBody>
      </p:sp>
      <p:sp>
        <p:nvSpPr>
          <p:cNvPr id="13" name="TextBox 12">
            <a:extLst>
              <a:ext uri="{FF2B5EF4-FFF2-40B4-BE49-F238E27FC236}">
                <a16:creationId xmlns:a16="http://schemas.microsoft.com/office/drawing/2014/main" id="{D920EC93-9B27-4393-A38E-CB620855EECB}"/>
              </a:ext>
            </a:extLst>
          </p:cNvPr>
          <p:cNvSpPr txBox="1"/>
          <p:nvPr/>
        </p:nvSpPr>
        <p:spPr>
          <a:xfrm>
            <a:off x="27673438" y="20834064"/>
            <a:ext cx="553884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Figure 5. </a:t>
            </a:r>
            <a:r>
              <a:rPr kumimoji="0" lang="en-US" sz="3200" b="1" i="0" u="none" strike="noStrike" kern="1200" cap="none" spc="0" normalizeH="0" baseline="0" noProof="0" dirty="0">
                <a:ln>
                  <a:noFill/>
                </a:ln>
                <a:effectLst/>
                <a:uLnTx/>
                <a:uFillTx/>
                <a:latin typeface="Times New Roman"/>
                <a:ea typeface="+mn-ea"/>
                <a:cs typeface="Times New Roman"/>
              </a:rPr>
              <a:t>Page from an 1871 VMI student’s notebook illustrating historical of chemical nomenclature pre-periodic table of the elements</a:t>
            </a:r>
          </a:p>
        </p:txBody>
      </p:sp>
      <p:graphicFrame>
        <p:nvGraphicFramePr>
          <p:cNvPr id="12" name="Table 14">
            <a:extLst>
              <a:ext uri="{FF2B5EF4-FFF2-40B4-BE49-F238E27FC236}">
                <a16:creationId xmlns:a16="http://schemas.microsoft.com/office/drawing/2014/main" id="{82D8F304-B996-8642-848E-300525EB4BB8}"/>
              </a:ext>
            </a:extLst>
          </p:cNvPr>
          <p:cNvGraphicFramePr>
            <a:graphicFrameLocks noGrp="1"/>
          </p:cNvGraphicFramePr>
          <p:nvPr>
            <p:extLst>
              <p:ext uri="{D42A27DB-BD31-4B8C-83A1-F6EECF244321}">
                <p14:modId xmlns:p14="http://schemas.microsoft.com/office/powerpoint/2010/main" val="4113264672"/>
              </p:ext>
            </p:extLst>
          </p:nvPr>
        </p:nvGraphicFramePr>
        <p:xfrm>
          <a:off x="16164808" y="23765478"/>
          <a:ext cx="16949535" cy="5118426"/>
        </p:xfrm>
        <a:graphic>
          <a:graphicData uri="http://schemas.openxmlformats.org/drawingml/2006/table">
            <a:tbl>
              <a:tblPr firstRow="1" bandRow="1">
                <a:tableStyleId>{F5AB1C69-6EDB-4FF4-983F-18BD219EF322}</a:tableStyleId>
              </a:tblPr>
              <a:tblGrid>
                <a:gridCol w="1644581">
                  <a:extLst>
                    <a:ext uri="{9D8B030D-6E8A-4147-A177-3AD203B41FA5}">
                      <a16:colId xmlns:a16="http://schemas.microsoft.com/office/drawing/2014/main" val="3037445053"/>
                    </a:ext>
                  </a:extLst>
                </a:gridCol>
                <a:gridCol w="1716594">
                  <a:extLst>
                    <a:ext uri="{9D8B030D-6E8A-4147-A177-3AD203B41FA5}">
                      <a16:colId xmlns:a16="http://schemas.microsoft.com/office/drawing/2014/main" val="1623993018"/>
                    </a:ext>
                  </a:extLst>
                </a:gridCol>
                <a:gridCol w="1988163">
                  <a:extLst>
                    <a:ext uri="{9D8B030D-6E8A-4147-A177-3AD203B41FA5}">
                      <a16:colId xmlns:a16="http://schemas.microsoft.com/office/drawing/2014/main" val="3092958016"/>
                    </a:ext>
                  </a:extLst>
                </a:gridCol>
                <a:gridCol w="1894225">
                  <a:extLst>
                    <a:ext uri="{9D8B030D-6E8A-4147-A177-3AD203B41FA5}">
                      <a16:colId xmlns:a16="http://schemas.microsoft.com/office/drawing/2014/main" val="156317923"/>
                    </a:ext>
                  </a:extLst>
                </a:gridCol>
                <a:gridCol w="1978475">
                  <a:extLst>
                    <a:ext uri="{9D8B030D-6E8A-4147-A177-3AD203B41FA5}">
                      <a16:colId xmlns:a16="http://schemas.microsoft.com/office/drawing/2014/main" val="2938304236"/>
                    </a:ext>
                  </a:extLst>
                </a:gridCol>
                <a:gridCol w="1903915">
                  <a:extLst>
                    <a:ext uri="{9D8B030D-6E8A-4147-A177-3AD203B41FA5}">
                      <a16:colId xmlns:a16="http://schemas.microsoft.com/office/drawing/2014/main" val="1023585381"/>
                    </a:ext>
                  </a:extLst>
                </a:gridCol>
                <a:gridCol w="1941194">
                  <a:extLst>
                    <a:ext uri="{9D8B030D-6E8A-4147-A177-3AD203B41FA5}">
                      <a16:colId xmlns:a16="http://schemas.microsoft.com/office/drawing/2014/main" val="279416857"/>
                    </a:ext>
                  </a:extLst>
                </a:gridCol>
                <a:gridCol w="1941194">
                  <a:extLst>
                    <a:ext uri="{9D8B030D-6E8A-4147-A177-3AD203B41FA5}">
                      <a16:colId xmlns:a16="http://schemas.microsoft.com/office/drawing/2014/main" val="867439989"/>
                    </a:ext>
                  </a:extLst>
                </a:gridCol>
                <a:gridCol w="1941194">
                  <a:extLst>
                    <a:ext uri="{9D8B030D-6E8A-4147-A177-3AD203B41FA5}">
                      <a16:colId xmlns:a16="http://schemas.microsoft.com/office/drawing/2014/main" val="4162937491"/>
                    </a:ext>
                  </a:extLst>
                </a:gridCol>
              </a:tblGrid>
              <a:tr h="772592">
                <a:tc>
                  <a:txBody>
                    <a:bodyPr/>
                    <a:lstStyle/>
                    <a:p>
                      <a:pPr algn="ctr"/>
                      <a:endParaRPr lang="en-US" sz="3200">
                        <a:latin typeface="Times New Roman" panose="02020603050405020304" pitchFamily="18" charset="0"/>
                        <a:cs typeface="Times New Roman" panose="02020603050405020304" pitchFamily="18" charset="0"/>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gridSpan="2">
                  <a:txBody>
                    <a:bodyPr/>
                    <a:lstStyle/>
                    <a:p>
                      <a:pPr algn="ctr"/>
                      <a:r>
                        <a:rPr lang="en-US" sz="3200" dirty="0">
                          <a:solidFill>
                            <a:schemeClr val="tx1"/>
                          </a:solidFill>
                          <a:latin typeface="Times New Roman"/>
                          <a:cs typeface="Times New Roman"/>
                        </a:rPr>
                        <a:t>Iron (Fe)</a:t>
                      </a:r>
                    </a:p>
                  </a:txBody>
                  <a:tcPr marL="83127" marR="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marL="0" marR="0" marT="0" marB="0" anchor="ctr" horzOverflow="overflow"/>
                </a:tc>
                <a:tc gridSpan="2">
                  <a:txBody>
                    <a:bodyPr/>
                    <a:lstStyle/>
                    <a:p>
                      <a:pPr algn="ctr"/>
                      <a:r>
                        <a:rPr lang="en-US" sz="3200" dirty="0">
                          <a:solidFill>
                            <a:schemeClr val="tx1"/>
                          </a:solidFill>
                          <a:latin typeface="Times New Roman"/>
                          <a:cs typeface="Times New Roman"/>
                        </a:rPr>
                        <a:t>Aluminum (Al)</a:t>
                      </a:r>
                      <a:endParaRPr lang="en-US" sz="3200" dirty="0">
                        <a:solidFill>
                          <a:schemeClr val="tx1"/>
                        </a:solidFill>
                        <a:latin typeface="Times New Roman" panose="02020603050405020304" pitchFamily="18" charset="0"/>
                        <a:cs typeface="Times New Roman" panose="02020603050405020304" pitchFamily="18" charset="0"/>
                      </a:endParaRPr>
                    </a:p>
                  </a:txBody>
                  <a:tcPr marL="83127" marR="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marL="0" marR="0" marT="0" marB="0" anchor="ctr" horzOverflow="overflow"/>
                </a:tc>
                <a:tc gridSpan="2">
                  <a:txBody>
                    <a:bodyPr/>
                    <a:lstStyle/>
                    <a:p>
                      <a:pPr algn="ctr"/>
                      <a:r>
                        <a:rPr lang="en-US" sz="3200" dirty="0">
                          <a:solidFill>
                            <a:schemeClr val="tx1"/>
                          </a:solidFill>
                          <a:latin typeface="Times New Roman"/>
                          <a:cs typeface="Times New Roman"/>
                        </a:rPr>
                        <a:t>Calcium (Ca)</a:t>
                      </a:r>
                    </a:p>
                  </a:txBody>
                  <a:tcPr marL="83127" marR="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marL="0" marR="0" marT="0" marB="0" anchor="ctr" horzOverflow="overflow"/>
                </a:tc>
                <a:tc gridSpan="2">
                  <a:txBody>
                    <a:bodyPr/>
                    <a:lstStyle/>
                    <a:p>
                      <a:pPr algn="ctr"/>
                      <a:r>
                        <a:rPr lang="en-US" sz="3200" dirty="0">
                          <a:solidFill>
                            <a:schemeClr val="tx1"/>
                          </a:solidFill>
                          <a:latin typeface="Times New Roman"/>
                          <a:cs typeface="Times New Roman"/>
                        </a:rPr>
                        <a:t>Magnesium (Mg)</a:t>
                      </a:r>
                    </a:p>
                  </a:txBody>
                  <a:tcPr marL="83127" marR="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73CF"/>
                    </a:solidFill>
                  </a:tcPr>
                </a:tc>
                <a:tc hMerge="1">
                  <a:txBody>
                    <a:bodyPr/>
                    <a:lstStyle/>
                    <a:p>
                      <a:endParaRPr lang="en-US"/>
                    </a:p>
                  </a:txBody>
                  <a:tcPr marL="0" marR="0" marT="0" marB="0" anchor="ctr" horzOverflow="overflow"/>
                </a:tc>
                <a:extLst>
                  <a:ext uri="{0D108BD9-81ED-4DB2-BD59-A6C34878D82A}">
                    <a16:rowId xmlns:a16="http://schemas.microsoft.com/office/drawing/2014/main" val="715275121"/>
                  </a:ext>
                </a:extLst>
              </a:tr>
              <a:tr h="1545188">
                <a:tc>
                  <a:txBody>
                    <a:bodyPr/>
                    <a:lstStyle/>
                    <a:p>
                      <a:pPr algn="ctr"/>
                      <a:endParaRPr lang="en-US" sz="3200">
                        <a:latin typeface="Times New Roman" panose="02020603050405020304" pitchFamily="18" charset="0"/>
                        <a:cs typeface="Times New Roman" panose="02020603050405020304" pitchFamily="18" charset="0"/>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a:r>
                        <a:rPr lang="en-US" sz="3200">
                          <a:latin typeface="Times New Roman"/>
                          <a:cs typeface="Times New Roman"/>
                        </a:rPr>
                        <a:t>2021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algn="ctr"/>
                      <a:r>
                        <a:rPr lang="en-US" sz="3200">
                          <a:latin typeface="Times New Roman"/>
                          <a:cs typeface="Times New Roman"/>
                        </a:rPr>
                        <a:t>Gilham</a:t>
                      </a:r>
                    </a:p>
                    <a:p>
                      <a:pPr algn="ctr"/>
                      <a:r>
                        <a:rPr lang="en-US" sz="3200">
                          <a:latin typeface="Times New Roman"/>
                          <a:cs typeface="Times New Roman"/>
                        </a:rPr>
                        <a:t>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algn="ctr"/>
                      <a:r>
                        <a:rPr lang="en-US" sz="3200">
                          <a:latin typeface="Times New Roman"/>
                          <a:cs typeface="Times New Roman"/>
                        </a:rPr>
                        <a:t>2021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tc>
                  <a:txBody>
                    <a:bodyPr/>
                    <a:lstStyle/>
                    <a:p>
                      <a:pPr algn="ctr"/>
                      <a:r>
                        <a:rPr lang="en-US" sz="3200">
                          <a:latin typeface="Times New Roman"/>
                          <a:cs typeface="Times New Roman"/>
                        </a:rPr>
                        <a:t>Gilham</a:t>
                      </a:r>
                    </a:p>
                    <a:p>
                      <a:pPr algn="ctr"/>
                      <a:r>
                        <a:rPr lang="en-US" sz="3200">
                          <a:latin typeface="Times New Roman"/>
                          <a:cs typeface="Times New Roman"/>
                        </a:rPr>
                        <a:t>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tc>
                  <a:txBody>
                    <a:bodyPr/>
                    <a:lstStyle/>
                    <a:p>
                      <a:pPr algn="ctr"/>
                      <a:r>
                        <a:rPr lang="en-US" sz="3200">
                          <a:latin typeface="Times New Roman"/>
                          <a:cs typeface="Times New Roman"/>
                        </a:rPr>
                        <a:t>2021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60000"/>
                        <a:lumOff val="40000"/>
                      </a:schemeClr>
                    </a:solidFill>
                  </a:tcPr>
                </a:tc>
                <a:tc>
                  <a:txBody>
                    <a:bodyPr/>
                    <a:lstStyle/>
                    <a:p>
                      <a:pPr algn="ctr"/>
                      <a:r>
                        <a:rPr lang="en-US" sz="3200">
                          <a:latin typeface="Times New Roman"/>
                          <a:cs typeface="Times New Roman"/>
                        </a:rPr>
                        <a:t>Gilham</a:t>
                      </a:r>
                    </a:p>
                    <a:p>
                      <a:pPr algn="ctr"/>
                      <a:r>
                        <a:rPr lang="en-US" sz="3200">
                          <a:latin typeface="Times New Roman"/>
                          <a:cs typeface="Times New Roman"/>
                        </a:rPr>
                        <a:t>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60000"/>
                        <a:lumOff val="40000"/>
                      </a:schemeClr>
                    </a:solidFill>
                  </a:tcPr>
                </a:tc>
                <a:tc>
                  <a:txBody>
                    <a:bodyPr/>
                    <a:lstStyle/>
                    <a:p>
                      <a:pPr algn="ctr"/>
                      <a:r>
                        <a:rPr lang="en-US" sz="3200">
                          <a:latin typeface="Times New Roman"/>
                          <a:cs typeface="Times New Roman"/>
                        </a:rPr>
                        <a:t>2021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3F73CF"/>
                    </a:solidFill>
                  </a:tcPr>
                </a:tc>
                <a:tc>
                  <a:txBody>
                    <a:bodyPr/>
                    <a:lstStyle/>
                    <a:p>
                      <a:pPr algn="ctr"/>
                      <a:r>
                        <a:rPr lang="en-US" sz="3200">
                          <a:latin typeface="Times New Roman"/>
                          <a:cs typeface="Times New Roman"/>
                        </a:rPr>
                        <a:t>Gilham</a:t>
                      </a:r>
                    </a:p>
                    <a:p>
                      <a:pPr algn="ctr"/>
                      <a:r>
                        <a:rPr lang="en-US" sz="3200">
                          <a:latin typeface="Times New Roman"/>
                          <a:cs typeface="Times New Roman"/>
                        </a:rPr>
                        <a:t>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3F73CF"/>
                    </a:solidFill>
                  </a:tcPr>
                </a:tc>
                <a:extLst>
                  <a:ext uri="{0D108BD9-81ED-4DB2-BD59-A6C34878D82A}">
                    <a16:rowId xmlns:a16="http://schemas.microsoft.com/office/drawing/2014/main" val="3077249744"/>
                  </a:ext>
                </a:extLst>
              </a:tr>
              <a:tr h="772592">
                <a:tc>
                  <a:txBody>
                    <a:bodyPr/>
                    <a:lstStyle/>
                    <a:p>
                      <a:pPr algn="ctr"/>
                      <a:r>
                        <a:rPr lang="en-US" sz="3200">
                          <a:latin typeface="Times New Roman"/>
                          <a:cs typeface="Times New Roman"/>
                        </a:rPr>
                        <a:t>Hotel</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3200" b="0" i="0" u="none" strike="noStrike">
                          <a:solidFill>
                            <a:srgbClr val="000000"/>
                          </a:solidFill>
                          <a:effectLst/>
                          <a:latin typeface="Times New Roman"/>
                          <a:cs typeface="Times New Roman"/>
                        </a:rPr>
                        <a:t>0.0456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20000"/>
                        <a:lumOff val="80000"/>
                      </a:schemeClr>
                    </a:solidFill>
                  </a:tcPr>
                </a:tc>
                <a:tc>
                  <a:txBody>
                    <a:bodyPr/>
                    <a:lstStyle/>
                    <a:p>
                      <a:pPr algn="ctr"/>
                      <a:r>
                        <a:rPr lang="en-US" sz="3200">
                          <a:latin typeface="Times New Roman"/>
                          <a:cs typeface="Times New Roman"/>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20000"/>
                        <a:lumOff val="80000"/>
                      </a:schemeClr>
                    </a:solidFill>
                  </a:tcPr>
                </a:tc>
                <a:tc>
                  <a:txBody>
                    <a:bodyPr/>
                    <a:lstStyle/>
                    <a:p>
                      <a:pPr algn="ctr" fontAlgn="b"/>
                      <a:r>
                        <a:rPr lang="en-US" sz="3200" b="0" i="0" u="none" strike="noStrike">
                          <a:solidFill>
                            <a:srgbClr val="000000"/>
                          </a:solidFill>
                          <a:effectLst/>
                          <a:latin typeface="Times New Roman"/>
                          <a:cs typeface="Times New Roman"/>
                        </a:rPr>
                        <a:t>0.149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40000"/>
                        <a:lumOff val="60000"/>
                      </a:schemeClr>
                    </a:solidFill>
                  </a:tcPr>
                </a:tc>
                <a:tc>
                  <a:txBody>
                    <a:bodyPr/>
                    <a:lstStyle/>
                    <a:p>
                      <a:pPr algn="ctr"/>
                      <a:r>
                        <a:rPr lang="en-US" sz="3200">
                          <a:latin typeface="Times New Roman"/>
                          <a:cs typeface="Times New Roman"/>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40000"/>
                        <a:lumOff val="60000"/>
                      </a:schemeClr>
                    </a:solidFill>
                  </a:tcPr>
                </a:tc>
                <a:tc>
                  <a:txBody>
                    <a:bodyPr/>
                    <a:lstStyle/>
                    <a:p>
                      <a:pPr algn="ctr" fontAlgn="b"/>
                      <a:r>
                        <a:rPr lang="en-US" sz="3200" b="0" i="0" u="none" strike="noStrike" dirty="0">
                          <a:solidFill>
                            <a:srgbClr val="000000"/>
                          </a:solidFill>
                          <a:effectLst/>
                          <a:latin typeface="Times New Roman"/>
                          <a:cs typeface="Times New Roman"/>
                        </a:rPr>
                        <a:t>4.39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60000"/>
                        <a:lumOff val="40000"/>
                      </a:schemeClr>
                    </a:solidFill>
                  </a:tcPr>
                </a:tc>
                <a:tc>
                  <a:txBody>
                    <a:bodyPr/>
                    <a:lstStyle/>
                    <a:p>
                      <a:pPr algn="ctr"/>
                      <a:r>
                        <a:rPr lang="en-US" sz="3200">
                          <a:latin typeface="Times New Roman"/>
                          <a:cs typeface="Times New Roman"/>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Times New Roman"/>
                          <a:cs typeface="Times New Roman"/>
                        </a:rPr>
                        <a:t>3.17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3F73CF"/>
                    </a:solidFill>
                  </a:tcPr>
                </a:tc>
                <a:tc>
                  <a:txBody>
                    <a:bodyPr/>
                    <a:lstStyle/>
                    <a:p>
                      <a:pPr algn="ctr"/>
                      <a:r>
                        <a:rPr lang="en-US" sz="3200">
                          <a:latin typeface="Times New Roman"/>
                          <a:cs typeface="Times New Roman"/>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3F73CF"/>
                    </a:solidFill>
                  </a:tcPr>
                </a:tc>
                <a:extLst>
                  <a:ext uri="{0D108BD9-81ED-4DB2-BD59-A6C34878D82A}">
                    <a16:rowId xmlns:a16="http://schemas.microsoft.com/office/drawing/2014/main" val="501837132"/>
                  </a:ext>
                </a:extLst>
              </a:tr>
              <a:tr h="1255462">
                <a:tc>
                  <a:txBody>
                    <a:bodyPr/>
                    <a:lstStyle/>
                    <a:p>
                      <a:pPr algn="ctr"/>
                      <a:r>
                        <a:rPr lang="en-US" sz="3200" dirty="0">
                          <a:latin typeface="Times New Roman"/>
                          <a:cs typeface="Times New Roman"/>
                        </a:rPr>
                        <a:t>Meade’s Tavern</a:t>
                      </a:r>
                      <a:endParaRPr lang="en-US" sz="3200" dirty="0">
                        <a:latin typeface="Times New Roman" panose="02020603050405020304" pitchFamily="18" charset="0"/>
                        <a:cs typeface="Times New Roman" panose="02020603050405020304" pitchFamily="18" charset="0"/>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3200" b="0" i="0" u="none" strike="noStrike">
                          <a:solidFill>
                            <a:srgbClr val="000000"/>
                          </a:solidFill>
                          <a:effectLst/>
                          <a:latin typeface="Times New Roman"/>
                          <a:cs typeface="Times New Roman"/>
                        </a:rPr>
                        <a:t>0.0827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20000"/>
                        <a:lumOff val="80000"/>
                      </a:schemeClr>
                    </a:solidFill>
                  </a:tcPr>
                </a:tc>
                <a:tc>
                  <a:txBody>
                    <a:bodyPr/>
                    <a:lstStyle/>
                    <a:p>
                      <a:pPr algn="ctr"/>
                      <a:r>
                        <a:rPr lang="en-US" sz="3200">
                          <a:latin typeface="Times New Roman"/>
                          <a:cs typeface="Times New Roman"/>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20000"/>
                        <a:lumOff val="80000"/>
                      </a:schemeClr>
                    </a:solidFill>
                  </a:tcPr>
                </a:tc>
                <a:tc>
                  <a:txBody>
                    <a:bodyPr/>
                    <a:lstStyle/>
                    <a:p>
                      <a:pPr algn="ctr" fontAlgn="b"/>
                      <a:r>
                        <a:rPr lang="en-US" sz="3200" b="0" i="0" u="none" strike="noStrike">
                          <a:solidFill>
                            <a:srgbClr val="000000"/>
                          </a:solidFill>
                          <a:effectLst/>
                          <a:latin typeface="Times New Roman"/>
                          <a:cs typeface="Times New Roman"/>
                        </a:rPr>
                        <a:t>0.142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40000"/>
                        <a:lumOff val="60000"/>
                      </a:schemeClr>
                    </a:solidFill>
                  </a:tcPr>
                </a:tc>
                <a:tc>
                  <a:txBody>
                    <a:bodyPr/>
                    <a:lstStyle/>
                    <a:p>
                      <a:pPr algn="ctr"/>
                      <a:r>
                        <a:rPr lang="en-US" sz="3200">
                          <a:latin typeface="Times New Roman"/>
                          <a:cs typeface="Times New Roman"/>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40000"/>
                        <a:lumOff val="60000"/>
                      </a:schemeClr>
                    </a:solidFill>
                  </a:tcPr>
                </a:tc>
                <a:tc>
                  <a:txBody>
                    <a:bodyPr/>
                    <a:lstStyle/>
                    <a:p>
                      <a:pPr algn="ctr" fontAlgn="b"/>
                      <a:r>
                        <a:rPr lang="en-US" sz="3200" b="0" i="0" u="none" strike="noStrike" dirty="0">
                          <a:solidFill>
                            <a:srgbClr val="000000"/>
                          </a:solidFill>
                          <a:effectLst/>
                          <a:latin typeface="Times New Roman"/>
                          <a:cs typeface="Times New Roman"/>
                        </a:rPr>
                        <a:t>5.58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60000"/>
                        <a:lumOff val="40000"/>
                      </a:schemeClr>
                    </a:solidFill>
                  </a:tcPr>
                </a:tc>
                <a:tc>
                  <a:txBody>
                    <a:bodyPr/>
                    <a:lstStyle/>
                    <a:p>
                      <a:pPr algn="ctr"/>
                      <a:r>
                        <a:rPr lang="en-US" sz="3200">
                          <a:latin typeface="Times New Roman"/>
                          <a:cs typeface="Times New Roman"/>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Times New Roman"/>
                          <a:cs typeface="Times New Roman"/>
                        </a:rPr>
                        <a:t>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3F73CF"/>
                    </a:solidFill>
                  </a:tcPr>
                </a:tc>
                <a:tc>
                  <a:txBody>
                    <a:bodyPr/>
                    <a:lstStyle/>
                    <a:p>
                      <a:pPr algn="ctr"/>
                      <a:r>
                        <a:rPr lang="en-US" sz="3200">
                          <a:latin typeface="Times New Roman"/>
                          <a:cs typeface="Times New Roman"/>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3F73CF"/>
                    </a:solidFill>
                  </a:tcPr>
                </a:tc>
                <a:extLst>
                  <a:ext uri="{0D108BD9-81ED-4DB2-BD59-A6C34878D82A}">
                    <a16:rowId xmlns:a16="http://schemas.microsoft.com/office/drawing/2014/main" val="494217965"/>
                  </a:ext>
                </a:extLst>
              </a:tr>
              <a:tr h="772592">
                <a:tc>
                  <a:txBody>
                    <a:bodyPr/>
                    <a:lstStyle/>
                    <a:p>
                      <a:pPr algn="ctr"/>
                      <a:r>
                        <a:rPr lang="en-US" sz="3200">
                          <a:latin typeface="Times New Roman"/>
                          <a:cs typeface="Times New Roman"/>
                        </a:rPr>
                        <a:t>Buffalo</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3200" b="0" i="0" u="none" strike="noStrike">
                          <a:solidFill>
                            <a:srgbClr val="000000"/>
                          </a:solidFill>
                          <a:effectLst/>
                          <a:latin typeface="Times New Roman"/>
                          <a:cs typeface="Times New Roman"/>
                        </a:rPr>
                        <a:t>0.194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20000"/>
                        <a:lumOff val="80000"/>
                      </a:schemeClr>
                    </a:solidFill>
                  </a:tcPr>
                </a:tc>
                <a:tc>
                  <a:txBody>
                    <a:bodyPr/>
                    <a:lstStyle/>
                    <a:p>
                      <a:pPr algn="ctr"/>
                      <a:r>
                        <a:rPr lang="en-US" sz="3200">
                          <a:latin typeface="Times New Roman"/>
                          <a:cs typeface="Times New Roman"/>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20000"/>
                        <a:lumOff val="80000"/>
                      </a:schemeClr>
                    </a:solidFill>
                  </a:tcPr>
                </a:tc>
                <a:tc>
                  <a:txBody>
                    <a:bodyPr/>
                    <a:lstStyle/>
                    <a:p>
                      <a:pPr algn="ctr" fontAlgn="b"/>
                      <a:r>
                        <a:rPr lang="en-US" sz="3200" b="0" i="0" u="none" strike="noStrike">
                          <a:solidFill>
                            <a:srgbClr val="000000"/>
                          </a:solidFill>
                          <a:effectLst/>
                          <a:latin typeface="Times New Roman"/>
                          <a:cs typeface="Times New Roman"/>
                        </a:rPr>
                        <a:t>0.129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40000"/>
                        <a:lumOff val="60000"/>
                      </a:schemeClr>
                    </a:solidFill>
                  </a:tcPr>
                </a:tc>
                <a:tc>
                  <a:txBody>
                    <a:bodyPr/>
                    <a:lstStyle/>
                    <a:p>
                      <a:pPr algn="ctr"/>
                      <a:r>
                        <a:rPr lang="en-US" sz="3200">
                          <a:latin typeface="Times New Roman"/>
                          <a:cs typeface="Times New Roman"/>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40000"/>
                        <a:lumOff val="60000"/>
                      </a:schemeClr>
                    </a:solidFill>
                  </a:tcPr>
                </a:tc>
                <a:tc>
                  <a:txBody>
                    <a:bodyPr/>
                    <a:lstStyle/>
                    <a:p>
                      <a:pPr algn="ctr"/>
                      <a:r>
                        <a:rPr lang="en-US" sz="3200">
                          <a:latin typeface="Times New Roman"/>
                          <a:cs typeface="Times New Roman"/>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60000"/>
                        <a:lumOff val="40000"/>
                      </a:schemeClr>
                    </a:solidFill>
                  </a:tcPr>
                </a:tc>
                <a:tc>
                  <a:txBody>
                    <a:bodyPr/>
                    <a:lstStyle/>
                    <a:p>
                      <a:pPr algn="ctr"/>
                      <a:r>
                        <a:rPr lang="en-US" sz="3200">
                          <a:latin typeface="Times New Roman"/>
                          <a:cs typeface="Times New Roman"/>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lumMod val="60000"/>
                        <a:lumOff val="40000"/>
                      </a:schemeClr>
                    </a:solidFill>
                  </a:tcPr>
                </a:tc>
                <a:tc>
                  <a:txBody>
                    <a:bodyPr/>
                    <a:lstStyle/>
                    <a:p>
                      <a:pPr algn="ctr"/>
                      <a:r>
                        <a:rPr lang="en-US" sz="3200">
                          <a:latin typeface="Times New Roman"/>
                          <a:cs typeface="Times New Roman"/>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3F73CF"/>
                    </a:solidFill>
                  </a:tcPr>
                </a:tc>
                <a:tc>
                  <a:txBody>
                    <a:bodyPr/>
                    <a:lstStyle/>
                    <a:p>
                      <a:pPr algn="ctr"/>
                      <a:r>
                        <a:rPr lang="en-US" sz="3200" dirty="0">
                          <a:latin typeface="Times New Roman"/>
                          <a:cs typeface="Times New Roman"/>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3F73CF"/>
                    </a:solidFill>
                  </a:tcPr>
                </a:tc>
                <a:extLst>
                  <a:ext uri="{0D108BD9-81ED-4DB2-BD59-A6C34878D82A}">
                    <a16:rowId xmlns:a16="http://schemas.microsoft.com/office/drawing/2014/main" val="3737074076"/>
                  </a:ext>
                </a:extLst>
              </a:tr>
            </a:tbl>
          </a:graphicData>
        </a:graphic>
      </p:graphicFrame>
      <p:sp>
        <p:nvSpPr>
          <p:cNvPr id="10" name="TextBox 9">
            <a:extLst>
              <a:ext uri="{FF2B5EF4-FFF2-40B4-BE49-F238E27FC236}">
                <a16:creationId xmlns:a16="http://schemas.microsoft.com/office/drawing/2014/main" id="{C6BC2003-2CEC-4E8D-A6DF-0DF289D1E24D}"/>
              </a:ext>
            </a:extLst>
          </p:cNvPr>
          <p:cNvSpPr txBox="1"/>
          <p:nvPr/>
        </p:nvSpPr>
        <p:spPr>
          <a:xfrm>
            <a:off x="11206975" y="29504833"/>
            <a:ext cx="534995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rPr>
              <a:t>Figure 6. Visual comparison of Gilham’s c. 1852 concentrations of Al to 2021 </a:t>
            </a:r>
            <a:r>
              <a:rPr lang="en-US" sz="3200" b="1" dirty="0">
                <a:solidFill>
                  <a:prstClr val="black"/>
                </a:solidFill>
                <a:latin typeface="Times New Roman"/>
                <a:cs typeface="Times New Roman"/>
              </a:rPr>
              <a:t>Al results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95858BA-B86E-46F5-8C52-B2D82326E0FE}"/>
              </a:ext>
            </a:extLst>
          </p:cNvPr>
          <p:cNvSpPr txBox="1"/>
          <p:nvPr/>
        </p:nvSpPr>
        <p:spPr>
          <a:xfrm>
            <a:off x="34022255" y="25979945"/>
            <a:ext cx="9262894" cy="5344452"/>
          </a:xfrm>
          <a:prstGeom prst="rect">
            <a:avLst/>
          </a:prstGeom>
          <a:solidFill>
            <a:srgbClr val="FFFFFF"/>
          </a:solidFill>
          <a:ln cap="rnd">
            <a:solidFill>
              <a:schemeClr val="tx1"/>
            </a:solidFill>
          </a:ln>
        </p:spPr>
        <p:txBody>
          <a:bodyPr wrap="square" lIns="182880" tIns="45720" rIns="182880" bIns="45720" rtlCol="0" anchor="t">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a:ea typeface="+mn-ea"/>
                <a:cs typeface="Calibri"/>
              </a:rPr>
              <a:t>Eaton, Andrew D.; </a:t>
            </a:r>
            <a:r>
              <a:rPr kumimoji="0" lang="en-US" sz="2200" b="0" i="0" u="none" strike="noStrike" kern="1200" cap="none" spc="0" normalizeH="0" baseline="0" noProof="0" dirty="0" err="1">
                <a:ln>
                  <a:noFill/>
                </a:ln>
                <a:solidFill>
                  <a:prstClr val="black"/>
                </a:solidFill>
                <a:effectLst/>
                <a:uLnTx/>
                <a:uFillTx/>
                <a:latin typeface="Times New Roman"/>
                <a:ea typeface="+mn-ea"/>
                <a:cs typeface="Calibri"/>
              </a:rPr>
              <a:t>Clesceri</a:t>
            </a:r>
            <a:r>
              <a:rPr kumimoji="0" lang="en-US" sz="2200" b="0" i="0" u="none" strike="noStrike" kern="1200" cap="none" spc="0" normalizeH="0" baseline="0" noProof="0" dirty="0">
                <a:ln>
                  <a:noFill/>
                </a:ln>
                <a:solidFill>
                  <a:prstClr val="black"/>
                </a:solidFill>
                <a:effectLst/>
                <a:uLnTx/>
                <a:uFillTx/>
                <a:latin typeface="Times New Roman"/>
                <a:ea typeface="+mn-ea"/>
                <a:cs typeface="Calibri"/>
              </a:rPr>
              <a:t>, Lenore S.; Greenberg, Arnold E.; </a:t>
            </a:r>
            <a:r>
              <a:rPr kumimoji="0" lang="en-US" sz="2200" b="0" i="0" u="none" strike="noStrike" kern="1200" cap="none" spc="0" normalizeH="0" baseline="0" noProof="0" dirty="0" err="1">
                <a:ln>
                  <a:noFill/>
                </a:ln>
                <a:solidFill>
                  <a:prstClr val="black"/>
                </a:solidFill>
                <a:effectLst/>
                <a:uLnTx/>
                <a:uFillTx/>
                <a:latin typeface="Times New Roman"/>
                <a:ea typeface="+mn-ea"/>
                <a:cs typeface="Calibri"/>
              </a:rPr>
              <a:t>Franson</a:t>
            </a:r>
            <a:r>
              <a:rPr kumimoji="0" lang="en-US" sz="2200" b="0" i="0" u="none" strike="noStrike" kern="1200" cap="none" spc="0" normalizeH="0" baseline="0" noProof="0" dirty="0">
                <a:ln>
                  <a:noFill/>
                </a:ln>
                <a:solidFill>
                  <a:prstClr val="black"/>
                </a:solidFill>
                <a:effectLst/>
                <a:uLnTx/>
                <a:uFillTx/>
                <a:latin typeface="Times New Roman"/>
                <a:ea typeface="+mn-ea"/>
                <a:cs typeface="Calibri"/>
              </a:rPr>
              <a:t>, Mary Ann H.; Standard methods for the examination of water and wastewater; American Public Health Association; American Water Works Association.; Water Environment Federation.1998</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a:ea typeface="+mn-ea"/>
                <a:cs typeface="Calibri"/>
              </a:rPr>
              <a:t>Moorman, J. J. The Virginia Springs: Comprising an Account of all the Principal Mineral Springs of Virginia, with Remarks on the Nature and Medical Applicability of Each, 2nd edition, Richmond, VA, 1854</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a:ea typeface="+mn-ea"/>
                <a:cs typeface="Calibri"/>
              </a:rPr>
              <a:t>We would like to thank and acknowledge for their cooperation and assistance:  </a:t>
            </a:r>
            <a:endParaRPr kumimoji="0" lang="en-US" sz="2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a:ea typeface="+mn-ea"/>
                <a:cs typeface="Calibri"/>
              </a:rPr>
              <a:t>Professor Donna Donald, Director of Public History Initiatives at Liberty University, and </a:t>
            </a:r>
            <a:r>
              <a:rPr kumimoji="0" lang="en-US" sz="2200" b="0" i="0" u="none" strike="noStrike" kern="1200" cap="none" spc="0" normalizeH="0" baseline="0" noProof="0" dirty="0">
                <a:ln>
                  <a:noFill/>
                </a:ln>
                <a:effectLst/>
                <a:uLnTx/>
                <a:uFillTx/>
                <a:latin typeface="Times New Roman"/>
                <a:ea typeface="+mn-ea"/>
                <a:cs typeface="Calibri"/>
              </a:rPr>
              <a:t>Mr. Randy Lichtenberger, Director of Cultural Resources at Hurt &amp; Proffitt, Inc. We also thank Mrs. Martha Bender for her help with the water sampling.</a:t>
            </a:r>
            <a:endParaRPr kumimoji="0" lang="en-US" sz="2200" b="0" i="0" u="none" strike="noStrike" kern="1200" cap="none" spc="0" normalizeH="0" baseline="0" noProof="0" dirty="0">
              <a:ln>
                <a:noFill/>
              </a:ln>
              <a:effectLst/>
              <a:uLnTx/>
              <a:uFillTx/>
              <a:latin typeface="Times New Roman"/>
              <a:ea typeface="+mn-ea"/>
              <a:cs typeface="Times New Roman"/>
            </a:endParaRPr>
          </a:p>
          <a:p>
            <a:pPr marL="0" marR="0" lvl="0" indent="0" algn="l" defTabSz="457200" rtl="0" eaLnBrk="1" fontAlgn="auto" latinLnBrk="0" hangingPunct="1">
              <a:lnSpc>
                <a:spcPct val="14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514350" marR="0" lvl="0" indent="-514350" algn="l" defTabSz="457200" rtl="0" eaLnBrk="1" fontAlgn="auto" latinLnBrk="0" hangingPunct="1">
              <a:lnSpc>
                <a:spcPct val="14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8" name="TextBox 17">
            <a:extLst>
              <a:ext uri="{FF2B5EF4-FFF2-40B4-BE49-F238E27FC236}">
                <a16:creationId xmlns:a16="http://schemas.microsoft.com/office/drawing/2014/main" id="{9E9F6458-BD58-9043-ACC6-46A66AF1103C}"/>
              </a:ext>
            </a:extLst>
          </p:cNvPr>
          <p:cNvSpPr txBox="1"/>
          <p:nvPr/>
        </p:nvSpPr>
        <p:spPr>
          <a:xfrm>
            <a:off x="-10112188" y="12048565"/>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8EE17AD-9A56-4D4C-8EC7-BAFD210E4BB3}"/>
              </a:ext>
            </a:extLst>
          </p:cNvPr>
          <p:cNvSpPr txBox="1"/>
          <p:nvPr/>
        </p:nvSpPr>
        <p:spPr>
          <a:xfrm>
            <a:off x="18535644" y="29120781"/>
            <a:ext cx="1220786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Table 1. Comparison of 2021 experimental concentrations (ppm) of different elements to Gilham’s historical concentrations (ppm) </a:t>
            </a:r>
          </a:p>
        </p:txBody>
      </p:sp>
      <p:pic>
        <p:nvPicPr>
          <p:cNvPr id="16" name="Picture 15" descr="A picture containing tower&#10;&#10;Description automatically generated">
            <a:extLst>
              <a:ext uri="{FF2B5EF4-FFF2-40B4-BE49-F238E27FC236}">
                <a16:creationId xmlns:a16="http://schemas.microsoft.com/office/drawing/2014/main" id="{A2FF8C09-FF87-FF4D-9E96-87FD34F29A6A}"/>
              </a:ext>
            </a:extLst>
          </p:cNvPr>
          <p:cNvPicPr>
            <a:picLocks noChangeAspect="1"/>
          </p:cNvPicPr>
          <p:nvPr/>
        </p:nvPicPr>
        <p:blipFill rotWithShape="1">
          <a:blip r:embed="rId9"/>
          <a:srcRect r="37698"/>
          <a:stretch/>
        </p:blipFill>
        <p:spPr>
          <a:xfrm>
            <a:off x="11276835" y="19396369"/>
            <a:ext cx="4713595" cy="10066386"/>
          </a:xfrm>
          <a:prstGeom prst="rect">
            <a:avLst/>
          </a:prstGeom>
        </p:spPr>
      </p:pic>
      <p:sp>
        <p:nvSpPr>
          <p:cNvPr id="50" name="TextBox 49">
            <a:extLst>
              <a:ext uri="{FF2B5EF4-FFF2-40B4-BE49-F238E27FC236}">
                <a16:creationId xmlns:a16="http://schemas.microsoft.com/office/drawing/2014/main" id="{4DACEEF5-233D-47BA-A6E6-045A1724E886}"/>
              </a:ext>
            </a:extLst>
          </p:cNvPr>
          <p:cNvSpPr txBox="1"/>
          <p:nvPr/>
        </p:nvSpPr>
        <p:spPr>
          <a:xfrm>
            <a:off x="11206975" y="17889903"/>
            <a:ext cx="558007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a:ea typeface="+mn-ea"/>
                <a:cs typeface="Times New Roman"/>
              </a:rPr>
              <a:t>Figure 3. Image showing well water acquisition </a:t>
            </a:r>
          </a:p>
        </p:txBody>
      </p:sp>
      <p:graphicFrame>
        <p:nvGraphicFramePr>
          <p:cNvPr id="20" name="Table 19">
            <a:extLst>
              <a:ext uri="{FF2B5EF4-FFF2-40B4-BE49-F238E27FC236}">
                <a16:creationId xmlns:a16="http://schemas.microsoft.com/office/drawing/2014/main" id="{E94CFDB8-41D2-4107-B9FD-DDF144CC5E42}"/>
              </a:ext>
            </a:extLst>
          </p:cNvPr>
          <p:cNvGraphicFramePr>
            <a:graphicFrameLocks noGrp="1"/>
          </p:cNvGraphicFramePr>
          <p:nvPr>
            <p:extLst>
              <p:ext uri="{D42A27DB-BD31-4B8C-83A1-F6EECF244321}">
                <p14:modId xmlns:p14="http://schemas.microsoft.com/office/powerpoint/2010/main" val="676995857"/>
              </p:ext>
            </p:extLst>
          </p:nvPr>
        </p:nvGraphicFramePr>
        <p:xfrm>
          <a:off x="34030433" y="4796920"/>
          <a:ext cx="9302447" cy="3364509"/>
        </p:xfrm>
        <a:graphic>
          <a:graphicData uri="http://schemas.openxmlformats.org/drawingml/2006/table">
            <a:tbl>
              <a:tblPr firstRow="1" bandRow="1">
                <a:tableStyleId>{5C22544A-7EE6-4342-B048-85BDC9FD1C3A}</a:tableStyleId>
              </a:tblPr>
              <a:tblGrid>
                <a:gridCol w="1794172">
                  <a:extLst>
                    <a:ext uri="{9D8B030D-6E8A-4147-A177-3AD203B41FA5}">
                      <a16:colId xmlns:a16="http://schemas.microsoft.com/office/drawing/2014/main" val="2410732898"/>
                    </a:ext>
                  </a:extLst>
                </a:gridCol>
                <a:gridCol w="1637394">
                  <a:extLst>
                    <a:ext uri="{9D8B030D-6E8A-4147-A177-3AD203B41FA5}">
                      <a16:colId xmlns:a16="http://schemas.microsoft.com/office/drawing/2014/main" val="1501040072"/>
                    </a:ext>
                  </a:extLst>
                </a:gridCol>
                <a:gridCol w="2120387">
                  <a:extLst>
                    <a:ext uri="{9D8B030D-6E8A-4147-A177-3AD203B41FA5}">
                      <a16:colId xmlns:a16="http://schemas.microsoft.com/office/drawing/2014/main" val="1376793618"/>
                    </a:ext>
                  </a:extLst>
                </a:gridCol>
                <a:gridCol w="1632409">
                  <a:extLst>
                    <a:ext uri="{9D8B030D-6E8A-4147-A177-3AD203B41FA5}">
                      <a16:colId xmlns:a16="http://schemas.microsoft.com/office/drawing/2014/main" val="4103603620"/>
                    </a:ext>
                  </a:extLst>
                </a:gridCol>
                <a:gridCol w="2118085">
                  <a:extLst>
                    <a:ext uri="{9D8B030D-6E8A-4147-A177-3AD203B41FA5}">
                      <a16:colId xmlns:a16="http://schemas.microsoft.com/office/drawing/2014/main" val="3209979127"/>
                    </a:ext>
                  </a:extLst>
                </a:gridCol>
              </a:tblGrid>
              <a:tr h="405772">
                <a:tc gridSpan="5">
                  <a:txBody>
                    <a:bodyPr/>
                    <a:lstStyle/>
                    <a:p>
                      <a:pPr marL="0" algn="ctr" rtl="0" eaLnBrk="1" latinLnBrk="0" hangingPunct="1">
                        <a:spcBef>
                          <a:spcPts val="0"/>
                        </a:spcBef>
                        <a:spcAft>
                          <a:spcPts val="0"/>
                        </a:spcAft>
                      </a:pPr>
                      <a:r>
                        <a:rPr lang="en-US" sz="2800" kern="1200" dirty="0">
                          <a:solidFill>
                            <a:schemeClr val="tx1"/>
                          </a:solidFill>
                          <a:effectLst/>
                          <a:latin typeface="Times New Roman"/>
                        </a:rPr>
                        <a:t>Percent Difference</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5151169"/>
                  </a:ext>
                </a:extLst>
              </a:tr>
              <a:tr h="1324764">
                <a:tc>
                  <a:txBody>
                    <a:bodyPr/>
                    <a:lstStyle/>
                    <a:p>
                      <a:pPr marL="0" algn="ctr" rtl="0" eaLnBrk="1" latinLnBrk="0" hangingPunct="1">
                        <a:spcBef>
                          <a:spcPts val="0"/>
                        </a:spcBef>
                        <a:spcAft>
                          <a:spcPts val="0"/>
                        </a:spcAft>
                      </a:pPr>
                      <a:endParaRPr lang="en-US">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0" algn="ctr" rtl="0" eaLnBrk="1" latinLnBrk="0" hangingPunct="1">
                        <a:spcBef>
                          <a:spcPts val="0"/>
                        </a:spcBef>
                        <a:spcAft>
                          <a:spcPts val="0"/>
                        </a:spcAft>
                      </a:pPr>
                      <a:r>
                        <a:rPr lang="en-US" sz="2800" b="1" kern="1200">
                          <a:effectLst/>
                          <a:latin typeface="Times New Roman"/>
                        </a:rPr>
                        <a:t>Iron</a:t>
                      </a:r>
                      <a:endParaRPr lang="en-US" b="1">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algn="ctr" rtl="0" eaLnBrk="1" latinLnBrk="0" hangingPunct="1">
                        <a:spcBef>
                          <a:spcPts val="0"/>
                        </a:spcBef>
                        <a:spcAft>
                          <a:spcPts val="0"/>
                        </a:spcAft>
                      </a:pPr>
                      <a:r>
                        <a:rPr lang="en-US" sz="2800" b="1" kern="1200">
                          <a:effectLst/>
                          <a:latin typeface="Times New Roman"/>
                        </a:rPr>
                        <a:t>Aluminum </a:t>
                      </a:r>
                      <a:endParaRPr lang="en-US" b="1">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marL="0" algn="ctr" rtl="0" eaLnBrk="1" latinLnBrk="0" hangingPunct="1">
                        <a:spcBef>
                          <a:spcPts val="0"/>
                        </a:spcBef>
                        <a:spcAft>
                          <a:spcPts val="0"/>
                        </a:spcAft>
                      </a:pPr>
                      <a:r>
                        <a:rPr lang="en-US" sz="2800" b="1" kern="1200">
                          <a:effectLst/>
                          <a:latin typeface="Times New Roman"/>
                        </a:rPr>
                        <a:t>Calcium</a:t>
                      </a:r>
                      <a:endParaRPr lang="en-US" b="1">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marL="0" algn="ctr" rtl="0" eaLnBrk="1" latinLnBrk="0" hangingPunct="1">
                        <a:spcBef>
                          <a:spcPts val="0"/>
                        </a:spcBef>
                        <a:spcAft>
                          <a:spcPts val="0"/>
                        </a:spcAft>
                      </a:pPr>
                      <a:r>
                        <a:rPr lang="en-US" sz="2800" b="1" kern="1200">
                          <a:effectLst/>
                          <a:latin typeface="Times New Roman"/>
                        </a:rPr>
                        <a:t>Magnesium</a:t>
                      </a:r>
                      <a:endParaRPr lang="en-US" b="1">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942122271"/>
                  </a:ext>
                </a:extLst>
              </a:tr>
              <a:tr h="618223">
                <a:tc>
                  <a:txBody>
                    <a:bodyPr/>
                    <a:lstStyle/>
                    <a:p>
                      <a:pPr marL="0" algn="ctr" rtl="0" eaLnBrk="1" latinLnBrk="0" hangingPunct="1">
                        <a:spcBef>
                          <a:spcPts val="0"/>
                        </a:spcBef>
                        <a:spcAft>
                          <a:spcPts val="0"/>
                        </a:spcAft>
                      </a:pPr>
                      <a:r>
                        <a:rPr lang="en-US" sz="2800" kern="1200">
                          <a:effectLst/>
                          <a:latin typeface="Times New Roman"/>
                        </a:rPr>
                        <a:t>Hotel</a:t>
                      </a:r>
                      <a:endParaRPr lang="en-US">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190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190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289673166"/>
                  </a:ext>
                </a:extLst>
              </a:tr>
              <a:tr h="568082">
                <a:tc>
                  <a:txBody>
                    <a:bodyPr/>
                    <a:lstStyle/>
                    <a:p>
                      <a:pPr marL="0" algn="ctr" rtl="0" eaLnBrk="1" latinLnBrk="0" hangingPunct="1">
                        <a:spcBef>
                          <a:spcPts val="0"/>
                        </a:spcBef>
                        <a:spcAft>
                          <a:spcPts val="0"/>
                        </a:spcAft>
                      </a:pPr>
                      <a:r>
                        <a:rPr lang="en-US" sz="2800" kern="1200">
                          <a:effectLst/>
                          <a:latin typeface="Times New Roman"/>
                        </a:rPr>
                        <a:t>Meade’s </a:t>
                      </a:r>
                      <a:endParaRPr lang="en-US">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180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897398633"/>
                  </a:ext>
                </a:extLst>
              </a:tr>
              <a:tr h="405772">
                <a:tc>
                  <a:txBody>
                    <a:bodyPr/>
                    <a:lstStyle/>
                    <a:p>
                      <a:pPr marL="0" algn="ctr" rtl="0" eaLnBrk="1" latinLnBrk="0" hangingPunct="1">
                        <a:spcBef>
                          <a:spcPts val="0"/>
                        </a:spcBef>
                        <a:spcAft>
                          <a:spcPts val="0"/>
                        </a:spcAft>
                      </a:pPr>
                      <a:r>
                        <a:rPr lang="en-US" sz="2800" kern="1200">
                          <a:effectLst/>
                          <a:latin typeface="Times New Roman"/>
                        </a:rPr>
                        <a:t>Buffalo</a:t>
                      </a:r>
                      <a:endParaRPr lang="en-US">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2800" kern="1200" dirty="0">
                          <a:solidFill>
                            <a:schemeClr val="tx1"/>
                          </a:solidFill>
                          <a:effectLst/>
                          <a:latin typeface="Times New Roman"/>
                        </a:rPr>
                        <a:t>200</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marL="0" algn="ctr" rtl="0" eaLnBrk="1" latinLnBrk="0" hangingPunct="1">
                        <a:spcBef>
                          <a:spcPts val="0"/>
                        </a:spcBef>
                        <a:spcAft>
                          <a:spcPts val="0"/>
                        </a:spcAft>
                      </a:pPr>
                      <a:r>
                        <a:rPr lang="en-US" sz="2800" kern="1200" dirty="0">
                          <a:solidFill>
                            <a:schemeClr val="tx1"/>
                          </a:solidFill>
                          <a:effectLst/>
                          <a:latin typeface="Times New Roman"/>
                        </a:rPr>
                        <a:t>n/a</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marL="0" algn="ctr" rtl="0" eaLnBrk="1" latinLnBrk="0" hangingPunct="1">
                        <a:spcBef>
                          <a:spcPts val="0"/>
                        </a:spcBef>
                        <a:spcAft>
                          <a:spcPts val="0"/>
                        </a:spcAft>
                      </a:pPr>
                      <a:r>
                        <a:rPr lang="en-US" sz="2800" kern="1200" dirty="0">
                          <a:solidFill>
                            <a:schemeClr val="tx1"/>
                          </a:solidFill>
                          <a:effectLst/>
                          <a:latin typeface="Times New Roman"/>
                        </a:rPr>
                        <a:t>n/a</a:t>
                      </a:r>
                      <a:endParaRPr lang="en-US" dirty="0">
                        <a:solidFill>
                          <a:schemeClr val="tx1"/>
                        </a:solidFill>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1492520661"/>
                  </a:ext>
                </a:extLst>
              </a:tr>
            </a:tbl>
          </a:graphicData>
        </a:graphic>
      </p:graphicFrame>
      <p:sp>
        <p:nvSpPr>
          <p:cNvPr id="46" name="TextBox 45">
            <a:extLst>
              <a:ext uri="{FF2B5EF4-FFF2-40B4-BE49-F238E27FC236}">
                <a16:creationId xmlns:a16="http://schemas.microsoft.com/office/drawing/2014/main" id="{C247DA9B-EFBF-4DD5-8D5B-883BA4B3BF6F}"/>
              </a:ext>
            </a:extLst>
          </p:cNvPr>
          <p:cNvSpPr txBox="1"/>
          <p:nvPr/>
        </p:nvSpPr>
        <p:spPr>
          <a:xfrm>
            <a:off x="34030434" y="8238694"/>
            <a:ext cx="9092644" cy="89255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a:ea typeface="+mn-ea"/>
                <a:cs typeface="Times New Roman"/>
              </a:rPr>
              <a:t>Table 2. Summary table showing percent differences of </a:t>
            </a:r>
            <a:r>
              <a:rPr lang="en-US" sz="2600" b="1" dirty="0">
                <a:solidFill>
                  <a:prstClr val="black"/>
                </a:solidFill>
                <a:latin typeface="Times New Roman"/>
                <a:cs typeface="Times New Roman"/>
              </a:rPr>
              <a:t>2021 results</a:t>
            </a:r>
            <a:r>
              <a:rPr kumimoji="0" lang="en-US" sz="2600" b="1" i="0" u="none" strike="noStrike" kern="1200" cap="none" spc="0" normalizeH="0" baseline="0" noProof="0" dirty="0">
                <a:ln>
                  <a:noFill/>
                </a:ln>
                <a:solidFill>
                  <a:prstClr val="black"/>
                </a:solidFill>
                <a:effectLst/>
                <a:uLnTx/>
                <a:uFillTx/>
                <a:latin typeface="Times New Roman"/>
                <a:ea typeface="+mn-ea"/>
                <a:cs typeface="Times New Roman"/>
              </a:rPr>
              <a:t> to Gilham’s </a:t>
            </a:r>
            <a:r>
              <a:rPr lang="en-US" sz="2600" b="1" dirty="0">
                <a:solidFill>
                  <a:prstClr val="black"/>
                </a:solidFill>
                <a:latin typeface="Times New Roman"/>
                <a:cs typeface="Times New Roman"/>
              </a:rPr>
              <a:t>c. 1850’s results</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01FA9439-2048-49F4-AA6C-576907A1CE57}"/>
              </a:ext>
            </a:extLst>
          </p:cNvPr>
          <p:cNvSpPr txBox="1"/>
          <p:nvPr/>
        </p:nvSpPr>
        <p:spPr>
          <a:xfrm>
            <a:off x="768123" y="21783340"/>
            <a:ext cx="8952198" cy="100027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Times New Roman"/>
                <a:ea typeface="+mn-ea"/>
                <a:cs typeface="Times New Roman"/>
              </a:rPr>
              <a:t>Collection of Water Samples</a:t>
            </a: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effectLst/>
                <a:uLnTx/>
                <a:uFillTx/>
                <a:latin typeface="Times New Roman"/>
                <a:ea typeface="+mn-ea"/>
                <a:cs typeface="Times New Roman"/>
              </a:rPr>
              <a:t>Three different water sources were </a:t>
            </a:r>
            <a:r>
              <a:rPr lang="en-US" sz="2200" dirty="0">
                <a:latin typeface="Times New Roman"/>
                <a:cs typeface="Times New Roman"/>
              </a:rPr>
              <a:t>studied</a:t>
            </a:r>
            <a:r>
              <a:rPr kumimoji="0" lang="en-US" sz="2200" b="0" i="0" u="none" strike="noStrike" kern="1200" cap="none" spc="0" normalizeH="0" baseline="0" noProof="0" dirty="0">
                <a:ln>
                  <a:noFill/>
                </a:ln>
                <a:effectLst/>
                <a:uLnTx/>
                <a:uFillTx/>
                <a:latin typeface="Times New Roman"/>
                <a:ea typeface="+mn-ea"/>
                <a:cs typeface="Times New Roman"/>
              </a:rPr>
              <a:t>: Hand-dug wells at the Bedford Alum Springs Hotel and Meade’s Tavern</a:t>
            </a:r>
            <a:r>
              <a:rPr lang="en-US" sz="2200" dirty="0">
                <a:latin typeface="Times New Roman"/>
                <a:cs typeface="Times New Roman"/>
              </a:rPr>
              <a:t> along with</a:t>
            </a:r>
            <a:r>
              <a:rPr kumimoji="0" lang="en-US" sz="2200" b="0" i="0" u="none" strike="noStrike" kern="1200" cap="none" spc="0" normalizeH="0" baseline="0" noProof="0" dirty="0">
                <a:ln>
                  <a:noFill/>
                </a:ln>
                <a:effectLst/>
                <a:uLnTx/>
                <a:uFillTx/>
                <a:latin typeface="Times New Roman"/>
                <a:ea typeface="+mn-ea"/>
                <a:cs typeface="Times New Roman"/>
              </a:rPr>
              <a:t> surface water from Buffalo Creek. Once on site, the water was collected through tying a long rope to a 0.5L collection jug. The jug was carefully lowered tipped to allow for the jug to be filled. The sample was then carefully pulled up where it was sealed </a:t>
            </a:r>
            <a:r>
              <a:rPr lang="en-US" sz="2200" dirty="0">
                <a:latin typeface="Times New Roman"/>
                <a:cs typeface="Times New Roman"/>
              </a:rPr>
              <a:t>into a cleaned container</a:t>
            </a:r>
            <a:r>
              <a:rPr kumimoji="0" lang="en-US" sz="2200" b="0" i="0" u="none" strike="noStrike" kern="1200" cap="none" spc="0" normalizeH="0" baseline="0" noProof="0" dirty="0">
                <a:ln>
                  <a:noFill/>
                </a:ln>
                <a:effectLst/>
                <a:uLnTx/>
                <a:uFillTx/>
                <a:latin typeface="Times New Roman"/>
                <a:ea typeface="+mn-ea"/>
                <a:cs typeface="Times New Roman"/>
              </a:rPr>
              <a:t> and appropriately labeled.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Times New Roman"/>
                <a:ea typeface="+mn-ea"/>
                <a:cs typeface="Times New Roman"/>
              </a:rPr>
              <a:t>Determination of Iron and Aluminum Concentration</a:t>
            </a: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effectLst/>
                <a:uLnTx/>
                <a:uFillTx/>
                <a:latin typeface="Times New Roman"/>
                <a:ea typeface="+mn-ea"/>
                <a:cs typeface="Times New Roman"/>
              </a:rPr>
              <a:t>A series of standards were prepared from 5 ppm to 0.5 ppm for iron (Fe), both Fe</a:t>
            </a:r>
            <a:r>
              <a:rPr kumimoji="0" lang="en-US" sz="2200" b="0" i="0" u="none" strike="noStrike" kern="1200" cap="none" spc="0" normalizeH="0" baseline="30000" noProof="0" dirty="0">
                <a:ln>
                  <a:noFill/>
                </a:ln>
                <a:effectLst/>
                <a:uLnTx/>
                <a:uFillTx/>
                <a:latin typeface="Times New Roman"/>
                <a:ea typeface="+mn-ea"/>
                <a:cs typeface="Times New Roman"/>
              </a:rPr>
              <a:t>2+ </a:t>
            </a:r>
            <a:r>
              <a:rPr kumimoji="0" lang="en-US" sz="2200" b="0" i="0" u="none" strike="noStrike" kern="1200" cap="none" spc="0" normalizeH="0" baseline="0" noProof="0" dirty="0">
                <a:ln>
                  <a:noFill/>
                </a:ln>
                <a:effectLst/>
                <a:uLnTx/>
                <a:uFillTx/>
                <a:latin typeface="Times New Roman"/>
                <a:ea typeface="+mn-ea"/>
                <a:cs typeface="Times New Roman"/>
              </a:rPr>
              <a:t>and reduced Fe</a:t>
            </a:r>
            <a:r>
              <a:rPr kumimoji="0" lang="en-US" sz="2200" b="0" i="0" u="none" strike="noStrike" kern="1200" cap="none" spc="0" normalizeH="0" baseline="30000" noProof="0" dirty="0">
                <a:ln>
                  <a:noFill/>
                </a:ln>
                <a:effectLst/>
                <a:uLnTx/>
                <a:uFillTx/>
                <a:latin typeface="Times New Roman"/>
                <a:ea typeface="+mn-ea"/>
                <a:cs typeface="Times New Roman"/>
              </a:rPr>
              <a:t>3+</a:t>
            </a:r>
            <a:r>
              <a:rPr kumimoji="0" lang="en-US" sz="2200" b="0" i="0" u="none" strike="noStrike" kern="1200" cap="none" spc="0" normalizeH="0" baseline="0" noProof="0" dirty="0">
                <a:ln>
                  <a:noFill/>
                </a:ln>
                <a:effectLst/>
                <a:uLnTx/>
                <a:uFillTx/>
                <a:latin typeface="Times New Roman"/>
                <a:ea typeface="+mn-ea"/>
                <a:cs typeface="Times New Roman"/>
              </a:rPr>
              <a:t>,</a:t>
            </a:r>
            <a:r>
              <a:rPr kumimoji="0" lang="en-US" sz="2200" b="0" i="0" u="none" strike="noStrike" kern="1200" cap="none" spc="0" normalizeH="0" baseline="30000" noProof="0" dirty="0">
                <a:ln>
                  <a:noFill/>
                </a:ln>
                <a:effectLst/>
                <a:uLnTx/>
                <a:uFillTx/>
                <a:latin typeface="Times New Roman"/>
                <a:ea typeface="+mn-ea"/>
                <a:cs typeface="Times New Roman"/>
              </a:rPr>
              <a:t> </a:t>
            </a:r>
            <a:r>
              <a:rPr kumimoji="0" lang="en-US" sz="2200" b="0" i="0" u="none" strike="noStrike" kern="1200" cap="none" spc="0" normalizeH="0" baseline="0" noProof="0" dirty="0">
                <a:ln>
                  <a:noFill/>
                </a:ln>
                <a:effectLst/>
                <a:uLnTx/>
                <a:uFillTx/>
                <a:latin typeface="Times New Roman"/>
                <a:ea typeface="+mn-ea"/>
                <a:cs typeface="Times New Roman"/>
              </a:rPr>
              <a:t>and from 0.2 ppm to 0.02 ppm for aluminum (Al). The absorbance of the standards were analyzed using an UV-Vis Spectroscopy at the respective wavelengths using standard test methods from Eaton. For the analysis of iron, the wavelength used was 512 nm, while for aluminum, the analysis wavelength was 535 nm. The absorbance of each water sample was measured and, via the standard curves, the  concentrations of the iron and aluminum in the three water samples were </a:t>
            </a:r>
            <a:r>
              <a:rPr lang="en-US" sz="2200" dirty="0">
                <a:latin typeface="Times New Roman"/>
                <a:cs typeface="Times New Roman"/>
              </a:rPr>
              <a:t>found</a:t>
            </a:r>
            <a:r>
              <a:rPr kumimoji="0" lang="en-US" sz="2200" b="0" i="0" u="none" strike="noStrike" kern="1200" cap="none" spc="0" normalizeH="0" baseline="0" noProof="0" dirty="0">
                <a:ln>
                  <a:noFill/>
                </a:ln>
                <a:effectLst/>
                <a:uLnTx/>
                <a:uFillTx/>
                <a:latin typeface="Times New Roman"/>
                <a:ea typeface="+mn-ea"/>
                <a:cs typeface="Times New Roman"/>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Times New Roman"/>
                <a:ea typeface="+mn-ea"/>
                <a:cs typeface="Times New Roman"/>
              </a:rPr>
              <a:t>Determination of Calcium and Magnesium Concentrations</a:t>
            </a: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effectLst/>
                <a:uLnTx/>
                <a:uFillTx/>
                <a:latin typeface="Times New Roman"/>
                <a:ea typeface="+mn-ea"/>
                <a:cs typeface="Times New Roman"/>
              </a:rPr>
              <a:t>A serial dilution of standards was developed from 5 ppm to 0.5 ppm for calcium and from 4.4 ppm to 0.18 ppm for magnesium. The absorbance levels of the standards were analyzed using an Atomic Absorption spectrophotometer at the respective atomic wavelengths. For the analysis of calcium, the wavelength used was 422.67 nm, while for magnesium, the analysis wavelength was 285.21 nm. The absorbance of each water sample was measured and, by comparison with the standard curves, the concentrations of the calcium (Ca) and magnesium (Mg) in the two well-water samples were established. Water hardness is the quantified by the measurement of calcium and magnesium concentrations. Buffalo creek  was not analyzed by this method.</a:t>
            </a:r>
          </a:p>
        </p:txBody>
      </p:sp>
    </p:spTree>
    <p:extLst>
      <p:ext uri="{BB962C8B-B14F-4D97-AF65-F5344CB8AC3E}">
        <p14:creationId xmlns:p14="http://schemas.microsoft.com/office/powerpoint/2010/main" val="388612902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23266</TotalTime>
  <Words>1530</Words>
  <Application>Microsoft Office PowerPoint</Application>
  <PresentationFormat>Custom</PresentationFormat>
  <Paragraphs>119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Garamond</vt:lpstr>
      <vt:lpstr>Lucida Grande</vt:lpstr>
      <vt:lpstr>Times New Roman</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Chloe Vernon</cp:lastModifiedBy>
  <cp:revision>314</cp:revision>
  <dcterms:created xsi:type="dcterms:W3CDTF">2013-10-19T16:33:22Z</dcterms:created>
  <dcterms:modified xsi:type="dcterms:W3CDTF">2022-03-16T20:43:40Z</dcterms:modified>
</cp:coreProperties>
</file>