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6" r:id="rId3"/>
    <p:sldId id="274" r:id="rId4"/>
    <p:sldId id="270" r:id="rId5"/>
    <p:sldId id="267" r:id="rId6"/>
    <p:sldId id="263" r:id="rId7"/>
    <p:sldId id="276" r:id="rId8"/>
    <p:sldId id="278" r:id="rId9"/>
    <p:sldId id="272" r:id="rId10"/>
    <p:sldId id="265" r:id="rId11"/>
    <p:sldId id="271" r:id="rId12"/>
    <p:sldId id="264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jewishlearning.com/2011/06/06/rape-and-the-" TargetMode="External"/><Relationship Id="rId2" Type="http://schemas.openxmlformats.org/officeDocument/2006/relationships/hyperlink" Target="https://ahrp.org/august-1942-august-1943-heinous-medical-experiments-at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hc.qcc.cuny.edu/camps/part-4b-womens-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clopedia.ushmm.org/content/en/article/ravensbruec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6312"/>
            <a:ext cx="7772400" cy="110251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 One Will Talk”: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38831"/>
            <a:ext cx="6400800" cy="2031150"/>
          </a:xfrm>
        </p:spPr>
        <p:txBody>
          <a:bodyPr>
            <a:normAutofit/>
          </a:bodyPr>
          <a:lstStyle/>
          <a:p>
            <a:r>
              <a:rPr lang="en-US" sz="2400" dirty="0"/>
              <a:t>The Horrors of Sexual Trauma in the Holocaust </a:t>
            </a:r>
          </a:p>
          <a:p>
            <a:endParaRPr lang="en-US" sz="2400" dirty="0"/>
          </a:p>
          <a:p>
            <a:r>
              <a:rPr lang="en-US" sz="2400" dirty="0"/>
              <a:t>Evelyn Loftin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Victims After 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7687340" cy="387429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worry of their families knowing and going through Shanda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shame or pity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attempt to keep Kiddushin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Holiness of marriage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of status as a state							 recognized 	victim status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have been seen as a 						collaborator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“Hierarchy of Suffering”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“Is molestation important?”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672CC-DE3F-492D-BC86-2FA8A422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71" y="1721790"/>
            <a:ext cx="3927190" cy="2608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53255-FF17-4D74-8024-50BF406D7EF6}"/>
              </a:ext>
            </a:extLst>
          </p:cNvPr>
          <p:cNvSpPr txBox="1"/>
          <p:nvPr/>
        </p:nvSpPr>
        <p:spPr>
          <a:xfrm>
            <a:off x="4978671" y="4330700"/>
            <a:ext cx="392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13: Liberated female prisoners in the </a:t>
            </a:r>
            <a:r>
              <a:rPr lang="en-US" sz="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womens</a:t>
            </a:r>
            <a:r>
              <a:rPr lang="en-US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camp at </a:t>
            </a:r>
            <a:r>
              <a:rPr lang="en-US" sz="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Woebbelin</a:t>
            </a:r>
            <a:r>
              <a:rPr lang="en-US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(Women smiling now that they have been liberated, n.d., https://collections.ushmm.org/search/catalog/pa1039411)</a:t>
            </a:r>
          </a:p>
        </p:txBody>
      </p:sp>
    </p:spTree>
    <p:extLst>
      <p:ext uri="{BB962C8B-B14F-4D97-AF65-F5344CB8AC3E}">
        <p14:creationId xmlns:p14="http://schemas.microsoft.com/office/powerpoint/2010/main" val="34951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BBB6-5821-46D0-808C-A437A387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DBE4-12E2-40EE-85AC-33E954CC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assault effected many women in many ways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would not speak out for many reasons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2007, the 1st conference was held to talk about the “sexual violation” women endured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2017, the #MeToo movement allowed for the conversation around sexual assault to be normalized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sexual assault was not the intend outcome, it is still important  </a:t>
            </a:r>
          </a:p>
        </p:txBody>
      </p:sp>
    </p:spTree>
    <p:extLst>
      <p:ext uri="{BB962C8B-B14F-4D97-AF65-F5344CB8AC3E}">
        <p14:creationId xmlns:p14="http://schemas.microsoft.com/office/powerpoint/2010/main" val="18771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DAF1-09D7-46A7-9360-BF37D61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B035-936A-4A3D-8BD0-AA6F3BBC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435"/>
            <a:ext cx="8229600" cy="3897086"/>
          </a:xfrm>
        </p:spPr>
        <p:txBody>
          <a:bodyPr numCol="2"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	</a:t>
            </a:r>
            <a:endParaRPr lang="en-US" sz="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Bernstein, </a:t>
            </a: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Tuvel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Seamstress: A Memoir of Survival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York, NY: Berkley Books, 1999.</a:t>
            </a: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Bradley, Sandra. Other.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History Interview with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Cecilie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Klein-Pollack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United States	Holocaust Museum, February 26, 1992. 	https://collections.ushmm.org/search/catalog/irn505571. </a:t>
            </a:r>
          </a:p>
          <a:p>
            <a:pPr marL="0" marR="0" indent="-457200"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Dumitru, Diana. Other.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History Interview with Ivan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Guleaev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United States Holocaust Memorial Museum, June 23, 2011. 	https://collections.ushmm.org/search/catalog/irn50621.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Eibuszyc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Suzanna. 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 Is Our Home: Loss and Remembering: Three Generations in Poland  and Russia 1917-1960s 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Stuttgart: Ibidem-Verlag, 2015.</a:t>
            </a: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Frank, Otto H., ed.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 Frank: The Diary of a Young Girl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York, NY: </a:t>
            </a: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Doubleay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2001. </a:t>
            </a: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Goldman, Stanley A.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 to the Mercy of a Rude Stream: The Bargain That Broke Adolf Hitler and Saved My Mother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Lincoln: Potomac Books, 2018. 	Accessed December 2, 2021</a:t>
            </a:r>
          </a:p>
          <a:p>
            <a:pPr marL="0" marR="0" indent="-457200">
              <a:buNone/>
            </a:pP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Grădinămare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Illie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Other.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History Interview with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Ilie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Grădinămare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United States Holocaust Memorial Museum, October 27, 2009. 	https://collections.ushmm.org/search/catalog/irn45653.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Greene, Joshua, and Shiva Kumar, eds.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Witness: Voices from the Holocaust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York, NY: Simon &amp; Schuster, 2001. </a:t>
            </a:r>
          </a:p>
          <a:p>
            <a:pPr marL="0" marR="0" indent="-457200">
              <a:buNone/>
            </a:pP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Ingekamp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-Swart, </a:t>
            </a: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Margretha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History Interview with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Margretha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Ingekamp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-Swart.”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Other. United States Holocaust Memorial Museum, June 12, 2005. 	https://collections.ushmm.org/search/catalog/irn518706.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Klüger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Ruth.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 Alive: A Holocaust Girlhood Remembered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York, NY: Feminist Press at the City University of New York, 2012. </a:t>
            </a:r>
          </a:p>
          <a:p>
            <a:pPr marL="0" marR="0" indent="-4572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Migra, Andrzej. Other.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History Interview with Andrzej Migra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United States Holocaust Memorial Museum, June 25, 2005. 	https://collections.ushmm.org/search/catalog/irn518686. 	</a:t>
            </a:r>
          </a:p>
          <a:p>
            <a:pPr marL="0" marR="0" indent="-457200"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Sharp, Charles P. “Charles Phillip Sharp Collection, 1945-1993.” The United States Holocaust Memorial Museum. 	https://collections.ushmm.org/findingaids/2004.664.3_02_trs_en.pdf. </a:t>
            </a:r>
          </a:p>
          <a:p>
            <a:pPr marL="0" marR="0" indent="-457200">
              <a:lnSpc>
                <a:spcPct val="120000"/>
              </a:lnSpc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Secondary:</a:t>
            </a:r>
            <a:endParaRPr lang="en-US" sz="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“About Sexual Violence and Exploitation.”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Sexual Assault, Harassment, and Exploitation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Elon University. N.d. 	https://www.researchgate.net/publication/289150557_WOMEN_and_the_Holocaust_Analyzing_gender_difference.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Alliance for Human Research Protection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Last modified October 23, 2015. 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https://ahrp.org/august-1942-august-1943-heinous-medical-experiments-at-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ravensbruck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Baer, Elizabeth Roberts, and Myrna Goldenberg, eds.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and Expression: Women, the Nazis, and the Holocaust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Detroit, MI: Wayne State 	University Press, 2003.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457200">
              <a:buNone/>
            </a:pP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Browning, Christopher R. </a:t>
            </a:r>
            <a:r>
              <a:rPr lang="en-US" sz="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Remembering Survival: Inside a Nazi Slave-Labor Camp</a:t>
            </a:r>
            <a:r>
              <a:rPr lang="en-US" sz="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W.W. Norton, 2011. </a:t>
            </a:r>
          </a:p>
          <a:p>
            <a:pPr marL="0" marR="0" indent="-457200">
              <a:buNone/>
            </a:pPr>
            <a:endParaRPr lang="en-US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Clay, Catrine, and Michael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Leapman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Race: The Lebensborn Experiment in Nazi Germany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London: Coronet, 1996.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Clementi, Federica K. 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Holocaust Mothers &amp; Daughters Family, History, and Trauma 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Waltham, Massachusetts: Brandeis University Press, 2013.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Confino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Alon.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World without Jews: The Nazi Imagination from Persecution to Genocide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Haven, CT: Yale University Press, 2015.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Deem, James M.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Prisoners of </a:t>
            </a:r>
            <a:r>
              <a:rPr kumimoji="0" lang="en-US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Breendonk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Personal Histories from a World War II Concentration Camp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Boston, MA: Mariner Books, 2020.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Fox, Tamar. “Rape and the Holocaust.”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Jewish Learning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Last modified June 6, 2011.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https://www.myjewishlearning.com/2011/06/06/rape-and-the-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holocaust/.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Goldenberg, Myrna., and Amy H. Shapiro. 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Horrors, Same Hell Gender and the Holocaust 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1st ed. Seattle: University of Washington Press, 2013.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Gordon, Sarah Ann.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Hitler, Germans and the "Jewish Question"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Princeton, NJ: Princeton University Press, 1984.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Groth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Nicholas.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 Who Rape.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Plenum, 1979.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Hedgepeth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Sonja M., and Rochelle G.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Saidel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Sexual Violence Against Jewish Women During the Holocaust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Waltham, MA: Brandeis University Press, 	2010.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Lawton, Clive A.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Story of the Holocaust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Franklin Watts, 1999.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Lowery, Zoe, and James R. Norton.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Nazi Regime and the Holocaust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The Rosen Publishing Group, Inc., 2017.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“Me Too: Sexual Harassment Awareness &amp; Prevention.”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MaryvilleOnline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Maryville University, September 16, 2020. Last modified September 16, 2020. </a:t>
            </a:r>
            <a:r>
              <a:rPr lang="en-US" sz="5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https://online.maryville.edu/blog/understanding-the-me-too-movement-a-sexual-harassment-awareness 	guide/#:~:text=The%20Me%20Too%20movement%20is%20an%20effort%20to,experiences%20with%20sexual%20harassment%20in%20	the%20film%20industry.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“Part 4B: Women's Camps and Brothels.”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Concentration Camps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Kupferberg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Holocaust Center, n.d.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https://khc.qcc.cuny.edu/camps/part-4b-womens-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camps/.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-2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Pető</a:t>
            </a:r>
            <a:r>
              <a:rPr kumimoji="0" lang="en-US" sz="5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Andrea, et al., editors. </a:t>
            </a:r>
            <a:r>
              <a:rPr kumimoji="0" lang="en-US" sz="500" b="0" i="1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and the Holocaust: New Perspectives and Challenges</a:t>
            </a:r>
            <a:r>
              <a:rPr kumimoji="0" lang="en-US" sz="5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Central European University Press, 2015,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Petrak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Jenny, and Barbara Hedge.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Trauma of Sexual Assault Treatment, Prevention, and Practice Chichester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West Sussex, England: Wiley, 2002.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Poliakov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Léon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Albert Joseph George.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of Hate: The Nazi Program for the Destruction of the Jews of Europe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Syracuse: Syracuse University 	Press, 1954. </a:t>
            </a:r>
          </a:p>
          <a:p>
            <a:pPr marL="0" marR="0" indent="-45720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DAF1-09D7-46A7-9360-BF37D61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B035-936A-4A3D-8BD0-AA6F3BBC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3897086"/>
          </a:xfrm>
        </p:spPr>
        <p:txBody>
          <a:bodyPr numCol="2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Ravitz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Jessica. “Silence Lifted: The Untold Stories of Rape during the Holocaust.”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Cable News Network, June 24, 2011. Last 	modified June 24, 2011. http://www.cnn.com/2011/WORLD/europe/06/24/holocaust.rape/index.html.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Rittner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Carol, and John K. Roth, eds.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Rape: Weapon of War and Genocide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St. Paul, MN: Paragon House Publishers, 2012.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Robinson, Rivka R. “The Ballerina of Auschwitz.”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Aish.com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Aish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September 21, 2020. Last modified September 21, 2020. 	https://aish.com/the-ballerina-of-auschwitz/.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Shermer, Michael, and Alex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Grobman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Denying History: Who Says the Holocaust Never Happened and Why Do They Say It?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Berkeley, CA: University of California Press, 2009.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Sommer, Robert. “Forced Prostitution in National Socialist Concentration Camps—The Example of Auschwitz.”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Forced 	Prostitution in Times of War and Peace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(2007).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Dachau Concentration Camp, 1933 to 1945: Text and Photo Documents from the Exhibition, with CD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Dachau: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	International de Dachau, 2005.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Nazis and Abortion.” </a:t>
            </a:r>
            <a:r>
              <a:rPr kumimoji="0" lang="en-US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Cpforlife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https://www.cpforlife.org/the-nazis-and-abortion.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Thornhill, Randy., and Craig. Palmer. 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Natural History of Rape Biological Bases of Sexual Coercion 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Cambridge, Mass: MIT 	Press, 2000.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States Holocaust Memorial Museum. “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Ravensbruck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States Holocaust Memorial Museum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United States Holocaust 	Memorial Museum, n.d. </a:t>
            </a:r>
            <a:r>
              <a:rPr kumimoji="0" lang="en-US" sz="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https://encyclopedia.ushmm.org/content/en/article/ravensbrueck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Norman J.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Holocaust: Europe, the World, and the Jews, 1918-1945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Routledge, 2013.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Waxman, Zoe. “Rape and Sexual Abuse in Hiding.” In Sexual Violence Against Jewish Women During the Holocaust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edited by 	Sonja M.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Hedgepeth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Rochelle G.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Saidel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124- 133. Lebanon, NH: University Press of New England, 2010.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Williams, Jessie. “Sexual Violence Against Women during the Holocaust: Inside and Outside of Extermination Camps.”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 in 	he Making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(2021). </a:t>
            </a:r>
          </a:p>
          <a:p>
            <a:pPr marL="0" marR="0" indent="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12" y="205979"/>
            <a:ext cx="4731488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212" y="1200151"/>
            <a:ext cx="4731487" cy="339447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estimate of over 13 million deaths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assault was experienced by many women causing lifelong trauma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against :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Levenkron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 - It diminishes the magnitude of the intended outcome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7A6A4-B78A-4097-A1CB-650315BE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3" y="1291829"/>
            <a:ext cx="3852839" cy="2743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D85CC-DE29-4E09-8261-1BB0C2B4E640}"/>
              </a:ext>
            </a:extLst>
          </p:cNvPr>
          <p:cNvSpPr txBox="1"/>
          <p:nvPr/>
        </p:nvSpPr>
        <p:spPr>
          <a:xfrm>
            <a:off x="140573" y="4038600"/>
            <a:ext cx="38528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Nazi guards round up arriving prisoners at the Auschwitz concentration camp's unloading ramp (Masses of people getting off the trains at Auschwitz, n.d., https://en.historylapse.org/the-holocaust)</a:t>
            </a:r>
          </a:p>
        </p:txBody>
      </p:sp>
    </p:spTree>
    <p:extLst>
      <p:ext uri="{BB962C8B-B14F-4D97-AF65-F5344CB8AC3E}">
        <p14:creationId xmlns:p14="http://schemas.microsoft.com/office/powerpoint/2010/main" val="32086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270"/>
            <a:ext cx="8229601" cy="12629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Were Specifically Targeted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9" y="1504951"/>
            <a:ext cx="4667693" cy="33944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the greatest threat to the “Aryan Race”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the ability to reproduce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Nazis attacked their femineity as well as their bodies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Dehumanization was designed to attack religious persons and women greatly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8B93B-C2D5-4F45-997B-F98B6037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5" y="1574800"/>
            <a:ext cx="3791153" cy="266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37AC5-154B-4245-BCE9-32F07E9082B1}"/>
              </a:ext>
            </a:extLst>
          </p:cNvPr>
          <p:cNvSpPr txBox="1"/>
          <p:nvPr/>
        </p:nvSpPr>
        <p:spPr>
          <a:xfrm>
            <a:off x="5141615" y="4241800"/>
            <a:ext cx="379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Jewish women from Subcarpathian Rus who have been selected for forced labor at Auschwitz-Birkenau, march toward their barracks after disinfection and head shaving. (Photograph by Bernhardt Walter/Ernst Hofmann, Women standing in line for role call, n.d., https://collections.ushmm.org/search/catalog/pa8603)</a:t>
            </a:r>
          </a:p>
        </p:txBody>
      </p:sp>
    </p:spTree>
    <p:extLst>
      <p:ext uri="{BB962C8B-B14F-4D97-AF65-F5344CB8AC3E}">
        <p14:creationId xmlns:p14="http://schemas.microsoft.com/office/powerpoint/2010/main" val="2376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63229"/>
            <a:ext cx="4752753" cy="35141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body shavings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done naked and in the presence of men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were religious attacks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6:5, Ezekiel 44:20,     Proverbs 16:31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Judean idea of modesty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Paul, echoing Old Testament law,        1 Timothy 2:9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did not come from a sexual desire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Mocking women in the shower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70D04-625B-41F3-B944-64A9A9CD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195071"/>
            <a:ext cx="4297775" cy="3008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43185-B67F-404A-806A-4459E2EE161C}"/>
              </a:ext>
            </a:extLst>
          </p:cNvPr>
          <p:cNvSpPr txBox="1"/>
          <p:nvPr/>
        </p:nvSpPr>
        <p:spPr>
          <a:xfrm>
            <a:off x="4622800" y="4216400"/>
            <a:ext cx="429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Female prisoners in Auschwitz, walking in lines with there heads shaven (Bald women walking in order, n.d., https://www.dailymail.co.uk/news/article-4976754/The-Auschwitz-BROTHEL-prisoners-rewarded.html)</a:t>
            </a:r>
          </a:p>
        </p:txBody>
      </p:sp>
    </p:spTree>
    <p:extLst>
      <p:ext uri="{BB962C8B-B14F-4D97-AF65-F5344CB8AC3E}">
        <p14:creationId xmlns:p14="http://schemas.microsoft.com/office/powerpoint/2010/main" val="11852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Menstruation &amp; Pregnancy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295" y="1206502"/>
            <a:ext cx="4876505" cy="33944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would go through amenorrhea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ceasing of a woman’s menstrual cycle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become a source of physical and emotional pain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found, pregnant women were often killed immediately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Untitled drawing by Nina Jirsikovà, 1941.">
            <a:extLst>
              <a:ext uri="{FF2B5EF4-FFF2-40B4-BE49-F238E27FC236}">
                <a16:creationId xmlns:a16="http://schemas.microsoft.com/office/drawing/2014/main" id="{0E6DA00A-811B-44EF-BF03-2AFCB9CA3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6" y="1202928"/>
            <a:ext cx="3017941" cy="32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46C3A3-8823-4E25-AC74-6391755C6480}"/>
              </a:ext>
            </a:extLst>
          </p:cNvPr>
          <p:cNvSpPr txBox="1"/>
          <p:nvPr/>
        </p:nvSpPr>
        <p:spPr>
          <a:xfrm>
            <a:off x="432966" y="4454127"/>
            <a:ext cx="30179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A drawing of female prisoners waiting in line for the restroom while menstruating (drawing by Nina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Jirsikova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1941, n.d., https://www.historytoday.com/archive/feature/menstruation-and-holocaust)</a:t>
            </a:r>
          </a:p>
        </p:txBody>
      </p:sp>
    </p:spTree>
    <p:extLst>
      <p:ext uri="{BB962C8B-B14F-4D97-AF65-F5344CB8AC3E}">
        <p14:creationId xmlns:p14="http://schemas.microsoft.com/office/powerpoint/2010/main" val="33432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911702" cy="33944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Heinrich Himmler and Adolf Hitler would have contradicting views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Lebensborn, meaning “Fount of Life”</a:t>
            </a: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Auswahlfeiheit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“Freedom of Choice”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inside of camps would attempt to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15391-5D32-474E-AA1B-C2218CA0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90" y="3264195"/>
            <a:ext cx="1364448" cy="1759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E7B15-8D85-40E4-B653-3342682D44A7}"/>
              </a:ext>
            </a:extLst>
          </p:cNvPr>
          <p:cNvSpPr txBox="1"/>
          <p:nvPr/>
        </p:nvSpPr>
        <p:spPr>
          <a:xfrm>
            <a:off x="5092104" y="4447554"/>
            <a:ext cx="277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Portrait of </a:t>
            </a:r>
            <a:r>
              <a:rPr lang="en-US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Reichsfuehrer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-SS Heinrich Himmler. (Portrait of Himmler, n.d., https://collections.ushmm.org/search/catalog/pa1151323)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2B647-44F0-4EC6-BD38-D9B20B17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689" y="3264194"/>
            <a:ext cx="1511979" cy="175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56FF3B-8346-4A2E-B1AD-A986D47FA087}"/>
              </a:ext>
            </a:extLst>
          </p:cNvPr>
          <p:cNvSpPr txBox="1"/>
          <p:nvPr/>
        </p:nvSpPr>
        <p:spPr>
          <a:xfrm>
            <a:off x="5106871" y="4703295"/>
            <a:ext cx="277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Portrait of Adolf Hitler. (Portrait of Adolf Hitler, n.d., https://collections.ushmm.org/search/catalog/pa1133280)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42950-0B8B-4698-AA07-9A725A296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420" y="442068"/>
            <a:ext cx="2562156" cy="3509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4CA91-7B63-4CAF-B958-2EB827E2CD98}"/>
              </a:ext>
            </a:extLst>
          </p:cNvPr>
          <p:cNvSpPr txBox="1"/>
          <p:nvPr/>
        </p:nvSpPr>
        <p:spPr>
          <a:xfrm>
            <a:off x="6348881" y="3943851"/>
            <a:ext cx="25621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Studio portrait of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Icucha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Kaufman and her baby. (A women and her baby, n.d., https://collections.ushmm.org/search/catalog/pa1172865)</a:t>
            </a:r>
          </a:p>
        </p:txBody>
      </p:sp>
    </p:spTree>
    <p:extLst>
      <p:ext uri="{BB962C8B-B14F-4D97-AF65-F5344CB8AC3E}">
        <p14:creationId xmlns:p14="http://schemas.microsoft.com/office/powerpoint/2010/main" val="42732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730409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252484" cy="36004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visual display of strength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Beatings happened for many reasons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Defending others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blankets to roll call in the winter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they would rape women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Unsensible beatings in the camp were “frequent”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6C031-0401-4242-8526-7EA789D0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73" y="456289"/>
            <a:ext cx="2966484" cy="3983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896AC-A68F-4145-9DDE-B5B8DFB6B095}"/>
              </a:ext>
            </a:extLst>
          </p:cNvPr>
          <p:cNvSpPr txBox="1"/>
          <p:nvPr/>
        </p:nvSpPr>
        <p:spPr>
          <a:xfrm>
            <a:off x="5784108" y="4509559"/>
            <a:ext cx="296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Jewish woman being chased by men and youths armed with clubs,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Medova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Street in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Lviv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(Women being beaten, n.d., https://thesocialvoiceproject.org/2019/01/06/public-history-matters-history-is-upon-us/)</a:t>
            </a:r>
          </a:p>
        </p:txBody>
      </p:sp>
    </p:spTree>
    <p:extLst>
      <p:ext uri="{BB962C8B-B14F-4D97-AF65-F5344CB8AC3E}">
        <p14:creationId xmlns:p14="http://schemas.microsoft.com/office/powerpoint/2010/main" val="159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34-D49A-463E-8C1D-8FD1D92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900" y="162812"/>
            <a:ext cx="429703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9C0C-83FC-4C30-8AFA-BAA6408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00" y="1084467"/>
            <a:ext cx="5105400" cy="28271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being raped would happen all through out Nazi occupied Europe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Cecilie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Klein-Pollack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wrote “Ballerina” about a nameless dancer in the camps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Rape culture was built into the foundation of the camps </a:t>
            </a:r>
          </a:p>
        </p:txBody>
      </p:sp>
      <p:pic>
        <p:nvPicPr>
          <p:cNvPr id="4" name="Picture 3" descr="Cecilie Klein-Pollack">
            <a:extLst>
              <a:ext uri="{FF2B5EF4-FFF2-40B4-BE49-F238E27FC236}">
                <a16:creationId xmlns:a16="http://schemas.microsoft.com/office/drawing/2014/main" id="{6BC7FADB-B56E-4A09-9C82-56C4DF7C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81771"/>
            <a:ext cx="1773799" cy="245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4FC9D-4351-450F-A1D2-6E0B9861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1" y="2740786"/>
            <a:ext cx="3015094" cy="226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D2CD9-8FAF-4CFD-8FCB-A37710AD65F6}"/>
              </a:ext>
            </a:extLst>
          </p:cNvPr>
          <p:cNvSpPr txBox="1"/>
          <p:nvPr/>
        </p:nvSpPr>
        <p:spPr>
          <a:xfrm>
            <a:off x="3256394" y="4406900"/>
            <a:ext cx="56844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Portrait of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Cecilie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Klein-Pollack wearing a purple shirt with short blonde hair. (Photograph of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Cecilie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Klein-Pollack, n.d., https://testencyclopedia.ushmm.org/content/en/oral-history/cecilie-klein-pollack-describes-survival-with-her-sister-in-auschwitz#:~:text=Oral%20History%20Cecilie%20Klein-Pollack%20describes%20survival%20with%20her,In%201939%2C%20Hungary%20occupied%20Cecilie%27s%20area%20of%20Czechoslovakia.?msclkid=50e185b8a59611eca9a57f69509042a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9FE19-BB58-4298-A47C-B779B51D2183}"/>
              </a:ext>
            </a:extLst>
          </p:cNvPr>
          <p:cNvSpPr txBox="1"/>
          <p:nvPr/>
        </p:nvSpPr>
        <p:spPr>
          <a:xfrm>
            <a:off x="3269095" y="4076700"/>
            <a:ext cx="478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Firgure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Portrait of young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Cecilie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Klein-Pollack, in black and white (Portrait of a young girl, n.d., https://encyclopedia.ushmm.org/content/en/id-card/cecilie-klein-pollack)</a:t>
            </a:r>
          </a:p>
        </p:txBody>
      </p:sp>
    </p:spTree>
    <p:extLst>
      <p:ext uri="{BB962C8B-B14F-4D97-AF65-F5344CB8AC3E}">
        <p14:creationId xmlns:p14="http://schemas.microsoft.com/office/powerpoint/2010/main" val="16885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FB77-438B-452E-9943-3663376F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Brothels &amp; Sex Trafficking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29FF-DA7C-459F-A75D-149A4F0C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1063229"/>
            <a:ext cx="5507673" cy="257310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 officers presented this as a volunteer position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Promised better accommodations and food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 wasn’t sex, it was bread”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a reward for fellow male prisoners as well as an attempt to “cure” gay men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C7628-2362-4A42-9D75-15599D64A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36" y="1063229"/>
            <a:ext cx="2466290" cy="3562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61A00-E737-43F8-AB99-F31379F41D66}"/>
              </a:ext>
            </a:extLst>
          </p:cNvPr>
          <p:cNvSpPr txBox="1"/>
          <p:nvPr/>
        </p:nvSpPr>
        <p:spPr>
          <a:xfrm>
            <a:off x="5784118" y="4593807"/>
            <a:ext cx="338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11: Himmler standing on the steps of the Mauthausen concentration camp brothel in October 1941 (Himmler at the barracks, n.d., https://www.dailymail.co.uk/news/article-4976754/The-Auschwitz-BROTHEL-prisoners-rewarded.html)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C7AC8-49E2-4CAC-BB2E-2428CB71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30"/>
          <a:stretch/>
        </p:blipFill>
        <p:spPr>
          <a:xfrm>
            <a:off x="3262725" y="3388325"/>
            <a:ext cx="2376075" cy="1645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817D4-F736-46E3-8F86-FA02181FE665}"/>
              </a:ext>
            </a:extLst>
          </p:cNvPr>
          <p:cNvSpPr txBox="1"/>
          <p:nvPr/>
        </p:nvSpPr>
        <p:spPr>
          <a:xfrm>
            <a:off x="499731" y="4413046"/>
            <a:ext cx="2784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12: Prisoners of the Bergen-Belsen concentration camp cheerfully collect bread rations upon their liberation by British forces in April 1945. (Women receiving bread rations after liberation, n.d., https://www.royalnavy.mod.uk/news-and-latest-activity/news/2018/january/29/180129-holocaust-memorial-day)</a:t>
            </a:r>
          </a:p>
        </p:txBody>
      </p:sp>
    </p:spTree>
    <p:extLst>
      <p:ext uri="{BB962C8B-B14F-4D97-AF65-F5344CB8AC3E}">
        <p14:creationId xmlns:p14="http://schemas.microsoft.com/office/powerpoint/2010/main" val="21402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10601</TotalTime>
  <Words>2520</Words>
  <Application>Microsoft Office PowerPoint</Application>
  <PresentationFormat>On-screen Show (16:9)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“No One Will Talk”:</vt:lpstr>
      <vt:lpstr>Background </vt:lpstr>
      <vt:lpstr>Women Were Specifically Targeted</vt:lpstr>
      <vt:lpstr>Shavings</vt:lpstr>
      <vt:lpstr>Menstruation &amp; Pregnancy </vt:lpstr>
      <vt:lpstr>Abortion</vt:lpstr>
      <vt:lpstr>Beatings </vt:lpstr>
      <vt:lpstr>Rape</vt:lpstr>
      <vt:lpstr>Brothels &amp; Sex Trafficking</vt:lpstr>
      <vt:lpstr>Victims After Liberation</vt:lpstr>
      <vt:lpstr>Conclusion</vt:lpstr>
      <vt:lpstr>Sources</vt:lpstr>
      <vt:lpstr>Sources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Loftin, Evelyn Gwyn</cp:lastModifiedBy>
  <cp:revision>10</cp:revision>
  <dcterms:created xsi:type="dcterms:W3CDTF">2014-11-10T20:35:24Z</dcterms:created>
  <dcterms:modified xsi:type="dcterms:W3CDTF">2022-03-17T02:46:25Z</dcterms:modified>
</cp:coreProperties>
</file>