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65" d="100"/>
          <a:sy n="165" d="100"/>
        </p:scale>
        <p:origin x="664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2297382"/>
          </a:xfrm>
        </p:spPr>
        <p:txBody>
          <a:bodyPr>
            <a:normAutofit/>
          </a:bodyPr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A New Expression: Owen Barfield and the Progression of Language and Consciousness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3356"/>
            <a:ext cx="6400800" cy="625744"/>
          </a:xfrm>
        </p:spPr>
        <p:txBody>
          <a:bodyPr/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By Savannah Splechter</a:t>
            </a:r>
          </a:p>
        </p:txBody>
      </p: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Owen Barfield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5851"/>
            <a:ext cx="4463512" cy="1411798"/>
          </a:xfrm>
        </p:spPr>
        <p:txBody>
          <a:bodyPr>
            <a:normAutofit/>
          </a:bodyPr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Lesser Known Inkling</a:t>
            </a:r>
          </a:p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1898-1997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1C8968-DCAF-DC4C-AEAC-B2079BE2CD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0278" y="1455388"/>
            <a:ext cx="2203342" cy="29377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B0DD2D-F060-8D49-BA18-17DE2ED7525C}"/>
              </a:ext>
            </a:extLst>
          </p:cNvPr>
          <p:cNvSpPr txBox="1"/>
          <p:nvPr/>
        </p:nvSpPr>
        <p:spPr>
          <a:xfrm>
            <a:off x="5804115" y="4429690"/>
            <a:ext cx="288268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Fig. 1. Owen Barfield from “A. Owen Barfield 1935” https://www.owenbarfield.org/research/photographs/. Accessed 16 Mar. 2022.</a:t>
            </a:r>
          </a:p>
        </p:txBody>
      </p:sp>
    </p:spTree>
    <p:extLst>
      <p:ext uri="{BB962C8B-B14F-4D97-AF65-F5344CB8AC3E}">
        <p14:creationId xmlns:p14="http://schemas.microsoft.com/office/powerpoint/2010/main" val="291044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62DBF-470D-864B-A319-652224D4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9907"/>
            <a:ext cx="8229600" cy="110362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Consequences of the Scientific Revolution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D2EFF-89E7-8744-B08B-7ADFA7918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48915"/>
            <a:ext cx="8229600" cy="1821051"/>
          </a:xfrm>
        </p:spPr>
        <p:txBody>
          <a:bodyPr/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Distance from nature and past. </a:t>
            </a:r>
          </a:p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Splintering and Compartmentalization of truth.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64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FF8BF-78A5-C147-B201-AB5713135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Barfield’s Thesis on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75485-B668-904F-9490-F04BAF1E5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24212"/>
            <a:ext cx="8229600" cy="1946005"/>
          </a:xfrm>
        </p:spPr>
        <p:txBody>
          <a:bodyPr/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Understanding of past is important to be effective to the present.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99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EF1C0-66CD-6947-A8CD-85BE9BAB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Medieval 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79001-ABDA-2F46-8115-DABC4F558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1402"/>
            <a:ext cx="8229600" cy="2480696"/>
          </a:xfrm>
        </p:spPr>
        <p:txBody>
          <a:bodyPr/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Deep connection to the world, which is reflected in language. </a:t>
            </a:r>
          </a:p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“[T]he name is the form, and the form is the name” Barfield, </a:t>
            </a:r>
            <a:r>
              <a:rPr lang="en-US" i="1" dirty="0">
                <a:latin typeface="Baskerville" panose="02020502070401020303" pitchFamily="18" charset="0"/>
                <a:ea typeface="Baskerville" panose="02020502070401020303" pitchFamily="18" charset="0"/>
              </a:rPr>
              <a:t>Saving Appearances</a:t>
            </a:r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76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B9B14-3D7D-C640-BE4B-3B569B83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Modern 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2D991-5A8F-B64F-9EF8-B60302F10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Post scientific revolution</a:t>
            </a:r>
          </a:p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Search for knowledge has led to ideas and topics to be compartmentalized in order to study them in detail.</a:t>
            </a:r>
          </a:p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A benefit is that people now appreciate nature objectively and without some of the baggage of past generations </a:t>
            </a:r>
          </a:p>
        </p:txBody>
      </p:sp>
    </p:spTree>
    <p:extLst>
      <p:ext uri="{BB962C8B-B14F-4D97-AF65-F5344CB8AC3E}">
        <p14:creationId xmlns:p14="http://schemas.microsoft.com/office/powerpoint/2010/main" val="3458756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89971-8775-6943-A2FB-F9038BC4F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Impact on Other Inklings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38414-AF65-E246-8385-05EC67B3C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596574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Main characters who belong to a different world, but are connected to another and participate.</a:t>
            </a:r>
          </a:p>
          <a:p>
            <a:r>
              <a:rPr lang="en-US" sz="2400" dirty="0"/>
              <a:t>J.R.R. Tolkien:</a:t>
            </a:r>
          </a:p>
          <a:p>
            <a:pPr lvl="1"/>
            <a:r>
              <a:rPr lang="en-US" sz="2400" dirty="0"/>
              <a:t>Revealing the appearances of God through his characters and settings </a:t>
            </a:r>
          </a:p>
          <a:p>
            <a:pPr lvl="1"/>
            <a:r>
              <a:rPr lang="en-US" sz="2400" dirty="0"/>
              <a:t>Illustration of the modern man’s role and connection to the world around him </a:t>
            </a:r>
          </a:p>
          <a:p>
            <a:r>
              <a:rPr lang="en-US" sz="2400" dirty="0"/>
              <a:t>C.S. Lewis</a:t>
            </a:r>
          </a:p>
          <a:p>
            <a:pPr lvl="1"/>
            <a:r>
              <a:rPr lang="en-US" sz="2400" dirty="0"/>
              <a:t>Symbolic and literal </a:t>
            </a:r>
          </a:p>
          <a:p>
            <a:pPr lvl="1"/>
            <a:r>
              <a:rPr lang="en-US" sz="2400" dirty="0"/>
              <a:t>Characters are more indirectly connected to other world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14370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33D2-4A9F-D246-99DF-BAD5F1FBD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“Final Participation”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1400D-085D-2B4B-825C-0ED01F3A6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7974"/>
            <a:ext cx="8229600" cy="1884012"/>
          </a:xfrm>
        </p:spPr>
        <p:txBody>
          <a:bodyPr/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The Human Story</a:t>
            </a:r>
          </a:p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Move toward a more complete version of participation. </a:t>
            </a:r>
          </a:p>
        </p:txBody>
      </p:sp>
    </p:spTree>
    <p:extLst>
      <p:ext uri="{BB962C8B-B14F-4D97-AF65-F5344CB8AC3E}">
        <p14:creationId xmlns:p14="http://schemas.microsoft.com/office/powerpoint/2010/main" val="3278850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7F9C5-A4EC-4143-8873-B35E0F63E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996FC-7B10-5445-A0CB-86F94CD21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737370"/>
          </a:xfrm>
        </p:spPr>
        <p:txBody>
          <a:bodyPr>
            <a:normAutofit fontScale="25000" lnSpcReduction="20000"/>
          </a:bodyPr>
          <a:lstStyle/>
          <a:p>
            <a:r>
              <a:rPr lang="en-US" sz="4400" dirty="0"/>
              <a:t>Barfield, Owen. </a:t>
            </a:r>
            <a:r>
              <a:rPr lang="en-US" sz="4400" i="1" dirty="0"/>
              <a:t>History in English Words</a:t>
            </a:r>
            <a:r>
              <a:rPr lang="en-US" sz="4400" dirty="0"/>
              <a:t>. Lindisfarne Books, 1967.</a:t>
            </a:r>
          </a:p>
          <a:p>
            <a:r>
              <a:rPr lang="en-US" sz="4400" dirty="0"/>
              <a:t>Barfield, Owen. </a:t>
            </a:r>
            <a:r>
              <a:rPr lang="en-US" sz="4400" i="1" dirty="0"/>
              <a:t>Poetic Diction: A Study in Meaning</a:t>
            </a:r>
            <a:r>
              <a:rPr lang="en-US" sz="4400" dirty="0"/>
              <a:t>. Wesleyan University Press, 1973.</a:t>
            </a:r>
          </a:p>
          <a:p>
            <a:r>
              <a:rPr lang="en-US" sz="4400" dirty="0"/>
              <a:t>Barfield, Owen. </a:t>
            </a:r>
            <a:r>
              <a:rPr lang="en-US" sz="4400" i="1" dirty="0"/>
              <a:t>Saving the Appearances</a:t>
            </a:r>
            <a:r>
              <a:rPr lang="en-US" sz="4400" dirty="0"/>
              <a:t>. Wesleyan University Press, 1988.</a:t>
            </a:r>
          </a:p>
          <a:p>
            <a:r>
              <a:rPr lang="en-US" sz="4400" dirty="0"/>
              <a:t>Bradbury, J. G. "Poetic Vision: Owen Barfield and Charles Williams." </a:t>
            </a:r>
            <a:r>
              <a:rPr lang="en-US" sz="4400" i="1" dirty="0"/>
              <a:t>Renascence</a:t>
            </a:r>
            <a:r>
              <a:rPr lang="en-US" sz="4400" dirty="0"/>
              <a:t>, vol. 63, no. 1, 2010, pp. 13-21,88.</a:t>
            </a:r>
          </a:p>
          <a:p>
            <a:r>
              <a:rPr lang="en-US" sz="4400" dirty="0" err="1"/>
              <a:t>Duriez</a:t>
            </a:r>
            <a:r>
              <a:rPr lang="en-US" sz="4400" dirty="0"/>
              <a:t>, Colin. </a:t>
            </a:r>
            <a:r>
              <a:rPr lang="en-US" sz="4400" i="1" dirty="0"/>
              <a:t>The Oxford Inklings: Lewis, Tolkien and their Circle</a:t>
            </a:r>
            <a:r>
              <a:rPr lang="en-US" sz="4400" dirty="0"/>
              <a:t>, Lion Hudson, 2014.</a:t>
            </a:r>
          </a:p>
          <a:p>
            <a:r>
              <a:rPr lang="en-US" sz="4400" dirty="0" err="1"/>
              <a:t>Flieger</a:t>
            </a:r>
            <a:r>
              <a:rPr lang="en-US" sz="4400" dirty="0"/>
              <a:t>, Verlyn. “Barfield’s Poetic Diction and Splintered Light.” </a:t>
            </a:r>
            <a:r>
              <a:rPr lang="en-US" sz="4400" i="1" dirty="0"/>
              <a:t>Studies in the Literary Imagination</a:t>
            </a:r>
            <a:r>
              <a:rPr lang="en-US" sz="4400" dirty="0"/>
              <a:t>, vol. 14, no. 2, Fall 1981, pp. 47-66.</a:t>
            </a:r>
          </a:p>
          <a:p>
            <a:r>
              <a:rPr lang="en-US" sz="4400" dirty="0"/>
              <a:t>Hipolito, Jane. </a:t>
            </a:r>
            <a:r>
              <a:rPr lang="en-US" sz="4400" i="1" dirty="0"/>
              <a:t>Owen Barfield</a:t>
            </a:r>
            <a:r>
              <a:rPr lang="en-US" sz="4400" dirty="0"/>
              <a:t>. The Owen Barfield Society, </a:t>
            </a:r>
            <a:r>
              <a:rPr lang="en-US" sz="4400" dirty="0" err="1"/>
              <a:t>www.barfieldsociety.org</a:t>
            </a:r>
            <a:r>
              <a:rPr lang="en-US" sz="4400" dirty="0"/>
              <a:t>/</a:t>
            </a:r>
            <a:r>
              <a:rPr lang="en-US" sz="4400" dirty="0" err="1"/>
              <a:t>BarfieldBiography.pdf</a:t>
            </a:r>
            <a:r>
              <a:rPr lang="en-US" sz="4400" dirty="0"/>
              <a:t>/  </a:t>
            </a:r>
          </a:p>
          <a:p>
            <a:r>
              <a:rPr lang="en-US" sz="4400" dirty="0"/>
              <a:t>Joby, Christopher. “The Extent to which the Rise in the Worship of Images in the late Middle Ages was Influenced by Contemporary Theories of Vision.” </a:t>
            </a:r>
            <a:r>
              <a:rPr lang="en-US" sz="4400" i="1" dirty="0"/>
              <a:t>Scottish Journal of Theology</a:t>
            </a:r>
            <a:r>
              <a:rPr lang="en-US" sz="4400" dirty="0"/>
              <a:t>, 2007. </a:t>
            </a:r>
          </a:p>
          <a:p>
            <a:r>
              <a:rPr lang="en-US" sz="4400" dirty="0"/>
              <a:t>Johnson, Wendell G. "When Anthroposophy Meets Romanticism: The Theology of Owen Barfield." </a:t>
            </a:r>
            <a:r>
              <a:rPr lang="en-US" sz="4400" i="1" dirty="0"/>
              <a:t>Renascence</a:t>
            </a:r>
            <a:r>
              <a:rPr lang="en-US" sz="4400" dirty="0"/>
              <a:t>, vol. 63, no. 1, 2010, pp. 5-12,88.</a:t>
            </a:r>
          </a:p>
          <a:p>
            <a:r>
              <a:rPr lang="en-US" sz="4400" dirty="0"/>
              <a:t>Lange, Simon Blaxland-de. </a:t>
            </a:r>
            <a:r>
              <a:rPr lang="en-US" sz="4400" i="1" dirty="0"/>
              <a:t>Owen Barfield: Romanticism Come of Age A Biography</a:t>
            </a:r>
            <a:r>
              <a:rPr lang="en-US" sz="4400" dirty="0"/>
              <a:t>, Temple Lodge, 2021.</a:t>
            </a:r>
          </a:p>
          <a:p>
            <a:r>
              <a:rPr lang="en-US" sz="4400" dirty="0"/>
              <a:t>Morris, Francis J., and Ronald C. Wendling. "Coleridge and "The Great Divide" Between C.S. Lewis and Owen Barfield." </a:t>
            </a:r>
            <a:r>
              <a:rPr lang="en-US" sz="4400" i="1" dirty="0"/>
              <a:t>Studies in the Literary Imagination</a:t>
            </a:r>
            <a:r>
              <a:rPr lang="en-US" sz="4400" dirty="0"/>
              <a:t>, vol. 22, no. 2, 1989, pp. 149-159.</a:t>
            </a:r>
          </a:p>
          <a:p>
            <a:r>
              <a:rPr lang="en-US" sz="4400" i="1" dirty="0"/>
              <a:t>Owen Barfield Philosopher of the Evolution of Consciousness The First and Last Inkling</a:t>
            </a:r>
            <a:r>
              <a:rPr lang="en-US" sz="4400" dirty="0"/>
              <a:t>, Owen Barfield Literary Estate, 1997, https://</a:t>
            </a:r>
            <a:r>
              <a:rPr lang="en-US" sz="4400" dirty="0" err="1"/>
              <a:t>www.owenbarfield.org</a:t>
            </a:r>
            <a:r>
              <a:rPr lang="en-US" sz="4400" dirty="0"/>
              <a:t>.</a:t>
            </a:r>
          </a:p>
          <a:p>
            <a:r>
              <a:rPr lang="en-US" sz="4400" dirty="0" err="1"/>
              <a:t>Shober</a:t>
            </a:r>
            <a:r>
              <a:rPr lang="en-US" sz="4400" dirty="0"/>
              <a:t>, Dianne. "Leonine Imagery in C.S. Lewis’s Series the Chronicles of Narnia." </a:t>
            </a:r>
            <a:r>
              <a:rPr lang="en-US" sz="4400" i="1" dirty="0" err="1"/>
              <a:t>Literator</a:t>
            </a:r>
            <a:r>
              <a:rPr lang="en-US" sz="4400" dirty="0"/>
              <a:t>, vol. 40, no. 1, 2019.</a:t>
            </a:r>
          </a:p>
          <a:p>
            <a:r>
              <a:rPr lang="en-US" sz="4400" dirty="0"/>
              <a:t>Tennyson, G. B. "Owen Barfield and the Rebirth of Meaning." </a:t>
            </a:r>
            <a:r>
              <a:rPr lang="en-US" sz="4400" i="1" dirty="0"/>
              <a:t>The Southern Review</a:t>
            </a:r>
            <a:r>
              <a:rPr lang="en-US" sz="4400" dirty="0"/>
              <a:t>, vol. 5, no. 1, 1969, pp. 42-57.</a:t>
            </a:r>
          </a:p>
          <a:p>
            <a:r>
              <a:rPr lang="en-US" sz="4400" dirty="0"/>
              <a:t>Tolkien, J.R.R. </a:t>
            </a:r>
            <a:r>
              <a:rPr lang="en-US" sz="4400" i="1" dirty="0"/>
              <a:t>The Lord of the Rings</a:t>
            </a:r>
            <a:r>
              <a:rPr lang="en-US" sz="4400" dirty="0"/>
              <a:t>. HarperCollins Publishers, 2004.</a:t>
            </a:r>
          </a:p>
          <a:p>
            <a:r>
              <a:rPr lang="en-US" sz="4400" dirty="0" err="1"/>
              <a:t>Treinen</a:t>
            </a:r>
            <a:r>
              <a:rPr lang="en-US" sz="4400" dirty="0"/>
              <a:t>, Max </a:t>
            </a:r>
            <a:r>
              <a:rPr lang="en-US" sz="4400" dirty="0" err="1"/>
              <a:t>Leyf</a:t>
            </a:r>
            <a:r>
              <a:rPr lang="en-US" sz="4400" dirty="0"/>
              <a:t>. “Owen Barfield &amp; the Evolution of Consciousness.” </a:t>
            </a:r>
            <a:r>
              <a:rPr lang="en-US" sz="4400" i="1" dirty="0"/>
              <a:t>Cosmos &amp; History</a:t>
            </a:r>
            <a:r>
              <a:rPr lang="en-US" sz="4400" dirty="0"/>
              <a:t>, vol. 16, no. 1, Jan. 2020, pp. 47–70.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87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687</Words>
  <Application>Microsoft Macintosh PowerPoint</Application>
  <PresentationFormat>On-screen Show (16:9)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Baskerville</vt:lpstr>
      <vt:lpstr>Calibri</vt:lpstr>
      <vt:lpstr>Cambria</vt:lpstr>
      <vt:lpstr>Office Theme</vt:lpstr>
      <vt:lpstr>A New Expression: Owen Barfield and the Progression of Language and Consciousness</vt:lpstr>
      <vt:lpstr>Owen Barfield</vt:lpstr>
      <vt:lpstr>Consequences of the Scientific Revolution</vt:lpstr>
      <vt:lpstr>Barfield’s Thesis on Consciousness</vt:lpstr>
      <vt:lpstr>Medieval Man</vt:lpstr>
      <vt:lpstr>Modern Man</vt:lpstr>
      <vt:lpstr>Impact on Other Inklings</vt:lpstr>
      <vt:lpstr>“Final Participation”</vt:lpstr>
      <vt:lpstr>Sources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Savannah Splechter</cp:lastModifiedBy>
  <cp:revision>15</cp:revision>
  <dcterms:created xsi:type="dcterms:W3CDTF">2014-11-10T20:35:24Z</dcterms:created>
  <dcterms:modified xsi:type="dcterms:W3CDTF">2022-03-17T02:56:28Z</dcterms:modified>
</cp:coreProperties>
</file>