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8" r:id="rId2"/>
    <p:sldId id="257" r:id="rId3"/>
    <p:sldId id="277" r:id="rId4"/>
    <p:sldId id="259" r:id="rId5"/>
    <p:sldId id="260" r:id="rId6"/>
    <p:sldId id="262" r:id="rId7"/>
    <p:sldId id="263" r:id="rId8"/>
    <p:sldId id="261" r:id="rId9"/>
    <p:sldId id="267" r:id="rId10"/>
    <p:sldId id="265" r:id="rId11"/>
    <p:sldId id="266" r:id="rId12"/>
    <p:sldId id="268" r:id="rId13"/>
    <p:sldId id="269" r:id="rId14"/>
    <p:sldId id="270" r:id="rId15"/>
    <p:sldId id="271" r:id="rId16"/>
    <p:sldId id="272" r:id="rId17"/>
    <p:sldId id="274" r:id="rId18"/>
    <p:sldId id="273" r:id="rId19"/>
    <p:sldId id="278" r:id="rId20"/>
    <p:sldId id="276"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5"/>
    <p:restoredTop sz="83987" autoAdjust="0"/>
  </p:normalViewPr>
  <p:slideViewPr>
    <p:cSldViewPr snapToGrid="0" snapToObjects="1">
      <p:cViewPr varScale="1">
        <p:scale>
          <a:sx n="73" d="100"/>
          <a:sy n="73" d="100"/>
        </p:scale>
        <p:origin x="1325" y="6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F479D4-5662-419B-994B-11DFC5DDA3C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B1C1FFE-A1D1-4F3F-AB64-CCBF0F7982FC}">
      <dgm:prSet custT="1"/>
      <dgm:spPr/>
      <dgm:t>
        <a:bodyPr/>
        <a:lstStyle/>
        <a:p>
          <a:r>
            <a:rPr lang="en-US" sz="2800">
              <a:latin typeface="+mj-lt"/>
            </a:rPr>
            <a:t>The doctrine of the Trinity is not just one possible way of thinking about God. It is the only consistent way. </a:t>
          </a:r>
        </a:p>
      </dgm:t>
    </dgm:pt>
    <dgm:pt modelId="{83719C83-DE7A-4A01-8C9E-AFC30D0C8823}" type="parTrans" cxnId="{DAA4337B-0E1E-419A-AEDB-88DC96F6866A}">
      <dgm:prSet/>
      <dgm:spPr/>
      <dgm:t>
        <a:bodyPr/>
        <a:lstStyle/>
        <a:p>
          <a:endParaRPr lang="en-US"/>
        </a:p>
      </dgm:t>
    </dgm:pt>
    <dgm:pt modelId="{040A82FE-6AAA-4082-8BD1-A7AA2B2A1E97}" type="sibTrans" cxnId="{DAA4337B-0E1E-419A-AEDB-88DC96F6866A}">
      <dgm:prSet/>
      <dgm:spPr/>
      <dgm:t>
        <a:bodyPr/>
        <a:lstStyle/>
        <a:p>
          <a:endParaRPr lang="en-US"/>
        </a:p>
      </dgm:t>
    </dgm:pt>
    <dgm:pt modelId="{E3469E97-1462-41BD-AE54-2024DDBB5F4E}">
      <dgm:prSet custT="1"/>
      <dgm:spPr/>
      <dgm:t>
        <a:bodyPr/>
        <a:lstStyle/>
        <a:p>
          <a:r>
            <a:rPr lang="en-US" sz="2800" dirty="0"/>
            <a:t>Tawhid—absolute oneness—does not reveal God as unsurpassably great. </a:t>
          </a:r>
        </a:p>
      </dgm:t>
    </dgm:pt>
    <dgm:pt modelId="{C52046A1-9891-408F-AA80-90FE2D63FE42}" type="parTrans" cxnId="{060933B2-B18D-41D8-B90C-111FC784AB8E}">
      <dgm:prSet/>
      <dgm:spPr/>
      <dgm:t>
        <a:bodyPr/>
        <a:lstStyle/>
        <a:p>
          <a:endParaRPr lang="en-US"/>
        </a:p>
      </dgm:t>
    </dgm:pt>
    <dgm:pt modelId="{FE696811-222F-4AEB-ACCC-85F7B611AACF}" type="sibTrans" cxnId="{060933B2-B18D-41D8-B90C-111FC784AB8E}">
      <dgm:prSet/>
      <dgm:spPr/>
      <dgm:t>
        <a:bodyPr/>
        <a:lstStyle/>
        <a:p>
          <a:endParaRPr lang="en-US"/>
        </a:p>
      </dgm:t>
    </dgm:pt>
    <dgm:pt modelId="{D6051A6E-1771-40DC-9D80-6AC289057EA3}" type="pres">
      <dgm:prSet presAssocID="{95F479D4-5662-419B-994B-11DFC5DDA3C1}" presName="linear" presStyleCnt="0">
        <dgm:presLayoutVars>
          <dgm:animLvl val="lvl"/>
          <dgm:resizeHandles val="exact"/>
        </dgm:presLayoutVars>
      </dgm:prSet>
      <dgm:spPr/>
    </dgm:pt>
    <dgm:pt modelId="{C9230D65-EFC2-4225-99CC-E384687238C7}" type="pres">
      <dgm:prSet presAssocID="{2B1C1FFE-A1D1-4F3F-AB64-CCBF0F7982FC}" presName="parentText" presStyleLbl="node1" presStyleIdx="0" presStyleCnt="2">
        <dgm:presLayoutVars>
          <dgm:chMax val="0"/>
          <dgm:bulletEnabled val="1"/>
        </dgm:presLayoutVars>
      </dgm:prSet>
      <dgm:spPr/>
    </dgm:pt>
    <dgm:pt modelId="{62B07031-23F8-4303-A2DE-742FD57C8467}" type="pres">
      <dgm:prSet presAssocID="{040A82FE-6AAA-4082-8BD1-A7AA2B2A1E97}" presName="spacer" presStyleCnt="0"/>
      <dgm:spPr/>
    </dgm:pt>
    <dgm:pt modelId="{787D9D3E-183B-4085-93BB-4BC081C90245}" type="pres">
      <dgm:prSet presAssocID="{E3469E97-1462-41BD-AE54-2024DDBB5F4E}" presName="parentText" presStyleLbl="node1" presStyleIdx="1" presStyleCnt="2">
        <dgm:presLayoutVars>
          <dgm:chMax val="0"/>
          <dgm:bulletEnabled val="1"/>
        </dgm:presLayoutVars>
      </dgm:prSet>
      <dgm:spPr/>
    </dgm:pt>
  </dgm:ptLst>
  <dgm:cxnLst>
    <dgm:cxn modelId="{DAA4337B-0E1E-419A-AEDB-88DC96F6866A}" srcId="{95F479D4-5662-419B-994B-11DFC5DDA3C1}" destId="{2B1C1FFE-A1D1-4F3F-AB64-CCBF0F7982FC}" srcOrd="0" destOrd="0" parTransId="{83719C83-DE7A-4A01-8C9E-AFC30D0C8823}" sibTransId="{040A82FE-6AAA-4082-8BD1-A7AA2B2A1E97}"/>
    <dgm:cxn modelId="{44999E82-7053-477B-9DA1-79062F68CA0E}" type="presOf" srcId="{95F479D4-5662-419B-994B-11DFC5DDA3C1}" destId="{D6051A6E-1771-40DC-9D80-6AC289057EA3}" srcOrd="0" destOrd="0" presId="urn:microsoft.com/office/officeart/2005/8/layout/vList2"/>
    <dgm:cxn modelId="{060933B2-B18D-41D8-B90C-111FC784AB8E}" srcId="{95F479D4-5662-419B-994B-11DFC5DDA3C1}" destId="{E3469E97-1462-41BD-AE54-2024DDBB5F4E}" srcOrd="1" destOrd="0" parTransId="{C52046A1-9891-408F-AA80-90FE2D63FE42}" sibTransId="{FE696811-222F-4AEB-ACCC-85F7B611AACF}"/>
    <dgm:cxn modelId="{B6C8AEB9-EC7E-4184-9ACD-4E7F1624875E}" type="presOf" srcId="{2B1C1FFE-A1D1-4F3F-AB64-CCBF0F7982FC}" destId="{C9230D65-EFC2-4225-99CC-E384687238C7}" srcOrd="0" destOrd="0" presId="urn:microsoft.com/office/officeart/2005/8/layout/vList2"/>
    <dgm:cxn modelId="{123461D8-E5A9-4FEB-90DE-2501D060C131}" type="presOf" srcId="{E3469E97-1462-41BD-AE54-2024DDBB5F4E}" destId="{787D9D3E-183B-4085-93BB-4BC081C90245}" srcOrd="0" destOrd="0" presId="urn:microsoft.com/office/officeart/2005/8/layout/vList2"/>
    <dgm:cxn modelId="{F55D430C-D896-4A4D-8688-B1F45075FF01}" type="presParOf" srcId="{D6051A6E-1771-40DC-9D80-6AC289057EA3}" destId="{C9230D65-EFC2-4225-99CC-E384687238C7}" srcOrd="0" destOrd="0" presId="urn:microsoft.com/office/officeart/2005/8/layout/vList2"/>
    <dgm:cxn modelId="{757F667D-DCFF-4AF1-A2ED-D53A3B7F6A39}" type="presParOf" srcId="{D6051A6E-1771-40DC-9D80-6AC289057EA3}" destId="{62B07031-23F8-4303-A2DE-742FD57C8467}" srcOrd="1" destOrd="0" presId="urn:microsoft.com/office/officeart/2005/8/layout/vList2"/>
    <dgm:cxn modelId="{F58BA5E3-D577-4EC9-8387-797935FB2B19}" type="presParOf" srcId="{D6051A6E-1771-40DC-9D80-6AC289057EA3}" destId="{787D9D3E-183B-4085-93BB-4BC081C9024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E0A1B2-9045-41B8-AA08-ED1FD8781D2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27831FF-260E-4855-9D62-9F78D791C2E4}">
      <dgm:prSet/>
      <dgm:spPr/>
      <dgm:t>
        <a:bodyPr/>
        <a:lstStyle/>
        <a:p>
          <a:r>
            <a:rPr lang="en-US" b="1" dirty="0">
              <a:latin typeface="+mj-lt"/>
            </a:rPr>
            <a:t>Intra-Relational Nature of the Divine</a:t>
          </a:r>
          <a:endParaRPr lang="en-US" dirty="0">
            <a:latin typeface="+mj-lt"/>
          </a:endParaRPr>
        </a:p>
      </dgm:t>
    </dgm:pt>
    <dgm:pt modelId="{A2C9D72E-923F-4DA9-8391-D6AA17AAAEEC}" type="parTrans" cxnId="{BE806748-8562-4710-B74C-55211EE34B5A}">
      <dgm:prSet/>
      <dgm:spPr/>
      <dgm:t>
        <a:bodyPr/>
        <a:lstStyle/>
        <a:p>
          <a:endParaRPr lang="en-US">
            <a:latin typeface="+mj-lt"/>
          </a:endParaRPr>
        </a:p>
      </dgm:t>
    </dgm:pt>
    <dgm:pt modelId="{A518162D-D03A-4646-991D-F8FEC94F98A0}" type="sibTrans" cxnId="{BE806748-8562-4710-B74C-55211EE34B5A}">
      <dgm:prSet/>
      <dgm:spPr/>
      <dgm:t>
        <a:bodyPr/>
        <a:lstStyle/>
        <a:p>
          <a:endParaRPr lang="en-US">
            <a:latin typeface="+mj-lt"/>
          </a:endParaRPr>
        </a:p>
      </dgm:t>
    </dgm:pt>
    <dgm:pt modelId="{12769279-23E5-4A68-8913-E3238F8F936D}">
      <dgm:prSet/>
      <dgm:spPr/>
      <dgm:t>
        <a:bodyPr/>
        <a:lstStyle/>
        <a:p>
          <a:pPr indent="0" algn="just">
            <a:buNone/>
          </a:pPr>
          <a:r>
            <a:rPr lang="en-US" dirty="0">
              <a:latin typeface="+mj-lt"/>
            </a:rPr>
            <a:t>The divine intra-relationality is related to God’s unity, and it refers to his sociality within the Godhead—God as a community in the way he perceives himself. </a:t>
          </a:r>
        </a:p>
      </dgm:t>
    </dgm:pt>
    <dgm:pt modelId="{A0ADFC04-38C6-4821-86C3-16ECC09FBC80}" type="parTrans" cxnId="{C3B51CDF-8EB5-42B3-946A-597450464C02}">
      <dgm:prSet/>
      <dgm:spPr/>
      <dgm:t>
        <a:bodyPr/>
        <a:lstStyle/>
        <a:p>
          <a:endParaRPr lang="en-US">
            <a:latin typeface="+mj-lt"/>
          </a:endParaRPr>
        </a:p>
      </dgm:t>
    </dgm:pt>
    <dgm:pt modelId="{6F5D4B5E-6EF7-4FAF-AFAB-BE1360E28A18}" type="sibTrans" cxnId="{C3B51CDF-8EB5-42B3-946A-597450464C02}">
      <dgm:prSet/>
      <dgm:spPr/>
      <dgm:t>
        <a:bodyPr/>
        <a:lstStyle/>
        <a:p>
          <a:endParaRPr lang="en-US">
            <a:latin typeface="+mj-lt"/>
          </a:endParaRPr>
        </a:p>
      </dgm:t>
    </dgm:pt>
    <dgm:pt modelId="{82EACF9F-59D9-4617-81DA-919ED7AD11B9}">
      <dgm:prSet/>
      <dgm:spPr/>
      <dgm:t>
        <a:bodyPr/>
        <a:lstStyle/>
        <a:p>
          <a:r>
            <a:rPr lang="en-US" b="1">
              <a:latin typeface="+mj-lt"/>
            </a:rPr>
            <a:t>Inter-Relational Nature of the Divine</a:t>
          </a:r>
          <a:endParaRPr lang="en-US">
            <a:latin typeface="+mj-lt"/>
          </a:endParaRPr>
        </a:p>
      </dgm:t>
    </dgm:pt>
    <dgm:pt modelId="{A1877FB1-F878-48C4-A327-2B5EA89A1B2B}" type="parTrans" cxnId="{B90889F7-278B-4EEB-B095-425D95DC2DDD}">
      <dgm:prSet/>
      <dgm:spPr/>
      <dgm:t>
        <a:bodyPr/>
        <a:lstStyle/>
        <a:p>
          <a:endParaRPr lang="en-US">
            <a:latin typeface="+mj-lt"/>
          </a:endParaRPr>
        </a:p>
      </dgm:t>
    </dgm:pt>
    <dgm:pt modelId="{F14116A2-711A-440F-9356-668C13E5CC26}" type="sibTrans" cxnId="{B90889F7-278B-4EEB-B095-425D95DC2DDD}">
      <dgm:prSet/>
      <dgm:spPr/>
      <dgm:t>
        <a:bodyPr/>
        <a:lstStyle/>
        <a:p>
          <a:endParaRPr lang="en-US">
            <a:latin typeface="+mj-lt"/>
          </a:endParaRPr>
        </a:p>
      </dgm:t>
    </dgm:pt>
    <dgm:pt modelId="{2E7550D2-FD62-4D39-9125-6D86E2783C0E}">
      <dgm:prSet/>
      <dgm:spPr/>
      <dgm:t>
        <a:bodyPr/>
        <a:lstStyle/>
        <a:p>
          <a:pPr indent="0" algn="just">
            <a:buNone/>
          </a:pPr>
          <a:r>
            <a:rPr lang="en-US" dirty="0">
              <a:latin typeface="+mj-lt"/>
            </a:rPr>
            <a:t>God is integrally involved with his creation. He is not static, but active and affected by the events of the world.</a:t>
          </a:r>
        </a:p>
      </dgm:t>
    </dgm:pt>
    <dgm:pt modelId="{7CD08D15-1C44-4822-9DEB-D06E0149A496}" type="parTrans" cxnId="{411C4874-D498-4636-B35E-B02B4E498636}">
      <dgm:prSet/>
      <dgm:spPr/>
      <dgm:t>
        <a:bodyPr/>
        <a:lstStyle/>
        <a:p>
          <a:endParaRPr lang="en-US">
            <a:latin typeface="+mj-lt"/>
          </a:endParaRPr>
        </a:p>
      </dgm:t>
    </dgm:pt>
    <dgm:pt modelId="{37CB1850-8BD4-4A4D-B66F-0C38A7705A15}" type="sibTrans" cxnId="{411C4874-D498-4636-B35E-B02B4E498636}">
      <dgm:prSet/>
      <dgm:spPr/>
      <dgm:t>
        <a:bodyPr/>
        <a:lstStyle/>
        <a:p>
          <a:endParaRPr lang="en-US">
            <a:latin typeface="+mj-lt"/>
          </a:endParaRPr>
        </a:p>
      </dgm:t>
    </dgm:pt>
    <dgm:pt modelId="{CB6BF93D-6A86-4BB8-9490-86F87D662E9A}" type="pres">
      <dgm:prSet presAssocID="{DCE0A1B2-9045-41B8-AA08-ED1FD8781D2F}" presName="linear" presStyleCnt="0">
        <dgm:presLayoutVars>
          <dgm:animLvl val="lvl"/>
          <dgm:resizeHandles val="exact"/>
        </dgm:presLayoutVars>
      </dgm:prSet>
      <dgm:spPr/>
    </dgm:pt>
    <dgm:pt modelId="{C0D2CBA3-750D-4838-967C-9FEB6F03107E}" type="pres">
      <dgm:prSet presAssocID="{327831FF-260E-4855-9D62-9F78D791C2E4}" presName="parentText" presStyleLbl="node1" presStyleIdx="0" presStyleCnt="2">
        <dgm:presLayoutVars>
          <dgm:chMax val="0"/>
          <dgm:bulletEnabled val="1"/>
        </dgm:presLayoutVars>
      </dgm:prSet>
      <dgm:spPr/>
    </dgm:pt>
    <dgm:pt modelId="{DBDF9C46-1464-45DB-900C-4660C45CD61C}" type="pres">
      <dgm:prSet presAssocID="{327831FF-260E-4855-9D62-9F78D791C2E4}" presName="childText" presStyleLbl="revTx" presStyleIdx="0" presStyleCnt="2">
        <dgm:presLayoutVars>
          <dgm:bulletEnabled val="1"/>
        </dgm:presLayoutVars>
      </dgm:prSet>
      <dgm:spPr/>
    </dgm:pt>
    <dgm:pt modelId="{73B527B9-DA45-4E32-94EA-D85472764C3A}" type="pres">
      <dgm:prSet presAssocID="{82EACF9F-59D9-4617-81DA-919ED7AD11B9}" presName="parentText" presStyleLbl="node1" presStyleIdx="1" presStyleCnt="2">
        <dgm:presLayoutVars>
          <dgm:chMax val="0"/>
          <dgm:bulletEnabled val="1"/>
        </dgm:presLayoutVars>
      </dgm:prSet>
      <dgm:spPr/>
    </dgm:pt>
    <dgm:pt modelId="{7A0C292A-7048-4824-8949-CCE2ACB45164}" type="pres">
      <dgm:prSet presAssocID="{82EACF9F-59D9-4617-81DA-919ED7AD11B9}" presName="childText" presStyleLbl="revTx" presStyleIdx="1" presStyleCnt="2">
        <dgm:presLayoutVars>
          <dgm:bulletEnabled val="1"/>
        </dgm:presLayoutVars>
      </dgm:prSet>
      <dgm:spPr/>
    </dgm:pt>
  </dgm:ptLst>
  <dgm:cxnLst>
    <dgm:cxn modelId="{1FD3293F-C7BB-407B-BF3E-27D0B47127D4}" type="presOf" srcId="{DCE0A1B2-9045-41B8-AA08-ED1FD8781D2F}" destId="{CB6BF93D-6A86-4BB8-9490-86F87D662E9A}" srcOrd="0" destOrd="0" presId="urn:microsoft.com/office/officeart/2005/8/layout/vList2"/>
    <dgm:cxn modelId="{BE806748-8562-4710-B74C-55211EE34B5A}" srcId="{DCE0A1B2-9045-41B8-AA08-ED1FD8781D2F}" destId="{327831FF-260E-4855-9D62-9F78D791C2E4}" srcOrd="0" destOrd="0" parTransId="{A2C9D72E-923F-4DA9-8391-D6AA17AAAEEC}" sibTransId="{A518162D-D03A-4646-991D-F8FEC94F98A0}"/>
    <dgm:cxn modelId="{411C4874-D498-4636-B35E-B02B4E498636}" srcId="{82EACF9F-59D9-4617-81DA-919ED7AD11B9}" destId="{2E7550D2-FD62-4D39-9125-6D86E2783C0E}" srcOrd="0" destOrd="0" parTransId="{7CD08D15-1C44-4822-9DEB-D06E0149A496}" sibTransId="{37CB1850-8BD4-4A4D-B66F-0C38A7705A15}"/>
    <dgm:cxn modelId="{3B64A57F-C3BB-4CCC-8D4D-DDC7D7550807}" type="presOf" srcId="{2E7550D2-FD62-4D39-9125-6D86E2783C0E}" destId="{7A0C292A-7048-4824-8949-CCE2ACB45164}" srcOrd="0" destOrd="0" presId="urn:microsoft.com/office/officeart/2005/8/layout/vList2"/>
    <dgm:cxn modelId="{991DB781-C551-4920-8FFE-3DB5B4FAACB7}" type="presOf" srcId="{82EACF9F-59D9-4617-81DA-919ED7AD11B9}" destId="{73B527B9-DA45-4E32-94EA-D85472764C3A}" srcOrd="0" destOrd="0" presId="urn:microsoft.com/office/officeart/2005/8/layout/vList2"/>
    <dgm:cxn modelId="{E57324AB-3050-4104-AAFF-25BB672A6C0C}" type="presOf" srcId="{12769279-23E5-4A68-8913-E3238F8F936D}" destId="{DBDF9C46-1464-45DB-900C-4660C45CD61C}" srcOrd="0" destOrd="0" presId="urn:microsoft.com/office/officeart/2005/8/layout/vList2"/>
    <dgm:cxn modelId="{9A1543BC-A4CF-4515-B171-4FBCA0DF256B}" type="presOf" srcId="{327831FF-260E-4855-9D62-9F78D791C2E4}" destId="{C0D2CBA3-750D-4838-967C-9FEB6F03107E}" srcOrd="0" destOrd="0" presId="urn:microsoft.com/office/officeart/2005/8/layout/vList2"/>
    <dgm:cxn modelId="{C3B51CDF-8EB5-42B3-946A-597450464C02}" srcId="{327831FF-260E-4855-9D62-9F78D791C2E4}" destId="{12769279-23E5-4A68-8913-E3238F8F936D}" srcOrd="0" destOrd="0" parTransId="{A0ADFC04-38C6-4821-86C3-16ECC09FBC80}" sibTransId="{6F5D4B5E-6EF7-4FAF-AFAB-BE1360E28A18}"/>
    <dgm:cxn modelId="{B90889F7-278B-4EEB-B095-425D95DC2DDD}" srcId="{DCE0A1B2-9045-41B8-AA08-ED1FD8781D2F}" destId="{82EACF9F-59D9-4617-81DA-919ED7AD11B9}" srcOrd="1" destOrd="0" parTransId="{A1877FB1-F878-48C4-A327-2B5EA89A1B2B}" sibTransId="{F14116A2-711A-440F-9356-668C13E5CC26}"/>
    <dgm:cxn modelId="{39432CD6-84DF-4729-8C1B-609955587B67}" type="presParOf" srcId="{CB6BF93D-6A86-4BB8-9490-86F87D662E9A}" destId="{C0D2CBA3-750D-4838-967C-9FEB6F03107E}" srcOrd="0" destOrd="0" presId="urn:microsoft.com/office/officeart/2005/8/layout/vList2"/>
    <dgm:cxn modelId="{2AA13F19-A80D-4792-8E32-0F5A22F15129}" type="presParOf" srcId="{CB6BF93D-6A86-4BB8-9490-86F87D662E9A}" destId="{DBDF9C46-1464-45DB-900C-4660C45CD61C}" srcOrd="1" destOrd="0" presId="urn:microsoft.com/office/officeart/2005/8/layout/vList2"/>
    <dgm:cxn modelId="{6D3E869D-79A2-4CAB-9C7F-434AE7E25983}" type="presParOf" srcId="{CB6BF93D-6A86-4BB8-9490-86F87D662E9A}" destId="{73B527B9-DA45-4E32-94EA-D85472764C3A}" srcOrd="2" destOrd="0" presId="urn:microsoft.com/office/officeart/2005/8/layout/vList2"/>
    <dgm:cxn modelId="{FB64AC0B-2D59-41D2-AD7E-8B62ABE0DD5B}" type="presParOf" srcId="{CB6BF93D-6A86-4BB8-9490-86F87D662E9A}" destId="{7A0C292A-7048-4824-8949-CCE2ACB4516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C84BBB-C469-4B5B-8DFA-DE4FE77DE72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61B0B50-3B9F-43FF-B0BE-1ECE0BDD3FF3}">
      <dgm:prSet/>
      <dgm:spPr/>
      <dgm:t>
        <a:bodyPr/>
        <a:lstStyle/>
        <a:p>
          <a:r>
            <a:rPr lang="en-US">
              <a:latin typeface="+mj-lt"/>
            </a:rPr>
            <a:t>Attributes in essence (</a:t>
          </a:r>
          <a:r>
            <a:rPr lang="en-US" i="1">
              <a:latin typeface="+mj-lt"/>
            </a:rPr>
            <a:t>Al-sifat al-dhatīya</a:t>
          </a:r>
          <a:r>
            <a:rPr lang="en-US">
              <a:latin typeface="+mj-lt"/>
            </a:rPr>
            <a:t>)</a:t>
          </a:r>
        </a:p>
      </dgm:t>
    </dgm:pt>
    <dgm:pt modelId="{AF46808B-7C11-4FE6-A716-E63B122CD7E1}" type="parTrans" cxnId="{EC360F29-DBFC-483F-8D72-60341FCCB9D2}">
      <dgm:prSet/>
      <dgm:spPr/>
      <dgm:t>
        <a:bodyPr/>
        <a:lstStyle/>
        <a:p>
          <a:endParaRPr lang="en-US"/>
        </a:p>
      </dgm:t>
    </dgm:pt>
    <dgm:pt modelId="{52712153-49F3-4647-AB44-3250D822B1DB}" type="sibTrans" cxnId="{EC360F29-DBFC-483F-8D72-60341FCCB9D2}">
      <dgm:prSet/>
      <dgm:spPr/>
      <dgm:t>
        <a:bodyPr/>
        <a:lstStyle/>
        <a:p>
          <a:endParaRPr lang="en-US"/>
        </a:p>
      </dgm:t>
    </dgm:pt>
    <dgm:pt modelId="{5DC82D20-9DBD-47E1-A2D6-A32DCE6CADDC}">
      <dgm:prSet/>
      <dgm:spPr/>
      <dgm:t>
        <a:bodyPr/>
        <a:lstStyle/>
        <a:p>
          <a:r>
            <a:rPr lang="en-US" dirty="0">
              <a:solidFill>
                <a:schemeClr val="bg2"/>
              </a:solidFill>
              <a:latin typeface="+mj-lt"/>
            </a:rPr>
            <a:t>Power, knowledge, life, will, speech, hearing, and sight, which eternally subsist in God’s essence.</a:t>
          </a:r>
        </a:p>
      </dgm:t>
    </dgm:pt>
    <dgm:pt modelId="{AC64F7AD-2E45-4263-B148-2F2B287EFAF6}" type="parTrans" cxnId="{2E6FCD8E-E100-444B-96D9-69FF7B546256}">
      <dgm:prSet/>
      <dgm:spPr/>
      <dgm:t>
        <a:bodyPr/>
        <a:lstStyle/>
        <a:p>
          <a:endParaRPr lang="en-US"/>
        </a:p>
      </dgm:t>
    </dgm:pt>
    <dgm:pt modelId="{B7CAB426-0291-4A59-98A3-BA0C8E7EB181}" type="sibTrans" cxnId="{2E6FCD8E-E100-444B-96D9-69FF7B546256}">
      <dgm:prSet/>
      <dgm:spPr/>
      <dgm:t>
        <a:bodyPr/>
        <a:lstStyle/>
        <a:p>
          <a:endParaRPr lang="en-US"/>
        </a:p>
      </dgm:t>
    </dgm:pt>
    <dgm:pt modelId="{70E1406E-35F1-4C7B-ABA4-B8021E2CFF28}">
      <dgm:prSet/>
      <dgm:spPr/>
      <dgm:t>
        <a:bodyPr/>
        <a:lstStyle/>
        <a:p>
          <a:r>
            <a:rPr lang="en-US">
              <a:latin typeface="+mj-lt"/>
            </a:rPr>
            <a:t>Attributes in action (</a:t>
          </a:r>
          <a:r>
            <a:rPr lang="en-US" i="1">
              <a:latin typeface="+mj-lt"/>
            </a:rPr>
            <a:t>Al-sifat al-fi</a:t>
          </a:r>
          <a:r>
            <a:rPr lang="en-US" i="1" baseline="30000">
              <a:latin typeface="+mj-lt"/>
            </a:rPr>
            <a:t>c</a:t>
          </a:r>
          <a:r>
            <a:rPr lang="en-US" i="1">
              <a:latin typeface="+mj-lt"/>
            </a:rPr>
            <a:t>lya</a:t>
          </a:r>
          <a:r>
            <a:rPr lang="en-US">
              <a:latin typeface="+mj-lt"/>
            </a:rPr>
            <a:t>)</a:t>
          </a:r>
        </a:p>
      </dgm:t>
    </dgm:pt>
    <dgm:pt modelId="{6541E933-7A47-47CB-8B7D-EDB0D2D8E1BD}" type="parTrans" cxnId="{12A6883D-3BEF-4E3A-821D-A19EB39A0E13}">
      <dgm:prSet/>
      <dgm:spPr/>
      <dgm:t>
        <a:bodyPr/>
        <a:lstStyle/>
        <a:p>
          <a:endParaRPr lang="en-US"/>
        </a:p>
      </dgm:t>
    </dgm:pt>
    <dgm:pt modelId="{9BDCF568-A982-4F2D-86BF-03842460C111}" type="sibTrans" cxnId="{12A6883D-3BEF-4E3A-821D-A19EB39A0E13}">
      <dgm:prSet/>
      <dgm:spPr/>
      <dgm:t>
        <a:bodyPr/>
        <a:lstStyle/>
        <a:p>
          <a:endParaRPr lang="en-US"/>
        </a:p>
      </dgm:t>
    </dgm:pt>
    <dgm:pt modelId="{1676CF70-75F7-4C6B-9203-F187383FC269}">
      <dgm:prSet/>
      <dgm:spPr/>
      <dgm:t>
        <a:bodyPr/>
        <a:lstStyle/>
        <a:p>
          <a:r>
            <a:rPr lang="en-US" dirty="0">
              <a:solidFill>
                <a:schemeClr val="bg2"/>
              </a:solidFill>
              <a:latin typeface="+mj-lt"/>
            </a:rPr>
            <a:t>Mercy, love, wrath …etc.</a:t>
          </a:r>
        </a:p>
      </dgm:t>
    </dgm:pt>
    <dgm:pt modelId="{00F07AE6-CBEF-4882-B98F-9E5F0CCBD3C1}" type="parTrans" cxnId="{BB474F45-CBF6-47C5-AB81-3FFDF5AA99D8}">
      <dgm:prSet/>
      <dgm:spPr/>
      <dgm:t>
        <a:bodyPr/>
        <a:lstStyle/>
        <a:p>
          <a:endParaRPr lang="en-US"/>
        </a:p>
      </dgm:t>
    </dgm:pt>
    <dgm:pt modelId="{F8A38B30-8B7B-42DB-917B-CBF358679284}" type="sibTrans" cxnId="{BB474F45-CBF6-47C5-AB81-3FFDF5AA99D8}">
      <dgm:prSet/>
      <dgm:spPr/>
      <dgm:t>
        <a:bodyPr/>
        <a:lstStyle/>
        <a:p>
          <a:endParaRPr lang="en-US"/>
        </a:p>
      </dgm:t>
    </dgm:pt>
    <dgm:pt modelId="{BA2E8E8A-7709-4AB7-AFD2-2A199C0ED2A5}">
      <dgm:prSet/>
      <dgm:spPr/>
      <dgm:t>
        <a:bodyPr/>
        <a:lstStyle/>
        <a:p>
          <a:r>
            <a:rPr lang="en-US" dirty="0">
              <a:solidFill>
                <a:schemeClr val="bg2"/>
              </a:solidFill>
              <a:latin typeface="+mj-lt"/>
            </a:rPr>
            <a:t>These attributes exist only as Allah acts with his creation.</a:t>
          </a:r>
        </a:p>
      </dgm:t>
    </dgm:pt>
    <dgm:pt modelId="{6DCAF0F1-9A10-4448-AD76-5D4B77294B64}" type="parTrans" cxnId="{EB2CA233-3F3F-4CDE-BAC1-47ACC78A188A}">
      <dgm:prSet/>
      <dgm:spPr/>
      <dgm:t>
        <a:bodyPr/>
        <a:lstStyle/>
        <a:p>
          <a:endParaRPr lang="en-US"/>
        </a:p>
      </dgm:t>
    </dgm:pt>
    <dgm:pt modelId="{86B507BF-3FB0-4676-A7F4-8C7161A17673}" type="sibTrans" cxnId="{EB2CA233-3F3F-4CDE-BAC1-47ACC78A188A}">
      <dgm:prSet/>
      <dgm:spPr/>
      <dgm:t>
        <a:bodyPr/>
        <a:lstStyle/>
        <a:p>
          <a:endParaRPr lang="en-US"/>
        </a:p>
      </dgm:t>
    </dgm:pt>
    <dgm:pt modelId="{65A3C966-2987-4190-A0AC-D5D87F5E6990}" type="pres">
      <dgm:prSet presAssocID="{85C84BBB-C469-4B5B-8DFA-DE4FE77DE72D}" presName="Name0" presStyleCnt="0">
        <dgm:presLayoutVars>
          <dgm:dir/>
          <dgm:animLvl val="lvl"/>
          <dgm:resizeHandles val="exact"/>
        </dgm:presLayoutVars>
      </dgm:prSet>
      <dgm:spPr/>
    </dgm:pt>
    <dgm:pt modelId="{4C45DC10-8EB3-4EF7-BDA2-BC9B2331E770}" type="pres">
      <dgm:prSet presAssocID="{161B0B50-3B9F-43FF-B0BE-1ECE0BDD3FF3}" presName="composite" presStyleCnt="0"/>
      <dgm:spPr/>
    </dgm:pt>
    <dgm:pt modelId="{4633F63F-9812-4896-AB07-022492E6543F}" type="pres">
      <dgm:prSet presAssocID="{161B0B50-3B9F-43FF-B0BE-1ECE0BDD3FF3}" presName="parTx" presStyleLbl="alignNode1" presStyleIdx="0" presStyleCnt="2">
        <dgm:presLayoutVars>
          <dgm:chMax val="0"/>
          <dgm:chPref val="0"/>
          <dgm:bulletEnabled val="1"/>
        </dgm:presLayoutVars>
      </dgm:prSet>
      <dgm:spPr/>
    </dgm:pt>
    <dgm:pt modelId="{ABC97396-3C18-4DC6-9CB2-94BEFD2D74BE}" type="pres">
      <dgm:prSet presAssocID="{161B0B50-3B9F-43FF-B0BE-1ECE0BDD3FF3}" presName="desTx" presStyleLbl="alignAccFollowNode1" presStyleIdx="0" presStyleCnt="2">
        <dgm:presLayoutVars>
          <dgm:bulletEnabled val="1"/>
        </dgm:presLayoutVars>
      </dgm:prSet>
      <dgm:spPr/>
    </dgm:pt>
    <dgm:pt modelId="{42C0F6C4-30DC-48CE-AB67-65AFA805D030}" type="pres">
      <dgm:prSet presAssocID="{52712153-49F3-4647-AB44-3250D822B1DB}" presName="space" presStyleCnt="0"/>
      <dgm:spPr/>
    </dgm:pt>
    <dgm:pt modelId="{C74CA737-0FE5-4AE0-89D8-42ED30393DE1}" type="pres">
      <dgm:prSet presAssocID="{70E1406E-35F1-4C7B-ABA4-B8021E2CFF28}" presName="composite" presStyleCnt="0"/>
      <dgm:spPr/>
    </dgm:pt>
    <dgm:pt modelId="{594830DC-44CF-47C2-A26A-6698FBCE2F7F}" type="pres">
      <dgm:prSet presAssocID="{70E1406E-35F1-4C7B-ABA4-B8021E2CFF28}" presName="parTx" presStyleLbl="alignNode1" presStyleIdx="1" presStyleCnt="2">
        <dgm:presLayoutVars>
          <dgm:chMax val="0"/>
          <dgm:chPref val="0"/>
          <dgm:bulletEnabled val="1"/>
        </dgm:presLayoutVars>
      </dgm:prSet>
      <dgm:spPr/>
    </dgm:pt>
    <dgm:pt modelId="{7E67D90D-93CE-4AEF-A512-A949AC5C0D4F}" type="pres">
      <dgm:prSet presAssocID="{70E1406E-35F1-4C7B-ABA4-B8021E2CFF28}" presName="desTx" presStyleLbl="alignAccFollowNode1" presStyleIdx="1" presStyleCnt="2">
        <dgm:presLayoutVars>
          <dgm:bulletEnabled val="1"/>
        </dgm:presLayoutVars>
      </dgm:prSet>
      <dgm:spPr/>
    </dgm:pt>
  </dgm:ptLst>
  <dgm:cxnLst>
    <dgm:cxn modelId="{EC360F29-DBFC-483F-8D72-60341FCCB9D2}" srcId="{85C84BBB-C469-4B5B-8DFA-DE4FE77DE72D}" destId="{161B0B50-3B9F-43FF-B0BE-1ECE0BDD3FF3}" srcOrd="0" destOrd="0" parTransId="{AF46808B-7C11-4FE6-A716-E63B122CD7E1}" sibTransId="{52712153-49F3-4647-AB44-3250D822B1DB}"/>
    <dgm:cxn modelId="{EB2CA233-3F3F-4CDE-BAC1-47ACC78A188A}" srcId="{70E1406E-35F1-4C7B-ABA4-B8021E2CFF28}" destId="{BA2E8E8A-7709-4AB7-AFD2-2A199C0ED2A5}" srcOrd="1" destOrd="0" parTransId="{6DCAF0F1-9A10-4448-AD76-5D4B77294B64}" sibTransId="{86B507BF-3FB0-4676-A7F4-8C7161A17673}"/>
    <dgm:cxn modelId="{12A6883D-3BEF-4E3A-821D-A19EB39A0E13}" srcId="{85C84BBB-C469-4B5B-8DFA-DE4FE77DE72D}" destId="{70E1406E-35F1-4C7B-ABA4-B8021E2CFF28}" srcOrd="1" destOrd="0" parTransId="{6541E933-7A47-47CB-8B7D-EDB0D2D8E1BD}" sibTransId="{9BDCF568-A982-4F2D-86BF-03842460C111}"/>
    <dgm:cxn modelId="{BB474F45-CBF6-47C5-AB81-3FFDF5AA99D8}" srcId="{70E1406E-35F1-4C7B-ABA4-B8021E2CFF28}" destId="{1676CF70-75F7-4C6B-9203-F187383FC269}" srcOrd="0" destOrd="0" parTransId="{00F07AE6-CBEF-4882-B98F-9E5F0CCBD3C1}" sibTransId="{F8A38B30-8B7B-42DB-917B-CBF358679284}"/>
    <dgm:cxn modelId="{B0E0AB70-08E3-4126-A5AA-3EA32038657D}" type="presOf" srcId="{85C84BBB-C469-4B5B-8DFA-DE4FE77DE72D}" destId="{65A3C966-2987-4190-A0AC-D5D87F5E6990}" srcOrd="0" destOrd="0" presId="urn:microsoft.com/office/officeart/2005/8/layout/hList1"/>
    <dgm:cxn modelId="{E20E548C-E047-41BB-AC4A-40A30A9AE9EA}" type="presOf" srcId="{5DC82D20-9DBD-47E1-A2D6-A32DCE6CADDC}" destId="{ABC97396-3C18-4DC6-9CB2-94BEFD2D74BE}" srcOrd="0" destOrd="0" presId="urn:microsoft.com/office/officeart/2005/8/layout/hList1"/>
    <dgm:cxn modelId="{2E6FCD8E-E100-444B-96D9-69FF7B546256}" srcId="{161B0B50-3B9F-43FF-B0BE-1ECE0BDD3FF3}" destId="{5DC82D20-9DBD-47E1-A2D6-A32DCE6CADDC}" srcOrd="0" destOrd="0" parTransId="{AC64F7AD-2E45-4263-B148-2F2B287EFAF6}" sibTransId="{B7CAB426-0291-4A59-98A3-BA0C8E7EB181}"/>
    <dgm:cxn modelId="{36A992A8-0B48-41DF-8D23-D6BE88A6746C}" type="presOf" srcId="{70E1406E-35F1-4C7B-ABA4-B8021E2CFF28}" destId="{594830DC-44CF-47C2-A26A-6698FBCE2F7F}" srcOrd="0" destOrd="0" presId="urn:microsoft.com/office/officeart/2005/8/layout/hList1"/>
    <dgm:cxn modelId="{3CACD4E2-45B1-4870-9D2F-C7F936051079}" type="presOf" srcId="{BA2E8E8A-7709-4AB7-AFD2-2A199C0ED2A5}" destId="{7E67D90D-93CE-4AEF-A512-A949AC5C0D4F}" srcOrd="0" destOrd="1" presId="urn:microsoft.com/office/officeart/2005/8/layout/hList1"/>
    <dgm:cxn modelId="{789CDAE9-C4C3-495F-B409-D174F7598C30}" type="presOf" srcId="{1676CF70-75F7-4C6B-9203-F187383FC269}" destId="{7E67D90D-93CE-4AEF-A512-A949AC5C0D4F}" srcOrd="0" destOrd="0" presId="urn:microsoft.com/office/officeart/2005/8/layout/hList1"/>
    <dgm:cxn modelId="{8F18C3F2-4ED5-400F-B23B-1DA0C86668F2}" type="presOf" srcId="{161B0B50-3B9F-43FF-B0BE-1ECE0BDD3FF3}" destId="{4633F63F-9812-4896-AB07-022492E6543F}" srcOrd="0" destOrd="0" presId="urn:microsoft.com/office/officeart/2005/8/layout/hList1"/>
    <dgm:cxn modelId="{171019CD-3B3E-4FE5-B251-CD0B9876DE1C}" type="presParOf" srcId="{65A3C966-2987-4190-A0AC-D5D87F5E6990}" destId="{4C45DC10-8EB3-4EF7-BDA2-BC9B2331E770}" srcOrd="0" destOrd="0" presId="urn:microsoft.com/office/officeart/2005/8/layout/hList1"/>
    <dgm:cxn modelId="{B2F5EBA3-5571-4ACF-80AB-4E671880C340}" type="presParOf" srcId="{4C45DC10-8EB3-4EF7-BDA2-BC9B2331E770}" destId="{4633F63F-9812-4896-AB07-022492E6543F}" srcOrd="0" destOrd="0" presId="urn:microsoft.com/office/officeart/2005/8/layout/hList1"/>
    <dgm:cxn modelId="{F342ACA4-2677-4FCA-865D-F643FA8CF442}" type="presParOf" srcId="{4C45DC10-8EB3-4EF7-BDA2-BC9B2331E770}" destId="{ABC97396-3C18-4DC6-9CB2-94BEFD2D74BE}" srcOrd="1" destOrd="0" presId="urn:microsoft.com/office/officeart/2005/8/layout/hList1"/>
    <dgm:cxn modelId="{07C11B95-0B30-476A-8589-65767EC51EFC}" type="presParOf" srcId="{65A3C966-2987-4190-A0AC-D5D87F5E6990}" destId="{42C0F6C4-30DC-48CE-AB67-65AFA805D030}" srcOrd="1" destOrd="0" presId="urn:microsoft.com/office/officeart/2005/8/layout/hList1"/>
    <dgm:cxn modelId="{5E05778E-E093-459B-BA91-B8F9FC15CD47}" type="presParOf" srcId="{65A3C966-2987-4190-A0AC-D5D87F5E6990}" destId="{C74CA737-0FE5-4AE0-89D8-42ED30393DE1}" srcOrd="2" destOrd="0" presId="urn:microsoft.com/office/officeart/2005/8/layout/hList1"/>
    <dgm:cxn modelId="{CFAD6C83-7AA2-401C-BFB2-4491B071A411}" type="presParOf" srcId="{C74CA737-0FE5-4AE0-89D8-42ED30393DE1}" destId="{594830DC-44CF-47C2-A26A-6698FBCE2F7F}" srcOrd="0" destOrd="0" presId="urn:microsoft.com/office/officeart/2005/8/layout/hList1"/>
    <dgm:cxn modelId="{46EBFDAA-FFF1-440B-9443-B4E313DEB96D}" type="presParOf" srcId="{C74CA737-0FE5-4AE0-89D8-42ED30393DE1}" destId="{7E67D90D-93CE-4AEF-A512-A949AC5C0D4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1384FE-19A8-4143-ABD2-30CEE38BFBB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C6F7BFD-211A-4406-B0FB-A8C3BE3960B3}">
      <dgm:prSet/>
      <dgm:spPr/>
      <dgm:t>
        <a:bodyPr/>
        <a:lstStyle/>
        <a:p>
          <a:r>
            <a:rPr lang="en-US" b="1" dirty="0"/>
            <a:t>P1</a:t>
          </a:r>
          <a:r>
            <a:rPr lang="en-US" dirty="0"/>
            <a:t>: One aspect of divine perfection is relationality—the greatest conceived being should be a relational being in order to be perfect and good (the greatest). </a:t>
          </a:r>
        </a:p>
      </dgm:t>
    </dgm:pt>
    <dgm:pt modelId="{92CBF1D3-FAC8-4755-A0B4-E2B20203BFD2}" type="parTrans" cxnId="{5C1A083D-F43D-4B02-A59D-EF206DE60B2C}">
      <dgm:prSet/>
      <dgm:spPr/>
      <dgm:t>
        <a:bodyPr/>
        <a:lstStyle/>
        <a:p>
          <a:endParaRPr lang="en-US"/>
        </a:p>
      </dgm:t>
    </dgm:pt>
    <dgm:pt modelId="{5A63FA4A-C847-47E8-8F95-E957A6FE9A13}" type="sibTrans" cxnId="{5C1A083D-F43D-4B02-A59D-EF206DE60B2C}">
      <dgm:prSet/>
      <dgm:spPr/>
      <dgm:t>
        <a:bodyPr/>
        <a:lstStyle/>
        <a:p>
          <a:endParaRPr lang="en-US"/>
        </a:p>
      </dgm:t>
    </dgm:pt>
    <dgm:pt modelId="{7859E41C-8E9E-4FAC-9454-660B7038921A}">
      <dgm:prSet/>
      <dgm:spPr/>
      <dgm:t>
        <a:bodyPr/>
        <a:lstStyle/>
        <a:p>
          <a:r>
            <a:rPr lang="en-US" b="1" dirty="0"/>
            <a:t>P2</a:t>
          </a:r>
          <a:r>
            <a:rPr lang="en-US" dirty="0"/>
            <a:t>: The trinitarian model shows God as an eternally relational divine being (intra-relational and inter-relational).</a:t>
          </a:r>
        </a:p>
      </dgm:t>
    </dgm:pt>
    <dgm:pt modelId="{AF09C5DF-9F98-486E-ADC9-A036214393B9}" type="parTrans" cxnId="{AEC8543C-6EAA-40C1-B302-6B99238754DC}">
      <dgm:prSet/>
      <dgm:spPr/>
      <dgm:t>
        <a:bodyPr/>
        <a:lstStyle/>
        <a:p>
          <a:endParaRPr lang="en-US"/>
        </a:p>
      </dgm:t>
    </dgm:pt>
    <dgm:pt modelId="{CDFA4194-55C3-4813-84D4-CADD7B6602FF}" type="sibTrans" cxnId="{AEC8543C-6EAA-40C1-B302-6B99238754DC}">
      <dgm:prSet/>
      <dgm:spPr/>
      <dgm:t>
        <a:bodyPr/>
        <a:lstStyle/>
        <a:p>
          <a:endParaRPr lang="en-US"/>
        </a:p>
      </dgm:t>
    </dgm:pt>
    <dgm:pt modelId="{E91DCBB9-C3D1-4B07-A2A1-BABBC228E259}">
      <dgm:prSet/>
      <dgm:spPr/>
      <dgm:t>
        <a:bodyPr/>
        <a:lstStyle/>
        <a:p>
          <a:r>
            <a:rPr lang="en-US" b="1" dirty="0"/>
            <a:t>C</a:t>
          </a:r>
          <a:r>
            <a:rPr lang="en-US" dirty="0"/>
            <a:t>: God as a Trinity is the greatest conceived being. </a:t>
          </a:r>
        </a:p>
      </dgm:t>
    </dgm:pt>
    <dgm:pt modelId="{88151FA3-1BF9-4403-8E86-51D353E2DE46}" type="parTrans" cxnId="{22D90EA6-2F4A-437D-9A70-BAF921DEF874}">
      <dgm:prSet/>
      <dgm:spPr/>
      <dgm:t>
        <a:bodyPr/>
        <a:lstStyle/>
        <a:p>
          <a:endParaRPr lang="en-US"/>
        </a:p>
      </dgm:t>
    </dgm:pt>
    <dgm:pt modelId="{607111E3-8757-4995-B191-6373E0FB26A8}" type="sibTrans" cxnId="{22D90EA6-2F4A-437D-9A70-BAF921DEF874}">
      <dgm:prSet/>
      <dgm:spPr/>
      <dgm:t>
        <a:bodyPr/>
        <a:lstStyle/>
        <a:p>
          <a:endParaRPr lang="en-US"/>
        </a:p>
      </dgm:t>
    </dgm:pt>
    <dgm:pt modelId="{7EFA52F1-6C4B-4C13-94A9-1F14CA9C1526}" type="pres">
      <dgm:prSet presAssocID="{771384FE-19A8-4143-ABD2-30CEE38BFBB9}" presName="linear" presStyleCnt="0">
        <dgm:presLayoutVars>
          <dgm:animLvl val="lvl"/>
          <dgm:resizeHandles val="exact"/>
        </dgm:presLayoutVars>
      </dgm:prSet>
      <dgm:spPr/>
    </dgm:pt>
    <dgm:pt modelId="{82E29ED2-93CA-4659-8806-ACFDCC407A48}" type="pres">
      <dgm:prSet presAssocID="{1C6F7BFD-211A-4406-B0FB-A8C3BE3960B3}" presName="parentText" presStyleLbl="node1" presStyleIdx="0" presStyleCnt="3">
        <dgm:presLayoutVars>
          <dgm:chMax val="0"/>
          <dgm:bulletEnabled val="1"/>
        </dgm:presLayoutVars>
      </dgm:prSet>
      <dgm:spPr/>
    </dgm:pt>
    <dgm:pt modelId="{66903793-FAF0-4C37-AA44-9C85ADBD2C3E}" type="pres">
      <dgm:prSet presAssocID="{5A63FA4A-C847-47E8-8F95-E957A6FE9A13}" presName="spacer" presStyleCnt="0"/>
      <dgm:spPr/>
    </dgm:pt>
    <dgm:pt modelId="{466D0CAC-C7C6-448E-8310-12408EC501F2}" type="pres">
      <dgm:prSet presAssocID="{7859E41C-8E9E-4FAC-9454-660B7038921A}" presName="parentText" presStyleLbl="node1" presStyleIdx="1" presStyleCnt="3">
        <dgm:presLayoutVars>
          <dgm:chMax val="0"/>
          <dgm:bulletEnabled val="1"/>
        </dgm:presLayoutVars>
      </dgm:prSet>
      <dgm:spPr/>
    </dgm:pt>
    <dgm:pt modelId="{83AF95F8-9E25-4EEF-B4FC-3498A559C86F}" type="pres">
      <dgm:prSet presAssocID="{CDFA4194-55C3-4813-84D4-CADD7B6602FF}" presName="spacer" presStyleCnt="0"/>
      <dgm:spPr/>
    </dgm:pt>
    <dgm:pt modelId="{9637A3BE-25C4-4E6E-8041-451A78E180D2}" type="pres">
      <dgm:prSet presAssocID="{E91DCBB9-C3D1-4B07-A2A1-BABBC228E259}" presName="parentText" presStyleLbl="node1" presStyleIdx="2" presStyleCnt="3">
        <dgm:presLayoutVars>
          <dgm:chMax val="0"/>
          <dgm:bulletEnabled val="1"/>
        </dgm:presLayoutVars>
      </dgm:prSet>
      <dgm:spPr/>
    </dgm:pt>
  </dgm:ptLst>
  <dgm:cxnLst>
    <dgm:cxn modelId="{C45EA92A-DE54-4E06-BC69-1613D9FD3658}" type="presOf" srcId="{7859E41C-8E9E-4FAC-9454-660B7038921A}" destId="{466D0CAC-C7C6-448E-8310-12408EC501F2}" srcOrd="0" destOrd="0" presId="urn:microsoft.com/office/officeart/2005/8/layout/vList2"/>
    <dgm:cxn modelId="{AEC8543C-6EAA-40C1-B302-6B99238754DC}" srcId="{771384FE-19A8-4143-ABD2-30CEE38BFBB9}" destId="{7859E41C-8E9E-4FAC-9454-660B7038921A}" srcOrd="1" destOrd="0" parTransId="{AF09C5DF-9F98-486E-ADC9-A036214393B9}" sibTransId="{CDFA4194-55C3-4813-84D4-CADD7B6602FF}"/>
    <dgm:cxn modelId="{5C1A083D-F43D-4B02-A59D-EF206DE60B2C}" srcId="{771384FE-19A8-4143-ABD2-30CEE38BFBB9}" destId="{1C6F7BFD-211A-4406-B0FB-A8C3BE3960B3}" srcOrd="0" destOrd="0" parTransId="{92CBF1D3-FAC8-4755-A0B4-E2B20203BFD2}" sibTransId="{5A63FA4A-C847-47E8-8F95-E957A6FE9A13}"/>
    <dgm:cxn modelId="{D488D246-F7D6-4EE3-9D9A-27E4981F5613}" type="presOf" srcId="{771384FE-19A8-4143-ABD2-30CEE38BFBB9}" destId="{7EFA52F1-6C4B-4C13-94A9-1F14CA9C1526}" srcOrd="0" destOrd="0" presId="urn:microsoft.com/office/officeart/2005/8/layout/vList2"/>
    <dgm:cxn modelId="{22D90EA6-2F4A-437D-9A70-BAF921DEF874}" srcId="{771384FE-19A8-4143-ABD2-30CEE38BFBB9}" destId="{E91DCBB9-C3D1-4B07-A2A1-BABBC228E259}" srcOrd="2" destOrd="0" parTransId="{88151FA3-1BF9-4403-8E86-51D353E2DE46}" sibTransId="{607111E3-8757-4995-B191-6373E0FB26A8}"/>
    <dgm:cxn modelId="{1991F8E2-D378-4AEF-B2ED-3BC3B220ECFB}" type="presOf" srcId="{E91DCBB9-C3D1-4B07-A2A1-BABBC228E259}" destId="{9637A3BE-25C4-4E6E-8041-451A78E180D2}" srcOrd="0" destOrd="0" presId="urn:microsoft.com/office/officeart/2005/8/layout/vList2"/>
    <dgm:cxn modelId="{467869F6-023F-4716-90BD-1B6C538F27CD}" type="presOf" srcId="{1C6F7BFD-211A-4406-B0FB-A8C3BE3960B3}" destId="{82E29ED2-93CA-4659-8806-ACFDCC407A48}" srcOrd="0" destOrd="0" presId="urn:microsoft.com/office/officeart/2005/8/layout/vList2"/>
    <dgm:cxn modelId="{F80D40B7-0F1D-43E5-AB6F-C3AE77FEB14C}" type="presParOf" srcId="{7EFA52F1-6C4B-4C13-94A9-1F14CA9C1526}" destId="{82E29ED2-93CA-4659-8806-ACFDCC407A48}" srcOrd="0" destOrd="0" presId="urn:microsoft.com/office/officeart/2005/8/layout/vList2"/>
    <dgm:cxn modelId="{976B0E9F-FCD2-4288-93DC-FD223F0984E0}" type="presParOf" srcId="{7EFA52F1-6C4B-4C13-94A9-1F14CA9C1526}" destId="{66903793-FAF0-4C37-AA44-9C85ADBD2C3E}" srcOrd="1" destOrd="0" presId="urn:microsoft.com/office/officeart/2005/8/layout/vList2"/>
    <dgm:cxn modelId="{B9605B23-92C8-403A-9991-64576764CADA}" type="presParOf" srcId="{7EFA52F1-6C4B-4C13-94A9-1F14CA9C1526}" destId="{466D0CAC-C7C6-448E-8310-12408EC501F2}" srcOrd="2" destOrd="0" presId="urn:microsoft.com/office/officeart/2005/8/layout/vList2"/>
    <dgm:cxn modelId="{4ACDB7A3-467F-4DFF-B2F1-57C09C69EC49}" type="presParOf" srcId="{7EFA52F1-6C4B-4C13-94A9-1F14CA9C1526}" destId="{83AF95F8-9E25-4EEF-B4FC-3498A559C86F}" srcOrd="3" destOrd="0" presId="urn:microsoft.com/office/officeart/2005/8/layout/vList2"/>
    <dgm:cxn modelId="{BD9AB1F6-31BD-432D-89B6-53C51C9B38A5}" type="presParOf" srcId="{7EFA52F1-6C4B-4C13-94A9-1F14CA9C1526}" destId="{9637A3BE-25C4-4E6E-8041-451A78E180D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30D65-EFC2-4225-99CC-E384687238C7}">
      <dsp:nvSpPr>
        <dsp:cNvPr id="0" name=""/>
        <dsp:cNvSpPr/>
      </dsp:nvSpPr>
      <dsp:spPr>
        <a:xfrm>
          <a:off x="0" y="75979"/>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mj-lt"/>
            </a:rPr>
            <a:t>The doctrine of the Trinity is not just one possible way of thinking about God. It is the only consistent way. </a:t>
          </a:r>
        </a:p>
      </dsp:txBody>
      <dsp:txXfrm>
        <a:off x="59399" y="135378"/>
        <a:ext cx="8110802" cy="1098002"/>
      </dsp:txXfrm>
    </dsp:sp>
    <dsp:sp modelId="{787D9D3E-183B-4085-93BB-4BC081C90245}">
      <dsp:nvSpPr>
        <dsp:cNvPr id="0" name=""/>
        <dsp:cNvSpPr/>
      </dsp:nvSpPr>
      <dsp:spPr>
        <a:xfrm>
          <a:off x="0" y="1479979"/>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Tawhid—absolute oneness—does not reveal God as unsurpassably great. </a:t>
          </a:r>
        </a:p>
      </dsp:txBody>
      <dsp:txXfrm>
        <a:off x="59399" y="1539378"/>
        <a:ext cx="81108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2CBA3-750D-4838-967C-9FEB6F03107E}">
      <dsp:nvSpPr>
        <dsp:cNvPr id="0" name=""/>
        <dsp:cNvSpPr/>
      </dsp:nvSpPr>
      <dsp:spPr>
        <a:xfrm>
          <a:off x="0" y="60739"/>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latin typeface="+mj-lt"/>
            </a:rPr>
            <a:t>Intra-Relational Nature of the Divine</a:t>
          </a:r>
          <a:endParaRPr lang="en-US" sz="2700" kern="1200" dirty="0">
            <a:latin typeface="+mj-lt"/>
          </a:endParaRPr>
        </a:p>
      </dsp:txBody>
      <dsp:txXfrm>
        <a:off x="31613" y="92352"/>
        <a:ext cx="8166374" cy="584369"/>
      </dsp:txXfrm>
    </dsp:sp>
    <dsp:sp modelId="{DBDF9C46-1464-45DB-900C-4660C45CD61C}">
      <dsp:nvSpPr>
        <dsp:cNvPr id="0" name=""/>
        <dsp:cNvSpPr/>
      </dsp:nvSpPr>
      <dsp:spPr>
        <a:xfrm>
          <a:off x="0" y="708334"/>
          <a:ext cx="8229600"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0" algn="just" defTabSz="933450">
            <a:lnSpc>
              <a:spcPct val="90000"/>
            </a:lnSpc>
            <a:spcBef>
              <a:spcPct val="0"/>
            </a:spcBef>
            <a:spcAft>
              <a:spcPct val="20000"/>
            </a:spcAft>
            <a:buNone/>
          </a:pPr>
          <a:r>
            <a:rPr lang="en-US" sz="2100" kern="1200" dirty="0">
              <a:latin typeface="+mj-lt"/>
            </a:rPr>
            <a:t>The divine intra-relationality is related to God’s unity, and it refers to his sociality within the Godhead—God as a community in the way he perceives himself. </a:t>
          </a:r>
        </a:p>
      </dsp:txBody>
      <dsp:txXfrm>
        <a:off x="0" y="708334"/>
        <a:ext cx="8229600" cy="950130"/>
      </dsp:txXfrm>
    </dsp:sp>
    <dsp:sp modelId="{73B527B9-DA45-4E32-94EA-D85472764C3A}">
      <dsp:nvSpPr>
        <dsp:cNvPr id="0" name=""/>
        <dsp:cNvSpPr/>
      </dsp:nvSpPr>
      <dsp:spPr>
        <a:xfrm>
          <a:off x="0" y="1658464"/>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latin typeface="+mj-lt"/>
            </a:rPr>
            <a:t>Inter-Relational Nature of the Divine</a:t>
          </a:r>
          <a:endParaRPr lang="en-US" sz="2700" kern="1200">
            <a:latin typeface="+mj-lt"/>
          </a:endParaRPr>
        </a:p>
      </dsp:txBody>
      <dsp:txXfrm>
        <a:off x="31613" y="1690077"/>
        <a:ext cx="8166374" cy="584369"/>
      </dsp:txXfrm>
    </dsp:sp>
    <dsp:sp modelId="{7A0C292A-7048-4824-8949-CCE2ACB45164}">
      <dsp:nvSpPr>
        <dsp:cNvPr id="0" name=""/>
        <dsp:cNvSpPr/>
      </dsp:nvSpPr>
      <dsp:spPr>
        <a:xfrm>
          <a:off x="0" y="2306059"/>
          <a:ext cx="8229600"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0" algn="just" defTabSz="933450">
            <a:lnSpc>
              <a:spcPct val="90000"/>
            </a:lnSpc>
            <a:spcBef>
              <a:spcPct val="0"/>
            </a:spcBef>
            <a:spcAft>
              <a:spcPct val="20000"/>
            </a:spcAft>
            <a:buNone/>
          </a:pPr>
          <a:r>
            <a:rPr lang="en-US" sz="2100" kern="1200" dirty="0">
              <a:latin typeface="+mj-lt"/>
            </a:rPr>
            <a:t>God is integrally involved with his creation. He is not static, but active and affected by the events of the world.</a:t>
          </a:r>
        </a:p>
      </dsp:txBody>
      <dsp:txXfrm>
        <a:off x="0" y="2306059"/>
        <a:ext cx="8229600" cy="656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3F63F-9812-4896-AB07-022492E6543F}">
      <dsp:nvSpPr>
        <dsp:cNvPr id="0" name=""/>
        <dsp:cNvSpPr/>
      </dsp:nvSpPr>
      <dsp:spPr>
        <a:xfrm>
          <a:off x="40" y="147162"/>
          <a:ext cx="3845569" cy="9245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latin typeface="+mj-lt"/>
            </a:rPr>
            <a:t>Attributes in essence (</a:t>
          </a:r>
          <a:r>
            <a:rPr lang="en-US" sz="2500" i="1" kern="1200">
              <a:latin typeface="+mj-lt"/>
            </a:rPr>
            <a:t>Al-sifat al-dhatīya</a:t>
          </a:r>
          <a:r>
            <a:rPr lang="en-US" sz="2500" kern="1200">
              <a:latin typeface="+mj-lt"/>
            </a:rPr>
            <a:t>)</a:t>
          </a:r>
        </a:p>
      </dsp:txBody>
      <dsp:txXfrm>
        <a:off x="40" y="147162"/>
        <a:ext cx="3845569" cy="924556"/>
      </dsp:txXfrm>
    </dsp:sp>
    <dsp:sp modelId="{ABC97396-3C18-4DC6-9CB2-94BEFD2D74BE}">
      <dsp:nvSpPr>
        <dsp:cNvPr id="0" name=""/>
        <dsp:cNvSpPr/>
      </dsp:nvSpPr>
      <dsp:spPr>
        <a:xfrm>
          <a:off x="40" y="1071719"/>
          <a:ext cx="3845569" cy="180462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solidFill>
                <a:schemeClr val="bg2"/>
              </a:solidFill>
              <a:latin typeface="+mj-lt"/>
            </a:rPr>
            <a:t>Power, knowledge, life, will, speech, hearing, and sight, which eternally subsist in God’s essence.</a:t>
          </a:r>
        </a:p>
      </dsp:txBody>
      <dsp:txXfrm>
        <a:off x="40" y="1071719"/>
        <a:ext cx="3845569" cy="1804623"/>
      </dsp:txXfrm>
    </dsp:sp>
    <dsp:sp modelId="{594830DC-44CF-47C2-A26A-6698FBCE2F7F}">
      <dsp:nvSpPr>
        <dsp:cNvPr id="0" name=""/>
        <dsp:cNvSpPr/>
      </dsp:nvSpPr>
      <dsp:spPr>
        <a:xfrm>
          <a:off x="4383989" y="147162"/>
          <a:ext cx="3845569" cy="92455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latin typeface="+mj-lt"/>
            </a:rPr>
            <a:t>Attributes in action (</a:t>
          </a:r>
          <a:r>
            <a:rPr lang="en-US" sz="2500" i="1" kern="1200">
              <a:latin typeface="+mj-lt"/>
            </a:rPr>
            <a:t>Al-sifat al-fi</a:t>
          </a:r>
          <a:r>
            <a:rPr lang="en-US" sz="2500" i="1" kern="1200" baseline="30000">
              <a:latin typeface="+mj-lt"/>
            </a:rPr>
            <a:t>c</a:t>
          </a:r>
          <a:r>
            <a:rPr lang="en-US" sz="2500" i="1" kern="1200">
              <a:latin typeface="+mj-lt"/>
            </a:rPr>
            <a:t>lya</a:t>
          </a:r>
          <a:r>
            <a:rPr lang="en-US" sz="2500" kern="1200">
              <a:latin typeface="+mj-lt"/>
            </a:rPr>
            <a:t>)</a:t>
          </a:r>
        </a:p>
      </dsp:txBody>
      <dsp:txXfrm>
        <a:off x="4383989" y="147162"/>
        <a:ext cx="3845569" cy="924556"/>
      </dsp:txXfrm>
    </dsp:sp>
    <dsp:sp modelId="{7E67D90D-93CE-4AEF-A512-A949AC5C0D4F}">
      <dsp:nvSpPr>
        <dsp:cNvPr id="0" name=""/>
        <dsp:cNvSpPr/>
      </dsp:nvSpPr>
      <dsp:spPr>
        <a:xfrm>
          <a:off x="4383989" y="1071719"/>
          <a:ext cx="3845569" cy="180462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solidFill>
                <a:schemeClr val="bg2"/>
              </a:solidFill>
              <a:latin typeface="+mj-lt"/>
            </a:rPr>
            <a:t>Mercy, love, wrath …etc.</a:t>
          </a:r>
        </a:p>
        <a:p>
          <a:pPr marL="228600" lvl="1" indent="-228600" algn="l" defTabSz="1111250">
            <a:lnSpc>
              <a:spcPct val="90000"/>
            </a:lnSpc>
            <a:spcBef>
              <a:spcPct val="0"/>
            </a:spcBef>
            <a:spcAft>
              <a:spcPct val="15000"/>
            </a:spcAft>
            <a:buChar char="•"/>
          </a:pPr>
          <a:r>
            <a:rPr lang="en-US" sz="2500" kern="1200" dirty="0">
              <a:solidFill>
                <a:schemeClr val="bg2"/>
              </a:solidFill>
              <a:latin typeface="+mj-lt"/>
            </a:rPr>
            <a:t>These attributes exist only as Allah acts with his creation.</a:t>
          </a:r>
        </a:p>
      </dsp:txBody>
      <dsp:txXfrm>
        <a:off x="4383989" y="1071719"/>
        <a:ext cx="3845569" cy="18046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29ED2-93CA-4659-8806-ACFDCC407A48}">
      <dsp:nvSpPr>
        <dsp:cNvPr id="0" name=""/>
        <dsp:cNvSpPr/>
      </dsp:nvSpPr>
      <dsp:spPr>
        <a:xfrm>
          <a:off x="0" y="417443"/>
          <a:ext cx="8229600" cy="694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P1</a:t>
          </a:r>
          <a:r>
            <a:rPr lang="en-US" sz="1800" kern="1200" dirty="0"/>
            <a:t>: One aspect of divine perfection is relationality—the greatest conceived being should be a relational being in order to be perfect and good (the greatest). </a:t>
          </a:r>
        </a:p>
      </dsp:txBody>
      <dsp:txXfrm>
        <a:off x="33926" y="451369"/>
        <a:ext cx="8161748" cy="627128"/>
      </dsp:txXfrm>
    </dsp:sp>
    <dsp:sp modelId="{466D0CAC-C7C6-448E-8310-12408EC501F2}">
      <dsp:nvSpPr>
        <dsp:cNvPr id="0" name=""/>
        <dsp:cNvSpPr/>
      </dsp:nvSpPr>
      <dsp:spPr>
        <a:xfrm>
          <a:off x="0" y="1164263"/>
          <a:ext cx="8229600" cy="694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P2</a:t>
          </a:r>
          <a:r>
            <a:rPr lang="en-US" sz="1800" kern="1200" dirty="0"/>
            <a:t>: The trinitarian model shows God as an eternally relational divine being (intra-relational and inter-relational).</a:t>
          </a:r>
        </a:p>
      </dsp:txBody>
      <dsp:txXfrm>
        <a:off x="33926" y="1198189"/>
        <a:ext cx="8161748" cy="627128"/>
      </dsp:txXfrm>
    </dsp:sp>
    <dsp:sp modelId="{9637A3BE-25C4-4E6E-8041-451A78E180D2}">
      <dsp:nvSpPr>
        <dsp:cNvPr id="0" name=""/>
        <dsp:cNvSpPr/>
      </dsp:nvSpPr>
      <dsp:spPr>
        <a:xfrm>
          <a:off x="0" y="1911082"/>
          <a:ext cx="8229600" cy="694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C</a:t>
          </a:r>
          <a:r>
            <a:rPr lang="en-US" sz="1800" kern="1200" dirty="0"/>
            <a:t>: God as a Trinity is the greatest conceived being. </a:t>
          </a:r>
        </a:p>
      </dsp:txBody>
      <dsp:txXfrm>
        <a:off x="33926" y="1945008"/>
        <a:ext cx="8161748" cy="627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91710B-0110-4519-9BEA-25197354C26F}" type="datetimeFigureOut">
              <a:rPr lang="en-US" smtClean="0"/>
              <a:t>3/14/2022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70D093-92BD-4191-8636-D5151FC4BE9C}" type="slidenum">
              <a:rPr lang="en-US" smtClean="0"/>
              <a:t>‹#›</a:t>
            </a:fld>
            <a:endParaRPr lang="en-US"/>
          </a:p>
        </p:txBody>
      </p:sp>
    </p:spTree>
    <p:extLst>
      <p:ext uri="{BB962C8B-B14F-4D97-AF65-F5344CB8AC3E}">
        <p14:creationId xmlns:p14="http://schemas.microsoft.com/office/powerpoint/2010/main" val="1334363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Arial" panose="020B0604020202020204" pitchFamily="34" charset="0"/>
              </a:rPr>
              <a:t>The perfect-divine theology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Arial" panose="020B0604020202020204" pitchFamily="34" charset="0"/>
              </a:rPr>
              <a:t>There is no greater being that can be thought of which </a:t>
            </a:r>
            <a:r>
              <a:rPr lang="en-US" sz="1800" b="1" dirty="0">
                <a:effectLst/>
                <a:latin typeface="Times New Roman" panose="02020603050405020304" pitchFamily="18" charset="0"/>
                <a:ea typeface="Calibri" panose="020F0502020204030204" pitchFamily="34" charset="0"/>
                <a:cs typeface="Arial" panose="020B0604020202020204" pitchFamily="34" charset="0"/>
              </a:rPr>
              <a:t>deserves human worship </a:t>
            </a:r>
            <a:r>
              <a:rPr lang="en-US" sz="1800" dirty="0">
                <a:effectLst/>
                <a:latin typeface="Times New Roman" panose="02020603050405020304" pitchFamily="18" charset="0"/>
                <a:ea typeface="Calibri" panose="020F0502020204030204" pitchFamily="34" charset="0"/>
                <a:cs typeface="Arial" panose="020B0604020202020204" pitchFamily="34" charset="0"/>
              </a:rPr>
              <a:t>except the greatest conceived being.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Arial" panose="020B0604020202020204" pitchFamily="34" charset="0"/>
              </a:rPr>
              <a:t>Maximal divine goodness means God cannot be morally better; there is no room for him to obtain more moral skills. </a:t>
            </a:r>
            <a:r>
              <a:rPr lang="en-US" sz="1800" b="1" dirty="0">
                <a:effectLst/>
                <a:latin typeface="Times New Roman" panose="02020603050405020304" pitchFamily="18" charset="0"/>
                <a:ea typeface="Calibri" panose="020F0502020204030204" pitchFamily="34" charset="0"/>
                <a:cs typeface="Arial" panose="020B0604020202020204" pitchFamily="34" charset="0"/>
              </a:rPr>
              <a:t>His goodness is maximal and full.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Maximal divine perfection means he lacks no thing (e.g. skill, ability, attributes …etc.). </a:t>
            </a:r>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2</a:t>
            </a:fld>
            <a:endParaRPr lang="en-US"/>
          </a:p>
        </p:txBody>
      </p:sp>
    </p:spTree>
    <p:extLst>
      <p:ext uri="{BB962C8B-B14F-4D97-AF65-F5344CB8AC3E}">
        <p14:creationId xmlns:p14="http://schemas.microsoft.com/office/powerpoint/2010/main" val="640867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The Bible begins with God’s presence relating to his people in Genesis and ends with God’s presence relating to his people in Revelation. </a:t>
            </a:r>
          </a:p>
          <a:p>
            <a:endParaRPr lang="en-US" sz="1800" dirty="0">
              <a:effectLst/>
              <a:latin typeface="Times New Roman" panose="02020603050405020304" pitchFamily="18" charset="0"/>
              <a:cs typeface="Arial" panose="020B0604020202020204" pitchFamily="34" charset="0"/>
            </a:endParaRPr>
          </a:p>
          <a:p>
            <a:r>
              <a:rPr lang="en-US" sz="1800" dirty="0">
                <a:effectLst/>
                <a:latin typeface="Times New Roman" panose="02020603050405020304" pitchFamily="18" charset="0"/>
                <a:cs typeface="Arial" panose="020B0604020202020204" pitchFamily="34" charset="0"/>
              </a:rPr>
              <a:t>NT: god with us, Immanuel. </a:t>
            </a:r>
          </a:p>
          <a:p>
            <a:r>
              <a:rPr lang="en-US" sz="1800" dirty="0">
                <a:effectLst/>
                <a:latin typeface="Times New Roman" panose="02020603050405020304" pitchFamily="18" charset="0"/>
                <a:cs typeface="Arial" panose="020B0604020202020204" pitchFamily="34" charset="0"/>
              </a:rPr>
              <a:t>The HS is another helper (John 14:16) who testifies about Jesus.</a:t>
            </a:r>
          </a:p>
          <a:p>
            <a:r>
              <a:rPr lang="en-US" sz="1800" dirty="0">
                <a:effectLst/>
                <a:latin typeface="Times New Roman" panose="02020603050405020304" pitchFamily="18" charset="0"/>
                <a:ea typeface="Calibri" panose="020F0502020204030204" pitchFamily="34" charset="0"/>
                <a:cs typeface="Arial" panose="020B0604020202020204" pitchFamily="34" charset="0"/>
              </a:rPr>
              <a:t>One of the primary roles of the Holy Spirit is </a:t>
            </a:r>
            <a:r>
              <a:rPr lang="en-US" sz="1800" b="1" dirty="0">
                <a:effectLst/>
                <a:latin typeface="Times New Roman" panose="02020603050405020304" pitchFamily="18" charset="0"/>
                <a:ea typeface="Calibri" panose="020F0502020204030204" pitchFamily="34" charset="0"/>
                <a:cs typeface="Arial" panose="020B0604020202020204" pitchFamily="34" charset="0"/>
              </a:rPr>
              <a:t>to assure believers of God’s presence in their lives </a:t>
            </a:r>
            <a:r>
              <a:rPr lang="en-US" sz="1800" dirty="0">
                <a:effectLst/>
                <a:latin typeface="Times New Roman" panose="02020603050405020304" pitchFamily="18" charset="0"/>
                <a:ea typeface="Calibri" panose="020F0502020204030204" pitchFamily="34" charset="0"/>
                <a:cs typeface="Arial" panose="020B0604020202020204" pitchFamily="34" charset="0"/>
              </a:rPr>
              <a:t>(1 John 3:24).</a:t>
            </a:r>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13</a:t>
            </a:fld>
            <a:endParaRPr lang="en-US"/>
          </a:p>
        </p:txBody>
      </p:sp>
    </p:spTree>
    <p:extLst>
      <p:ext uri="{BB962C8B-B14F-4D97-AF65-F5344CB8AC3E}">
        <p14:creationId xmlns:p14="http://schemas.microsoft.com/office/powerpoint/2010/main" val="3534156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Without the concept of the Trinity, one cannot </a:t>
            </a:r>
            <a:r>
              <a:rPr lang="en-US" sz="1800" b="1" dirty="0">
                <a:effectLst/>
                <a:latin typeface="Times New Roman" panose="02020603050405020304" pitchFamily="18" charset="0"/>
                <a:ea typeface="Calibri" panose="020F0502020204030204" pitchFamily="34" charset="0"/>
                <a:cs typeface="Arial" panose="020B0604020202020204" pitchFamily="34" charset="0"/>
              </a:rPr>
              <a:t>hold an eternally relational conception of God </a:t>
            </a:r>
            <a:r>
              <a:rPr lang="en-US" sz="1800" dirty="0">
                <a:effectLst/>
                <a:latin typeface="Times New Roman" panose="02020603050405020304" pitchFamily="18" charset="0"/>
                <a:ea typeface="Calibri" panose="020F0502020204030204" pitchFamily="34" charset="0"/>
                <a:cs typeface="Arial" panose="020B0604020202020204" pitchFamily="34" charset="0"/>
              </a:rPr>
              <a:t>because many attributes of personality are expressed within the context of a relationship</a:t>
            </a:r>
          </a:p>
          <a:p>
            <a:endParaRPr lang="en-US" sz="1800" dirty="0">
              <a:effectLst/>
              <a:latin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Arial" panose="020B0604020202020204" pitchFamily="34" charset="0"/>
              </a:rPr>
              <a:t>A </a:t>
            </a:r>
            <a:r>
              <a:rPr lang="en-US" sz="1800" b="1" dirty="0">
                <a:effectLst/>
                <a:latin typeface="Times New Roman" panose="02020603050405020304" pitchFamily="18" charset="0"/>
                <a:ea typeface="Calibri" panose="020F0502020204030204" pitchFamily="34" charset="0"/>
                <a:cs typeface="Arial" panose="020B0604020202020204" pitchFamily="34" charset="0"/>
              </a:rPr>
              <a:t>dependent deity </a:t>
            </a:r>
            <a:r>
              <a:rPr lang="en-US" sz="1800" dirty="0">
                <a:effectLst/>
                <a:latin typeface="Times New Roman" panose="02020603050405020304" pitchFamily="18" charset="0"/>
                <a:ea typeface="Calibri" panose="020F0502020204030204" pitchFamily="34" charset="0"/>
                <a:cs typeface="Arial" panose="020B0604020202020204" pitchFamily="34" charset="0"/>
              </a:rPr>
              <a:t>would be merely a </a:t>
            </a:r>
            <a:r>
              <a:rPr lang="en-US" sz="1800" b="1" dirty="0">
                <a:effectLst/>
                <a:latin typeface="Times New Roman" panose="02020603050405020304" pitchFamily="18" charset="0"/>
                <a:ea typeface="Calibri" panose="020F0502020204030204" pitchFamily="34" charset="0"/>
                <a:cs typeface="Arial" panose="020B0604020202020204" pitchFamily="34" charset="0"/>
              </a:rPr>
              <a:t>minor deity </a:t>
            </a:r>
            <a:r>
              <a:rPr lang="en-US" sz="1800" dirty="0">
                <a:effectLst/>
                <a:latin typeface="Times New Roman" panose="02020603050405020304" pitchFamily="18" charset="0"/>
                <a:ea typeface="Calibri" panose="020F0502020204030204" pitchFamily="34" charset="0"/>
                <a:cs typeface="Arial" panose="020B0604020202020204" pitchFamily="34" charset="0"/>
              </a:rPr>
              <a:t>because he needs his creation to be able to speak, see, and hear. </a:t>
            </a: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14</a:t>
            </a:fld>
            <a:endParaRPr lang="en-US"/>
          </a:p>
        </p:txBody>
      </p:sp>
    </p:spTree>
    <p:extLst>
      <p:ext uri="{BB962C8B-B14F-4D97-AF65-F5344CB8AC3E}">
        <p14:creationId xmlns:p14="http://schemas.microsoft.com/office/powerpoint/2010/main" val="1961524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solidFill>
                <a:latin typeface="Times New Roman" panose="02020603050405020304" pitchFamily="18" charset="0"/>
                <a:ea typeface="Calibri" panose="020F0502020204030204" pitchFamily="34" charset="0"/>
              </a:rPr>
              <a:t>Ware, </a:t>
            </a:r>
            <a:r>
              <a:rPr lang="en-US" sz="1200" dirty="0" err="1">
                <a:solidFill>
                  <a:schemeClr val="bg2"/>
                </a:solidFill>
                <a:latin typeface="Times New Roman" panose="02020603050405020304" pitchFamily="18" charset="0"/>
                <a:ea typeface="Calibri" panose="020F0502020204030204" pitchFamily="34" charset="0"/>
              </a:rPr>
              <a:t>Kallistos</a:t>
            </a:r>
            <a:r>
              <a:rPr lang="en-US" sz="1200" dirty="0">
                <a:solidFill>
                  <a:schemeClr val="bg2"/>
                </a:solidFill>
                <a:latin typeface="Times New Roman" panose="02020603050405020304" pitchFamily="18" charset="0"/>
                <a:ea typeface="Calibri" panose="020F0502020204030204" pitchFamily="34" charset="0"/>
              </a:rPr>
              <a:t>. “</a:t>
            </a:r>
            <a:r>
              <a:rPr lang="en-US" sz="1200" dirty="0">
                <a:solidFill>
                  <a:schemeClr val="bg2"/>
                </a:solidFill>
                <a:effectLst/>
                <a:latin typeface="Times New Roman" panose="02020603050405020304" pitchFamily="18" charset="0"/>
                <a:ea typeface="Calibri" panose="020F0502020204030204" pitchFamily="34" charset="0"/>
              </a:rPr>
              <a:t>The Holy Trinity: Model for Personhood-in-Relation.” In </a:t>
            </a:r>
            <a:r>
              <a:rPr lang="en-US" sz="1200" i="1" dirty="0">
                <a:solidFill>
                  <a:schemeClr val="bg2"/>
                </a:solidFill>
                <a:effectLst/>
                <a:latin typeface="Times New Roman" panose="02020603050405020304" pitchFamily="18" charset="0"/>
                <a:ea typeface="Calibri" panose="020F0502020204030204" pitchFamily="34" charset="0"/>
              </a:rPr>
              <a:t>The Trinity and an Entangled World: Relationality in Physical Science and Theology. </a:t>
            </a:r>
            <a:r>
              <a:rPr lang="en-US" sz="1200" dirty="0">
                <a:solidFill>
                  <a:schemeClr val="bg2"/>
                </a:solidFill>
                <a:effectLst/>
                <a:latin typeface="Times New Roman" panose="02020603050405020304" pitchFamily="18" charset="0"/>
                <a:ea typeface="Calibri" panose="020F0502020204030204" pitchFamily="34" charset="0"/>
              </a:rPr>
              <a:t>Edited by Polkinghorne, J. C., Grand Rapids, MI: Wm. B. Eerdmans Pub., 2010</a:t>
            </a:r>
            <a:r>
              <a:rPr lang="en-US" sz="1200" dirty="0">
                <a:solidFill>
                  <a:schemeClr val="bg2"/>
                </a:solidFill>
                <a:latin typeface="Times New Roman" panose="02020603050405020304" pitchFamily="18" charset="0"/>
                <a:ea typeface="Calibri" panose="020F0502020204030204" pitchFamily="34" charset="0"/>
              </a:rPr>
              <a:t>.</a:t>
            </a: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15</a:t>
            </a:fld>
            <a:endParaRPr lang="en-US"/>
          </a:p>
        </p:txBody>
      </p:sp>
    </p:spTree>
    <p:extLst>
      <p:ext uri="{BB962C8B-B14F-4D97-AF65-F5344CB8AC3E}">
        <p14:creationId xmlns:p14="http://schemas.microsoft.com/office/powerpoint/2010/main" val="2876869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If being relational in all respects is a perfection, then it is better to have it necessarily than contingently. </a:t>
            </a: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16</a:t>
            </a:fld>
            <a:endParaRPr lang="en-US"/>
          </a:p>
        </p:txBody>
      </p:sp>
    </p:spTree>
    <p:extLst>
      <p:ext uri="{BB962C8B-B14F-4D97-AF65-F5344CB8AC3E}">
        <p14:creationId xmlns:p14="http://schemas.microsoft.com/office/powerpoint/2010/main" val="3541361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Primary resources</a:t>
            </a:r>
          </a:p>
        </p:txBody>
      </p:sp>
      <p:sp>
        <p:nvSpPr>
          <p:cNvPr id="4" name="Slide Number Placeholder 3"/>
          <p:cNvSpPr>
            <a:spLocks noGrp="1"/>
          </p:cNvSpPr>
          <p:nvPr>
            <p:ph type="sldNum" sz="quarter" idx="5"/>
          </p:nvPr>
        </p:nvSpPr>
        <p:spPr/>
        <p:txBody>
          <a:bodyPr/>
          <a:lstStyle/>
          <a:p>
            <a:fld id="{2870D093-92BD-4191-8636-D5151FC4BE9C}" type="slidenum">
              <a:rPr lang="en-US" smtClean="0"/>
              <a:t>18</a:t>
            </a:fld>
            <a:endParaRPr lang="en-US"/>
          </a:p>
        </p:txBody>
      </p:sp>
    </p:spTree>
    <p:extLst>
      <p:ext uri="{BB962C8B-B14F-4D97-AF65-F5344CB8AC3E}">
        <p14:creationId xmlns:p14="http://schemas.microsoft.com/office/powerpoint/2010/main" val="1852124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Secondary Resources </a:t>
            </a:r>
          </a:p>
        </p:txBody>
      </p:sp>
      <p:sp>
        <p:nvSpPr>
          <p:cNvPr id="4" name="Slide Number Placeholder 3"/>
          <p:cNvSpPr>
            <a:spLocks noGrp="1"/>
          </p:cNvSpPr>
          <p:nvPr>
            <p:ph type="sldNum" sz="quarter" idx="5"/>
          </p:nvPr>
        </p:nvSpPr>
        <p:spPr/>
        <p:txBody>
          <a:bodyPr/>
          <a:lstStyle/>
          <a:p>
            <a:fld id="{2870D093-92BD-4191-8636-D5151FC4BE9C}" type="slidenum">
              <a:rPr lang="en-US" smtClean="0"/>
              <a:t>19</a:t>
            </a:fld>
            <a:endParaRPr lang="en-US"/>
          </a:p>
        </p:txBody>
      </p:sp>
    </p:spTree>
    <p:extLst>
      <p:ext uri="{BB962C8B-B14F-4D97-AF65-F5344CB8AC3E}">
        <p14:creationId xmlns:p14="http://schemas.microsoft.com/office/powerpoint/2010/main" val="36196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800" dirty="0">
                <a:effectLst/>
                <a:latin typeface="Times New Roman" panose="02020603050405020304" pitchFamily="18" charset="0"/>
                <a:ea typeface="Calibri" panose="020F0502020204030204" pitchFamily="34" charset="0"/>
                <a:cs typeface="Arial" panose="020B0604020202020204" pitchFamily="34" charset="0"/>
              </a:rPr>
              <a:t>The Islamic presentation of the divine essence portrays God as contingently relational, especially before creation. </a:t>
            </a:r>
          </a:p>
          <a:p>
            <a:pPr lvl="1"/>
            <a:r>
              <a:rPr lang="en-US" sz="1800" dirty="0">
                <a:effectLst/>
                <a:latin typeface="Times New Roman" panose="02020603050405020304" pitchFamily="18" charset="0"/>
                <a:ea typeface="Calibri" panose="020F0502020204030204" pitchFamily="34" charset="0"/>
                <a:cs typeface="Arial" panose="020B0604020202020204" pitchFamily="34" charset="0"/>
              </a:rPr>
              <a:t>Allah was alone with no other person to communicate with. All his divine communicative attributes were dysfunctional before the existence of creation.</a:t>
            </a:r>
            <a:endParaRPr lang="en-US" dirty="0"/>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4</a:t>
            </a:fld>
            <a:endParaRPr lang="en-US"/>
          </a:p>
        </p:txBody>
      </p:sp>
    </p:spTree>
    <p:extLst>
      <p:ext uri="{BB962C8B-B14F-4D97-AF65-F5344CB8AC3E}">
        <p14:creationId xmlns:p14="http://schemas.microsoft.com/office/powerpoint/2010/main" val="1201344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Deductive reasoning. </a:t>
            </a:r>
          </a:p>
        </p:txBody>
      </p:sp>
      <p:sp>
        <p:nvSpPr>
          <p:cNvPr id="4" name="Slide Number Placeholder 3"/>
          <p:cNvSpPr>
            <a:spLocks noGrp="1"/>
          </p:cNvSpPr>
          <p:nvPr>
            <p:ph type="sldNum" sz="quarter" idx="5"/>
          </p:nvPr>
        </p:nvSpPr>
        <p:spPr/>
        <p:txBody>
          <a:bodyPr/>
          <a:lstStyle/>
          <a:p>
            <a:fld id="{2870D093-92BD-4191-8636-D5151FC4BE9C}" type="slidenum">
              <a:rPr lang="en-US" smtClean="0"/>
              <a:t>5</a:t>
            </a:fld>
            <a:endParaRPr lang="en-US"/>
          </a:p>
        </p:txBody>
      </p:sp>
    </p:spTree>
    <p:extLst>
      <p:ext uri="{BB962C8B-B14F-4D97-AF65-F5344CB8AC3E}">
        <p14:creationId xmlns:p14="http://schemas.microsoft.com/office/powerpoint/2010/main" val="3952357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Many theologians appeal to the concept of divine attributes in an attempt to discover the mystery of the divine essence. </a:t>
            </a:r>
          </a:p>
          <a:p>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Arial" panose="020B0604020202020204" pitchFamily="34" charset="0"/>
              </a:rPr>
              <a:t>Both religions believe that</a:t>
            </a:r>
            <a:r>
              <a:rPr lang="en-US" sz="18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a:t>
            </a:r>
            <a:r>
              <a:rPr lang="en-US" sz="1800" b="1"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God is still involved in his creation by communicating with his followers</a:t>
            </a:r>
            <a:r>
              <a:rPr lang="en-US" sz="1800" dirty="0">
                <a:solidFill>
                  <a:srgbClr val="1A1A1A"/>
                </a:solidFill>
                <a:effectLst/>
                <a:latin typeface="Times New Roman" panose="02020603050405020304" pitchFamily="18" charset="0"/>
                <a:ea typeface="Calibri" panose="020F0502020204030204" pitchFamily="34" charset="0"/>
                <a:cs typeface="Arial" panose="020B0604020202020204" pitchFamily="34" charset="0"/>
              </a:rPr>
              <a:t>. He did not leave the world alone to wrestle with its challenges, as in a deistic worldview. </a:t>
            </a: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endParaRPr lang="en-US" sz="1800" dirty="0">
              <a:effectLst/>
              <a:latin typeface="Times New Roman" panose="02020603050405020304" pitchFamily="18"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6</a:t>
            </a:fld>
            <a:endParaRPr lang="en-US"/>
          </a:p>
        </p:txBody>
      </p:sp>
    </p:spTree>
    <p:extLst>
      <p:ext uri="{BB962C8B-B14F-4D97-AF65-F5344CB8AC3E}">
        <p14:creationId xmlns:p14="http://schemas.microsoft.com/office/powerpoint/2010/main" val="2447223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Intra-relationality is essential to the divine agency because it shows God not only as relational but also as eternally relational. </a:t>
            </a:r>
          </a:p>
          <a:p>
            <a:endParaRPr lang="en-US" sz="1800" dirty="0">
              <a:effectLst/>
              <a:latin typeface="Times New Roman" panose="02020603050405020304" pitchFamily="18"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Since creation has a starting point (at one time in history there was no creation), then scholars can think of divine relationality in two ways: the relationality of God before the creation and after it. </a:t>
            </a:r>
          </a:p>
          <a:p>
            <a:endParaRPr lang="en-US" sz="1800" dirty="0">
              <a:effectLst/>
              <a:latin typeface="Times New Roman" panose="02020603050405020304" pitchFamily="18"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Inter-relationality is another type of divine relationality related to the communication between God and his creation. </a:t>
            </a: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7</a:t>
            </a:fld>
            <a:endParaRPr lang="en-US"/>
          </a:p>
        </p:txBody>
      </p:sp>
    </p:spTree>
    <p:extLst>
      <p:ext uri="{BB962C8B-B14F-4D97-AF65-F5344CB8AC3E}">
        <p14:creationId xmlns:p14="http://schemas.microsoft.com/office/powerpoint/2010/main" val="1429610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ea typeface="Calibri" panose="020F0502020204030204" pitchFamily="34" charset="0"/>
                <a:cs typeface="Times New Roman" panose="02020603050405020304" pitchFamily="18" charset="0"/>
              </a:rPr>
              <a:t>Muslims should not look to nature or the virtues that human beings enjoy in order to extract God’s attributes. Instead, they should only use the names that Allah and Mohammad used in the Qur’an. </a:t>
            </a:r>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8</a:t>
            </a:fld>
            <a:endParaRPr lang="en-US"/>
          </a:p>
        </p:txBody>
      </p:sp>
    </p:spTree>
    <p:extLst>
      <p:ext uri="{BB962C8B-B14F-4D97-AF65-F5344CB8AC3E}">
        <p14:creationId xmlns:p14="http://schemas.microsoft.com/office/powerpoint/2010/main" val="46170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 names that are related to relationality .</a:t>
            </a:r>
          </a:p>
        </p:txBody>
      </p:sp>
      <p:sp>
        <p:nvSpPr>
          <p:cNvPr id="4" name="Slide Number Placeholder 3"/>
          <p:cNvSpPr>
            <a:spLocks noGrp="1"/>
          </p:cNvSpPr>
          <p:nvPr>
            <p:ph type="sldNum" sz="quarter" idx="5"/>
          </p:nvPr>
        </p:nvSpPr>
        <p:spPr/>
        <p:txBody>
          <a:bodyPr/>
          <a:lstStyle/>
          <a:p>
            <a:fld id="{2870D093-92BD-4191-8636-D5151FC4BE9C}" type="slidenum">
              <a:rPr lang="en-US" smtClean="0"/>
              <a:t>9</a:t>
            </a:fld>
            <a:endParaRPr lang="en-US"/>
          </a:p>
        </p:txBody>
      </p:sp>
    </p:spTree>
    <p:extLst>
      <p:ext uri="{BB962C8B-B14F-4D97-AF65-F5344CB8AC3E}">
        <p14:creationId xmlns:p14="http://schemas.microsoft.com/office/powerpoint/2010/main" val="1250140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Times New Roman" panose="02020603050405020304" pitchFamily="18" charset="0"/>
                <a:ea typeface="Calibri" panose="020F0502020204030204" pitchFamily="34" charset="0"/>
              </a:rPr>
              <a:t>The problem with this view lies in the idea that </a:t>
            </a:r>
            <a:r>
              <a:rPr lang="en-US" sz="1800" b="1" dirty="0">
                <a:solidFill>
                  <a:srgbClr val="000000"/>
                </a:solidFill>
                <a:effectLst/>
                <a:latin typeface="Times New Roman" panose="02020603050405020304" pitchFamily="18" charset="0"/>
                <a:ea typeface="Calibri" panose="020F0502020204030204" pitchFamily="34" charset="0"/>
              </a:rPr>
              <a:t>Allah could not hear and see eternally before creating the world </a:t>
            </a:r>
            <a:r>
              <a:rPr lang="en-US" sz="1800" dirty="0">
                <a:solidFill>
                  <a:srgbClr val="000000"/>
                </a:solidFill>
                <a:effectLst/>
                <a:latin typeface="Times New Roman" panose="02020603050405020304" pitchFamily="18" charset="0"/>
                <a:ea typeface="Calibri" panose="020F0502020204030204" pitchFamily="34" charset="0"/>
              </a:rPr>
              <a:t>because these attributes are part of his essence. </a:t>
            </a:r>
          </a:p>
          <a:p>
            <a:endParaRPr lang="en-US" sz="1800" dirty="0">
              <a:solidFill>
                <a:srgbClr val="000000"/>
              </a:solidFill>
              <a:effectLst/>
              <a:latin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Allah had no one to communicate with before the creation of the world. </a:t>
            </a:r>
          </a:p>
          <a:p>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His ability to communicate was contingent on his creation. </a:t>
            </a:r>
          </a:p>
          <a:p>
            <a:endParaRPr lang="en-US" sz="1800" dirty="0">
              <a:effectLst/>
              <a:latin typeface="Times New Roman" panose="02020603050405020304" pitchFamily="18" charset="0"/>
              <a:cs typeface="Arial" panose="020B0604020202020204" pitchFamily="34" charset="0"/>
            </a:endParaRPr>
          </a:p>
          <a:p>
            <a:pPr marL="400050" lvl="1" indent="-457200">
              <a:lnSpc>
                <a:spcPct val="120000"/>
              </a:lnSpc>
              <a:spcBef>
                <a:spcPts val="0"/>
              </a:spcBef>
              <a:spcAft>
                <a:spcPts val="1200"/>
              </a:spcAft>
              <a:buNone/>
            </a:pPr>
            <a:r>
              <a:rPr lang="en-US" sz="1200" dirty="0">
                <a:latin typeface="Times New Roman" panose="02020603050405020304" pitchFamily="18" charset="0"/>
                <a:ea typeface="Calibri" panose="020F0502020204030204" pitchFamily="34" charset="0"/>
              </a:rPr>
              <a:t>Al-</a:t>
            </a:r>
            <a:r>
              <a:rPr lang="en-US" sz="1200" dirty="0" err="1">
                <a:latin typeface="Times New Roman" panose="02020603050405020304" pitchFamily="18" charset="0"/>
                <a:ea typeface="Calibri" panose="020F0502020204030204" pitchFamily="34" charset="0"/>
              </a:rPr>
              <a:t>Yaziji</a:t>
            </a:r>
            <a:r>
              <a:rPr lang="en-US" sz="1200" dirty="0">
                <a:latin typeface="Times New Roman" panose="02020603050405020304" pitchFamily="18" charset="0"/>
                <a:ea typeface="Calibri" panose="020F0502020204030204" pitchFamily="34" charset="0"/>
              </a:rPr>
              <a:t>, Kamal. </a:t>
            </a:r>
            <a:r>
              <a:rPr lang="ar-SY" sz="1200" dirty="0">
                <a:latin typeface="Times New Roman" panose="02020603050405020304" pitchFamily="18" charset="0"/>
                <a:ea typeface="Calibri" panose="020F0502020204030204" pitchFamily="34" charset="0"/>
              </a:rPr>
              <a:t>معالم الفكر العربي في العصر </a:t>
            </a:r>
            <a:r>
              <a:rPr lang="en-US" sz="1200" i="1" dirty="0">
                <a:latin typeface="Times New Roman" panose="02020603050405020304" pitchFamily="18" charset="0"/>
                <a:ea typeface="Calibri" panose="020F0502020204030204" pitchFamily="34" charset="0"/>
              </a:rPr>
              <a:t>[Highlights of the Arab Thought in the Middle Ages]. </a:t>
            </a:r>
            <a:r>
              <a:rPr lang="en-US" sz="1200" dirty="0">
                <a:latin typeface="Times New Roman" panose="02020603050405020304" pitchFamily="18" charset="0"/>
                <a:ea typeface="Calibri" panose="020F0502020204030204" pitchFamily="34" charset="0"/>
              </a:rPr>
              <a:t>Beirut, Lebanon: Dar Al-</a:t>
            </a:r>
            <a:r>
              <a:rPr lang="en-US" sz="1200" baseline="30000" dirty="0" err="1">
                <a:latin typeface="Times New Roman" panose="02020603050405020304" pitchFamily="18" charset="0"/>
                <a:ea typeface="Calibri" panose="020F0502020204030204" pitchFamily="34" charset="0"/>
              </a:rPr>
              <a:t>c</a:t>
            </a:r>
            <a:r>
              <a:rPr lang="en-US" sz="1200" dirty="0" err="1">
                <a:latin typeface="Times New Roman" panose="02020603050405020304" pitchFamily="18" charset="0"/>
                <a:ea typeface="Calibri" panose="020F0502020204030204" pitchFamily="34" charset="0"/>
              </a:rPr>
              <a:t>lm</a:t>
            </a:r>
            <a:r>
              <a:rPr lang="en-US" sz="1200" dirty="0">
                <a:latin typeface="Times New Roman" panose="02020603050405020304" pitchFamily="18" charset="0"/>
                <a:ea typeface="Calibri" panose="020F0502020204030204" pitchFamily="34" charset="0"/>
              </a:rPr>
              <a:t> </a:t>
            </a:r>
            <a:r>
              <a:rPr lang="en-US" sz="1200" dirty="0" err="1">
                <a:latin typeface="Times New Roman" panose="02020603050405020304" pitchFamily="18" charset="0"/>
                <a:ea typeface="Calibri" panose="020F0502020204030204" pitchFamily="34" charset="0"/>
              </a:rPr>
              <a:t>Lilmalayīn</a:t>
            </a:r>
            <a:r>
              <a:rPr lang="en-US" sz="1200" dirty="0">
                <a:latin typeface="Times New Roman" panose="02020603050405020304" pitchFamily="18" charset="0"/>
                <a:ea typeface="Calibri" panose="020F0502020204030204" pitchFamily="34" charset="0"/>
              </a:rPr>
              <a:t>, 1979. </a:t>
            </a:r>
          </a:p>
          <a:p>
            <a:pPr marL="400050" lvl="1" indent="-457200">
              <a:lnSpc>
                <a:spcPct val="120000"/>
              </a:lnSpc>
              <a:spcBef>
                <a:spcPts val="0"/>
              </a:spcBef>
              <a:spcAft>
                <a:spcPts val="1200"/>
              </a:spcAft>
              <a:buNone/>
            </a:pPr>
            <a:r>
              <a:rPr lang="en-US" sz="1200" dirty="0">
                <a:solidFill>
                  <a:schemeClr val="bg2"/>
                </a:solidFill>
                <a:latin typeface="Times New Roman" panose="02020603050405020304" pitchFamily="18" charset="0"/>
                <a:ea typeface="Calibri" panose="020F0502020204030204" pitchFamily="34" charset="0"/>
              </a:rPr>
              <a:t>Winter, Tim. ed</a:t>
            </a:r>
            <a:r>
              <a:rPr lang="en-US" sz="1200" dirty="0">
                <a:solidFill>
                  <a:schemeClr val="bg2"/>
                </a:solidFill>
                <a:effectLst/>
                <a:latin typeface="Times New Roman" panose="02020603050405020304" pitchFamily="18" charset="0"/>
                <a:ea typeface="Calibri" panose="020F0502020204030204" pitchFamily="34" charset="0"/>
              </a:rPr>
              <a:t>. “Introduction.” In </a:t>
            </a:r>
            <a:r>
              <a:rPr lang="en-US" sz="1200" i="1" dirty="0">
                <a:solidFill>
                  <a:schemeClr val="bg2"/>
                </a:solidFill>
                <a:effectLst/>
                <a:latin typeface="Times New Roman" panose="02020603050405020304" pitchFamily="18" charset="0"/>
                <a:ea typeface="Calibri" panose="020F0502020204030204" pitchFamily="34" charset="0"/>
              </a:rPr>
              <a:t>The Cambridge Companion to Classical Islamic Theology</a:t>
            </a:r>
            <a:r>
              <a:rPr lang="en-US" sz="1200" i="1" dirty="0">
                <a:solidFill>
                  <a:schemeClr val="bg2"/>
                </a:solidFill>
                <a:latin typeface="Times New Roman" panose="02020603050405020304" pitchFamily="18" charset="0"/>
                <a:ea typeface="Calibri" panose="020F0502020204030204" pitchFamily="34" charset="0"/>
              </a:rPr>
              <a:t>. </a:t>
            </a:r>
            <a:r>
              <a:rPr lang="en-US" sz="1200" dirty="0">
                <a:solidFill>
                  <a:schemeClr val="bg2"/>
                </a:solidFill>
                <a:effectLst/>
                <a:latin typeface="Times New Roman" panose="02020603050405020304" pitchFamily="18" charset="0"/>
                <a:ea typeface="Calibri" panose="020F0502020204030204" pitchFamily="34" charset="0"/>
              </a:rPr>
              <a:t>Cambridge: Cambridge University Press, 2008.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Calibri" panose="020F0502020204030204" pitchFamily="34" charset="0"/>
              </a:rPr>
              <a:t>Kraemer, Joel. </a:t>
            </a:r>
            <a:r>
              <a:rPr lang="en-US" sz="1200" i="1" dirty="0">
                <a:effectLst/>
                <a:latin typeface="Times New Roman" panose="02020603050405020304" pitchFamily="18" charset="0"/>
                <a:ea typeface="Calibri" panose="020F0502020204030204" pitchFamily="34" charset="0"/>
              </a:rPr>
              <a:t>Philosophy in the Renaissance of Islam: Abu </a:t>
            </a:r>
            <a:r>
              <a:rPr lang="en-US" sz="1200" i="1" dirty="0" err="1">
                <a:effectLst/>
                <a:latin typeface="Times New Roman" panose="02020603050405020304" pitchFamily="18" charset="0"/>
                <a:ea typeface="Calibri" panose="020F0502020204030204" pitchFamily="34" charset="0"/>
              </a:rPr>
              <a:t>Sulaymān</a:t>
            </a:r>
            <a:r>
              <a:rPr lang="en-US" sz="1200" i="1" dirty="0">
                <a:effectLst/>
                <a:latin typeface="Times New Roman" panose="02020603050405020304" pitchFamily="18" charset="0"/>
                <a:ea typeface="Calibri" panose="020F0502020204030204" pitchFamily="34" charset="0"/>
              </a:rPr>
              <a:t> Al-</a:t>
            </a:r>
            <a:r>
              <a:rPr lang="en-US" sz="1200" i="1" dirty="0" err="1">
                <a:effectLst/>
                <a:latin typeface="Times New Roman" panose="02020603050405020304" pitchFamily="18" charset="0"/>
                <a:ea typeface="Calibri" panose="020F0502020204030204" pitchFamily="34" charset="0"/>
              </a:rPr>
              <a:t>Sijistānī</a:t>
            </a:r>
            <a:r>
              <a:rPr lang="en-US" sz="1200" i="1" dirty="0">
                <a:effectLst/>
                <a:latin typeface="Times New Roman" panose="02020603050405020304" pitchFamily="18" charset="0"/>
                <a:ea typeface="Calibri" panose="020F0502020204030204" pitchFamily="34" charset="0"/>
              </a:rPr>
              <a:t> and His Circle (Studies in Islamic Culture and History). </a:t>
            </a:r>
            <a:r>
              <a:rPr lang="en-US" sz="1200" dirty="0">
                <a:effectLst/>
                <a:latin typeface="Times New Roman" panose="02020603050405020304" pitchFamily="18" charset="0"/>
                <a:ea typeface="Calibri" panose="020F0502020204030204" pitchFamily="34" charset="0"/>
              </a:rPr>
              <a:t>Vol. 8. Brill Academic, 1987.</a:t>
            </a:r>
          </a:p>
          <a:p>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10</a:t>
            </a:fld>
            <a:endParaRPr lang="en-US"/>
          </a:p>
        </p:txBody>
      </p:sp>
    </p:spTree>
    <p:extLst>
      <p:ext uri="{BB962C8B-B14F-4D97-AF65-F5344CB8AC3E}">
        <p14:creationId xmlns:p14="http://schemas.microsoft.com/office/powerpoint/2010/main" val="81810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Calibri" panose="020F0502020204030204" pitchFamily="34" charset="0"/>
                <a:cs typeface="Arial" panose="020B0604020202020204" pitchFamily="34" charset="0"/>
              </a:rPr>
              <a:t>Each </a:t>
            </a:r>
            <a:r>
              <a:rPr lang="en-US" sz="1200" i="1" dirty="0">
                <a:effectLst/>
                <a:latin typeface="Times New Roman" panose="02020603050405020304" pitchFamily="18" charset="0"/>
                <a:ea typeface="Calibri" panose="020F0502020204030204" pitchFamily="34" charset="0"/>
                <a:cs typeface="Arial" panose="020B0604020202020204" pitchFamily="34" charset="0"/>
              </a:rPr>
              <a:t>Person</a:t>
            </a:r>
            <a:r>
              <a:rPr lang="en-US" sz="1200" dirty="0">
                <a:effectLst/>
                <a:latin typeface="Times New Roman" panose="02020603050405020304" pitchFamily="18" charset="0"/>
                <a:ea typeface="Calibri" panose="020F0502020204030204" pitchFamily="34" charset="0"/>
                <a:cs typeface="Arial" panose="020B0604020202020204" pitchFamily="34" charset="0"/>
              </a:rPr>
              <a:t> of the Trinity is vitally existing in the other two without losing his own identity. </a:t>
            </a:r>
            <a:endParaRPr lang="en-US" dirty="0"/>
          </a:p>
          <a:p>
            <a:endParaRPr lang="en-US" dirty="0"/>
          </a:p>
          <a:p>
            <a:r>
              <a:rPr lang="en-US" b="1" dirty="0"/>
              <a:t>Perichoresis</a:t>
            </a:r>
            <a:r>
              <a:rPr lang="en-US" dirty="0"/>
              <a:t>. The divine unity is an act of interiority, which is an expression of divine intra-relationality. </a:t>
            </a:r>
          </a:p>
          <a:p>
            <a:endParaRPr lang="en-US" dirty="0"/>
          </a:p>
          <a:p>
            <a:r>
              <a:rPr lang="en-US" sz="1800" dirty="0">
                <a:effectLst/>
                <a:latin typeface="Times New Roman" panose="02020603050405020304" pitchFamily="18" charset="0"/>
                <a:ea typeface="Calibri" panose="020F0502020204030204" pitchFamily="34" charset="0"/>
                <a:cs typeface="Arial" panose="020B0604020202020204" pitchFamily="34" charset="0"/>
              </a:rPr>
              <a:t>The doctrine of perichoresis provides a </a:t>
            </a:r>
            <a:r>
              <a:rPr lang="en-US" sz="1800" b="1" dirty="0">
                <a:effectLst/>
                <a:latin typeface="Times New Roman" panose="02020603050405020304" pitchFamily="18" charset="0"/>
                <a:ea typeface="Calibri" panose="020F0502020204030204" pitchFamily="34" charset="0"/>
                <a:cs typeface="Arial" panose="020B0604020202020204" pitchFamily="34" charset="0"/>
              </a:rPr>
              <a:t>proper ground </a:t>
            </a:r>
            <a:r>
              <a:rPr lang="en-US" sz="1800" dirty="0">
                <a:effectLst/>
                <a:latin typeface="Times New Roman" panose="02020603050405020304" pitchFamily="18" charset="0"/>
                <a:ea typeface="Calibri" panose="020F0502020204030204" pitchFamily="34" charset="0"/>
                <a:cs typeface="Arial" panose="020B0604020202020204" pitchFamily="34" charset="0"/>
              </a:rPr>
              <a:t>for claiming that </a:t>
            </a:r>
            <a:r>
              <a:rPr lang="en-US" sz="1800" b="1" dirty="0">
                <a:effectLst/>
                <a:latin typeface="Times New Roman" panose="02020603050405020304" pitchFamily="18" charset="0"/>
                <a:ea typeface="Calibri" panose="020F0502020204030204" pitchFamily="34" charset="0"/>
                <a:cs typeface="Arial" panose="020B0604020202020204" pitchFamily="34" charset="0"/>
              </a:rPr>
              <a:t>God is not contingently </a:t>
            </a:r>
            <a:r>
              <a:rPr lang="en-US" sz="1800" dirty="0">
                <a:effectLst/>
                <a:latin typeface="Times New Roman" panose="02020603050405020304" pitchFamily="18" charset="0"/>
                <a:ea typeface="Calibri" panose="020F0502020204030204" pitchFamily="34" charset="0"/>
                <a:cs typeface="Arial" panose="020B0604020202020204" pitchFamily="34" charset="0"/>
              </a:rPr>
              <a:t>relational, but that God is eternally relational because he is relational within himself. </a:t>
            </a:r>
          </a:p>
          <a:p>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r>
              <a:rPr lang="en-US" sz="1800" dirty="0">
                <a:effectLst/>
                <a:latin typeface="Times New Roman" panose="02020603050405020304" pitchFamily="18" charset="0"/>
                <a:ea typeface="Calibri" panose="020F0502020204030204" pitchFamily="34" charset="0"/>
                <a:cs typeface="Arial" panose="020B0604020202020204" pitchFamily="34" charset="0"/>
              </a:rPr>
              <a:t>God is fundamentally a community of </a:t>
            </a:r>
            <a:r>
              <a:rPr lang="en-US" sz="1800" b="1" dirty="0">
                <a:effectLst/>
                <a:latin typeface="Times New Roman" panose="02020603050405020304" pitchFamily="18" charset="0"/>
                <a:ea typeface="Calibri" panose="020F0502020204030204" pitchFamily="34" charset="0"/>
                <a:cs typeface="Arial" panose="020B0604020202020204" pitchFamily="34" charset="0"/>
              </a:rPr>
              <a:t>divine </a:t>
            </a:r>
            <a:r>
              <a:rPr lang="en-US" sz="1800" b="1" i="1" dirty="0">
                <a:effectLst/>
                <a:latin typeface="Times New Roman" panose="02020603050405020304" pitchFamily="18" charset="0"/>
                <a:ea typeface="Calibri" panose="020F0502020204030204" pitchFamily="34" charset="0"/>
                <a:cs typeface="Arial" panose="020B0604020202020204" pitchFamily="34" charset="0"/>
              </a:rPr>
              <a:t>persons</a:t>
            </a:r>
            <a:r>
              <a:rPr lang="en-US" sz="1800" b="1" dirty="0">
                <a:effectLst/>
                <a:latin typeface="Times New Roman" panose="02020603050405020304" pitchFamily="18" charset="0"/>
                <a:ea typeface="Calibri" panose="020F0502020204030204" pitchFamily="34" charset="0"/>
                <a:cs typeface="Arial" panose="020B0604020202020204" pitchFamily="34" charset="0"/>
              </a:rPr>
              <a:t> </a:t>
            </a:r>
            <a:r>
              <a:rPr lang="en-US" sz="1800" dirty="0">
                <a:effectLst/>
                <a:latin typeface="Times New Roman" panose="02020603050405020304" pitchFamily="18" charset="0"/>
                <a:ea typeface="Calibri" panose="020F0502020204030204" pitchFamily="34" charset="0"/>
                <a:cs typeface="Arial" panose="020B0604020202020204" pitchFamily="34" charset="0"/>
              </a:rPr>
              <a:t>who displays love and functions in harmony within himself. </a:t>
            </a:r>
            <a:endParaRPr lang="en-US" dirty="0"/>
          </a:p>
        </p:txBody>
      </p:sp>
      <p:sp>
        <p:nvSpPr>
          <p:cNvPr id="4" name="Slide Number Placeholder 3"/>
          <p:cNvSpPr>
            <a:spLocks noGrp="1"/>
          </p:cNvSpPr>
          <p:nvPr>
            <p:ph type="sldNum" sz="quarter" idx="5"/>
          </p:nvPr>
        </p:nvSpPr>
        <p:spPr/>
        <p:txBody>
          <a:bodyPr/>
          <a:lstStyle/>
          <a:p>
            <a:fld id="{2870D093-92BD-4191-8636-D5151FC4BE9C}" type="slidenum">
              <a:rPr lang="en-US" smtClean="0"/>
              <a:t>12</a:t>
            </a:fld>
            <a:endParaRPr lang="en-US"/>
          </a:p>
        </p:txBody>
      </p:sp>
    </p:spTree>
    <p:extLst>
      <p:ext uri="{BB962C8B-B14F-4D97-AF65-F5344CB8AC3E}">
        <p14:creationId xmlns:p14="http://schemas.microsoft.com/office/powerpoint/2010/main" val="2587263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28000"/>
            </a:schemeClr>
          </a:solidFill>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idx="1"/>
          </p:nvPr>
        </p:nvSpPr>
        <p:spPr>
          <a:xfrm>
            <a:off x="457200" y="1200151"/>
            <a:ext cx="8229600" cy="3023506"/>
          </a:xfrm>
          <a:solidFill>
            <a:schemeClr val="bg1">
              <a:alpha val="25000"/>
            </a:schemeClr>
          </a:solid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3/14/2022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hyperlink" Target="https://sunnah.com/bukhari:641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unnah.com/tirmidhi/48" TargetMode="External"/><Relationship Id="rId4" Type="http://schemas.openxmlformats.org/officeDocument/2006/relationships/hyperlink" Target="https://sunnah.com/ibnmajah:3861"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unnah.com/bukhari:641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sunnah.com/ibnmajah:386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unnah.com/tirmidhi:350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Contemporary Christian Answer to Islamic Objections Against the Trinity</a:t>
            </a:r>
            <a:endParaRPr lang="en-US" dirty="0">
              <a:solidFill>
                <a:schemeClr val="tx2"/>
              </a:solidFill>
            </a:endParaRPr>
          </a:p>
        </p:txBody>
      </p:sp>
      <p:sp>
        <p:nvSpPr>
          <p:cNvPr id="3" name="Subtitle 2"/>
          <p:cNvSpPr>
            <a:spLocks noGrp="1"/>
          </p:cNvSpPr>
          <p:nvPr>
            <p:ph type="subTitle" idx="1"/>
          </p:nvPr>
        </p:nvSpPr>
        <p:spPr>
          <a:xfrm>
            <a:off x="1511559" y="3119923"/>
            <a:ext cx="6400800" cy="1314450"/>
          </a:xfrm>
        </p:spPr>
        <p:txBody>
          <a:bodyPr>
            <a:normAutofit/>
          </a:bodyPr>
          <a:lstStyle/>
          <a:p>
            <a:r>
              <a:rPr lang="en-US" sz="2000" dirty="0">
                <a:solidFill>
                  <a:schemeClr val="bg1"/>
                </a:solidFill>
              </a:rPr>
              <a:t>By Sherene Khouri</a:t>
            </a:r>
          </a:p>
          <a:p>
            <a:r>
              <a:rPr lang="en-US" sz="2000" dirty="0">
                <a:solidFill>
                  <a:schemeClr val="bg1"/>
                </a:solidFill>
              </a:rPr>
              <a:t>Research Week - Spring 2022</a:t>
            </a: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893F0-6A5B-4A3E-AFE5-746B319DC717}"/>
              </a:ext>
            </a:extLst>
          </p:cNvPr>
          <p:cNvSpPr>
            <a:spLocks noGrp="1"/>
          </p:cNvSpPr>
          <p:nvPr>
            <p:ph type="title"/>
          </p:nvPr>
        </p:nvSpPr>
        <p:spPr/>
        <p:txBody>
          <a:bodyPr/>
          <a:lstStyle/>
          <a:p>
            <a:r>
              <a:rPr lang="en-US" dirty="0"/>
              <a:t>Allah’s Attributes</a:t>
            </a:r>
          </a:p>
        </p:txBody>
      </p:sp>
      <p:graphicFrame>
        <p:nvGraphicFramePr>
          <p:cNvPr id="5" name="Content Placeholder 2">
            <a:extLst>
              <a:ext uri="{FF2B5EF4-FFF2-40B4-BE49-F238E27FC236}">
                <a16:creationId xmlns:a16="http://schemas.microsoft.com/office/drawing/2014/main" id="{1E99FB8F-B3D6-4C19-A543-A6295065EF91}"/>
              </a:ext>
            </a:extLst>
          </p:cNvPr>
          <p:cNvGraphicFramePr>
            <a:graphicFrameLocks noGrp="1"/>
          </p:cNvGraphicFramePr>
          <p:nvPr>
            <p:ph idx="1"/>
            <p:extLst>
              <p:ext uri="{D42A27DB-BD31-4B8C-83A1-F6EECF244321}">
                <p14:modId xmlns:p14="http://schemas.microsoft.com/office/powerpoint/2010/main" val="3506434644"/>
              </p:ext>
            </p:extLst>
          </p:nvPr>
        </p:nvGraphicFramePr>
        <p:xfrm>
          <a:off x="457200" y="1200151"/>
          <a:ext cx="8229600" cy="3023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03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7618C-6CA1-429A-803B-DA63AD222EDB}"/>
              </a:ext>
            </a:extLst>
          </p:cNvPr>
          <p:cNvSpPr>
            <a:spLocks noGrp="1"/>
          </p:cNvSpPr>
          <p:nvPr>
            <p:ph type="title"/>
          </p:nvPr>
        </p:nvSpPr>
        <p:spPr/>
        <p:txBody>
          <a:bodyPr/>
          <a:lstStyle/>
          <a:p>
            <a:r>
              <a:rPr lang="en-US" dirty="0"/>
              <a:t>Relationality of Allah</a:t>
            </a:r>
          </a:p>
        </p:txBody>
      </p:sp>
      <p:sp>
        <p:nvSpPr>
          <p:cNvPr id="3" name="Content Placeholder 2">
            <a:extLst>
              <a:ext uri="{FF2B5EF4-FFF2-40B4-BE49-F238E27FC236}">
                <a16:creationId xmlns:a16="http://schemas.microsoft.com/office/drawing/2014/main" id="{6CCD2992-0C3D-4094-A8CE-DF6836F57F71}"/>
              </a:ext>
            </a:extLst>
          </p:cNvPr>
          <p:cNvSpPr>
            <a:spLocks noGrp="1"/>
          </p:cNvSpPr>
          <p:nvPr>
            <p:ph idx="1"/>
          </p:nvPr>
        </p:nvSpPr>
        <p:spPr/>
        <p:txBody>
          <a:bodyPr>
            <a:normAutofit fontScale="77500" lnSpcReduction="20000"/>
          </a:bodyPr>
          <a:lstStyle/>
          <a:p>
            <a:r>
              <a:rPr lang="en-US" dirty="0">
                <a:latin typeface="+mj-lt"/>
              </a:rPr>
              <a:t>Allah created the heavens and the earths in 6 days </a:t>
            </a:r>
          </a:p>
          <a:p>
            <a:pPr marL="0" indent="0" algn="l">
              <a:buNone/>
            </a:pPr>
            <a:r>
              <a:rPr lang="en-US" sz="2800" b="0" i="0" u="none" strike="noStrike" baseline="0" dirty="0">
                <a:solidFill>
                  <a:schemeClr val="accent4"/>
                </a:solidFill>
                <a:latin typeface="+mj-lt"/>
              </a:rPr>
              <a:t>“It was He who created the heavens and earth in six Days and then established Himself on the throne” </a:t>
            </a:r>
            <a:r>
              <a:rPr lang="en-US" sz="1900" dirty="0">
                <a:solidFill>
                  <a:schemeClr val="accent4"/>
                </a:solidFill>
                <a:latin typeface="+mj-lt"/>
              </a:rPr>
              <a:t>(Surah 57:4; 7:54; 10:3; 11:7; 25:59; 32:4; 50:38; )</a:t>
            </a:r>
          </a:p>
          <a:p>
            <a:pPr>
              <a:spcAft>
                <a:spcPts val="600"/>
              </a:spcAft>
            </a:pPr>
            <a:r>
              <a:rPr lang="en-US" dirty="0">
                <a:latin typeface="+mj-lt"/>
              </a:rPr>
              <a:t>Before the creation, the intra-relationality of Allah did not exist. </a:t>
            </a:r>
          </a:p>
          <a:p>
            <a:pPr>
              <a:spcAft>
                <a:spcPts val="600"/>
              </a:spcAft>
            </a:pPr>
            <a:r>
              <a:rPr lang="en-US" dirty="0">
                <a:latin typeface="+mj-lt"/>
              </a:rPr>
              <a:t>After the creation, the inter-relationality of Allah was limited, especially after the revelation of the Qur’an is completed. </a:t>
            </a:r>
          </a:p>
        </p:txBody>
      </p:sp>
    </p:spTree>
    <p:extLst>
      <p:ext uri="{BB962C8B-B14F-4D97-AF65-F5344CB8AC3E}">
        <p14:creationId xmlns:p14="http://schemas.microsoft.com/office/powerpoint/2010/main" val="336398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AEAB4-0A73-4DDE-80EC-4C8D9B141FF6}"/>
              </a:ext>
            </a:extLst>
          </p:cNvPr>
          <p:cNvSpPr>
            <a:spLocks noGrp="1"/>
          </p:cNvSpPr>
          <p:nvPr>
            <p:ph type="title"/>
          </p:nvPr>
        </p:nvSpPr>
        <p:spPr/>
        <p:txBody>
          <a:bodyPr>
            <a:normAutofit fontScale="90000"/>
          </a:bodyPr>
          <a:lstStyle/>
          <a:p>
            <a:r>
              <a:rPr lang="en-US" dirty="0"/>
              <a:t>The Trinitarian God and Relationality </a:t>
            </a:r>
          </a:p>
        </p:txBody>
      </p:sp>
      <p:sp>
        <p:nvSpPr>
          <p:cNvPr id="3" name="Content Placeholder 2">
            <a:extLst>
              <a:ext uri="{FF2B5EF4-FFF2-40B4-BE49-F238E27FC236}">
                <a16:creationId xmlns:a16="http://schemas.microsoft.com/office/drawing/2014/main" id="{2263B207-0664-4867-9E1B-20391A129446}"/>
              </a:ext>
            </a:extLst>
          </p:cNvPr>
          <p:cNvSpPr>
            <a:spLocks noGrp="1"/>
          </p:cNvSpPr>
          <p:nvPr>
            <p:ph idx="1"/>
          </p:nvPr>
        </p:nvSpPr>
        <p:spPr/>
        <p:txBody>
          <a:bodyPr>
            <a:normAutofit fontScale="77500" lnSpcReduction="20000"/>
          </a:bodyPr>
          <a:lstStyle/>
          <a:p>
            <a:pPr marL="0" indent="0">
              <a:buNone/>
            </a:pPr>
            <a:r>
              <a:rPr lang="en-US" dirty="0">
                <a:latin typeface="+mj-lt"/>
              </a:rPr>
              <a:t>The intra-relationality of the Triune God</a:t>
            </a:r>
          </a:p>
          <a:p>
            <a:r>
              <a:rPr lang="en-US" sz="2600" dirty="0">
                <a:effectLst/>
                <a:latin typeface="+mj-lt"/>
                <a:ea typeface="Calibri" panose="020F0502020204030204" pitchFamily="34" charset="0"/>
                <a:cs typeface="Arial" panose="020B0604020202020204" pitchFamily="34" charset="0"/>
              </a:rPr>
              <a:t>The</a:t>
            </a:r>
            <a:r>
              <a:rPr lang="en-US" sz="2200" dirty="0">
                <a:effectLst/>
                <a:latin typeface="+mj-lt"/>
                <a:ea typeface="Calibri" panose="020F0502020204030204" pitchFamily="34" charset="0"/>
                <a:cs typeface="Arial" panose="020B0604020202020204" pitchFamily="34" charset="0"/>
              </a:rPr>
              <a:t> </a:t>
            </a:r>
            <a:r>
              <a:rPr lang="en-US" sz="2600" dirty="0">
                <a:effectLst/>
                <a:latin typeface="+mj-lt"/>
                <a:ea typeface="Calibri" panose="020F0502020204030204" pitchFamily="34" charset="0"/>
                <a:cs typeface="Arial" panose="020B0604020202020204" pitchFamily="34" charset="0"/>
              </a:rPr>
              <a:t>Father, the Son, and the Holy Spirit inter-dwell with one another in an intimate relationship. </a:t>
            </a:r>
          </a:p>
          <a:p>
            <a:r>
              <a:rPr lang="en-US" sz="2600" dirty="0">
                <a:latin typeface="+mj-lt"/>
                <a:ea typeface="Calibri" panose="020F0502020204030204" pitchFamily="34" charset="0"/>
                <a:cs typeface="Arial" panose="020B0604020202020204" pitchFamily="34" charset="0"/>
              </a:rPr>
              <a:t>“T</a:t>
            </a:r>
            <a:r>
              <a:rPr lang="en-US" sz="2600" dirty="0">
                <a:effectLst/>
                <a:latin typeface="+mj-lt"/>
                <a:ea typeface="Calibri" panose="020F0502020204030204" pitchFamily="34" charset="0"/>
                <a:cs typeface="Arial" panose="020B0604020202020204" pitchFamily="34" charset="0"/>
              </a:rPr>
              <a:t>he abiding and resting of the Persons in one another is not in such a manner that they merge or become confused, but, rather, so that they adhere to one another, for they are without interval between them and inseparable and their mutual indwelling is without confusion. For the Son is in the Father and the Spirit, and the Spirit is in the Father and the Son, and the Father is in the Son and the Spirit, and there is no merging or blending </a:t>
            </a:r>
            <a:r>
              <a:rPr lang="en-US" sz="2700" dirty="0">
                <a:effectLst/>
                <a:latin typeface="+mj-lt"/>
                <a:ea typeface="Calibri" panose="020F0502020204030204" pitchFamily="34" charset="0"/>
                <a:cs typeface="Arial" panose="020B0604020202020204" pitchFamily="34" charset="0"/>
              </a:rPr>
              <a:t>or confusion.” </a:t>
            </a:r>
          </a:p>
          <a:p>
            <a:pPr marL="457200" lvl="1" indent="0">
              <a:buNone/>
            </a:pPr>
            <a:r>
              <a:rPr lang="en-US" sz="1300" dirty="0">
                <a:solidFill>
                  <a:schemeClr val="accent4"/>
                </a:solidFill>
                <a:effectLst/>
                <a:latin typeface="+mj-lt"/>
                <a:ea typeface="Calibri" panose="020F0502020204030204" pitchFamily="34" charset="0"/>
                <a:cs typeface="Arial" panose="020B0604020202020204" pitchFamily="34" charset="0"/>
              </a:rPr>
              <a:t>Frederic H. Chase, trans. “On the Orthodox Faith,” in </a:t>
            </a:r>
            <a:r>
              <a:rPr lang="en-US" sz="1300" i="1" dirty="0">
                <a:solidFill>
                  <a:schemeClr val="accent4"/>
                </a:solidFill>
                <a:effectLst/>
                <a:latin typeface="+mj-lt"/>
                <a:ea typeface="Calibri" panose="020F0502020204030204" pitchFamily="34" charset="0"/>
                <a:cs typeface="Arial" panose="020B0604020202020204" pitchFamily="34" charset="0"/>
              </a:rPr>
              <a:t>Writings (The Fathers of the Church), v</a:t>
            </a:r>
            <a:r>
              <a:rPr lang="en-US" sz="1300" dirty="0">
                <a:solidFill>
                  <a:schemeClr val="accent4"/>
                </a:solidFill>
                <a:effectLst/>
                <a:latin typeface="+mj-lt"/>
                <a:ea typeface="Calibri" panose="020F0502020204030204" pitchFamily="34" charset="0"/>
                <a:cs typeface="Arial" panose="020B0604020202020204" pitchFamily="34" charset="0"/>
              </a:rPr>
              <a:t>ol. 37. DC: Ex </a:t>
            </a:r>
            <a:r>
              <a:rPr lang="en-US" sz="1300" dirty="0" err="1">
                <a:solidFill>
                  <a:schemeClr val="accent4"/>
                </a:solidFill>
                <a:effectLst/>
                <a:latin typeface="+mj-lt"/>
                <a:ea typeface="Calibri" panose="020F0502020204030204" pitchFamily="34" charset="0"/>
                <a:cs typeface="Arial" panose="020B0604020202020204" pitchFamily="34" charset="0"/>
              </a:rPr>
              <a:t>Fontibus</a:t>
            </a:r>
            <a:r>
              <a:rPr lang="en-US" sz="1300" dirty="0">
                <a:solidFill>
                  <a:schemeClr val="accent4"/>
                </a:solidFill>
                <a:effectLst/>
                <a:latin typeface="+mj-lt"/>
                <a:ea typeface="Calibri" panose="020F0502020204030204" pitchFamily="34" charset="0"/>
                <a:cs typeface="Arial" panose="020B0604020202020204" pitchFamily="34" charset="0"/>
              </a:rPr>
              <a:t>, 2012, 202. </a:t>
            </a:r>
            <a:endParaRPr lang="en-US" dirty="0">
              <a:latin typeface="+mj-lt"/>
            </a:endParaRPr>
          </a:p>
          <a:p>
            <a:pPr lvl="1"/>
            <a:endParaRPr lang="en-US" dirty="0">
              <a:latin typeface="+mj-lt"/>
            </a:endParaRPr>
          </a:p>
        </p:txBody>
      </p:sp>
    </p:spTree>
    <p:extLst>
      <p:ext uri="{BB962C8B-B14F-4D97-AF65-F5344CB8AC3E}">
        <p14:creationId xmlns:p14="http://schemas.microsoft.com/office/powerpoint/2010/main" val="289424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BE37-A230-458A-9853-9BE54CCF3DC2}"/>
              </a:ext>
            </a:extLst>
          </p:cNvPr>
          <p:cNvSpPr>
            <a:spLocks noGrp="1"/>
          </p:cNvSpPr>
          <p:nvPr>
            <p:ph type="title"/>
          </p:nvPr>
        </p:nvSpPr>
        <p:spPr/>
        <p:txBody>
          <a:bodyPr>
            <a:normAutofit fontScale="90000"/>
          </a:bodyPr>
          <a:lstStyle/>
          <a:p>
            <a:r>
              <a:rPr lang="en-US" dirty="0"/>
              <a:t>The Trinitarian God and Relationality </a:t>
            </a:r>
          </a:p>
        </p:txBody>
      </p:sp>
      <p:sp>
        <p:nvSpPr>
          <p:cNvPr id="3" name="Content Placeholder 2">
            <a:extLst>
              <a:ext uri="{FF2B5EF4-FFF2-40B4-BE49-F238E27FC236}">
                <a16:creationId xmlns:a16="http://schemas.microsoft.com/office/drawing/2014/main" id="{D21109E4-8DB2-4AAC-B1EC-74CBC2391B8F}"/>
              </a:ext>
            </a:extLst>
          </p:cNvPr>
          <p:cNvSpPr>
            <a:spLocks noGrp="1"/>
          </p:cNvSpPr>
          <p:nvPr>
            <p:ph idx="1"/>
          </p:nvPr>
        </p:nvSpPr>
        <p:spPr/>
        <p:txBody>
          <a:bodyPr>
            <a:normAutofit fontScale="70000" lnSpcReduction="20000"/>
          </a:bodyPr>
          <a:lstStyle/>
          <a:p>
            <a:r>
              <a:rPr lang="en-US" dirty="0">
                <a:latin typeface="+mj-lt"/>
              </a:rPr>
              <a:t>The trinitarian God is inter-relational. </a:t>
            </a:r>
          </a:p>
          <a:p>
            <a:pPr lvl="1"/>
            <a:r>
              <a:rPr lang="en-US" b="1" dirty="0">
                <a:latin typeface="+mj-lt"/>
              </a:rPr>
              <a:t>In the OT: </a:t>
            </a:r>
          </a:p>
          <a:p>
            <a:pPr lvl="2"/>
            <a:r>
              <a:rPr lang="en-US" dirty="0">
                <a:latin typeface="+mj-lt"/>
              </a:rPr>
              <a:t>God enters into a covenantal relationship with Abraham and promises to bless his descendants. </a:t>
            </a:r>
          </a:p>
          <a:p>
            <a:pPr lvl="2"/>
            <a:r>
              <a:rPr lang="en-US" dirty="0">
                <a:latin typeface="+mj-lt"/>
              </a:rPr>
              <a:t>God appears to Moses in the burning bush and on Mount Sinai. </a:t>
            </a:r>
          </a:p>
          <a:p>
            <a:pPr lvl="2"/>
            <a:r>
              <a:rPr lang="en-US" dirty="0">
                <a:latin typeface="+mj-lt"/>
              </a:rPr>
              <a:t>God delivers his people from Egypt, protect them in the wilderness, and direct them into the promised land. </a:t>
            </a:r>
          </a:p>
          <a:p>
            <a:pPr lvl="1"/>
            <a:r>
              <a:rPr lang="en-US" b="1" dirty="0">
                <a:latin typeface="+mj-lt"/>
              </a:rPr>
              <a:t>In the NT: </a:t>
            </a:r>
          </a:p>
          <a:p>
            <a:pPr lvl="2"/>
            <a:r>
              <a:rPr lang="en-US" dirty="0">
                <a:latin typeface="+mj-lt"/>
              </a:rPr>
              <a:t>God’s Prescence promised in the OT and fulfilled in the NT. </a:t>
            </a:r>
          </a:p>
          <a:p>
            <a:pPr lvl="2"/>
            <a:r>
              <a:rPr lang="en-US" dirty="0">
                <a:latin typeface="+mj-lt"/>
              </a:rPr>
              <a:t>Through the incarnation, the transcendent became near. </a:t>
            </a:r>
          </a:p>
          <a:p>
            <a:pPr lvl="2"/>
            <a:r>
              <a:rPr lang="en-US" dirty="0">
                <a:latin typeface="+mj-lt"/>
              </a:rPr>
              <a:t>The Holy Spirit comes to dwell within each believer—another helper. </a:t>
            </a:r>
          </a:p>
          <a:p>
            <a:pPr lvl="2"/>
            <a:endParaRPr lang="en-US" dirty="0">
              <a:latin typeface="+mj-lt"/>
            </a:endParaRPr>
          </a:p>
          <a:p>
            <a:pPr lvl="1"/>
            <a:endParaRPr lang="en-US" dirty="0">
              <a:latin typeface="+mj-lt"/>
            </a:endParaRPr>
          </a:p>
        </p:txBody>
      </p:sp>
    </p:spTree>
    <p:extLst>
      <p:ext uri="{BB962C8B-B14F-4D97-AF65-F5344CB8AC3E}">
        <p14:creationId xmlns:p14="http://schemas.microsoft.com/office/powerpoint/2010/main" val="4083395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4874-CD76-4ACD-AD43-5D381530F6BB}"/>
              </a:ext>
            </a:extLst>
          </p:cNvPr>
          <p:cNvSpPr>
            <a:spLocks noGrp="1"/>
          </p:cNvSpPr>
          <p:nvPr>
            <p:ph type="title"/>
          </p:nvPr>
        </p:nvSpPr>
        <p:spPr/>
        <p:txBody>
          <a:bodyPr/>
          <a:lstStyle/>
          <a:p>
            <a:r>
              <a:rPr lang="en-US" dirty="0"/>
              <a:t>Analysis  </a:t>
            </a:r>
          </a:p>
        </p:txBody>
      </p:sp>
      <p:sp>
        <p:nvSpPr>
          <p:cNvPr id="3" name="Content Placeholder 2">
            <a:extLst>
              <a:ext uri="{FF2B5EF4-FFF2-40B4-BE49-F238E27FC236}">
                <a16:creationId xmlns:a16="http://schemas.microsoft.com/office/drawing/2014/main" id="{F6816929-6310-4037-A83C-F6861FF94A79}"/>
              </a:ext>
            </a:extLst>
          </p:cNvPr>
          <p:cNvSpPr>
            <a:spLocks noGrp="1"/>
          </p:cNvSpPr>
          <p:nvPr>
            <p:ph idx="1"/>
          </p:nvPr>
        </p:nvSpPr>
        <p:spPr/>
        <p:txBody>
          <a:bodyPr>
            <a:noAutofit/>
          </a:bodyPr>
          <a:lstStyle/>
          <a:p>
            <a:pPr>
              <a:lnSpc>
                <a:spcPct val="120000"/>
              </a:lnSpc>
              <a:spcBef>
                <a:spcPts val="600"/>
              </a:spcBef>
              <a:spcAft>
                <a:spcPts val="1200"/>
              </a:spcAft>
            </a:pPr>
            <a:r>
              <a:rPr lang="en-US" sz="1800" dirty="0">
                <a:latin typeface="+mj-lt"/>
              </a:rPr>
              <a:t>The doctrine of absolute oneness shows Allah one, lonely, and contingent on his creation. </a:t>
            </a:r>
          </a:p>
          <a:p>
            <a:pPr>
              <a:lnSpc>
                <a:spcPct val="120000"/>
              </a:lnSpc>
              <a:spcBef>
                <a:spcPts val="600"/>
              </a:spcBef>
              <a:spcAft>
                <a:spcPts val="1200"/>
              </a:spcAft>
            </a:pPr>
            <a:r>
              <a:rPr lang="en-US" sz="1800" dirty="0">
                <a:latin typeface="+mj-lt"/>
              </a:rPr>
              <a:t>Allah was alone before the creation, where was no one to see, hear, or speak to. </a:t>
            </a:r>
          </a:p>
          <a:p>
            <a:pPr>
              <a:lnSpc>
                <a:spcPct val="120000"/>
              </a:lnSpc>
              <a:spcBef>
                <a:spcPts val="600"/>
              </a:spcBef>
              <a:spcAft>
                <a:spcPts val="1200"/>
              </a:spcAft>
            </a:pPr>
            <a:r>
              <a:rPr lang="en-US" sz="1800" dirty="0">
                <a:effectLst/>
                <a:latin typeface="+mj-lt"/>
                <a:ea typeface="Calibri" panose="020F0502020204030204" pitchFamily="34" charset="0"/>
                <a:cs typeface="Arial" panose="020B0604020202020204" pitchFamily="34" charset="0"/>
              </a:rPr>
              <a:t>If Allah is truly the Seer, the Hearer, and the Communicator, one must presume that these attributes were dysfunctional until Allah created the world. In that case, Allah would be dependent on creation, which appears to be at odds with what Surah 112:2 says: “Allah—the Sustainer needed by all.”</a:t>
            </a:r>
          </a:p>
          <a:p>
            <a:endParaRPr lang="en-US" sz="1800" dirty="0">
              <a:latin typeface="+mj-lt"/>
            </a:endParaRPr>
          </a:p>
        </p:txBody>
      </p:sp>
    </p:spTree>
    <p:extLst>
      <p:ext uri="{BB962C8B-B14F-4D97-AF65-F5344CB8AC3E}">
        <p14:creationId xmlns:p14="http://schemas.microsoft.com/office/powerpoint/2010/main" val="216794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4874-CD76-4ACD-AD43-5D381530F6BB}"/>
              </a:ext>
            </a:extLst>
          </p:cNvPr>
          <p:cNvSpPr>
            <a:spLocks noGrp="1"/>
          </p:cNvSpPr>
          <p:nvPr>
            <p:ph type="title"/>
          </p:nvPr>
        </p:nvSpPr>
        <p:spPr/>
        <p:txBody>
          <a:bodyPr/>
          <a:lstStyle/>
          <a:p>
            <a:r>
              <a:rPr lang="en-US" dirty="0"/>
              <a:t>Analysis  </a:t>
            </a:r>
          </a:p>
        </p:txBody>
      </p:sp>
      <p:sp>
        <p:nvSpPr>
          <p:cNvPr id="3" name="Content Placeholder 2">
            <a:extLst>
              <a:ext uri="{FF2B5EF4-FFF2-40B4-BE49-F238E27FC236}">
                <a16:creationId xmlns:a16="http://schemas.microsoft.com/office/drawing/2014/main" id="{F6816929-6310-4037-A83C-F6861FF94A79}"/>
              </a:ext>
            </a:extLst>
          </p:cNvPr>
          <p:cNvSpPr>
            <a:spLocks noGrp="1"/>
          </p:cNvSpPr>
          <p:nvPr>
            <p:ph idx="1"/>
          </p:nvPr>
        </p:nvSpPr>
        <p:spPr/>
        <p:txBody>
          <a:bodyPr>
            <a:normAutofit/>
          </a:bodyPr>
          <a:lstStyle/>
          <a:p>
            <a:pPr>
              <a:spcBef>
                <a:spcPts val="0"/>
              </a:spcBef>
              <a:spcAft>
                <a:spcPts val="1200"/>
              </a:spcAft>
            </a:pPr>
            <a:r>
              <a:rPr lang="en-US" sz="2200" dirty="0">
                <a:latin typeface="+mj-lt"/>
              </a:rPr>
              <a:t>The trinitarian nature of God presents him as eternally relational and independent of his creation. </a:t>
            </a:r>
          </a:p>
          <a:p>
            <a:pPr>
              <a:spcBef>
                <a:spcPts val="0"/>
              </a:spcBef>
              <a:spcAft>
                <a:spcPts val="1200"/>
              </a:spcAft>
            </a:pPr>
            <a:r>
              <a:rPr lang="en-US" sz="2200" dirty="0">
                <a:effectLst/>
                <a:latin typeface="+mj-lt"/>
                <a:ea typeface="Calibri" panose="020F0502020204030204" pitchFamily="34" charset="0"/>
                <a:cs typeface="Arial" panose="020B0604020202020204" pitchFamily="34" charset="0"/>
              </a:rPr>
              <a:t>The three </a:t>
            </a:r>
            <a:r>
              <a:rPr lang="en-US" sz="2200" i="1" dirty="0">
                <a:effectLst/>
                <a:latin typeface="+mj-lt"/>
                <a:ea typeface="Calibri" panose="020F0502020204030204" pitchFamily="34" charset="0"/>
                <a:cs typeface="Arial" panose="020B0604020202020204" pitchFamily="34" charset="0"/>
              </a:rPr>
              <a:t>Persons</a:t>
            </a:r>
            <a:r>
              <a:rPr lang="en-US" sz="2200" dirty="0">
                <a:effectLst/>
                <a:latin typeface="+mj-lt"/>
                <a:ea typeface="Calibri" panose="020F0502020204030204" pitchFamily="34" charset="0"/>
                <a:cs typeface="Arial" panose="020B0604020202020204" pitchFamily="34" charset="0"/>
              </a:rPr>
              <a:t> within the Godhead exist in eternal relationship with one another. </a:t>
            </a:r>
          </a:p>
          <a:p>
            <a:pPr>
              <a:spcBef>
                <a:spcPts val="0"/>
              </a:spcBef>
              <a:spcAft>
                <a:spcPts val="1200"/>
              </a:spcAft>
            </a:pPr>
            <a:r>
              <a:rPr lang="en-US" sz="2200" dirty="0">
                <a:effectLst/>
                <a:latin typeface="+mj-lt"/>
                <a:ea typeface="Calibri" panose="020F0502020204030204" pitchFamily="34" charset="0"/>
                <a:cs typeface="Arial" panose="020B0604020202020204" pitchFamily="34" charset="0"/>
              </a:rPr>
              <a:t>Therefore</a:t>
            </a:r>
            <a:r>
              <a:rPr lang="en-US" sz="2200" dirty="0">
                <a:latin typeface="+mj-lt"/>
                <a:ea typeface="Calibri" panose="020F0502020204030204" pitchFamily="34" charset="0"/>
                <a:cs typeface="Arial" panose="020B0604020202020204" pitchFamily="34" charset="0"/>
              </a:rPr>
              <a:t>,</a:t>
            </a:r>
            <a:r>
              <a:rPr lang="en-US" sz="2200" dirty="0">
                <a:effectLst/>
                <a:latin typeface="+mj-lt"/>
                <a:ea typeface="Calibri" panose="020F0502020204030204" pitchFamily="34" charset="0"/>
                <a:cs typeface="Arial" panose="020B0604020202020204" pitchFamily="34" charset="0"/>
              </a:rPr>
              <a:t> God does not need the creation to see, hear, communicate, or be compassionate.</a:t>
            </a:r>
            <a:endParaRPr lang="en-US" sz="2200" dirty="0">
              <a:latin typeface="+mj-lt"/>
            </a:endParaRPr>
          </a:p>
        </p:txBody>
      </p:sp>
    </p:spTree>
    <p:extLst>
      <p:ext uri="{BB962C8B-B14F-4D97-AF65-F5344CB8AC3E}">
        <p14:creationId xmlns:p14="http://schemas.microsoft.com/office/powerpoint/2010/main" val="367707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4874-CD76-4ACD-AD43-5D381530F6BB}"/>
              </a:ext>
            </a:extLst>
          </p:cNvPr>
          <p:cNvSpPr>
            <a:spLocks noGrp="1"/>
          </p:cNvSpPr>
          <p:nvPr>
            <p:ph type="title"/>
          </p:nvPr>
        </p:nvSpPr>
        <p:spPr/>
        <p:txBody>
          <a:bodyPr/>
          <a:lstStyle/>
          <a:p>
            <a:r>
              <a:rPr lang="en-US" dirty="0"/>
              <a:t>Analysis </a:t>
            </a:r>
          </a:p>
        </p:txBody>
      </p:sp>
      <p:sp>
        <p:nvSpPr>
          <p:cNvPr id="3" name="Content Placeholder 2">
            <a:extLst>
              <a:ext uri="{FF2B5EF4-FFF2-40B4-BE49-F238E27FC236}">
                <a16:creationId xmlns:a16="http://schemas.microsoft.com/office/drawing/2014/main" id="{F6816929-6310-4037-A83C-F6861FF94A79}"/>
              </a:ext>
            </a:extLst>
          </p:cNvPr>
          <p:cNvSpPr>
            <a:spLocks noGrp="1"/>
          </p:cNvSpPr>
          <p:nvPr>
            <p:ph idx="1"/>
          </p:nvPr>
        </p:nvSpPr>
        <p:spPr/>
        <p:txBody>
          <a:bodyPr>
            <a:normAutofit/>
          </a:bodyPr>
          <a:lstStyle/>
          <a:p>
            <a:pPr>
              <a:spcBef>
                <a:spcPts val="0"/>
              </a:spcBef>
              <a:spcAft>
                <a:spcPts val="1200"/>
              </a:spcAft>
            </a:pPr>
            <a:r>
              <a:rPr lang="en-US" sz="2200" dirty="0">
                <a:latin typeface="+mj-lt"/>
              </a:rPr>
              <a:t>To be necessary/eternally perfect is better than contingently perfect. </a:t>
            </a:r>
          </a:p>
          <a:p>
            <a:pPr>
              <a:spcBef>
                <a:spcPts val="0"/>
              </a:spcBef>
              <a:spcAft>
                <a:spcPts val="1200"/>
              </a:spcAft>
            </a:pPr>
            <a:r>
              <a:rPr lang="en-US" sz="2200" dirty="0">
                <a:effectLst/>
                <a:latin typeface="+mj-lt"/>
                <a:ea typeface="Calibri" panose="020F0502020204030204" pitchFamily="34" charset="0"/>
                <a:cs typeface="Arial" panose="020B0604020202020204" pitchFamily="34" charset="0"/>
              </a:rPr>
              <a:t>Being necessary/eternally relational is better than being contingently relational. </a:t>
            </a:r>
          </a:p>
          <a:p>
            <a:pPr>
              <a:spcBef>
                <a:spcPts val="0"/>
              </a:spcBef>
              <a:spcAft>
                <a:spcPts val="1200"/>
              </a:spcAft>
            </a:pPr>
            <a:r>
              <a:rPr lang="en-US" sz="2200" dirty="0">
                <a:latin typeface="+mj-lt"/>
                <a:ea typeface="Calibri" panose="020F0502020204030204" pitchFamily="34" charset="0"/>
                <a:cs typeface="Arial" panose="020B0604020202020204" pitchFamily="34" charset="0"/>
              </a:rPr>
              <a:t>The perfect-being theology lies within the court of Christianity, and the doctrine of the Trinity is the only model that shows God eternally perfect. </a:t>
            </a:r>
            <a:endParaRPr lang="en-US" sz="2200" dirty="0">
              <a:effectLst/>
              <a:latin typeface="+mj-lt"/>
              <a:ea typeface="Calibri" panose="020F0502020204030204" pitchFamily="34" charset="0"/>
              <a:cs typeface="Arial" panose="020B0604020202020204" pitchFamily="34" charset="0"/>
            </a:endParaRPr>
          </a:p>
          <a:p>
            <a:pPr>
              <a:spcBef>
                <a:spcPts val="0"/>
              </a:spcBef>
              <a:spcAft>
                <a:spcPts val="1200"/>
              </a:spcAft>
            </a:pPr>
            <a:endParaRPr lang="en-US" sz="2200" dirty="0">
              <a:effectLst/>
              <a:latin typeface="+mj-lt"/>
              <a:ea typeface="Calibri" panose="020F0502020204030204" pitchFamily="34" charset="0"/>
              <a:cs typeface="Arial" panose="020B0604020202020204" pitchFamily="34" charset="0"/>
            </a:endParaRPr>
          </a:p>
          <a:p>
            <a:pPr>
              <a:spcBef>
                <a:spcPts val="0"/>
              </a:spcBef>
              <a:spcAft>
                <a:spcPts val="1200"/>
              </a:spcAft>
            </a:pPr>
            <a:endParaRPr lang="en-US" sz="2200" dirty="0">
              <a:latin typeface="+mj-lt"/>
            </a:endParaRPr>
          </a:p>
        </p:txBody>
      </p:sp>
    </p:spTree>
    <p:extLst>
      <p:ext uri="{BB962C8B-B14F-4D97-AF65-F5344CB8AC3E}">
        <p14:creationId xmlns:p14="http://schemas.microsoft.com/office/powerpoint/2010/main" val="177295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A86F-2859-4C09-8208-49801F9EE80A}"/>
              </a:ext>
            </a:extLst>
          </p:cNvPr>
          <p:cNvSpPr>
            <a:spLocks noGrp="1"/>
          </p:cNvSpPr>
          <p:nvPr>
            <p:ph type="title"/>
          </p:nvPr>
        </p:nvSpPr>
        <p:spPr/>
        <p:txBody>
          <a:bodyPr/>
          <a:lstStyle/>
          <a:p>
            <a:r>
              <a:rPr lang="en-US" dirty="0"/>
              <a:t>Conclusion </a:t>
            </a:r>
          </a:p>
        </p:txBody>
      </p:sp>
      <p:graphicFrame>
        <p:nvGraphicFramePr>
          <p:cNvPr id="6" name="Content Placeholder 5">
            <a:extLst>
              <a:ext uri="{FF2B5EF4-FFF2-40B4-BE49-F238E27FC236}">
                <a16:creationId xmlns:a16="http://schemas.microsoft.com/office/drawing/2014/main" id="{17BBC43C-D07E-40E4-B0F2-386A3A29546F}"/>
              </a:ext>
            </a:extLst>
          </p:cNvPr>
          <p:cNvGraphicFramePr>
            <a:graphicFrameLocks noGrp="1"/>
          </p:cNvGraphicFramePr>
          <p:nvPr>
            <p:ph idx="1"/>
            <p:extLst>
              <p:ext uri="{D42A27DB-BD31-4B8C-83A1-F6EECF244321}">
                <p14:modId xmlns:p14="http://schemas.microsoft.com/office/powerpoint/2010/main" val="688843897"/>
              </p:ext>
            </p:extLst>
          </p:nvPr>
        </p:nvGraphicFramePr>
        <p:xfrm>
          <a:off x="457200" y="1200151"/>
          <a:ext cx="8229600" cy="30235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1150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E8184-9AFF-47F2-9CB0-00672D7BE5D5}"/>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05724150-E9BE-4C69-BC2A-A0BAAA39C5FA}"/>
              </a:ext>
            </a:extLst>
          </p:cNvPr>
          <p:cNvSpPr>
            <a:spLocks noGrp="1"/>
          </p:cNvSpPr>
          <p:nvPr>
            <p:ph idx="1"/>
          </p:nvPr>
        </p:nvSpPr>
        <p:spPr/>
        <p:txBody>
          <a:bodyPr>
            <a:normAutofit fontScale="92500" lnSpcReduction="20000"/>
          </a:bodyPr>
          <a:lstStyle/>
          <a:p>
            <a:pPr marL="400050" lvl="1" indent="-457200">
              <a:lnSpc>
                <a:spcPct val="120000"/>
              </a:lnSpc>
              <a:spcBef>
                <a:spcPts val="0"/>
              </a:spcBef>
              <a:spcAft>
                <a:spcPts val="1200"/>
              </a:spcAft>
              <a:buNone/>
            </a:pPr>
            <a:r>
              <a:rPr lang="en-US" sz="1400" dirty="0">
                <a:solidFill>
                  <a:schemeClr val="bg2"/>
                </a:solidFill>
                <a:latin typeface="Times New Roman" panose="02020603050405020304" pitchFamily="18" charset="0"/>
                <a:ea typeface="Calibri" panose="020F0502020204030204" pitchFamily="34" charset="0"/>
              </a:rPr>
              <a:t>Al-</a:t>
            </a:r>
            <a:r>
              <a:rPr lang="en-US" sz="1400" dirty="0" err="1">
                <a:solidFill>
                  <a:schemeClr val="bg2"/>
                </a:solidFill>
                <a:latin typeface="Times New Roman" panose="02020603050405020304" pitchFamily="18" charset="0"/>
                <a:ea typeface="Calibri" panose="020F0502020204030204" pitchFamily="34" charset="0"/>
              </a:rPr>
              <a:t>Gazālī</a:t>
            </a:r>
            <a:r>
              <a:rPr lang="en-US" sz="1400" dirty="0">
                <a:solidFill>
                  <a:schemeClr val="bg2"/>
                </a:solidFill>
                <a:latin typeface="Times New Roman" panose="02020603050405020304" pitchFamily="18" charset="0"/>
                <a:ea typeface="Calibri" panose="020F0502020204030204" pitchFamily="34" charset="0"/>
              </a:rPr>
              <a:t>.</a:t>
            </a:r>
            <a:r>
              <a:rPr lang="en-US" sz="1400" i="1" dirty="0">
                <a:solidFill>
                  <a:schemeClr val="bg2"/>
                </a:solidFill>
                <a:latin typeface="Times New Roman" panose="02020603050405020304" pitchFamily="18" charset="0"/>
                <a:ea typeface="Calibri" panose="020F0502020204030204" pitchFamily="34" charset="0"/>
              </a:rPr>
              <a:t> Ninety-Nine Names of God in Islam: A translation of the Major Portion of Al- </a:t>
            </a:r>
            <a:r>
              <a:rPr lang="en-US" sz="1400" i="1" dirty="0" err="1">
                <a:solidFill>
                  <a:schemeClr val="bg2"/>
                </a:solidFill>
                <a:latin typeface="Times New Roman" panose="02020603050405020304" pitchFamily="18" charset="0"/>
                <a:ea typeface="Calibri" panose="020F0502020204030204" pitchFamily="34" charset="0"/>
              </a:rPr>
              <a:t>Gazālī’s</a:t>
            </a:r>
            <a:r>
              <a:rPr lang="en-US" sz="1400" i="1" dirty="0">
                <a:solidFill>
                  <a:schemeClr val="bg2"/>
                </a:solidFill>
                <a:latin typeface="Times New Roman" panose="02020603050405020304" pitchFamily="18" charset="0"/>
                <a:ea typeface="Calibri" panose="020F0502020204030204" pitchFamily="34" charset="0"/>
              </a:rPr>
              <a:t> al-</a:t>
            </a:r>
            <a:r>
              <a:rPr lang="en-US" sz="1400" i="1" dirty="0" err="1">
                <a:solidFill>
                  <a:schemeClr val="bg2"/>
                </a:solidFill>
                <a:latin typeface="Times New Roman" panose="02020603050405020304" pitchFamily="18" charset="0"/>
                <a:ea typeface="Calibri" panose="020F0502020204030204" pitchFamily="34" charset="0"/>
              </a:rPr>
              <a:t>Maqsad</a:t>
            </a:r>
            <a:r>
              <a:rPr lang="en-US" sz="1400" i="1" dirty="0">
                <a:solidFill>
                  <a:schemeClr val="bg2"/>
                </a:solidFill>
                <a:latin typeface="Times New Roman" panose="02020603050405020304" pitchFamily="18" charset="0"/>
                <a:ea typeface="Calibri" panose="020F0502020204030204" pitchFamily="34" charset="0"/>
              </a:rPr>
              <a:t> and al-</a:t>
            </a:r>
            <a:r>
              <a:rPr lang="en-US" sz="1400" i="1" dirty="0" err="1">
                <a:solidFill>
                  <a:schemeClr val="bg2"/>
                </a:solidFill>
                <a:latin typeface="Times New Roman" panose="02020603050405020304" pitchFamily="18" charset="0"/>
                <a:ea typeface="Calibri" panose="020F0502020204030204" pitchFamily="34" charset="0"/>
              </a:rPr>
              <a:t>Asnā</a:t>
            </a:r>
            <a:r>
              <a:rPr lang="en-US" sz="1400" dirty="0">
                <a:solidFill>
                  <a:schemeClr val="bg2"/>
                </a:solidFill>
                <a:latin typeface="Times New Roman" panose="02020603050405020304" pitchFamily="18" charset="0"/>
                <a:ea typeface="Calibri" panose="020F0502020204030204" pitchFamily="34" charset="0"/>
              </a:rPr>
              <a:t>, translated by Robert Stade. Ibadan, Nigeria: Daystar Press, 1970.</a:t>
            </a:r>
          </a:p>
          <a:p>
            <a:pPr marL="400050" lvl="1" indent="-457200">
              <a:lnSpc>
                <a:spcPct val="120000"/>
              </a:lnSpc>
              <a:spcBef>
                <a:spcPts val="0"/>
              </a:spcBef>
              <a:spcAft>
                <a:spcPts val="1200"/>
              </a:spcAft>
              <a:buNone/>
            </a:pPr>
            <a:r>
              <a:rPr lang="en-US" sz="1400" dirty="0" err="1">
                <a:solidFill>
                  <a:schemeClr val="bg2"/>
                </a:solidFill>
                <a:effectLst/>
                <a:latin typeface="Times New Roman" panose="02020603050405020304" pitchFamily="18" charset="0"/>
                <a:ea typeface="Calibri" panose="020F0502020204030204" pitchFamily="34" charset="0"/>
              </a:rPr>
              <a:t>Bukharī</a:t>
            </a:r>
            <a:r>
              <a:rPr lang="en-US" sz="1400" dirty="0">
                <a:solidFill>
                  <a:schemeClr val="bg2"/>
                </a:solidFill>
                <a:effectLst/>
                <a:latin typeface="Times New Roman" panose="02020603050405020304" pitchFamily="18" charset="0"/>
                <a:ea typeface="Calibri" panose="020F0502020204030204" pitchFamily="34" charset="0"/>
              </a:rPr>
              <a:t>, </a:t>
            </a:r>
            <a:r>
              <a:rPr lang="en-US" sz="1400" i="1" dirty="0" err="1">
                <a:solidFill>
                  <a:schemeClr val="bg2"/>
                </a:solidFill>
                <a:effectLst/>
                <a:latin typeface="Times New Roman" panose="02020603050405020304" pitchFamily="18" charset="0"/>
                <a:ea typeface="Calibri" panose="020F0502020204030204" pitchFamily="34" charset="0"/>
              </a:rPr>
              <a:t>Ṣaḥīḥ</a:t>
            </a:r>
            <a:r>
              <a:rPr lang="en-US" sz="1400" i="1" dirty="0">
                <a:solidFill>
                  <a:schemeClr val="bg2"/>
                </a:solidFill>
                <a:effectLst/>
                <a:latin typeface="Times New Roman" panose="02020603050405020304" pitchFamily="18" charset="0"/>
                <a:ea typeface="Calibri" panose="020F0502020204030204" pitchFamily="34" charset="0"/>
              </a:rPr>
              <a:t> </a:t>
            </a:r>
            <a:r>
              <a:rPr lang="en-US" sz="1400" i="1" dirty="0" err="1">
                <a:solidFill>
                  <a:schemeClr val="bg2"/>
                </a:solidFill>
                <a:effectLst/>
                <a:latin typeface="Times New Roman" panose="02020603050405020304" pitchFamily="18" charset="0"/>
                <a:ea typeface="Calibri" panose="020F0502020204030204" pitchFamily="34" charset="0"/>
              </a:rPr>
              <a:t>Bukharī</a:t>
            </a:r>
            <a:r>
              <a:rPr lang="en-US" sz="1400" dirty="0">
                <a:solidFill>
                  <a:schemeClr val="bg2"/>
                </a:solidFill>
                <a:effectLst/>
                <a:latin typeface="Times New Roman" panose="02020603050405020304" pitchFamily="18" charset="0"/>
                <a:ea typeface="Calibri" panose="020F0502020204030204" pitchFamily="34" charset="0"/>
              </a:rPr>
              <a:t>, </a:t>
            </a:r>
            <a:r>
              <a:rPr lang="en-US" sz="1400" dirty="0" err="1">
                <a:solidFill>
                  <a:schemeClr val="bg2"/>
                </a:solidFill>
                <a:effectLst/>
                <a:latin typeface="Times New Roman" panose="02020603050405020304" pitchFamily="18" charset="0"/>
                <a:ea typeface="Calibri" panose="020F0502020204030204" pitchFamily="34" charset="0"/>
              </a:rPr>
              <a:t>Hadīth</a:t>
            </a:r>
            <a:r>
              <a:rPr lang="en-US" sz="1400" dirty="0">
                <a:solidFill>
                  <a:schemeClr val="bg2"/>
                </a:solidFill>
                <a:effectLst/>
                <a:latin typeface="Times New Roman" panose="02020603050405020304" pitchFamily="18" charset="0"/>
                <a:ea typeface="Calibri" panose="020F0502020204030204" pitchFamily="34" charset="0"/>
              </a:rPr>
              <a:t> no. 6410, 2736, and 7392, accessed January 8, 2022. </a:t>
            </a:r>
            <a:r>
              <a:rPr lang="en-US" sz="1400" u="sng" dirty="0">
                <a:solidFill>
                  <a:schemeClr val="bg2"/>
                </a:solidFill>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https://sunnah.com/bukhari:6410</a:t>
            </a:r>
            <a:r>
              <a:rPr lang="en-US" sz="1400" dirty="0">
                <a:solidFill>
                  <a:schemeClr val="bg2"/>
                </a:solidFill>
                <a:effectLst/>
                <a:latin typeface="Times New Roman" panose="02020603050405020304" pitchFamily="18" charset="0"/>
                <a:ea typeface="Calibri" panose="020F0502020204030204" pitchFamily="34" charset="0"/>
              </a:rPr>
              <a:t>. </a:t>
            </a:r>
            <a:r>
              <a:rPr lang="en-US" sz="1400" dirty="0" err="1">
                <a:solidFill>
                  <a:schemeClr val="bg2"/>
                </a:solidFill>
                <a:effectLst/>
                <a:latin typeface="Times New Roman" panose="02020603050405020304" pitchFamily="18" charset="0"/>
                <a:ea typeface="Calibri" panose="020F0502020204030204" pitchFamily="34" charset="0"/>
              </a:rPr>
              <a:t>Sunan</a:t>
            </a:r>
            <a:r>
              <a:rPr lang="en-US" sz="1400" dirty="0">
                <a:solidFill>
                  <a:schemeClr val="bg2"/>
                </a:solidFill>
                <a:effectLst/>
                <a:latin typeface="Times New Roman" panose="02020603050405020304" pitchFamily="18" charset="0"/>
                <a:ea typeface="Calibri" panose="020F0502020204030204" pitchFamily="34" charset="0"/>
              </a:rPr>
              <a:t> ibn </a:t>
            </a:r>
            <a:r>
              <a:rPr lang="en-US" sz="1400" dirty="0" err="1">
                <a:solidFill>
                  <a:schemeClr val="bg2"/>
                </a:solidFill>
                <a:effectLst/>
                <a:latin typeface="Times New Roman" panose="02020603050405020304" pitchFamily="18" charset="0"/>
                <a:ea typeface="Calibri" panose="020F0502020204030204" pitchFamily="34" charset="0"/>
              </a:rPr>
              <a:t>Majah</a:t>
            </a:r>
            <a:r>
              <a:rPr lang="en-US" sz="1400" dirty="0">
                <a:solidFill>
                  <a:schemeClr val="bg2"/>
                </a:solidFill>
                <a:effectLst/>
                <a:latin typeface="Times New Roman" panose="02020603050405020304" pitchFamily="18" charset="0"/>
                <a:ea typeface="Calibri" panose="020F0502020204030204" pitchFamily="34" charset="0"/>
              </a:rPr>
              <a:t>, </a:t>
            </a:r>
            <a:r>
              <a:rPr lang="en-US" sz="1400" dirty="0" err="1">
                <a:solidFill>
                  <a:schemeClr val="bg2"/>
                </a:solidFill>
                <a:effectLst/>
                <a:latin typeface="Times New Roman" panose="02020603050405020304" pitchFamily="18" charset="0"/>
                <a:ea typeface="Calibri" panose="020F0502020204030204" pitchFamily="34" charset="0"/>
              </a:rPr>
              <a:t>Hadīth</a:t>
            </a:r>
            <a:r>
              <a:rPr lang="en-US" sz="1400" dirty="0">
                <a:solidFill>
                  <a:schemeClr val="bg2"/>
                </a:solidFill>
                <a:effectLst/>
                <a:latin typeface="Times New Roman" panose="02020603050405020304" pitchFamily="18" charset="0"/>
                <a:ea typeface="Calibri" panose="020F0502020204030204" pitchFamily="34" charset="0"/>
              </a:rPr>
              <a:t> no. 3861, accessed January 8, 2022. </a:t>
            </a:r>
            <a:r>
              <a:rPr lang="en-US" sz="1400" u="sng" dirty="0">
                <a:solidFill>
                  <a:schemeClr val="bg2"/>
                </a:solidFill>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https://sunnah.com/ibnmajah:3861</a:t>
            </a:r>
            <a:r>
              <a:rPr lang="en-US" sz="1400" dirty="0">
                <a:solidFill>
                  <a:schemeClr val="bg2"/>
                </a:solidFill>
                <a:effectLst/>
                <a:latin typeface="Times New Roman" panose="02020603050405020304" pitchFamily="18" charset="0"/>
                <a:ea typeface="Calibri" panose="020F0502020204030204" pitchFamily="34" charset="0"/>
              </a:rPr>
              <a:t>. </a:t>
            </a:r>
            <a:r>
              <a:rPr lang="en-US" sz="1400" dirty="0" err="1">
                <a:solidFill>
                  <a:schemeClr val="bg2"/>
                </a:solidFill>
                <a:effectLst/>
                <a:latin typeface="Times New Roman" panose="02020603050405020304" pitchFamily="18" charset="0"/>
                <a:ea typeface="Calibri" panose="020F0502020204030204" pitchFamily="34" charset="0"/>
              </a:rPr>
              <a:t>Jami</a:t>
            </a:r>
            <a:r>
              <a:rPr lang="en-US" sz="1400" baseline="30000" dirty="0" err="1">
                <a:solidFill>
                  <a:schemeClr val="bg2"/>
                </a:solidFill>
                <a:effectLst/>
                <a:latin typeface="Times New Roman" panose="02020603050405020304" pitchFamily="18" charset="0"/>
                <a:ea typeface="Calibri" panose="020F0502020204030204" pitchFamily="34" charset="0"/>
              </a:rPr>
              <a:t>c</a:t>
            </a:r>
            <a:r>
              <a:rPr lang="en-US" sz="1400" dirty="0">
                <a:solidFill>
                  <a:schemeClr val="bg2"/>
                </a:solidFill>
                <a:effectLst/>
                <a:latin typeface="Times New Roman" panose="02020603050405020304" pitchFamily="18" charset="0"/>
                <a:ea typeface="Calibri" panose="020F0502020204030204" pitchFamily="34" charset="0"/>
              </a:rPr>
              <a:t> At-</a:t>
            </a:r>
            <a:r>
              <a:rPr lang="en-US" sz="1400" dirty="0" err="1">
                <a:solidFill>
                  <a:schemeClr val="bg2"/>
                </a:solidFill>
                <a:effectLst/>
                <a:latin typeface="Times New Roman" panose="02020603050405020304" pitchFamily="18" charset="0"/>
                <a:ea typeface="Calibri" panose="020F0502020204030204" pitchFamily="34" charset="0"/>
              </a:rPr>
              <a:t>Tirmidhī</a:t>
            </a:r>
            <a:r>
              <a:rPr lang="en-US" sz="1400" dirty="0">
                <a:solidFill>
                  <a:schemeClr val="bg2"/>
                </a:solidFill>
                <a:effectLst/>
                <a:latin typeface="Times New Roman" panose="02020603050405020304" pitchFamily="18" charset="0"/>
                <a:ea typeface="Calibri" panose="020F0502020204030204" pitchFamily="34" charset="0"/>
              </a:rPr>
              <a:t>, </a:t>
            </a:r>
            <a:r>
              <a:rPr lang="en-US" sz="1400" dirty="0" err="1">
                <a:solidFill>
                  <a:schemeClr val="bg2"/>
                </a:solidFill>
                <a:effectLst/>
                <a:latin typeface="Times New Roman" panose="02020603050405020304" pitchFamily="18" charset="0"/>
                <a:ea typeface="Calibri" panose="020F0502020204030204" pitchFamily="34" charset="0"/>
              </a:rPr>
              <a:t>Hadīth</a:t>
            </a:r>
            <a:r>
              <a:rPr lang="en-US" sz="1400" dirty="0">
                <a:solidFill>
                  <a:schemeClr val="bg2"/>
                </a:solidFill>
                <a:effectLst/>
                <a:latin typeface="Times New Roman" panose="02020603050405020304" pitchFamily="18" charset="0"/>
                <a:ea typeface="Calibri" panose="020F0502020204030204" pitchFamily="34" charset="0"/>
              </a:rPr>
              <a:t> 3507, accessed January 8, 2022. </a:t>
            </a:r>
            <a:r>
              <a:rPr lang="en-US" sz="1400" u="sng" dirty="0">
                <a:solidFill>
                  <a:schemeClr val="bg2"/>
                </a:solidFill>
                <a:effectLst/>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https://sunnah.com/tirmidhi/48</a:t>
            </a:r>
            <a:r>
              <a:rPr lang="en-US" sz="1400" dirty="0">
                <a:solidFill>
                  <a:schemeClr val="bg2"/>
                </a:solidFill>
                <a:latin typeface="Times New Roman" panose="02020603050405020304" pitchFamily="18" charset="0"/>
                <a:ea typeface="Calibri" panose="020F0502020204030204" pitchFamily="34" charset="0"/>
              </a:rPr>
              <a:t>. </a:t>
            </a:r>
          </a:p>
          <a:p>
            <a:pPr marL="400050" lvl="1" indent="-457200">
              <a:lnSpc>
                <a:spcPct val="120000"/>
              </a:lnSpc>
              <a:spcBef>
                <a:spcPts val="0"/>
              </a:spcBef>
              <a:spcAft>
                <a:spcPts val="1200"/>
              </a:spcAft>
              <a:buNone/>
            </a:pPr>
            <a:r>
              <a:rPr lang="en-US" sz="1400" dirty="0">
                <a:solidFill>
                  <a:schemeClr val="bg2"/>
                </a:solidFill>
                <a:latin typeface="Times New Roman" panose="02020603050405020304" pitchFamily="18" charset="0"/>
                <a:ea typeface="Calibri" panose="020F0502020204030204" pitchFamily="34" charset="0"/>
              </a:rPr>
              <a:t>Chase, Frederic </a:t>
            </a:r>
            <a:r>
              <a:rPr lang="en-US" sz="1400" dirty="0">
                <a:solidFill>
                  <a:schemeClr val="bg2"/>
                </a:solidFill>
                <a:effectLst/>
                <a:latin typeface="Times New Roman" panose="02020603050405020304" pitchFamily="18" charset="0"/>
                <a:ea typeface="Calibri" panose="020F0502020204030204" pitchFamily="34" charset="0"/>
              </a:rPr>
              <a:t>H. trans. “On the Orthodox Faith.” In </a:t>
            </a:r>
            <a:r>
              <a:rPr lang="en-US" sz="1400" i="1" dirty="0">
                <a:solidFill>
                  <a:schemeClr val="bg2"/>
                </a:solidFill>
                <a:effectLst/>
                <a:latin typeface="Times New Roman" panose="02020603050405020304" pitchFamily="18" charset="0"/>
                <a:ea typeface="Calibri" panose="020F0502020204030204" pitchFamily="34" charset="0"/>
              </a:rPr>
              <a:t>Writings (The Fathers of the Church). V</a:t>
            </a:r>
            <a:r>
              <a:rPr lang="en-US" sz="1400" dirty="0">
                <a:solidFill>
                  <a:schemeClr val="bg2"/>
                </a:solidFill>
                <a:effectLst/>
                <a:latin typeface="Times New Roman" panose="02020603050405020304" pitchFamily="18" charset="0"/>
                <a:ea typeface="Calibri" panose="020F0502020204030204" pitchFamily="34" charset="0"/>
              </a:rPr>
              <a:t>ol. 37. DC: Ex </a:t>
            </a:r>
            <a:r>
              <a:rPr lang="en-US" sz="1400" dirty="0" err="1">
                <a:solidFill>
                  <a:schemeClr val="bg2"/>
                </a:solidFill>
                <a:effectLst/>
                <a:latin typeface="Times New Roman" panose="02020603050405020304" pitchFamily="18" charset="0"/>
                <a:ea typeface="Calibri" panose="020F0502020204030204" pitchFamily="34" charset="0"/>
              </a:rPr>
              <a:t>Fontibus</a:t>
            </a:r>
            <a:r>
              <a:rPr lang="en-US" sz="1400" dirty="0">
                <a:solidFill>
                  <a:schemeClr val="bg2"/>
                </a:solidFill>
                <a:effectLst/>
                <a:latin typeface="Times New Roman" panose="02020603050405020304" pitchFamily="18" charset="0"/>
                <a:ea typeface="Calibri" panose="020F0502020204030204" pitchFamily="34" charset="0"/>
              </a:rPr>
              <a:t>, 2012. </a:t>
            </a:r>
          </a:p>
          <a:p>
            <a:pPr marL="400050" lvl="1" indent="-457200">
              <a:lnSpc>
                <a:spcPct val="120000"/>
              </a:lnSpc>
              <a:spcBef>
                <a:spcPts val="0"/>
              </a:spcBef>
              <a:spcAft>
                <a:spcPts val="1200"/>
              </a:spcAft>
              <a:buNone/>
            </a:pPr>
            <a:r>
              <a:rPr lang="en-US" sz="1400" dirty="0">
                <a:solidFill>
                  <a:schemeClr val="bg2"/>
                </a:solidFill>
                <a:latin typeface="Times New Roman" panose="02020603050405020304" pitchFamily="18" charset="0"/>
                <a:ea typeface="Calibri" panose="020F0502020204030204" pitchFamily="34" charset="0"/>
              </a:rPr>
              <a:t>Unless otherwise noted, all biblical passages referenced are in the </a:t>
            </a:r>
            <a:r>
              <a:rPr lang="en-US" sz="1400" i="1" dirty="0">
                <a:solidFill>
                  <a:schemeClr val="bg2"/>
                </a:solidFill>
                <a:latin typeface="Times New Roman" panose="02020603050405020304" pitchFamily="18" charset="0"/>
                <a:ea typeface="Calibri" panose="020F0502020204030204" pitchFamily="34" charset="0"/>
              </a:rPr>
              <a:t>New International Version</a:t>
            </a:r>
            <a:r>
              <a:rPr lang="en-US" sz="1400" dirty="0">
                <a:solidFill>
                  <a:schemeClr val="bg2"/>
                </a:solidFill>
                <a:latin typeface="Times New Roman" panose="02020603050405020304" pitchFamily="18" charset="0"/>
                <a:ea typeface="Calibri" panose="020F0502020204030204" pitchFamily="34" charset="0"/>
              </a:rPr>
              <a:t> (Grand Rapids, MI: Zondervan, 2008).</a:t>
            </a:r>
          </a:p>
          <a:p>
            <a:pPr marL="400050" lvl="1" indent="-457200">
              <a:lnSpc>
                <a:spcPct val="120000"/>
              </a:lnSpc>
              <a:spcBef>
                <a:spcPts val="0"/>
              </a:spcBef>
              <a:spcAft>
                <a:spcPts val="1200"/>
              </a:spcAft>
              <a:buNone/>
            </a:pPr>
            <a:r>
              <a:rPr lang="en-US" sz="1400" dirty="0">
                <a:solidFill>
                  <a:schemeClr val="bg2"/>
                </a:solidFill>
                <a:latin typeface="Times New Roman" panose="02020603050405020304" pitchFamily="18" charset="0"/>
                <a:ea typeface="Calibri" panose="020F0502020204030204" pitchFamily="34" charset="0"/>
              </a:rPr>
              <a:t>Unless otherwise noted, all qur’anic passages referenced are in </a:t>
            </a:r>
            <a:r>
              <a:rPr lang="en-US" sz="1400" i="1" dirty="0">
                <a:solidFill>
                  <a:schemeClr val="bg2"/>
                </a:solidFill>
                <a:latin typeface="Times New Roman" panose="02020603050405020304" pitchFamily="18" charset="0"/>
                <a:ea typeface="Calibri" panose="020F0502020204030204" pitchFamily="34" charset="0"/>
              </a:rPr>
              <a:t>The Quran</a:t>
            </a:r>
            <a:r>
              <a:rPr lang="en-US" sz="1400" dirty="0">
                <a:solidFill>
                  <a:schemeClr val="bg2"/>
                </a:solidFill>
                <a:latin typeface="Times New Roman" panose="02020603050405020304" pitchFamily="18" charset="0"/>
                <a:ea typeface="Calibri" panose="020F0502020204030204" pitchFamily="34" charset="0"/>
              </a:rPr>
              <a:t> </a:t>
            </a:r>
            <a:r>
              <a:rPr lang="ar-SA" sz="1400" dirty="0">
                <a:solidFill>
                  <a:schemeClr val="bg2"/>
                </a:solidFill>
                <a:latin typeface="Times New Roman" panose="02020603050405020304" pitchFamily="18" charset="0"/>
                <a:ea typeface="Calibri" panose="020F0502020204030204" pitchFamily="34" charset="0"/>
              </a:rPr>
              <a:t>‎</a:t>
            </a:r>
            <a:r>
              <a:rPr lang="en-US" sz="1400" dirty="0">
                <a:solidFill>
                  <a:schemeClr val="bg2"/>
                </a:solidFill>
                <a:latin typeface="Times New Roman" panose="02020603050405020304" pitchFamily="18" charset="0"/>
                <a:ea typeface="Calibri" panose="020F0502020204030204" pitchFamily="34" charset="0"/>
              </a:rPr>
              <a:t>M.A. S. Abdel Haleem, ed., (Oxford, NY: Oxford University Press, 2005).</a:t>
            </a:r>
            <a:endParaRPr lang="en-US" sz="1000" dirty="0"/>
          </a:p>
        </p:txBody>
      </p:sp>
    </p:spTree>
    <p:extLst>
      <p:ext uri="{BB962C8B-B14F-4D97-AF65-F5344CB8AC3E}">
        <p14:creationId xmlns:p14="http://schemas.microsoft.com/office/powerpoint/2010/main" val="4281434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E8184-9AFF-47F2-9CB0-00672D7BE5D5}"/>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05724150-E9BE-4C69-BC2A-A0BAAA39C5FA}"/>
              </a:ext>
            </a:extLst>
          </p:cNvPr>
          <p:cNvSpPr>
            <a:spLocks noGrp="1"/>
          </p:cNvSpPr>
          <p:nvPr>
            <p:ph idx="1"/>
          </p:nvPr>
        </p:nvSpPr>
        <p:spPr/>
        <p:txBody>
          <a:bodyPr>
            <a:normAutofit fontScale="25000" lnSpcReduction="20000"/>
          </a:bodyPr>
          <a:lstStyle/>
          <a:p>
            <a:pPr marL="400050" lvl="1" indent="-457200">
              <a:lnSpc>
                <a:spcPct val="120000"/>
              </a:lnSpc>
              <a:spcBef>
                <a:spcPts val="0"/>
              </a:spcBef>
              <a:spcAft>
                <a:spcPts val="1200"/>
              </a:spcAft>
              <a:buNone/>
            </a:pPr>
            <a:r>
              <a:rPr lang="en-US" sz="6400" dirty="0">
                <a:latin typeface="Times New Roman" panose="02020603050405020304" pitchFamily="18" charset="0"/>
                <a:ea typeface="Calibri" panose="020F0502020204030204" pitchFamily="34" charset="0"/>
              </a:rPr>
              <a:t>Al-</a:t>
            </a:r>
            <a:r>
              <a:rPr lang="en-US" sz="6400" dirty="0" err="1">
                <a:latin typeface="Times New Roman" panose="02020603050405020304" pitchFamily="18" charset="0"/>
                <a:ea typeface="Calibri" panose="020F0502020204030204" pitchFamily="34" charset="0"/>
              </a:rPr>
              <a:t>Yaziji</a:t>
            </a:r>
            <a:r>
              <a:rPr lang="en-US" sz="6400" dirty="0">
                <a:latin typeface="Times New Roman" panose="02020603050405020304" pitchFamily="18" charset="0"/>
                <a:ea typeface="Calibri" panose="020F0502020204030204" pitchFamily="34" charset="0"/>
              </a:rPr>
              <a:t>, Kamal. </a:t>
            </a:r>
            <a:r>
              <a:rPr lang="ar-SY" sz="6400" dirty="0">
                <a:latin typeface="Times New Roman" panose="02020603050405020304" pitchFamily="18" charset="0"/>
                <a:ea typeface="Calibri" panose="020F0502020204030204" pitchFamily="34" charset="0"/>
              </a:rPr>
              <a:t>معالم الفكر العربي في العصر </a:t>
            </a:r>
            <a:r>
              <a:rPr lang="ar-SY" sz="6400" i="1" dirty="0">
                <a:latin typeface="Times New Roman" panose="02020603050405020304" pitchFamily="18" charset="0"/>
                <a:ea typeface="Calibri" panose="020F0502020204030204" pitchFamily="34" charset="0"/>
              </a:rPr>
              <a:t>الوسيط </a:t>
            </a:r>
            <a:r>
              <a:rPr lang="en-US" sz="6400" i="1" dirty="0">
                <a:latin typeface="Times New Roman" panose="02020603050405020304" pitchFamily="18" charset="0"/>
                <a:ea typeface="Calibri" panose="020F0502020204030204" pitchFamily="34" charset="0"/>
              </a:rPr>
              <a:t> [Highlights of the Arab Thought in the Middle Ages]. </a:t>
            </a:r>
            <a:r>
              <a:rPr lang="en-US" sz="6400" dirty="0">
                <a:latin typeface="Times New Roman" panose="02020603050405020304" pitchFamily="18" charset="0"/>
                <a:ea typeface="Calibri" panose="020F0502020204030204" pitchFamily="34" charset="0"/>
              </a:rPr>
              <a:t>Beirut, Lebanon: Dar Al-</a:t>
            </a:r>
            <a:r>
              <a:rPr lang="en-US" sz="6400" baseline="30000" dirty="0" err="1">
                <a:latin typeface="Times New Roman" panose="02020603050405020304" pitchFamily="18" charset="0"/>
                <a:ea typeface="Calibri" panose="020F0502020204030204" pitchFamily="34" charset="0"/>
              </a:rPr>
              <a:t>c</a:t>
            </a:r>
            <a:r>
              <a:rPr lang="en-US" sz="6400" dirty="0" err="1">
                <a:latin typeface="Times New Roman" panose="02020603050405020304" pitchFamily="18" charset="0"/>
                <a:ea typeface="Calibri" panose="020F0502020204030204" pitchFamily="34" charset="0"/>
              </a:rPr>
              <a:t>lm</a:t>
            </a:r>
            <a:r>
              <a:rPr lang="en-US" sz="6400" dirty="0">
                <a:latin typeface="Times New Roman" panose="02020603050405020304" pitchFamily="18" charset="0"/>
                <a:ea typeface="Calibri" panose="020F0502020204030204" pitchFamily="34" charset="0"/>
              </a:rPr>
              <a:t> </a:t>
            </a:r>
            <a:r>
              <a:rPr lang="en-US" sz="6400" dirty="0" err="1">
                <a:latin typeface="Times New Roman" panose="02020603050405020304" pitchFamily="18" charset="0"/>
                <a:ea typeface="Calibri" panose="020F0502020204030204" pitchFamily="34" charset="0"/>
              </a:rPr>
              <a:t>Lilmalayīn</a:t>
            </a:r>
            <a:r>
              <a:rPr lang="en-US" sz="6400" dirty="0">
                <a:latin typeface="Times New Roman" panose="02020603050405020304" pitchFamily="18" charset="0"/>
                <a:ea typeface="Calibri" panose="020F0502020204030204" pitchFamily="34" charset="0"/>
              </a:rPr>
              <a:t>, 1979. </a:t>
            </a:r>
          </a:p>
          <a:p>
            <a:pPr marL="400050" lvl="1" indent="-457200">
              <a:lnSpc>
                <a:spcPct val="120000"/>
              </a:lnSpc>
              <a:spcBef>
                <a:spcPts val="0"/>
              </a:spcBef>
              <a:spcAft>
                <a:spcPts val="1200"/>
              </a:spcAft>
              <a:buNone/>
            </a:pPr>
            <a:r>
              <a:rPr lang="en-US" sz="6400" dirty="0">
                <a:solidFill>
                  <a:schemeClr val="bg2"/>
                </a:solidFill>
                <a:latin typeface="Times New Roman" panose="02020603050405020304" pitchFamily="18" charset="0"/>
                <a:ea typeface="Calibri" panose="020F0502020204030204" pitchFamily="34" charset="0"/>
              </a:rPr>
              <a:t>Winter, Tim. ed</a:t>
            </a:r>
            <a:r>
              <a:rPr lang="en-US" sz="6400" dirty="0">
                <a:solidFill>
                  <a:schemeClr val="bg2"/>
                </a:solidFill>
                <a:effectLst/>
                <a:latin typeface="Times New Roman" panose="02020603050405020304" pitchFamily="18" charset="0"/>
                <a:ea typeface="Calibri" panose="020F0502020204030204" pitchFamily="34" charset="0"/>
              </a:rPr>
              <a:t>. “Introduction.” In </a:t>
            </a:r>
            <a:r>
              <a:rPr lang="en-US" sz="6400" i="1" dirty="0">
                <a:solidFill>
                  <a:schemeClr val="bg2"/>
                </a:solidFill>
                <a:effectLst/>
                <a:latin typeface="Times New Roman" panose="02020603050405020304" pitchFamily="18" charset="0"/>
                <a:ea typeface="Calibri" panose="020F0502020204030204" pitchFamily="34" charset="0"/>
              </a:rPr>
              <a:t>The Cambridge Companion to Classical Islamic Theology</a:t>
            </a:r>
            <a:r>
              <a:rPr lang="en-US" sz="6400" i="1" dirty="0">
                <a:solidFill>
                  <a:schemeClr val="bg2"/>
                </a:solidFill>
                <a:latin typeface="Times New Roman" panose="02020603050405020304" pitchFamily="18" charset="0"/>
                <a:ea typeface="Calibri" panose="020F0502020204030204" pitchFamily="34" charset="0"/>
              </a:rPr>
              <a:t>. </a:t>
            </a:r>
            <a:r>
              <a:rPr lang="en-US" sz="6400" dirty="0">
                <a:solidFill>
                  <a:schemeClr val="bg2"/>
                </a:solidFill>
                <a:effectLst/>
                <a:latin typeface="Times New Roman" panose="02020603050405020304" pitchFamily="18" charset="0"/>
                <a:ea typeface="Calibri" panose="020F0502020204030204" pitchFamily="34" charset="0"/>
              </a:rPr>
              <a:t>Cambridge: Cambridge University Press, 2008.</a:t>
            </a:r>
          </a:p>
          <a:p>
            <a:pPr marL="400050" lvl="1" indent="-457200">
              <a:lnSpc>
                <a:spcPct val="120000"/>
              </a:lnSpc>
              <a:spcBef>
                <a:spcPts val="0"/>
              </a:spcBef>
              <a:spcAft>
                <a:spcPts val="1200"/>
              </a:spcAft>
              <a:buNone/>
            </a:pPr>
            <a:r>
              <a:rPr lang="en-US" sz="6400" dirty="0">
                <a:solidFill>
                  <a:schemeClr val="bg2"/>
                </a:solidFill>
                <a:latin typeface="Times New Roman" panose="02020603050405020304" pitchFamily="18" charset="0"/>
                <a:ea typeface="Calibri" panose="020F0502020204030204" pitchFamily="34" charset="0"/>
              </a:rPr>
              <a:t>Ware, </a:t>
            </a:r>
            <a:r>
              <a:rPr lang="en-US" sz="6400" dirty="0" err="1">
                <a:solidFill>
                  <a:schemeClr val="bg2"/>
                </a:solidFill>
                <a:latin typeface="Times New Roman" panose="02020603050405020304" pitchFamily="18" charset="0"/>
                <a:ea typeface="Calibri" panose="020F0502020204030204" pitchFamily="34" charset="0"/>
              </a:rPr>
              <a:t>Kallistos</a:t>
            </a:r>
            <a:r>
              <a:rPr lang="en-US" sz="6400" dirty="0">
                <a:solidFill>
                  <a:schemeClr val="bg2"/>
                </a:solidFill>
                <a:latin typeface="Times New Roman" panose="02020603050405020304" pitchFamily="18" charset="0"/>
                <a:ea typeface="Calibri" panose="020F0502020204030204" pitchFamily="34" charset="0"/>
              </a:rPr>
              <a:t>. “</a:t>
            </a:r>
            <a:r>
              <a:rPr lang="en-US" sz="6400" dirty="0">
                <a:solidFill>
                  <a:schemeClr val="bg2"/>
                </a:solidFill>
                <a:effectLst/>
                <a:latin typeface="Times New Roman" panose="02020603050405020304" pitchFamily="18" charset="0"/>
                <a:ea typeface="Calibri" panose="020F0502020204030204" pitchFamily="34" charset="0"/>
              </a:rPr>
              <a:t>The Holy Trinity: Model for Personhood-in-Relation.” In </a:t>
            </a:r>
            <a:r>
              <a:rPr lang="en-US" sz="6400" i="1" dirty="0">
                <a:solidFill>
                  <a:schemeClr val="bg2"/>
                </a:solidFill>
                <a:effectLst/>
                <a:latin typeface="Times New Roman" panose="02020603050405020304" pitchFamily="18" charset="0"/>
                <a:ea typeface="Calibri" panose="020F0502020204030204" pitchFamily="34" charset="0"/>
              </a:rPr>
              <a:t>The Trinity and an Entangled World: Relationality in Physical Science and Theology. </a:t>
            </a:r>
            <a:r>
              <a:rPr lang="en-US" sz="6400" dirty="0">
                <a:solidFill>
                  <a:schemeClr val="bg2"/>
                </a:solidFill>
                <a:effectLst/>
                <a:latin typeface="Times New Roman" panose="02020603050405020304" pitchFamily="18" charset="0"/>
                <a:ea typeface="Calibri" panose="020F0502020204030204" pitchFamily="34" charset="0"/>
              </a:rPr>
              <a:t>Edited by Polkinghorne, J. C., Grand Rapids, MI: Wm. B. Eerdmans Pub., 2010</a:t>
            </a:r>
            <a:r>
              <a:rPr lang="en-US" sz="6400" dirty="0">
                <a:solidFill>
                  <a:schemeClr val="bg2"/>
                </a:solidFill>
                <a:latin typeface="Times New Roman" panose="02020603050405020304" pitchFamily="18" charset="0"/>
                <a:ea typeface="Calibri" panose="020F0502020204030204" pitchFamily="34" charset="0"/>
              </a:rPr>
              <a:t>.</a:t>
            </a:r>
          </a:p>
          <a:p>
            <a:pPr marL="400050" lvl="1" indent="-457200">
              <a:lnSpc>
                <a:spcPct val="120000"/>
              </a:lnSpc>
              <a:spcBef>
                <a:spcPts val="0"/>
              </a:spcBef>
              <a:spcAft>
                <a:spcPts val="1200"/>
              </a:spcAft>
              <a:buNone/>
            </a:pPr>
            <a:r>
              <a:rPr lang="en-US" sz="6400" dirty="0">
                <a:effectLst/>
                <a:latin typeface="Times New Roman" panose="02020603050405020304" pitchFamily="18" charset="0"/>
                <a:ea typeface="Calibri" panose="020F0502020204030204" pitchFamily="34" charset="0"/>
              </a:rPr>
              <a:t>Kraemer, Joel. </a:t>
            </a:r>
            <a:r>
              <a:rPr lang="en-US" sz="6400" i="1" dirty="0">
                <a:effectLst/>
                <a:latin typeface="Times New Roman" panose="02020603050405020304" pitchFamily="18" charset="0"/>
                <a:ea typeface="Calibri" panose="020F0502020204030204" pitchFamily="34" charset="0"/>
              </a:rPr>
              <a:t>Philosophy in the Renaissance of Islam: Abu </a:t>
            </a:r>
            <a:r>
              <a:rPr lang="en-US" sz="6400" i="1" dirty="0" err="1">
                <a:effectLst/>
                <a:latin typeface="Times New Roman" panose="02020603050405020304" pitchFamily="18" charset="0"/>
                <a:ea typeface="Calibri" panose="020F0502020204030204" pitchFamily="34" charset="0"/>
              </a:rPr>
              <a:t>Sulaymān</a:t>
            </a:r>
            <a:r>
              <a:rPr lang="en-US" sz="6400" i="1" dirty="0">
                <a:effectLst/>
                <a:latin typeface="Times New Roman" panose="02020603050405020304" pitchFamily="18" charset="0"/>
                <a:ea typeface="Calibri" panose="020F0502020204030204" pitchFamily="34" charset="0"/>
              </a:rPr>
              <a:t> Al-</a:t>
            </a:r>
            <a:r>
              <a:rPr lang="en-US" sz="6400" i="1" dirty="0" err="1">
                <a:effectLst/>
                <a:latin typeface="Times New Roman" panose="02020603050405020304" pitchFamily="18" charset="0"/>
                <a:ea typeface="Calibri" panose="020F0502020204030204" pitchFamily="34" charset="0"/>
              </a:rPr>
              <a:t>Sijistānī</a:t>
            </a:r>
            <a:r>
              <a:rPr lang="en-US" sz="6400" i="1" dirty="0">
                <a:effectLst/>
                <a:latin typeface="Times New Roman" panose="02020603050405020304" pitchFamily="18" charset="0"/>
                <a:ea typeface="Calibri" panose="020F0502020204030204" pitchFamily="34" charset="0"/>
              </a:rPr>
              <a:t> and His Circle (Studies in Islamic Culture and History). </a:t>
            </a:r>
            <a:r>
              <a:rPr lang="en-US" sz="6400" dirty="0">
                <a:effectLst/>
                <a:latin typeface="Times New Roman" panose="02020603050405020304" pitchFamily="18" charset="0"/>
                <a:ea typeface="Calibri" panose="020F0502020204030204" pitchFamily="34" charset="0"/>
              </a:rPr>
              <a:t>Vol. 8. Brill Academic, 1987.</a:t>
            </a:r>
          </a:p>
          <a:p>
            <a:endParaRPr lang="en-US" dirty="0"/>
          </a:p>
        </p:txBody>
      </p:sp>
    </p:spTree>
    <p:extLst>
      <p:ext uri="{BB962C8B-B14F-4D97-AF65-F5344CB8AC3E}">
        <p14:creationId xmlns:p14="http://schemas.microsoft.com/office/powerpoint/2010/main" val="180634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ea typeface="Calibri" panose="020F0502020204030204" pitchFamily="34" charset="0"/>
                <a:cs typeface="Times New Roman" panose="02020603050405020304" pitchFamily="18" charset="0"/>
              </a:rPr>
              <a:t>The Greatest Conceived Being: A Common Ground</a:t>
            </a:r>
            <a:endParaRPr lang="en-US" sz="6000" dirty="0">
              <a:solidFill>
                <a:schemeClr val="tx2"/>
              </a:solidFill>
            </a:endParaRPr>
          </a:p>
        </p:txBody>
      </p:sp>
      <p:sp>
        <p:nvSpPr>
          <p:cNvPr id="3" name="Content Placeholder 2"/>
          <p:cNvSpPr>
            <a:spLocks noGrp="1"/>
          </p:cNvSpPr>
          <p:nvPr>
            <p:ph idx="1"/>
          </p:nvPr>
        </p:nvSpPr>
        <p:spPr/>
        <p:txBody>
          <a:bodyPr>
            <a:normAutofit/>
          </a:bodyPr>
          <a:lstStyle/>
          <a:p>
            <a:r>
              <a:rPr lang="en-US" sz="2400" dirty="0">
                <a:effectLst/>
                <a:latin typeface="+mj-lt"/>
                <a:ea typeface="Calibri" panose="020F0502020204030204" pitchFamily="34" charset="0"/>
                <a:cs typeface="Arial" panose="020B0604020202020204" pitchFamily="34" charset="0"/>
              </a:rPr>
              <a:t>Both Christian and Muslim theologians confess the perfect-divine theology. </a:t>
            </a:r>
          </a:p>
          <a:p>
            <a:pPr lvl="1"/>
            <a:r>
              <a:rPr lang="en-US" sz="1800" dirty="0">
                <a:effectLst/>
                <a:latin typeface="+mj-lt"/>
                <a:ea typeface="Calibri" panose="020F0502020204030204" pitchFamily="34" charset="0"/>
                <a:cs typeface="Arial" panose="020B0604020202020204" pitchFamily="34" charset="0"/>
              </a:rPr>
              <a:t>Divine perfection relates to a state of completeness or absolute wholeness. </a:t>
            </a:r>
          </a:p>
          <a:p>
            <a:pPr lvl="1"/>
            <a:r>
              <a:rPr lang="en-US" sz="1800" dirty="0">
                <a:effectLst/>
                <a:latin typeface="+mj-lt"/>
                <a:ea typeface="Calibri" panose="020F0502020204030204" pitchFamily="34" charset="0"/>
                <a:cs typeface="Arial" panose="020B0604020202020204" pitchFamily="34" charset="0"/>
              </a:rPr>
              <a:t>The greatest conceived being has no ontological deficiencies, has no flaws, or depends on anything else. </a:t>
            </a:r>
          </a:p>
          <a:p>
            <a:pPr lvl="1"/>
            <a:endParaRPr lang="en-US" sz="1800" dirty="0">
              <a:effectLst/>
              <a:latin typeface="+mj-lt"/>
              <a:ea typeface="Calibri" panose="020F0502020204030204" pitchFamily="34" charset="0"/>
              <a:cs typeface="Arial" panose="020B0604020202020204" pitchFamily="34" charset="0"/>
            </a:endParaRPr>
          </a:p>
          <a:p>
            <a:r>
              <a:rPr lang="en-US" sz="2400" b="1" dirty="0">
                <a:effectLst/>
                <a:latin typeface="+mj-lt"/>
                <a:ea typeface="Calibri" panose="020F0502020204030204" pitchFamily="34" charset="0"/>
                <a:cs typeface="Arial" panose="020B0604020202020204" pitchFamily="34" charset="0"/>
              </a:rPr>
              <a:t>Maximally good + Maximally perfect = Maximally great. </a:t>
            </a:r>
            <a:endParaRPr lang="en-US" b="1" dirty="0">
              <a:solidFill>
                <a:schemeClr val="tx2"/>
              </a:solidFill>
              <a:latin typeface="+mj-lt"/>
            </a:endParaRPr>
          </a:p>
        </p:txBody>
      </p:sp>
    </p:spTree>
    <p:extLst>
      <p:ext uri="{BB962C8B-B14F-4D97-AF65-F5344CB8AC3E}">
        <p14:creationId xmlns:p14="http://schemas.microsoft.com/office/powerpoint/2010/main" val="291044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212D6-5BC7-4B3B-B5DC-E2D569296066}"/>
              </a:ext>
            </a:extLst>
          </p:cNvPr>
          <p:cNvSpPr>
            <a:spLocks noGrp="1"/>
          </p:cNvSpPr>
          <p:nvPr>
            <p:ph type="title"/>
          </p:nvPr>
        </p:nvSpPr>
        <p:spPr>
          <a:xfrm>
            <a:off x="722313" y="2060972"/>
            <a:ext cx="7772400" cy="1021556"/>
          </a:xfrm>
        </p:spPr>
        <p:txBody>
          <a:bodyPr>
            <a:normAutofit/>
          </a:bodyPr>
          <a:lstStyle/>
          <a:p>
            <a:pPr algn="ctr"/>
            <a:r>
              <a:rPr lang="en-US" sz="5400" dirty="0">
                <a:solidFill>
                  <a:schemeClr val="accent4"/>
                </a:solidFill>
              </a:rPr>
              <a:t>Questions </a:t>
            </a:r>
          </a:p>
        </p:txBody>
      </p:sp>
    </p:spTree>
    <p:extLst>
      <p:ext uri="{BB962C8B-B14F-4D97-AF65-F5344CB8AC3E}">
        <p14:creationId xmlns:p14="http://schemas.microsoft.com/office/powerpoint/2010/main" val="339958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19D03-85C0-4A2D-9E2F-C12CFE59046B}"/>
              </a:ext>
            </a:extLst>
          </p:cNvPr>
          <p:cNvSpPr>
            <a:spLocks noGrp="1"/>
          </p:cNvSpPr>
          <p:nvPr>
            <p:ph type="title"/>
          </p:nvPr>
        </p:nvSpPr>
        <p:spPr>
          <a:xfrm>
            <a:off x="722313" y="2138528"/>
            <a:ext cx="7772400" cy="1021556"/>
          </a:xfrm>
        </p:spPr>
        <p:txBody>
          <a:bodyPr/>
          <a:lstStyle/>
          <a:p>
            <a:pPr algn="ctr"/>
            <a:r>
              <a:rPr lang="en-US" dirty="0">
                <a:latin typeface="Times New Roman" panose="02020603050405020304" pitchFamily="18" charset="0"/>
                <a:cs typeface="Times New Roman" panose="02020603050405020304" pitchFamily="18" charset="0"/>
              </a:rPr>
              <a:t>The Thesis Statement</a:t>
            </a:r>
          </a:p>
        </p:txBody>
      </p:sp>
    </p:spTree>
    <p:extLst>
      <p:ext uri="{BB962C8B-B14F-4D97-AF65-F5344CB8AC3E}">
        <p14:creationId xmlns:p14="http://schemas.microsoft.com/office/powerpoint/2010/main" val="45477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FA49-C968-4AF8-9D6A-55D2A478F51E}"/>
              </a:ext>
            </a:extLst>
          </p:cNvPr>
          <p:cNvSpPr>
            <a:spLocks noGrp="1"/>
          </p:cNvSpPr>
          <p:nvPr>
            <p:ph type="title"/>
          </p:nvPr>
        </p:nvSpPr>
        <p:spPr/>
        <p:txBody>
          <a:bodyPr/>
          <a:lstStyle/>
          <a:p>
            <a:r>
              <a:rPr lang="en-US" dirty="0"/>
              <a:t>The Goal of the Study</a:t>
            </a:r>
          </a:p>
        </p:txBody>
      </p:sp>
      <p:graphicFrame>
        <p:nvGraphicFramePr>
          <p:cNvPr id="4" name="Content Placeholder 3">
            <a:extLst>
              <a:ext uri="{FF2B5EF4-FFF2-40B4-BE49-F238E27FC236}">
                <a16:creationId xmlns:a16="http://schemas.microsoft.com/office/drawing/2014/main" id="{FDC66F74-5C5F-4782-B166-270454DBAAC7}"/>
              </a:ext>
            </a:extLst>
          </p:cNvPr>
          <p:cNvGraphicFramePr>
            <a:graphicFrameLocks noGrp="1"/>
          </p:cNvGraphicFramePr>
          <p:nvPr>
            <p:ph idx="1"/>
            <p:extLst>
              <p:ext uri="{D42A27DB-BD31-4B8C-83A1-F6EECF244321}">
                <p14:modId xmlns:p14="http://schemas.microsoft.com/office/powerpoint/2010/main" val="81676269"/>
              </p:ext>
            </p:extLst>
          </p:nvPr>
        </p:nvGraphicFramePr>
        <p:xfrm>
          <a:off x="457200" y="1200151"/>
          <a:ext cx="8229600" cy="27727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096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5712D-35DD-4A8D-936E-3CBCC7DA5BCB}"/>
              </a:ext>
            </a:extLst>
          </p:cNvPr>
          <p:cNvSpPr>
            <a:spLocks noGrp="1"/>
          </p:cNvSpPr>
          <p:nvPr>
            <p:ph type="title"/>
          </p:nvPr>
        </p:nvSpPr>
        <p:spPr>
          <a:xfrm>
            <a:off x="278780" y="205979"/>
            <a:ext cx="8686800" cy="857250"/>
          </a:xfrm>
        </p:spPr>
        <p:txBody>
          <a:bodyPr>
            <a:normAutofit/>
          </a:bodyPr>
          <a:lstStyle/>
          <a:p>
            <a:r>
              <a:rPr lang="en-US" dirty="0"/>
              <a:t>Trinitarian Argument</a:t>
            </a:r>
          </a:p>
        </p:txBody>
      </p:sp>
      <p:sp>
        <p:nvSpPr>
          <p:cNvPr id="3" name="Content Placeholder 2">
            <a:extLst>
              <a:ext uri="{FF2B5EF4-FFF2-40B4-BE49-F238E27FC236}">
                <a16:creationId xmlns:a16="http://schemas.microsoft.com/office/drawing/2014/main" id="{BD956587-DA95-4133-B789-E25A374C7044}"/>
              </a:ext>
            </a:extLst>
          </p:cNvPr>
          <p:cNvSpPr>
            <a:spLocks noGrp="1"/>
          </p:cNvSpPr>
          <p:nvPr>
            <p:ph idx="1"/>
          </p:nvPr>
        </p:nvSpPr>
        <p:spPr>
          <a:xfrm>
            <a:off x="278780" y="1200151"/>
            <a:ext cx="8686800" cy="2886427"/>
          </a:xfrm>
        </p:spPr>
        <p:txBody>
          <a:bodyPr>
            <a:normAutofit/>
          </a:bodyPr>
          <a:lstStyle/>
          <a:p>
            <a:r>
              <a:rPr lang="en-US" sz="2400" b="1" dirty="0">
                <a:latin typeface="+mj-lt"/>
              </a:rPr>
              <a:t>Premise (1)</a:t>
            </a:r>
            <a:r>
              <a:rPr lang="en-US" sz="2400" dirty="0">
                <a:latin typeface="+mj-lt"/>
              </a:rPr>
              <a:t>: One aspect of divine perfection is relationality—the greatest conceived being should be a relational being in order to be perfect and good (the greatest). </a:t>
            </a:r>
          </a:p>
          <a:p>
            <a:r>
              <a:rPr lang="en-US" sz="2400" b="1" dirty="0">
                <a:latin typeface="+mj-lt"/>
              </a:rPr>
              <a:t>Premise (2)</a:t>
            </a:r>
            <a:r>
              <a:rPr lang="en-US" sz="2400" dirty="0">
                <a:latin typeface="+mj-lt"/>
              </a:rPr>
              <a:t>: The trinitarian model shows God as an eternally relational divine being (intra-relational and inter-relational).</a:t>
            </a:r>
          </a:p>
          <a:p>
            <a:r>
              <a:rPr lang="en-US" sz="2400" b="1" dirty="0">
                <a:latin typeface="+mj-lt"/>
              </a:rPr>
              <a:t>Conclusion</a:t>
            </a:r>
            <a:r>
              <a:rPr lang="en-US" sz="2400" dirty="0">
                <a:latin typeface="+mj-lt"/>
              </a:rPr>
              <a:t>: God as a Trinity is the greatest conceived being. </a:t>
            </a:r>
          </a:p>
          <a:p>
            <a:endParaRPr lang="en-US" sz="2400" dirty="0">
              <a:latin typeface="+mj-lt"/>
            </a:endParaRPr>
          </a:p>
        </p:txBody>
      </p:sp>
    </p:spTree>
    <p:extLst>
      <p:ext uri="{BB962C8B-B14F-4D97-AF65-F5344CB8AC3E}">
        <p14:creationId xmlns:p14="http://schemas.microsoft.com/office/powerpoint/2010/main" val="600591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604A-8F4A-4B29-B224-0A2954FB639E}"/>
              </a:ext>
            </a:extLst>
          </p:cNvPr>
          <p:cNvSpPr>
            <a:spLocks noGrp="1"/>
          </p:cNvSpPr>
          <p:nvPr>
            <p:ph type="title"/>
          </p:nvPr>
        </p:nvSpPr>
        <p:spPr/>
        <p:txBody>
          <a:bodyPr>
            <a:noAutofit/>
          </a:bodyPr>
          <a:lstStyle/>
          <a:p>
            <a:r>
              <a:rPr lang="en-US" sz="3200" b="1" dirty="0"/>
              <a:t>One Aspect of Divine Perfection Is Relationality</a:t>
            </a:r>
          </a:p>
        </p:txBody>
      </p:sp>
      <p:sp>
        <p:nvSpPr>
          <p:cNvPr id="3" name="Content Placeholder 2">
            <a:extLst>
              <a:ext uri="{FF2B5EF4-FFF2-40B4-BE49-F238E27FC236}">
                <a16:creationId xmlns:a16="http://schemas.microsoft.com/office/drawing/2014/main" id="{6E47413E-D955-4441-AB83-8805AD5A4286}"/>
              </a:ext>
            </a:extLst>
          </p:cNvPr>
          <p:cNvSpPr>
            <a:spLocks noGrp="1"/>
          </p:cNvSpPr>
          <p:nvPr>
            <p:ph idx="1"/>
          </p:nvPr>
        </p:nvSpPr>
        <p:spPr>
          <a:xfrm>
            <a:off x="457200" y="1200151"/>
            <a:ext cx="8229599" cy="3023506"/>
          </a:xfrm>
        </p:spPr>
        <p:txBody>
          <a:bodyPr>
            <a:normAutofit/>
          </a:bodyPr>
          <a:lstStyle/>
          <a:p>
            <a:r>
              <a:rPr lang="en-US" sz="2400" dirty="0">
                <a:latin typeface="+mj-lt"/>
              </a:rPr>
              <a:t>Within the theistic worldviews: God/Allah communicate with his creation. </a:t>
            </a:r>
          </a:p>
          <a:p>
            <a:pPr lvl="1"/>
            <a:r>
              <a:rPr lang="en-US" sz="1800" dirty="0">
                <a:effectLst/>
                <a:latin typeface="+mj-lt"/>
                <a:ea typeface="Calibri" panose="020F0502020204030204" pitchFamily="34" charset="0"/>
                <a:cs typeface="Arial" panose="020B0604020202020204" pitchFamily="34" charset="0"/>
              </a:rPr>
              <a:t>In the Old Testament, God spoke directly with his prophets </a:t>
            </a:r>
            <a:r>
              <a:rPr lang="en-US" sz="1800" i="1" dirty="0">
                <a:effectLst/>
                <a:latin typeface="+mj-lt"/>
                <a:ea typeface="Calibri" panose="020F0502020204030204" pitchFamily="34" charset="0"/>
                <a:cs typeface="Arial" panose="020B0604020202020204" pitchFamily="34" charset="0"/>
              </a:rPr>
              <a:t>(Ex 31:18; Dan 5:25)</a:t>
            </a:r>
            <a:r>
              <a:rPr lang="en-US" sz="1800" dirty="0">
                <a:effectLst/>
                <a:latin typeface="+mj-lt"/>
                <a:ea typeface="Calibri" panose="020F0502020204030204" pitchFamily="34" charset="0"/>
                <a:cs typeface="Arial" panose="020B0604020202020204" pitchFamily="34" charset="0"/>
              </a:rPr>
              <a:t>. </a:t>
            </a:r>
          </a:p>
          <a:p>
            <a:pPr lvl="1"/>
            <a:r>
              <a:rPr lang="en-US" sz="1800" dirty="0">
                <a:latin typeface="+mj-lt"/>
                <a:ea typeface="Calibri" panose="020F0502020204030204" pitchFamily="34" charset="0"/>
                <a:cs typeface="Arial" panose="020B0604020202020204" pitchFamily="34" charset="0"/>
              </a:rPr>
              <a:t>In the Qur’an and the Bible, </a:t>
            </a:r>
            <a:r>
              <a:rPr lang="en-US" sz="1800" dirty="0">
                <a:effectLst/>
                <a:latin typeface="+mj-lt"/>
                <a:ea typeface="Calibri" panose="020F0502020204030204" pitchFamily="34" charset="0"/>
                <a:cs typeface="Arial" panose="020B0604020202020204" pitchFamily="34" charset="0"/>
              </a:rPr>
              <a:t>he communicated his message to human beings through several mediums (e.g., angels, prophets, and apostles). </a:t>
            </a:r>
          </a:p>
          <a:p>
            <a:pPr lvl="1"/>
            <a:r>
              <a:rPr lang="en-US" sz="1800" dirty="0">
                <a:effectLst/>
                <a:latin typeface="+mj-lt"/>
                <a:ea typeface="Calibri" panose="020F0502020204030204" pitchFamily="34" charset="0"/>
                <a:cs typeface="Arial" panose="020B0604020202020204" pitchFamily="34" charset="0"/>
              </a:rPr>
              <a:t>Today, the written revelation is completed, but God/Allah still communicates with his people. He listens to their prayers and answers their needs </a:t>
            </a:r>
            <a:r>
              <a:rPr lang="en-US" sz="1800" i="1" dirty="0">
                <a:effectLst/>
                <a:latin typeface="+mj-lt"/>
                <a:ea typeface="Calibri" panose="020F0502020204030204" pitchFamily="34" charset="0"/>
                <a:cs typeface="Arial" panose="020B0604020202020204" pitchFamily="34" charset="0"/>
              </a:rPr>
              <a:t>(Ps 4:3; John 9:31; 1 John 5:14) (Surah 21:48, 76; 35:22)</a:t>
            </a:r>
            <a:r>
              <a:rPr lang="en-US" sz="1800" dirty="0">
                <a:effectLst/>
                <a:latin typeface="+mj-lt"/>
                <a:ea typeface="Calibri" panose="020F0502020204030204" pitchFamily="34" charset="0"/>
                <a:cs typeface="Arial" panose="020B0604020202020204" pitchFamily="34" charset="0"/>
              </a:rPr>
              <a:t>. </a:t>
            </a:r>
            <a:endParaRPr lang="en-US" dirty="0">
              <a:latin typeface="+mj-lt"/>
            </a:endParaRPr>
          </a:p>
        </p:txBody>
      </p:sp>
    </p:spTree>
    <p:extLst>
      <p:ext uri="{BB962C8B-B14F-4D97-AF65-F5344CB8AC3E}">
        <p14:creationId xmlns:p14="http://schemas.microsoft.com/office/powerpoint/2010/main" val="3020816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38C17-AC0E-4EA2-AF06-3F6DE16894BE}"/>
              </a:ext>
            </a:extLst>
          </p:cNvPr>
          <p:cNvSpPr>
            <a:spLocks noGrp="1"/>
          </p:cNvSpPr>
          <p:nvPr>
            <p:ph type="title"/>
          </p:nvPr>
        </p:nvSpPr>
        <p:spPr/>
        <p:txBody>
          <a:bodyPr/>
          <a:lstStyle/>
          <a:p>
            <a:r>
              <a:rPr lang="en-US" dirty="0"/>
              <a:t>Relationality</a:t>
            </a:r>
          </a:p>
        </p:txBody>
      </p:sp>
      <p:graphicFrame>
        <p:nvGraphicFramePr>
          <p:cNvPr id="5" name="Content Placeholder 2">
            <a:extLst>
              <a:ext uri="{FF2B5EF4-FFF2-40B4-BE49-F238E27FC236}">
                <a16:creationId xmlns:a16="http://schemas.microsoft.com/office/drawing/2014/main" id="{30A2F3ED-9F48-4B76-949F-F3D3DF51E6B2}"/>
              </a:ext>
            </a:extLst>
          </p:cNvPr>
          <p:cNvGraphicFramePr>
            <a:graphicFrameLocks noGrp="1"/>
          </p:cNvGraphicFramePr>
          <p:nvPr>
            <p:ph idx="1"/>
            <p:extLst>
              <p:ext uri="{D42A27DB-BD31-4B8C-83A1-F6EECF244321}">
                <p14:modId xmlns:p14="http://schemas.microsoft.com/office/powerpoint/2010/main" val="565260588"/>
              </p:ext>
            </p:extLst>
          </p:nvPr>
        </p:nvGraphicFramePr>
        <p:xfrm>
          <a:off x="457200" y="1200151"/>
          <a:ext cx="8229600" cy="3023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621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23D8-90A0-4049-9BB8-BFD57275E0E2}"/>
              </a:ext>
            </a:extLst>
          </p:cNvPr>
          <p:cNvSpPr>
            <a:spLocks noGrp="1"/>
          </p:cNvSpPr>
          <p:nvPr>
            <p:ph type="title"/>
          </p:nvPr>
        </p:nvSpPr>
        <p:spPr/>
        <p:txBody>
          <a:bodyPr/>
          <a:lstStyle/>
          <a:p>
            <a:r>
              <a:rPr lang="en-US" dirty="0"/>
              <a:t>Allah and Relationality</a:t>
            </a:r>
          </a:p>
        </p:txBody>
      </p:sp>
      <p:sp>
        <p:nvSpPr>
          <p:cNvPr id="3" name="Content Placeholder 2">
            <a:extLst>
              <a:ext uri="{FF2B5EF4-FFF2-40B4-BE49-F238E27FC236}">
                <a16:creationId xmlns:a16="http://schemas.microsoft.com/office/drawing/2014/main" id="{888722BD-06F8-4747-9F57-EA5F352BF0DE}"/>
              </a:ext>
            </a:extLst>
          </p:cNvPr>
          <p:cNvSpPr>
            <a:spLocks noGrp="1"/>
          </p:cNvSpPr>
          <p:nvPr>
            <p:ph idx="1"/>
          </p:nvPr>
        </p:nvSpPr>
        <p:spPr>
          <a:xfrm>
            <a:off x="457200" y="1200151"/>
            <a:ext cx="8229600" cy="3023506"/>
          </a:xfrm>
        </p:spPr>
        <p:txBody>
          <a:bodyPr>
            <a:normAutofit fontScale="32500" lnSpcReduction="20000"/>
          </a:bodyPr>
          <a:lstStyle/>
          <a:p>
            <a:pPr marL="0" marR="0" indent="0">
              <a:lnSpc>
                <a:spcPct val="120000"/>
              </a:lnSpc>
              <a:spcBef>
                <a:spcPts val="0"/>
              </a:spcBef>
              <a:spcAft>
                <a:spcPts val="0"/>
              </a:spcAft>
              <a:buNone/>
            </a:pPr>
            <a:r>
              <a:rPr lang="en-US" sz="11200" dirty="0">
                <a:solidFill>
                  <a:srgbClr val="000000"/>
                </a:solidFill>
                <a:effectLst/>
                <a:latin typeface="+mj-lt"/>
                <a:ea typeface="Calibri" panose="020F0502020204030204" pitchFamily="34" charset="0"/>
                <a:cs typeface="Times New Roman" panose="02020603050405020304" pitchFamily="18" charset="0"/>
              </a:rPr>
              <a:t>“To Allah alone belong all perfect attributes. So call on Him by these” </a:t>
            </a:r>
          </a:p>
          <a:p>
            <a:pPr marL="0" marR="0" indent="0">
              <a:lnSpc>
                <a:spcPct val="120000"/>
              </a:lnSpc>
              <a:spcBef>
                <a:spcPts val="0"/>
              </a:spcBef>
              <a:spcAft>
                <a:spcPts val="0"/>
              </a:spcAft>
              <a:buNone/>
            </a:pPr>
            <a:endParaRPr lang="en-US" sz="5500" dirty="0">
              <a:solidFill>
                <a:srgbClr val="000000"/>
              </a:solidFill>
              <a:effectLst/>
              <a:latin typeface="+mj-lt"/>
              <a:ea typeface="Calibri" panose="020F0502020204030204" pitchFamily="34" charset="0"/>
              <a:cs typeface="Times New Roman" panose="02020603050405020304" pitchFamily="18" charset="0"/>
            </a:endParaRPr>
          </a:p>
          <a:p>
            <a:pPr>
              <a:lnSpc>
                <a:spcPct val="120000"/>
              </a:lnSpc>
              <a:spcBef>
                <a:spcPts val="0"/>
              </a:spcBef>
            </a:pPr>
            <a:r>
              <a:rPr lang="en-US" sz="4900" dirty="0">
                <a:solidFill>
                  <a:schemeClr val="accent6"/>
                </a:solidFill>
                <a:effectLst/>
                <a:latin typeface="+mj-lt"/>
                <a:ea typeface="Calibri" panose="020F0502020204030204" pitchFamily="34" charset="0"/>
                <a:cs typeface="Times New Roman" panose="02020603050405020304" pitchFamily="18" charset="0"/>
              </a:rPr>
              <a:t>(Surah 7:180 </a:t>
            </a:r>
            <a:r>
              <a:rPr lang="en-US" sz="4900" i="1" dirty="0">
                <a:solidFill>
                  <a:schemeClr val="accent6"/>
                </a:solidFill>
                <a:effectLst/>
                <a:latin typeface="+mj-lt"/>
                <a:ea typeface="Calibri" panose="020F0502020204030204" pitchFamily="34" charset="0"/>
                <a:cs typeface="Times New Roman" panose="02020603050405020304" pitchFamily="18" charset="0"/>
              </a:rPr>
              <a:t>Islam International Publications</a:t>
            </a:r>
            <a:r>
              <a:rPr lang="en-US" sz="4900" dirty="0">
                <a:solidFill>
                  <a:schemeClr val="accent6"/>
                </a:solidFill>
                <a:effectLst/>
                <a:latin typeface="+mj-lt"/>
                <a:ea typeface="Calibri" panose="020F0502020204030204" pitchFamily="34" charset="0"/>
                <a:cs typeface="Times New Roman" panose="02020603050405020304" pitchFamily="18" charset="0"/>
              </a:rPr>
              <a:t>, 2015; 17:110; 20:8; 59:24). </a:t>
            </a:r>
          </a:p>
          <a:p>
            <a:pPr>
              <a:lnSpc>
                <a:spcPct val="120000"/>
              </a:lnSpc>
              <a:spcBef>
                <a:spcPts val="0"/>
              </a:spcBef>
            </a:pPr>
            <a:r>
              <a:rPr lang="en-US" sz="4900" dirty="0" err="1">
                <a:solidFill>
                  <a:schemeClr val="accent6"/>
                </a:solidFill>
                <a:effectLst/>
                <a:latin typeface="+mj-lt"/>
                <a:ea typeface="Calibri" panose="020F0502020204030204" pitchFamily="34" charset="0"/>
                <a:cs typeface="Arial" panose="020B0604020202020204" pitchFamily="34" charset="0"/>
              </a:rPr>
              <a:t>Bukharī</a:t>
            </a:r>
            <a:r>
              <a:rPr lang="en-US" sz="4900" dirty="0">
                <a:solidFill>
                  <a:schemeClr val="accent6"/>
                </a:solidFill>
                <a:effectLst/>
                <a:latin typeface="+mj-lt"/>
                <a:ea typeface="Calibri" panose="020F0502020204030204" pitchFamily="34" charset="0"/>
                <a:cs typeface="Arial" panose="020B0604020202020204" pitchFamily="34" charset="0"/>
              </a:rPr>
              <a:t>, </a:t>
            </a:r>
            <a:r>
              <a:rPr lang="en-US" sz="4900" i="1" dirty="0" err="1">
                <a:solidFill>
                  <a:schemeClr val="accent6"/>
                </a:solidFill>
                <a:effectLst/>
                <a:latin typeface="+mj-lt"/>
                <a:ea typeface="Calibri" panose="020F0502020204030204" pitchFamily="34" charset="0"/>
                <a:cs typeface="Arial" panose="020B0604020202020204" pitchFamily="34" charset="0"/>
              </a:rPr>
              <a:t>Ṣaḥīḥ</a:t>
            </a:r>
            <a:r>
              <a:rPr lang="en-US" sz="4900" i="1" dirty="0">
                <a:solidFill>
                  <a:schemeClr val="accent6"/>
                </a:solidFill>
                <a:effectLst/>
                <a:latin typeface="+mj-lt"/>
                <a:ea typeface="Calibri" panose="020F0502020204030204" pitchFamily="34" charset="0"/>
                <a:cs typeface="Arial" panose="020B0604020202020204" pitchFamily="34" charset="0"/>
              </a:rPr>
              <a:t> </a:t>
            </a:r>
            <a:r>
              <a:rPr lang="en-US" sz="4900" i="1" dirty="0" err="1">
                <a:solidFill>
                  <a:schemeClr val="accent6"/>
                </a:solidFill>
                <a:effectLst/>
                <a:latin typeface="+mj-lt"/>
                <a:ea typeface="Calibri" panose="020F0502020204030204" pitchFamily="34" charset="0"/>
                <a:cs typeface="Arial" panose="020B0604020202020204" pitchFamily="34" charset="0"/>
              </a:rPr>
              <a:t>Bukharī</a:t>
            </a:r>
            <a:r>
              <a:rPr lang="en-US" sz="4900" i="1" dirty="0">
                <a:solidFill>
                  <a:schemeClr val="accent6"/>
                </a:solidFill>
                <a:latin typeface="+mj-lt"/>
                <a:ea typeface="Calibri" panose="020F0502020204030204" pitchFamily="34" charset="0"/>
                <a:cs typeface="Arial" panose="020B0604020202020204" pitchFamily="34" charset="0"/>
              </a:rPr>
              <a:t>.</a:t>
            </a:r>
            <a:r>
              <a:rPr lang="en-US" sz="4900" dirty="0">
                <a:solidFill>
                  <a:schemeClr val="accent6"/>
                </a:solidFill>
                <a:effectLst/>
                <a:latin typeface="+mj-lt"/>
                <a:ea typeface="Calibri" panose="020F0502020204030204" pitchFamily="34" charset="0"/>
                <a:cs typeface="Arial" panose="020B0604020202020204" pitchFamily="34" charset="0"/>
              </a:rPr>
              <a:t> </a:t>
            </a:r>
            <a:r>
              <a:rPr lang="en-US" sz="4900" dirty="0" err="1">
                <a:solidFill>
                  <a:schemeClr val="accent6"/>
                </a:solidFill>
                <a:effectLst/>
                <a:latin typeface="+mj-lt"/>
                <a:ea typeface="Calibri" panose="020F0502020204030204" pitchFamily="34" charset="0"/>
                <a:cs typeface="Arial" panose="020B0604020202020204" pitchFamily="34" charset="0"/>
              </a:rPr>
              <a:t>Hadīth</a:t>
            </a:r>
            <a:r>
              <a:rPr lang="en-US" sz="4900" dirty="0">
                <a:solidFill>
                  <a:schemeClr val="accent6"/>
                </a:solidFill>
                <a:effectLst/>
                <a:latin typeface="+mj-lt"/>
                <a:ea typeface="Calibri" panose="020F0502020204030204" pitchFamily="34" charset="0"/>
                <a:cs typeface="Arial" panose="020B0604020202020204" pitchFamily="34" charset="0"/>
              </a:rPr>
              <a:t> no. 6410, 2736, and 7392</a:t>
            </a:r>
            <a:r>
              <a:rPr lang="en-US" sz="4900" dirty="0">
                <a:solidFill>
                  <a:schemeClr val="accent6"/>
                </a:solidFill>
                <a:latin typeface="+mj-lt"/>
                <a:ea typeface="Calibri" panose="020F0502020204030204" pitchFamily="34" charset="0"/>
                <a:cs typeface="Arial" panose="020B0604020202020204" pitchFamily="34" charset="0"/>
              </a:rPr>
              <a:t>. A</a:t>
            </a:r>
            <a:r>
              <a:rPr lang="en-US" sz="4900" dirty="0">
                <a:solidFill>
                  <a:schemeClr val="accent6"/>
                </a:solidFill>
                <a:effectLst/>
                <a:latin typeface="+mj-lt"/>
                <a:ea typeface="Calibri" panose="020F0502020204030204" pitchFamily="34" charset="0"/>
                <a:cs typeface="Arial" panose="020B0604020202020204" pitchFamily="34" charset="0"/>
              </a:rPr>
              <a:t>ccessed January 8, 2022. </a:t>
            </a:r>
            <a:r>
              <a:rPr lang="en-US" sz="4900" u="sng" dirty="0">
                <a:solidFill>
                  <a:schemeClr val="accent6"/>
                </a:solidFill>
                <a:effectLst/>
                <a:latin typeface="+mj-l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https://sunnah.com/bukhari:6410</a:t>
            </a:r>
            <a:r>
              <a:rPr lang="en-US" sz="4900" dirty="0">
                <a:solidFill>
                  <a:schemeClr val="accent6"/>
                </a:solidFill>
                <a:effectLst/>
                <a:latin typeface="+mj-lt"/>
                <a:ea typeface="Calibri" panose="020F0502020204030204" pitchFamily="34" charset="0"/>
                <a:cs typeface="Arial" panose="020B0604020202020204" pitchFamily="34" charset="0"/>
              </a:rPr>
              <a:t>. </a:t>
            </a:r>
          </a:p>
          <a:p>
            <a:pPr>
              <a:lnSpc>
                <a:spcPct val="120000"/>
              </a:lnSpc>
              <a:spcBef>
                <a:spcPts val="0"/>
              </a:spcBef>
            </a:pPr>
            <a:r>
              <a:rPr lang="en-US" sz="4900" dirty="0" err="1">
                <a:solidFill>
                  <a:schemeClr val="accent6"/>
                </a:solidFill>
                <a:effectLst/>
                <a:latin typeface="+mj-lt"/>
                <a:ea typeface="Calibri" panose="020F0502020204030204" pitchFamily="34" charset="0"/>
                <a:cs typeface="Arial" panose="020B0604020202020204" pitchFamily="34" charset="0"/>
              </a:rPr>
              <a:t>Sunan</a:t>
            </a:r>
            <a:r>
              <a:rPr lang="en-US" sz="4900" dirty="0">
                <a:solidFill>
                  <a:schemeClr val="accent6"/>
                </a:solidFill>
                <a:effectLst/>
                <a:latin typeface="+mj-lt"/>
                <a:ea typeface="Calibri" panose="020F0502020204030204" pitchFamily="34" charset="0"/>
                <a:cs typeface="Arial" panose="020B0604020202020204" pitchFamily="34" charset="0"/>
              </a:rPr>
              <a:t> ibn </a:t>
            </a:r>
            <a:r>
              <a:rPr lang="en-US" sz="4900" dirty="0" err="1">
                <a:solidFill>
                  <a:schemeClr val="accent6"/>
                </a:solidFill>
                <a:effectLst/>
                <a:latin typeface="+mj-lt"/>
                <a:ea typeface="Calibri" panose="020F0502020204030204" pitchFamily="34" charset="0"/>
                <a:cs typeface="Arial" panose="020B0604020202020204" pitchFamily="34" charset="0"/>
              </a:rPr>
              <a:t>Majah</a:t>
            </a:r>
            <a:r>
              <a:rPr lang="en-US" sz="4900" dirty="0">
                <a:solidFill>
                  <a:schemeClr val="accent6"/>
                </a:solidFill>
                <a:latin typeface="+mj-lt"/>
                <a:ea typeface="Calibri" panose="020F0502020204030204" pitchFamily="34" charset="0"/>
                <a:cs typeface="Arial" panose="020B0604020202020204" pitchFamily="34" charset="0"/>
              </a:rPr>
              <a:t>.</a:t>
            </a:r>
            <a:r>
              <a:rPr lang="en-US" sz="4900" dirty="0">
                <a:solidFill>
                  <a:schemeClr val="accent6"/>
                </a:solidFill>
                <a:effectLst/>
                <a:latin typeface="+mj-lt"/>
                <a:ea typeface="Calibri" panose="020F0502020204030204" pitchFamily="34" charset="0"/>
                <a:cs typeface="Arial" panose="020B0604020202020204" pitchFamily="34" charset="0"/>
              </a:rPr>
              <a:t> </a:t>
            </a:r>
            <a:r>
              <a:rPr lang="en-US" sz="4900" dirty="0" err="1">
                <a:solidFill>
                  <a:schemeClr val="accent6"/>
                </a:solidFill>
                <a:effectLst/>
                <a:latin typeface="+mj-lt"/>
                <a:ea typeface="Calibri" panose="020F0502020204030204" pitchFamily="34" charset="0"/>
                <a:cs typeface="Arial" panose="020B0604020202020204" pitchFamily="34" charset="0"/>
              </a:rPr>
              <a:t>Hadīth</a:t>
            </a:r>
            <a:r>
              <a:rPr lang="en-US" sz="4900" dirty="0">
                <a:solidFill>
                  <a:schemeClr val="accent6"/>
                </a:solidFill>
                <a:effectLst/>
                <a:latin typeface="+mj-lt"/>
                <a:ea typeface="Calibri" panose="020F0502020204030204" pitchFamily="34" charset="0"/>
                <a:cs typeface="Arial" panose="020B0604020202020204" pitchFamily="34" charset="0"/>
              </a:rPr>
              <a:t> no. 3861. accessed January 8, 2022. </a:t>
            </a:r>
            <a:r>
              <a:rPr lang="en-US" sz="4900" u="sng" dirty="0">
                <a:solidFill>
                  <a:schemeClr val="accent6"/>
                </a:solidFill>
                <a:effectLst/>
                <a:latin typeface="+mj-l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https://sunnah.com/ibnmajah:3861</a:t>
            </a:r>
            <a:r>
              <a:rPr lang="en-US" sz="4900" dirty="0">
                <a:solidFill>
                  <a:schemeClr val="accent6"/>
                </a:solidFill>
                <a:effectLst/>
                <a:latin typeface="+mj-lt"/>
                <a:ea typeface="Calibri" panose="020F0502020204030204" pitchFamily="34" charset="0"/>
                <a:cs typeface="Arial" panose="020B0604020202020204" pitchFamily="34" charset="0"/>
              </a:rPr>
              <a:t>. </a:t>
            </a:r>
            <a:endParaRPr lang="en-US" sz="3700" dirty="0">
              <a:solidFill>
                <a:schemeClr val="accent6"/>
              </a:solidFill>
              <a:latin typeface="+mj-lt"/>
            </a:endParaRPr>
          </a:p>
        </p:txBody>
      </p:sp>
    </p:spTree>
    <p:extLst>
      <p:ext uri="{BB962C8B-B14F-4D97-AF65-F5344CB8AC3E}">
        <p14:creationId xmlns:p14="http://schemas.microsoft.com/office/powerpoint/2010/main" val="72884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23D8-90A0-4049-9BB8-BFD57275E0E2}"/>
              </a:ext>
            </a:extLst>
          </p:cNvPr>
          <p:cNvSpPr>
            <a:spLocks noGrp="1"/>
          </p:cNvSpPr>
          <p:nvPr>
            <p:ph type="title"/>
          </p:nvPr>
        </p:nvSpPr>
        <p:spPr/>
        <p:txBody>
          <a:bodyPr/>
          <a:lstStyle/>
          <a:p>
            <a:r>
              <a:rPr lang="en-US" dirty="0"/>
              <a:t>Allah’s Attributes</a:t>
            </a:r>
          </a:p>
        </p:txBody>
      </p:sp>
      <p:sp>
        <p:nvSpPr>
          <p:cNvPr id="3" name="Content Placeholder 2">
            <a:extLst>
              <a:ext uri="{FF2B5EF4-FFF2-40B4-BE49-F238E27FC236}">
                <a16:creationId xmlns:a16="http://schemas.microsoft.com/office/drawing/2014/main" id="{888722BD-06F8-4747-9F57-EA5F352BF0DE}"/>
              </a:ext>
            </a:extLst>
          </p:cNvPr>
          <p:cNvSpPr>
            <a:spLocks noGrp="1"/>
          </p:cNvSpPr>
          <p:nvPr>
            <p:ph idx="1"/>
          </p:nvPr>
        </p:nvSpPr>
        <p:spPr>
          <a:xfrm>
            <a:off x="457200" y="1200151"/>
            <a:ext cx="8229600" cy="3023506"/>
          </a:xfrm>
        </p:spPr>
        <p:txBody>
          <a:bodyPr>
            <a:normAutofit fontScale="92500" lnSpcReduction="10000"/>
          </a:bodyPr>
          <a:lstStyle/>
          <a:p>
            <a:pPr marL="0" indent="0">
              <a:buNone/>
            </a:pPr>
            <a:r>
              <a:rPr lang="en-US" sz="2400" dirty="0">
                <a:effectLst/>
                <a:latin typeface="+mj-lt"/>
                <a:ea typeface="Calibri" panose="020F0502020204030204" pitchFamily="34" charset="0"/>
                <a:cs typeface="Arial" panose="020B0604020202020204" pitchFamily="34" charset="0"/>
              </a:rPr>
              <a:t>Al-</a:t>
            </a:r>
            <a:r>
              <a:rPr lang="en-US" sz="2400" dirty="0" err="1">
                <a:effectLst/>
                <a:latin typeface="+mj-lt"/>
                <a:ea typeface="Calibri" panose="020F0502020204030204" pitchFamily="34" charset="0"/>
                <a:cs typeface="Arial" panose="020B0604020202020204" pitchFamily="34" charset="0"/>
              </a:rPr>
              <a:t>Ba</a:t>
            </a:r>
            <a:r>
              <a:rPr lang="en-US" sz="2400" dirty="0" err="1">
                <a:effectLst/>
                <a:latin typeface="+mj-lt"/>
                <a:ea typeface="Calibri" panose="020F0502020204030204" pitchFamily="34" charset="0"/>
              </a:rPr>
              <a:t>ṣī</a:t>
            </a:r>
            <a:r>
              <a:rPr lang="en-US" sz="2400" dirty="0" err="1">
                <a:effectLst/>
                <a:latin typeface="+mj-lt"/>
                <a:ea typeface="Calibri" panose="020F0502020204030204" pitchFamily="34" charset="0"/>
                <a:cs typeface="Arial" panose="020B0604020202020204" pitchFamily="34" charset="0"/>
              </a:rPr>
              <a:t>r</a:t>
            </a:r>
            <a:r>
              <a:rPr lang="en-US" sz="2400" dirty="0">
                <a:effectLst/>
                <a:latin typeface="+mj-lt"/>
                <a:ea typeface="Calibri" panose="020F0502020204030204" pitchFamily="34" charset="0"/>
                <a:cs typeface="Arial" panose="020B0604020202020204" pitchFamily="34" charset="0"/>
              </a:rPr>
              <a:t> (the Seer), As-</a:t>
            </a:r>
            <a:r>
              <a:rPr lang="en-US" sz="2400" dirty="0" err="1">
                <a:effectLst/>
                <a:latin typeface="+mj-lt"/>
                <a:ea typeface="Calibri" panose="020F0502020204030204" pitchFamily="34" charset="0"/>
                <a:cs typeface="Arial" panose="020B0604020202020204" pitchFamily="34" charset="0"/>
              </a:rPr>
              <a:t>Sam</a:t>
            </a:r>
            <a:r>
              <a:rPr lang="en-US" sz="2400" dirty="0" err="1">
                <a:effectLst/>
                <a:latin typeface="+mj-lt"/>
                <a:ea typeface="Calibri" panose="020F0502020204030204" pitchFamily="34" charset="0"/>
              </a:rPr>
              <a:t>ī</a:t>
            </a:r>
            <a:r>
              <a:rPr lang="en-US" sz="2400" baseline="30000" dirty="0" err="1">
                <a:effectLst/>
                <a:latin typeface="+mj-lt"/>
                <a:ea typeface="Calibri" panose="020F0502020204030204" pitchFamily="34" charset="0"/>
                <a:cs typeface="Arial" panose="020B0604020202020204" pitchFamily="34" charset="0"/>
              </a:rPr>
              <a:t>c</a:t>
            </a:r>
            <a:r>
              <a:rPr lang="en-US" sz="2400" dirty="0">
                <a:effectLst/>
                <a:latin typeface="+mj-lt"/>
                <a:ea typeface="Calibri" panose="020F0502020204030204" pitchFamily="34" charset="0"/>
                <a:cs typeface="Arial" panose="020B0604020202020204" pitchFamily="34" charset="0"/>
              </a:rPr>
              <a:t> (the Hearer), </a:t>
            </a:r>
            <a:r>
              <a:rPr lang="en-US" sz="2400" dirty="0" err="1">
                <a:effectLst/>
                <a:latin typeface="+mj-lt"/>
                <a:ea typeface="Calibri" panose="020F0502020204030204" pitchFamily="34" charset="0"/>
                <a:cs typeface="Arial" panose="020B0604020202020204" pitchFamily="34" charset="0"/>
              </a:rPr>
              <a:t>Ar-Razz</a:t>
            </a:r>
            <a:r>
              <a:rPr lang="en-US" sz="2400" dirty="0" err="1">
                <a:effectLst/>
                <a:latin typeface="+mj-lt"/>
                <a:ea typeface="Calibri" panose="020F0502020204030204" pitchFamily="34" charset="0"/>
              </a:rPr>
              <a:t>ā</a:t>
            </a:r>
            <a:r>
              <a:rPr lang="en-US" sz="2400" dirty="0" err="1">
                <a:effectLst/>
                <a:latin typeface="+mj-lt"/>
                <a:ea typeface="Calibri" panose="020F0502020204030204" pitchFamily="34" charset="0"/>
                <a:cs typeface="Arial" panose="020B0604020202020204" pitchFamily="34" charset="0"/>
              </a:rPr>
              <a:t>q</a:t>
            </a:r>
            <a:r>
              <a:rPr lang="en-US" sz="2400" dirty="0">
                <a:effectLst/>
                <a:latin typeface="+mj-lt"/>
                <a:ea typeface="Calibri" panose="020F0502020204030204" pitchFamily="34" charset="0"/>
                <a:cs typeface="Arial" panose="020B0604020202020204" pitchFamily="34" charset="0"/>
              </a:rPr>
              <a:t> (the Sustainer), Ash-</a:t>
            </a:r>
            <a:r>
              <a:rPr lang="en-US" sz="2400" dirty="0" err="1">
                <a:effectLst/>
                <a:latin typeface="+mj-lt"/>
                <a:ea typeface="Calibri" panose="020F0502020204030204" pitchFamily="34" charset="0"/>
                <a:cs typeface="Arial" panose="020B0604020202020204" pitchFamily="34" charset="0"/>
              </a:rPr>
              <a:t>Sahk</a:t>
            </a:r>
            <a:r>
              <a:rPr lang="en-US" sz="2400" dirty="0" err="1">
                <a:effectLst/>
                <a:latin typeface="+mj-lt"/>
                <a:ea typeface="Calibri" panose="020F0502020204030204" pitchFamily="34" charset="0"/>
              </a:rPr>
              <a:t>ū</a:t>
            </a:r>
            <a:r>
              <a:rPr lang="en-US" sz="2400" dirty="0" err="1">
                <a:effectLst/>
                <a:latin typeface="+mj-lt"/>
                <a:ea typeface="Calibri" panose="020F0502020204030204" pitchFamily="34" charset="0"/>
                <a:cs typeface="Arial" panose="020B0604020202020204" pitchFamily="34" charset="0"/>
              </a:rPr>
              <a:t>r</a:t>
            </a:r>
            <a:r>
              <a:rPr lang="en-US" sz="2400" dirty="0">
                <a:effectLst/>
                <a:latin typeface="+mj-lt"/>
                <a:ea typeface="Calibri" panose="020F0502020204030204" pitchFamily="34" charset="0"/>
                <a:cs typeface="Arial" panose="020B0604020202020204" pitchFamily="34" charset="0"/>
              </a:rPr>
              <a:t> (the Thankful), al-</a:t>
            </a:r>
            <a:r>
              <a:rPr lang="en-US" sz="2400" dirty="0" err="1">
                <a:effectLst/>
                <a:latin typeface="+mj-lt"/>
                <a:ea typeface="Calibri" panose="020F0502020204030204" pitchFamily="34" charset="0"/>
              </a:rPr>
              <a:t>Ḥāfiẓ</a:t>
            </a:r>
            <a:r>
              <a:rPr lang="en-US" sz="2400" dirty="0">
                <a:effectLst/>
                <a:latin typeface="+mj-lt"/>
                <a:ea typeface="Calibri" panose="020F0502020204030204" pitchFamily="34" charset="0"/>
                <a:cs typeface="Arial" panose="020B0604020202020204" pitchFamily="34" charset="0"/>
              </a:rPr>
              <a:t> (the Preserver), al-</a:t>
            </a:r>
            <a:r>
              <a:rPr lang="en-US" sz="2400" dirty="0" err="1">
                <a:effectLst/>
                <a:latin typeface="+mj-lt"/>
                <a:ea typeface="Calibri" panose="020F0502020204030204" pitchFamily="34" charset="0"/>
                <a:cs typeface="Arial" panose="020B0604020202020204" pitchFamily="34" charset="0"/>
              </a:rPr>
              <a:t>Muq</a:t>
            </a:r>
            <a:r>
              <a:rPr lang="en-US" sz="2400" dirty="0" err="1">
                <a:effectLst/>
                <a:latin typeface="+mj-lt"/>
                <a:ea typeface="Calibri" panose="020F0502020204030204" pitchFamily="34" charset="0"/>
              </a:rPr>
              <a:t>ī</a:t>
            </a:r>
            <a:r>
              <a:rPr lang="en-US" sz="2400" dirty="0" err="1">
                <a:effectLst/>
                <a:latin typeface="+mj-lt"/>
                <a:ea typeface="Calibri" panose="020F0502020204030204" pitchFamily="34" charset="0"/>
                <a:cs typeface="Arial" panose="020B0604020202020204" pitchFamily="34" charset="0"/>
              </a:rPr>
              <a:t>t</a:t>
            </a:r>
            <a:r>
              <a:rPr lang="en-US" sz="2400" dirty="0">
                <a:effectLst/>
                <a:latin typeface="+mj-lt"/>
                <a:ea typeface="Calibri" panose="020F0502020204030204" pitchFamily="34" charset="0"/>
                <a:cs typeface="Arial" panose="020B0604020202020204" pitchFamily="34" charset="0"/>
              </a:rPr>
              <a:t> (the Nourisher), </a:t>
            </a:r>
            <a:r>
              <a:rPr lang="en-US" sz="2400" dirty="0" err="1">
                <a:effectLst/>
                <a:latin typeface="+mj-lt"/>
                <a:ea typeface="Calibri" panose="020F0502020204030204" pitchFamily="34" charset="0"/>
                <a:cs typeface="Arial" panose="020B0604020202020204" pitchFamily="34" charset="0"/>
              </a:rPr>
              <a:t>Ar-Raq</a:t>
            </a:r>
            <a:r>
              <a:rPr lang="en-US" sz="2400" dirty="0" err="1">
                <a:effectLst/>
                <a:latin typeface="+mj-lt"/>
                <a:ea typeface="Calibri" panose="020F0502020204030204" pitchFamily="34" charset="0"/>
              </a:rPr>
              <a:t>ī</a:t>
            </a:r>
            <a:r>
              <a:rPr lang="en-US" sz="2400" dirty="0" err="1">
                <a:effectLst/>
                <a:latin typeface="+mj-lt"/>
                <a:ea typeface="Calibri" panose="020F0502020204030204" pitchFamily="34" charset="0"/>
                <a:cs typeface="Arial" panose="020B0604020202020204" pitchFamily="34" charset="0"/>
              </a:rPr>
              <a:t>b</a:t>
            </a:r>
            <a:r>
              <a:rPr lang="en-US" sz="2400" dirty="0">
                <a:effectLst/>
                <a:latin typeface="+mj-lt"/>
                <a:ea typeface="Calibri" panose="020F0502020204030204" pitchFamily="34" charset="0"/>
                <a:cs typeface="Arial" panose="020B0604020202020204" pitchFamily="34" charset="0"/>
              </a:rPr>
              <a:t> (the Watcher), al-</a:t>
            </a:r>
            <a:r>
              <a:rPr lang="en-US" sz="2400" dirty="0" err="1">
                <a:effectLst/>
                <a:latin typeface="+mj-lt"/>
                <a:ea typeface="Calibri" panose="020F0502020204030204" pitchFamily="34" charset="0"/>
                <a:cs typeface="Arial" panose="020B0604020202020204" pitchFamily="34" charset="0"/>
              </a:rPr>
              <a:t>Kar</a:t>
            </a:r>
            <a:r>
              <a:rPr lang="en-US" sz="2400" dirty="0" err="1">
                <a:effectLst/>
                <a:latin typeface="+mj-lt"/>
                <a:ea typeface="Calibri" panose="020F0502020204030204" pitchFamily="34" charset="0"/>
              </a:rPr>
              <a:t>ī</a:t>
            </a:r>
            <a:r>
              <a:rPr lang="en-US" sz="2400" dirty="0" err="1">
                <a:effectLst/>
                <a:latin typeface="+mj-lt"/>
                <a:ea typeface="Calibri" panose="020F0502020204030204" pitchFamily="34" charset="0"/>
                <a:cs typeface="Arial" panose="020B0604020202020204" pitchFamily="34" charset="0"/>
              </a:rPr>
              <a:t>m</a:t>
            </a:r>
            <a:r>
              <a:rPr lang="en-US" sz="2400" dirty="0">
                <a:effectLst/>
                <a:latin typeface="+mj-lt"/>
                <a:ea typeface="Calibri" panose="020F0502020204030204" pitchFamily="34" charset="0"/>
                <a:cs typeface="Arial" panose="020B0604020202020204" pitchFamily="34" charset="0"/>
              </a:rPr>
              <a:t> (the Generous), al-</a:t>
            </a:r>
            <a:r>
              <a:rPr lang="en-US" sz="2400" dirty="0" err="1">
                <a:effectLst/>
                <a:latin typeface="+mj-lt"/>
                <a:ea typeface="Calibri" panose="020F0502020204030204" pitchFamily="34" charset="0"/>
                <a:cs typeface="Arial" panose="020B0604020202020204" pitchFamily="34" charset="0"/>
              </a:rPr>
              <a:t>Muj</a:t>
            </a:r>
            <a:r>
              <a:rPr lang="en-US" sz="2400" dirty="0" err="1">
                <a:effectLst/>
                <a:latin typeface="+mj-lt"/>
                <a:ea typeface="Calibri" panose="020F0502020204030204" pitchFamily="34" charset="0"/>
              </a:rPr>
              <a:t>ī</a:t>
            </a:r>
            <a:r>
              <a:rPr lang="en-US" sz="2400" dirty="0" err="1">
                <a:effectLst/>
                <a:latin typeface="+mj-lt"/>
                <a:ea typeface="Calibri" panose="020F0502020204030204" pitchFamily="34" charset="0"/>
                <a:cs typeface="Arial" panose="020B0604020202020204" pitchFamily="34" charset="0"/>
              </a:rPr>
              <a:t>b</a:t>
            </a:r>
            <a:r>
              <a:rPr lang="en-US" sz="2400" dirty="0">
                <a:effectLst/>
                <a:latin typeface="+mj-lt"/>
                <a:ea typeface="Calibri" panose="020F0502020204030204" pitchFamily="34" charset="0"/>
                <a:cs typeface="Arial" panose="020B0604020202020204" pitchFamily="34" charset="0"/>
              </a:rPr>
              <a:t> (the One who responds to </a:t>
            </a:r>
            <a:r>
              <a:rPr lang="en-US" sz="2400" dirty="0">
                <a:latin typeface="+mj-lt"/>
                <a:ea typeface="Calibri" panose="020F0502020204030204" pitchFamily="34" charset="0"/>
                <a:cs typeface="Arial" panose="020B0604020202020204" pitchFamily="34" charset="0"/>
              </a:rPr>
              <a:t>t</a:t>
            </a:r>
            <a:r>
              <a:rPr lang="en-US" sz="2400" dirty="0">
                <a:effectLst/>
                <a:latin typeface="+mj-lt"/>
                <a:ea typeface="Calibri" panose="020F0502020204030204" pitchFamily="34" charset="0"/>
                <a:cs typeface="Arial" panose="020B0604020202020204" pitchFamily="34" charset="0"/>
              </a:rPr>
              <a:t>hose </a:t>
            </a:r>
            <a:r>
              <a:rPr lang="en-US" sz="2400" dirty="0">
                <a:latin typeface="+mj-lt"/>
                <a:ea typeface="Calibri" panose="020F0502020204030204" pitchFamily="34" charset="0"/>
                <a:cs typeface="Arial" panose="020B0604020202020204" pitchFamily="34" charset="0"/>
              </a:rPr>
              <a:t>w</a:t>
            </a:r>
            <a:r>
              <a:rPr lang="en-US" sz="2400" dirty="0">
                <a:effectLst/>
                <a:latin typeface="+mj-lt"/>
                <a:ea typeface="Calibri" panose="020F0502020204030204" pitchFamily="34" charset="0"/>
                <a:cs typeface="Arial" panose="020B0604020202020204" pitchFamily="34" charset="0"/>
              </a:rPr>
              <a:t>ho ask) …etc. </a:t>
            </a:r>
          </a:p>
          <a:p>
            <a:pPr marL="0" indent="0">
              <a:buNone/>
            </a:pPr>
            <a:endParaRPr lang="en-US" sz="2400" dirty="0">
              <a:effectLst/>
              <a:latin typeface="+mj-lt"/>
              <a:ea typeface="Calibri" panose="020F0502020204030204" pitchFamily="34" charset="0"/>
              <a:cs typeface="Arial" panose="020B0604020202020204" pitchFamily="34" charset="0"/>
            </a:endParaRPr>
          </a:p>
          <a:p>
            <a:r>
              <a:rPr lang="en-US" sz="1500" dirty="0">
                <a:solidFill>
                  <a:schemeClr val="accent6"/>
                </a:solidFill>
                <a:effectLst/>
                <a:latin typeface="+mj-lt"/>
                <a:ea typeface="Calibri" panose="020F0502020204030204" pitchFamily="34" charset="0"/>
                <a:cs typeface="Arial" panose="020B0604020202020204" pitchFamily="34" charset="0"/>
              </a:rPr>
              <a:t>This list of Allah’s attributes is taken from Al-</a:t>
            </a:r>
            <a:r>
              <a:rPr lang="en-US" sz="1500" dirty="0" err="1">
                <a:solidFill>
                  <a:schemeClr val="accent6"/>
                </a:solidFill>
                <a:effectLst/>
                <a:latin typeface="+mj-lt"/>
                <a:ea typeface="Calibri" panose="020F0502020204030204" pitchFamily="34" charset="0"/>
                <a:cs typeface="Arial" panose="020B0604020202020204" pitchFamily="34" charset="0"/>
              </a:rPr>
              <a:t>Gaz</a:t>
            </a:r>
            <a:r>
              <a:rPr lang="en-US" sz="1500" dirty="0" err="1">
                <a:solidFill>
                  <a:schemeClr val="accent6"/>
                </a:solidFill>
                <a:effectLst/>
                <a:latin typeface="+mj-lt"/>
                <a:ea typeface="Calibri" panose="020F0502020204030204" pitchFamily="34" charset="0"/>
                <a:cs typeface="Times New Roman" panose="02020603050405020304" pitchFamily="18" charset="0"/>
              </a:rPr>
              <a:t>ā</a:t>
            </a:r>
            <a:r>
              <a:rPr lang="en-US" sz="1500" dirty="0" err="1">
                <a:solidFill>
                  <a:schemeClr val="accent6"/>
                </a:solidFill>
                <a:effectLst/>
                <a:latin typeface="+mj-lt"/>
                <a:ea typeface="Calibri" panose="020F0502020204030204" pitchFamily="34" charset="0"/>
                <a:cs typeface="Arial" panose="020B0604020202020204" pitchFamily="34" charset="0"/>
              </a:rPr>
              <a:t>l</a:t>
            </a:r>
            <a:r>
              <a:rPr lang="en-US" sz="1500" dirty="0" err="1">
                <a:solidFill>
                  <a:schemeClr val="accent6"/>
                </a:solidFill>
                <a:effectLst/>
                <a:latin typeface="+mj-lt"/>
                <a:ea typeface="Calibri" panose="020F0502020204030204" pitchFamily="34" charset="0"/>
                <a:cs typeface="Times New Roman" panose="02020603050405020304" pitchFamily="18" charset="0"/>
              </a:rPr>
              <a:t>ī</a:t>
            </a:r>
            <a:r>
              <a:rPr lang="en-US" sz="1500" i="1" dirty="0">
                <a:solidFill>
                  <a:schemeClr val="accent6"/>
                </a:solidFill>
                <a:effectLst/>
                <a:latin typeface="+mj-lt"/>
                <a:ea typeface="Calibri" panose="020F0502020204030204" pitchFamily="34" charset="0"/>
                <a:cs typeface="Arial" panose="020B0604020202020204" pitchFamily="34" charset="0"/>
              </a:rPr>
              <a:t>, Ninety-Nine Names of God in Islam: A translation of the Major Portion of Al- </a:t>
            </a:r>
            <a:r>
              <a:rPr lang="en-US" sz="1500" i="1" dirty="0" err="1">
                <a:solidFill>
                  <a:schemeClr val="accent6"/>
                </a:solidFill>
                <a:effectLst/>
                <a:latin typeface="+mj-lt"/>
                <a:ea typeface="Calibri" panose="020F0502020204030204" pitchFamily="34" charset="0"/>
                <a:cs typeface="Arial" panose="020B0604020202020204" pitchFamily="34" charset="0"/>
              </a:rPr>
              <a:t>Gaz</a:t>
            </a:r>
            <a:r>
              <a:rPr lang="en-US" sz="1500" i="1" dirty="0" err="1">
                <a:solidFill>
                  <a:schemeClr val="accent6"/>
                </a:solidFill>
                <a:effectLst/>
                <a:latin typeface="+mj-lt"/>
                <a:ea typeface="Calibri" panose="020F0502020204030204" pitchFamily="34" charset="0"/>
                <a:cs typeface="Times New Roman" panose="02020603050405020304" pitchFamily="18" charset="0"/>
              </a:rPr>
              <a:t>ā</a:t>
            </a:r>
            <a:r>
              <a:rPr lang="en-US" sz="1500" i="1" dirty="0" err="1">
                <a:solidFill>
                  <a:schemeClr val="accent6"/>
                </a:solidFill>
                <a:effectLst/>
                <a:latin typeface="+mj-lt"/>
                <a:ea typeface="Calibri" panose="020F0502020204030204" pitchFamily="34" charset="0"/>
                <a:cs typeface="Arial" panose="020B0604020202020204" pitchFamily="34" charset="0"/>
              </a:rPr>
              <a:t>l</a:t>
            </a:r>
            <a:r>
              <a:rPr lang="en-US" sz="1500" i="1" dirty="0" err="1">
                <a:solidFill>
                  <a:schemeClr val="accent6"/>
                </a:solidFill>
                <a:effectLst/>
                <a:latin typeface="+mj-lt"/>
                <a:ea typeface="Calibri" panose="020F0502020204030204" pitchFamily="34" charset="0"/>
                <a:cs typeface="Times New Roman" panose="02020603050405020304" pitchFamily="18" charset="0"/>
              </a:rPr>
              <a:t>ī</a:t>
            </a:r>
            <a:r>
              <a:rPr lang="en-US" sz="1500" i="1" dirty="0" err="1">
                <a:solidFill>
                  <a:schemeClr val="accent6"/>
                </a:solidFill>
                <a:effectLst/>
                <a:latin typeface="+mj-lt"/>
                <a:ea typeface="Calibri" panose="020F0502020204030204" pitchFamily="34" charset="0"/>
                <a:cs typeface="Arial" panose="020B0604020202020204" pitchFamily="34" charset="0"/>
              </a:rPr>
              <a:t>’s</a:t>
            </a:r>
            <a:r>
              <a:rPr lang="en-US" sz="1500" i="1" dirty="0">
                <a:solidFill>
                  <a:schemeClr val="accent6"/>
                </a:solidFill>
                <a:effectLst/>
                <a:latin typeface="+mj-lt"/>
                <a:ea typeface="Calibri" panose="020F0502020204030204" pitchFamily="34" charset="0"/>
                <a:cs typeface="Arial" panose="020B0604020202020204" pitchFamily="34" charset="0"/>
              </a:rPr>
              <a:t> al-</a:t>
            </a:r>
            <a:r>
              <a:rPr lang="en-US" sz="1500" i="1" dirty="0" err="1">
                <a:solidFill>
                  <a:schemeClr val="accent6"/>
                </a:solidFill>
                <a:effectLst/>
                <a:latin typeface="+mj-lt"/>
                <a:ea typeface="Calibri" panose="020F0502020204030204" pitchFamily="34" charset="0"/>
                <a:cs typeface="Arial" panose="020B0604020202020204" pitchFamily="34" charset="0"/>
              </a:rPr>
              <a:t>Maqsad</a:t>
            </a:r>
            <a:r>
              <a:rPr lang="en-US" sz="1500" i="1" dirty="0">
                <a:solidFill>
                  <a:schemeClr val="accent6"/>
                </a:solidFill>
                <a:effectLst/>
                <a:latin typeface="+mj-lt"/>
                <a:ea typeface="Calibri" panose="020F0502020204030204" pitchFamily="34" charset="0"/>
                <a:cs typeface="Arial" panose="020B0604020202020204" pitchFamily="34" charset="0"/>
              </a:rPr>
              <a:t> and al-</a:t>
            </a:r>
            <a:r>
              <a:rPr lang="en-US" sz="1500" i="1" dirty="0" err="1">
                <a:solidFill>
                  <a:schemeClr val="accent6"/>
                </a:solidFill>
                <a:effectLst/>
                <a:latin typeface="+mj-lt"/>
                <a:ea typeface="Calibri" panose="020F0502020204030204" pitchFamily="34" charset="0"/>
                <a:cs typeface="Arial" panose="020B0604020202020204" pitchFamily="34" charset="0"/>
              </a:rPr>
              <a:t>Asn</a:t>
            </a:r>
            <a:r>
              <a:rPr lang="en-US" sz="1500" i="1" dirty="0" err="1">
                <a:solidFill>
                  <a:schemeClr val="accent6"/>
                </a:solidFill>
                <a:effectLst/>
                <a:latin typeface="+mj-lt"/>
                <a:ea typeface="Calibri" panose="020F0502020204030204" pitchFamily="34" charset="0"/>
                <a:cs typeface="Times New Roman" panose="02020603050405020304" pitchFamily="18" charset="0"/>
              </a:rPr>
              <a:t>ā</a:t>
            </a:r>
            <a:r>
              <a:rPr lang="en-US" sz="1500" dirty="0">
                <a:solidFill>
                  <a:schemeClr val="accent6"/>
                </a:solidFill>
                <a:effectLst/>
                <a:latin typeface="+mj-lt"/>
                <a:ea typeface="Calibri" panose="020F0502020204030204" pitchFamily="34" charset="0"/>
                <a:cs typeface="Times New Roman" panose="02020603050405020304" pitchFamily="18" charset="0"/>
              </a:rPr>
              <a:t>, trans. Robert Stade,</a:t>
            </a:r>
            <a:r>
              <a:rPr lang="en-US" sz="1500" dirty="0">
                <a:solidFill>
                  <a:schemeClr val="accent6"/>
                </a:solidFill>
                <a:effectLst/>
                <a:latin typeface="+mj-lt"/>
                <a:ea typeface="Calibri" panose="020F0502020204030204" pitchFamily="34" charset="0"/>
                <a:cs typeface="Arial" panose="020B0604020202020204" pitchFamily="34" charset="0"/>
              </a:rPr>
              <a:t> (Ibadan, Nigeria: Daystar Press, 1970). </a:t>
            </a:r>
          </a:p>
          <a:p>
            <a:r>
              <a:rPr lang="en-US" sz="1500" dirty="0">
                <a:solidFill>
                  <a:schemeClr val="accent6"/>
                </a:solidFill>
                <a:latin typeface="+mj-lt"/>
                <a:ea typeface="Calibri" panose="020F0502020204030204" pitchFamily="34" charset="0"/>
                <a:cs typeface="Arial" panose="020B0604020202020204" pitchFamily="34" charset="0"/>
              </a:rPr>
              <a:t>Surah 17:1; 51:58; 5:117; 44:49.</a:t>
            </a:r>
          </a:p>
          <a:p>
            <a:r>
              <a:rPr lang="en-US" sz="1500" dirty="0">
                <a:solidFill>
                  <a:schemeClr val="accent6"/>
                </a:solidFill>
                <a:latin typeface="+mj-lt"/>
                <a:ea typeface="Calibri" panose="020F0502020204030204" pitchFamily="34" charset="0"/>
                <a:cs typeface="Arial" panose="020B0604020202020204" pitchFamily="34" charset="0"/>
              </a:rPr>
              <a:t>Jami’ at-</a:t>
            </a:r>
            <a:r>
              <a:rPr lang="en-US" sz="1500" dirty="0" err="1">
                <a:solidFill>
                  <a:schemeClr val="accent6"/>
                </a:solidFill>
                <a:latin typeface="+mj-lt"/>
                <a:ea typeface="Calibri" panose="020F0502020204030204" pitchFamily="34" charset="0"/>
                <a:cs typeface="Arial" panose="020B0604020202020204" pitchFamily="34" charset="0"/>
              </a:rPr>
              <a:t>Tirmidh</a:t>
            </a:r>
            <a:r>
              <a:rPr lang="en-US" sz="1500" dirty="0" err="1">
                <a:solidFill>
                  <a:schemeClr val="accent6"/>
                </a:solidFill>
                <a:latin typeface="+mj-lt"/>
                <a:ea typeface="Calibri" panose="020F0502020204030204" pitchFamily="34" charset="0"/>
                <a:cs typeface="Times New Roman" panose="02020603050405020304" pitchFamily="18" charset="0"/>
              </a:rPr>
              <a:t>ī</a:t>
            </a:r>
            <a:r>
              <a:rPr lang="en-US" sz="1500" dirty="0">
                <a:solidFill>
                  <a:schemeClr val="accent6"/>
                </a:solidFill>
                <a:latin typeface="+mj-lt"/>
                <a:ea typeface="Calibri" panose="020F0502020204030204" pitchFamily="34" charset="0"/>
                <a:cs typeface="Arial" panose="020B0604020202020204" pitchFamily="34" charset="0"/>
              </a:rPr>
              <a:t>, </a:t>
            </a:r>
            <a:r>
              <a:rPr lang="en-US" sz="1500" dirty="0" err="1">
                <a:solidFill>
                  <a:schemeClr val="accent6"/>
                </a:solidFill>
                <a:latin typeface="+mj-lt"/>
                <a:ea typeface="Calibri" panose="020F0502020204030204" pitchFamily="34" charset="0"/>
                <a:cs typeface="Arial" panose="020B0604020202020204" pitchFamily="34" charset="0"/>
              </a:rPr>
              <a:t>Hadīth</a:t>
            </a:r>
            <a:r>
              <a:rPr lang="en-US" sz="1500" dirty="0">
                <a:solidFill>
                  <a:schemeClr val="accent6"/>
                </a:solidFill>
                <a:latin typeface="+mj-lt"/>
                <a:ea typeface="Calibri" panose="020F0502020204030204" pitchFamily="34" charset="0"/>
                <a:cs typeface="Arial" panose="020B0604020202020204" pitchFamily="34" charset="0"/>
              </a:rPr>
              <a:t> no. 3507. Accessed March 12, 2022. </a:t>
            </a:r>
            <a:r>
              <a:rPr lang="en-US" sz="1500" dirty="0">
                <a:solidFill>
                  <a:schemeClr val="accent6"/>
                </a:solidFill>
                <a:latin typeface="+mj-lt"/>
                <a:ea typeface="Calibri" panose="020F0502020204030204" pitchFamily="34" charset="0"/>
                <a:cs typeface="Arial" panose="020B0604020202020204" pitchFamily="34" charset="0"/>
                <a:hlinkClick r:id="rId3"/>
              </a:rPr>
              <a:t>https://sunnah.com/tirmidhi:3507</a:t>
            </a:r>
            <a:r>
              <a:rPr lang="en-US" sz="1500" dirty="0">
                <a:solidFill>
                  <a:schemeClr val="accent6"/>
                </a:solidFill>
                <a:latin typeface="+mj-lt"/>
                <a:ea typeface="Calibri" panose="020F0502020204030204" pitchFamily="34" charset="0"/>
                <a:cs typeface="Arial" panose="020B0604020202020204" pitchFamily="34" charset="0"/>
              </a:rPr>
              <a:t> </a:t>
            </a:r>
          </a:p>
          <a:p>
            <a:pPr marL="0" indent="0">
              <a:buNone/>
            </a:pPr>
            <a:endParaRPr lang="en-US" sz="1500" dirty="0">
              <a:solidFill>
                <a:schemeClr val="accent6"/>
              </a:solidFill>
              <a:effectLst/>
              <a:latin typeface="+mj-lt"/>
              <a:ea typeface="Calibri" panose="020F0502020204030204" pitchFamily="34" charset="0"/>
              <a:cs typeface="Arial" panose="020B0604020202020204" pitchFamily="34" charset="0"/>
            </a:endParaRPr>
          </a:p>
          <a:p>
            <a:pPr marL="0" indent="0">
              <a:buNone/>
            </a:pPr>
            <a:endParaRPr lang="en-US" sz="4000" dirty="0">
              <a:latin typeface="+mj-lt"/>
            </a:endParaRPr>
          </a:p>
          <a:p>
            <a:pPr marL="0" indent="0">
              <a:buNone/>
            </a:pPr>
            <a:endParaRPr lang="en-US" sz="4000" dirty="0">
              <a:latin typeface="+mj-lt"/>
            </a:endParaRPr>
          </a:p>
        </p:txBody>
      </p:sp>
    </p:spTree>
    <p:extLst>
      <p:ext uri="{BB962C8B-B14F-4D97-AF65-F5344CB8AC3E}">
        <p14:creationId xmlns:p14="http://schemas.microsoft.com/office/powerpoint/2010/main" val="2848142209"/>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3041</TotalTime>
  <Words>2341</Words>
  <Application>Microsoft Office PowerPoint</Application>
  <PresentationFormat>On-screen Show (16:9)</PresentationFormat>
  <Paragraphs>160</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vt:lpstr>
      <vt:lpstr>Times New Roman</vt:lpstr>
      <vt:lpstr>Office Theme</vt:lpstr>
      <vt:lpstr>A Contemporary Christian Answer to Islamic Objections Against the Trinity</vt:lpstr>
      <vt:lpstr>The Greatest Conceived Being: A Common Ground</vt:lpstr>
      <vt:lpstr>The Thesis Statement</vt:lpstr>
      <vt:lpstr>The Goal of the Study</vt:lpstr>
      <vt:lpstr>Trinitarian Argument</vt:lpstr>
      <vt:lpstr>One Aspect of Divine Perfection Is Relationality</vt:lpstr>
      <vt:lpstr>Relationality</vt:lpstr>
      <vt:lpstr>Allah and Relationality</vt:lpstr>
      <vt:lpstr>Allah’s Attributes</vt:lpstr>
      <vt:lpstr>Allah’s Attributes</vt:lpstr>
      <vt:lpstr>Relationality of Allah</vt:lpstr>
      <vt:lpstr>The Trinitarian God and Relationality </vt:lpstr>
      <vt:lpstr>The Trinitarian God and Relationality </vt:lpstr>
      <vt:lpstr>Analysis  </vt:lpstr>
      <vt:lpstr>Analysis  </vt:lpstr>
      <vt:lpstr>Analysis </vt:lpstr>
      <vt:lpstr>Conclusion </vt:lpstr>
      <vt:lpstr>Bibliography</vt:lpstr>
      <vt:lpstr>Bibliography</vt:lpstr>
      <vt:lpstr>Questions </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Sherene Khouri</cp:lastModifiedBy>
  <cp:revision>24</cp:revision>
  <dcterms:created xsi:type="dcterms:W3CDTF">2014-11-10T20:35:24Z</dcterms:created>
  <dcterms:modified xsi:type="dcterms:W3CDTF">2022-03-14T17:22:17Z</dcterms:modified>
</cp:coreProperties>
</file>