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8" r:id="rId2"/>
    <p:sldId id="257"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352"/>
  </p:normalViewPr>
  <p:slideViewPr>
    <p:cSldViewPr snapToGrid="0" snapToObjects="1">
      <p:cViewPr>
        <p:scale>
          <a:sx n="112" d="100"/>
          <a:sy n="112" d="100"/>
        </p:scale>
        <p:origin x="440" y="3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7403A-40E0-FD4A-97B4-784B29BB25DB}" type="datetimeFigureOut">
              <a:rPr lang="en-US" smtClean="0"/>
              <a:t>3/24/22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7CC03-533E-AF47-9E26-043CD12A027E}" type="slidenum">
              <a:rPr lang="en-US" smtClean="0"/>
              <a:t>‹#›</a:t>
            </a:fld>
            <a:endParaRPr lang="en-US"/>
          </a:p>
        </p:txBody>
      </p:sp>
    </p:spTree>
    <p:extLst>
      <p:ext uri="{BB962C8B-B14F-4D97-AF65-F5344CB8AC3E}">
        <p14:creationId xmlns:p14="http://schemas.microsoft.com/office/powerpoint/2010/main" val="288704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latin.org/programs/claymontsummerprograms/" TargetMode="External"/><Relationship Id="rId3" Type="http://schemas.openxmlformats.org/officeDocument/2006/relationships/hyperlink" Target="http://www.umb.edu/academics/caps/summer_programs/institutes/latinbysea" TargetMode="External"/><Relationship Id="rId7" Type="http://schemas.openxmlformats.org/officeDocument/2006/relationships/hyperlink" Target="http://commons.wvc.edu/sberard/boreoccidentales/latin/Conventiculum%20Vasintoniense/Home.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mcl.as.uky.edu/conversational-latin-seminars" TargetMode="External"/><Relationship Id="rId11" Type="http://schemas.openxmlformats.org/officeDocument/2006/relationships/hyperlink" Target="http://www.septimanalatina.org/" TargetMode="External"/><Relationship Id="rId5" Type="http://schemas.openxmlformats.org/officeDocument/2006/relationships/hyperlink" Target="http://www.dickinson.edu/academics/programs/classical-studies/content/Teacher-Workshops/" TargetMode="External"/><Relationship Id="rId10" Type="http://schemas.openxmlformats.org/officeDocument/2006/relationships/hyperlink" Target="https://vivariumnovum.net/la" TargetMode="External"/><Relationship Id="rId4" Type="http://schemas.openxmlformats.org/officeDocument/2006/relationships/hyperlink" Target="http://www.classics.buffalo.edu/events/buffaloniense/" TargetMode="External"/><Relationship Id="rId9" Type="http://schemas.openxmlformats.org/officeDocument/2006/relationships/hyperlink" Target="http://www.voxlatina.uni-saarland.d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Quite a few had won Greek &amp; Hebrew awards, and most were a G.S.A. </a:t>
            </a:r>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2</a:t>
            </a:fld>
            <a:endParaRPr lang="en-US"/>
          </a:p>
        </p:txBody>
      </p:sp>
    </p:spTree>
    <p:extLst>
      <p:ext uri="{BB962C8B-B14F-4D97-AF65-F5344CB8AC3E}">
        <p14:creationId xmlns:p14="http://schemas.microsoft.com/office/powerpoint/2010/main" val="166055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a:t>
            </a:r>
            <a:r>
              <a:rPr lang="en-US" dirty="0" err="1"/>
              <a:t>www.amazon.com</a:t>
            </a:r>
            <a:r>
              <a:rPr lang="en-US" dirty="0"/>
              <a:t>/Winnie-Latin-Translation-Milnes-Winnie/</a:t>
            </a:r>
            <a:r>
              <a:rPr lang="en-US" dirty="0" err="1"/>
              <a:t>dp</a:t>
            </a:r>
            <a:r>
              <a:rPr lang="en-US" dirty="0"/>
              <a:t>/4871873943/ref=asc_df_4871873943/?tag=hyprod-20&amp;linkCode=df0&amp;hvadid=312041961788&amp;hvpos=&amp;</a:t>
            </a:r>
            <a:r>
              <a:rPr lang="en-US" dirty="0" err="1"/>
              <a:t>hvnetw</a:t>
            </a:r>
            <a:r>
              <a:rPr lang="en-US" dirty="0"/>
              <a:t>=</a:t>
            </a:r>
            <a:r>
              <a:rPr lang="en-US" dirty="0" err="1"/>
              <a:t>g&amp;hvrand</a:t>
            </a:r>
            <a:r>
              <a:rPr lang="en-US" dirty="0"/>
              <a:t>=13628230279485330761&amp;hvpone=&amp;</a:t>
            </a:r>
            <a:r>
              <a:rPr lang="en-US" dirty="0" err="1"/>
              <a:t>hvptwo</a:t>
            </a:r>
            <a:r>
              <a:rPr lang="en-US" dirty="0"/>
              <a:t>=&amp;</a:t>
            </a:r>
            <a:r>
              <a:rPr lang="en-US" dirty="0" err="1"/>
              <a:t>hvqmt</a:t>
            </a:r>
            <a:r>
              <a:rPr lang="en-US" dirty="0"/>
              <a:t>=&amp;</a:t>
            </a:r>
            <a:r>
              <a:rPr lang="en-US" dirty="0" err="1"/>
              <a:t>hvdev</a:t>
            </a:r>
            <a:r>
              <a:rPr lang="en-US" dirty="0"/>
              <a:t>=</a:t>
            </a:r>
            <a:r>
              <a:rPr lang="en-US" dirty="0" err="1"/>
              <a:t>c&amp;hvdvcmdl</a:t>
            </a:r>
            <a:r>
              <a:rPr lang="en-US" dirty="0"/>
              <a:t>=&amp;</a:t>
            </a:r>
            <a:r>
              <a:rPr lang="en-US" dirty="0" err="1"/>
              <a:t>hvlocint</a:t>
            </a:r>
            <a:r>
              <a:rPr lang="en-US" dirty="0"/>
              <a:t>=&amp;</a:t>
            </a:r>
            <a:r>
              <a:rPr lang="en-US" dirty="0" err="1"/>
              <a:t>hvlocphy</a:t>
            </a:r>
            <a:r>
              <a:rPr lang="en-US" dirty="0"/>
              <a:t>=9008885&amp;hvtargid=pla-571522310095&amp;psc=1</a:t>
            </a:r>
          </a:p>
          <a:p>
            <a:endParaRPr lang="en-US" dirty="0"/>
          </a:p>
          <a:p>
            <a:r>
              <a:rPr lang="en-US" dirty="0"/>
              <a:t>https://</a:t>
            </a:r>
            <a:r>
              <a:rPr lang="en-US" dirty="0" err="1"/>
              <a:t>en.wikipedia.org</a:t>
            </a:r>
            <a:r>
              <a:rPr lang="en-US" dirty="0"/>
              <a:t>/wiki/</a:t>
            </a:r>
            <a:r>
              <a:rPr lang="en-US" dirty="0" err="1"/>
              <a:t>List_of_Latin_translations_of_modern_literature</a:t>
            </a:r>
            <a:endParaRPr lang="en-US" dirty="0"/>
          </a:p>
          <a:p>
            <a:endParaRPr lang="en-US" dirty="0"/>
          </a:p>
          <a:p>
            <a:r>
              <a:rPr lang="en-US" dirty="0"/>
              <a:t>And this in no way accounts for all of the novels and </a:t>
            </a:r>
          </a:p>
        </p:txBody>
      </p:sp>
      <p:sp>
        <p:nvSpPr>
          <p:cNvPr id="4" name="Slide Number Placeholder 3"/>
          <p:cNvSpPr>
            <a:spLocks noGrp="1"/>
          </p:cNvSpPr>
          <p:nvPr>
            <p:ph type="sldNum" sz="quarter" idx="5"/>
          </p:nvPr>
        </p:nvSpPr>
        <p:spPr/>
        <p:txBody>
          <a:bodyPr/>
          <a:lstStyle/>
          <a:p>
            <a:fld id="{8427CC03-533E-AF47-9E26-043CD12A027E}" type="slidenum">
              <a:rPr lang="en-US" smtClean="0"/>
              <a:t>12</a:t>
            </a:fld>
            <a:endParaRPr lang="en-US"/>
          </a:p>
        </p:txBody>
      </p:sp>
    </p:spTree>
    <p:extLst>
      <p:ext uri="{BB962C8B-B14F-4D97-AF65-F5344CB8AC3E}">
        <p14:creationId xmlns:p14="http://schemas.microsoft.com/office/powerpoint/2010/main" val="231614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image is of Luke Ranieri’s </a:t>
            </a:r>
            <a:r>
              <a:rPr lang="en-US" dirty="0" err="1"/>
              <a:t>youtube</a:t>
            </a:r>
            <a:r>
              <a:rPr lang="en-US" dirty="0"/>
              <a:t> video which can be accessed here: https://</a:t>
            </a:r>
            <a:r>
              <a:rPr lang="en-US" dirty="0" err="1"/>
              <a:t>youtu.be</a:t>
            </a:r>
            <a:r>
              <a:rPr lang="en-US" dirty="0"/>
              <a:t>/H0c1QNWH1H8</a:t>
            </a:r>
          </a:p>
          <a:p>
            <a:endParaRPr lang="en-US" dirty="0"/>
          </a:p>
          <a:p>
            <a:r>
              <a:rPr lang="en-US" dirty="0"/>
              <a:t>His “we don’t talk about Bruno” cover has 22k views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13</a:t>
            </a:fld>
            <a:endParaRPr lang="en-US"/>
          </a:p>
        </p:txBody>
      </p:sp>
    </p:spTree>
    <p:extLst>
      <p:ext uri="{BB962C8B-B14F-4D97-AF65-F5344CB8AC3E}">
        <p14:creationId xmlns:p14="http://schemas.microsoft.com/office/powerpoint/2010/main" val="220915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15</a:t>
            </a:fld>
            <a:endParaRPr lang="en-US"/>
          </a:p>
        </p:txBody>
      </p:sp>
    </p:spTree>
    <p:extLst>
      <p:ext uri="{BB962C8B-B14F-4D97-AF65-F5344CB8AC3E}">
        <p14:creationId xmlns:p14="http://schemas.microsoft.com/office/powerpoint/2010/main" val="3125028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source of the first photo can be found at: https://</a:t>
            </a:r>
            <a:r>
              <a:rPr lang="en-US" dirty="0" err="1"/>
              <a:t>thepatrologist.com</a:t>
            </a:r>
            <a:r>
              <a:rPr lang="en-US" dirty="0"/>
              <a:t>/shop/</a:t>
            </a:r>
          </a:p>
          <a:p>
            <a:r>
              <a:rPr lang="en-US" dirty="0"/>
              <a:t>The source of the second photo can be found at: https://</a:t>
            </a:r>
            <a:r>
              <a:rPr lang="en-US" dirty="0" err="1"/>
              <a:t>www.youtube.com</a:t>
            </a:r>
            <a:r>
              <a:rPr lang="en-US" dirty="0"/>
              <a:t>/</a:t>
            </a:r>
            <a:r>
              <a:rPr lang="en-US" dirty="0" err="1"/>
              <a:t>watch?v</a:t>
            </a:r>
            <a:r>
              <a:rPr lang="en-US" dirty="0"/>
              <a:t>=ZgHYzGCrr6s</a:t>
            </a:r>
          </a:p>
        </p:txBody>
      </p:sp>
      <p:sp>
        <p:nvSpPr>
          <p:cNvPr id="4" name="Slide Number Placeholder 3"/>
          <p:cNvSpPr>
            <a:spLocks noGrp="1"/>
          </p:cNvSpPr>
          <p:nvPr>
            <p:ph type="sldNum" sz="quarter" idx="5"/>
          </p:nvPr>
        </p:nvSpPr>
        <p:spPr/>
        <p:txBody>
          <a:bodyPr/>
          <a:lstStyle/>
          <a:p>
            <a:fld id="{8427CC03-533E-AF47-9E26-043CD12A027E}" type="slidenum">
              <a:rPr lang="en-US" smtClean="0"/>
              <a:t>16</a:t>
            </a:fld>
            <a:endParaRPr lang="en-US"/>
          </a:p>
        </p:txBody>
      </p:sp>
    </p:spTree>
    <p:extLst>
      <p:ext uri="{BB962C8B-B14F-4D97-AF65-F5344CB8AC3E}">
        <p14:creationId xmlns:p14="http://schemas.microsoft.com/office/powerpoint/2010/main" val="1387192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foundinantiquity.com</a:t>
            </a:r>
            <a:r>
              <a:rPr lang="en-US" dirty="0"/>
              <a:t>/2022/01/05/the-internet-brings-spoken-</a:t>
            </a:r>
            <a:r>
              <a:rPr lang="en-US" dirty="0" err="1"/>
              <a:t>latin</a:t>
            </a:r>
            <a:r>
              <a:rPr lang="en-US" dirty="0"/>
              <a:t>-back-into-classrooms/</a:t>
            </a:r>
          </a:p>
          <a:p>
            <a:endParaRPr lang="en-US" dirty="0"/>
          </a:p>
          <a:p>
            <a:r>
              <a:rPr lang="en-US" sz="1200" b="0" i="0" u="none" strike="noStrike" dirty="0">
                <a:solidFill>
                  <a:srgbClr val="333333"/>
                </a:solidFill>
                <a:effectLst/>
                <a:latin typeface="arial" panose="020B0604020202020204" pitchFamily="34" charset="0"/>
              </a:rPr>
              <a:t>Photo can be found at https://</a:t>
            </a:r>
            <a:r>
              <a:rPr lang="en-US" sz="1200" b="0" i="0" u="none" strike="noStrike" dirty="0" err="1">
                <a:solidFill>
                  <a:srgbClr val="333333"/>
                </a:solidFill>
                <a:effectLst/>
                <a:latin typeface="arial" panose="020B0604020202020204" pitchFamily="34" charset="0"/>
              </a:rPr>
              <a:t>medium.com</a:t>
            </a:r>
            <a:r>
              <a:rPr lang="en-US" sz="1200" b="0" i="0" u="none" strike="noStrike" dirty="0">
                <a:solidFill>
                  <a:srgbClr val="333333"/>
                </a:solidFill>
                <a:effectLst/>
                <a:latin typeface="arial" panose="020B0604020202020204" pitchFamily="34" charset="0"/>
              </a:rPr>
              <a:t>/in-medias-res/bite-sized-latin-for-your-morning-commute-246cfa57916f</a:t>
            </a:r>
          </a:p>
          <a:p>
            <a:r>
              <a:rPr lang="en-US" sz="1200" b="0" i="0" u="none" strike="noStrike" dirty="0">
                <a:solidFill>
                  <a:srgbClr val="333333"/>
                </a:solidFill>
                <a:effectLst/>
                <a:latin typeface="arial" panose="020B0604020202020204" pitchFamily="34" charset="0"/>
              </a:rPr>
              <a:t>Sidenote: There are 1.4 M active learners in the Latin </a:t>
            </a:r>
            <a:r>
              <a:rPr lang="en-US" sz="1200" b="0" i="0" u="none" strike="noStrike" dirty="0" err="1">
                <a:solidFill>
                  <a:srgbClr val="333333"/>
                </a:solidFill>
                <a:effectLst/>
                <a:latin typeface="arial" panose="020B0604020202020204" pitchFamily="34" charset="0"/>
              </a:rPr>
              <a:t>duolingo</a:t>
            </a:r>
            <a:r>
              <a:rPr lang="en-US" sz="1200" b="0" i="0" u="none" strike="noStrike" dirty="0">
                <a:solidFill>
                  <a:srgbClr val="333333"/>
                </a:solidFill>
                <a:effectLst/>
                <a:latin typeface="arial" panose="020B0604020202020204" pitchFamily="34" charset="0"/>
              </a:rPr>
              <a:t> course, compare that to 1.22M learning Modern Greek or 940K for Modern Hebrew</a:t>
            </a:r>
          </a:p>
          <a:p>
            <a:endParaRPr lang="en-US" sz="1200" b="0" i="0" u="none" strike="noStrike" dirty="0">
              <a:solidFill>
                <a:srgbClr val="333333"/>
              </a:solidFill>
              <a:effectLst/>
              <a:latin typeface="arial" panose="020B0604020202020204" pitchFamily="34" charset="0"/>
            </a:endParaRPr>
          </a:p>
          <a:p>
            <a:endParaRPr lang="en-US" sz="1200" b="0" i="0" u="none" strike="noStrike" dirty="0">
              <a:solidFill>
                <a:srgbClr val="333333"/>
              </a:solidFill>
              <a:effectLst/>
              <a:latin typeface="arial" panose="020B0604020202020204" pitchFamily="34" charset="0"/>
            </a:endParaRPr>
          </a:p>
          <a:p>
            <a:r>
              <a:rPr lang="en-US" sz="1200" b="0" i="0" u="none" strike="noStrike" dirty="0">
                <a:solidFill>
                  <a:srgbClr val="333333"/>
                </a:solidFill>
                <a:effectLst/>
                <a:latin typeface="arial" panose="020B0604020202020204" pitchFamily="34" charset="0"/>
              </a:rPr>
              <a:t>* </a:t>
            </a:r>
            <a:r>
              <a:rPr lang="en-US" sz="1200" b="0" i="0" u="none" strike="noStrike" dirty="0">
                <a:solidFill>
                  <a:srgbClr val="7BA428"/>
                </a:solidFill>
                <a:effectLst/>
                <a:latin typeface="arial" panose="020B0604020202020204" pitchFamily="34" charset="0"/>
                <a:hlinkClick r:id="rId3"/>
              </a:rPr>
              <a:t>Conventiculum Bostoniense</a:t>
            </a:r>
            <a:endParaRPr lang="en-US" b="0" i="0" u="none" strike="noStrike" dirty="0">
              <a:solidFill>
                <a:srgbClr val="333333"/>
              </a:solidFill>
              <a:effectLst/>
              <a:latin typeface="arial" panose="020B0604020202020204" pitchFamily="34" charset="0"/>
            </a:endParaRPr>
          </a:p>
          <a:p>
            <a:r>
              <a:rPr lang="en-US" sz="1200" b="0" i="0" u="none" strike="noStrike" dirty="0">
                <a:solidFill>
                  <a:srgbClr val="333333"/>
                </a:solidFill>
                <a:effectLst/>
                <a:latin typeface="arial" panose="020B0604020202020204" pitchFamily="34" charset="0"/>
              </a:rPr>
              <a:t>* </a:t>
            </a:r>
            <a:r>
              <a:rPr lang="en-US" sz="1200" b="0" i="0" u="none" strike="noStrike" dirty="0">
                <a:solidFill>
                  <a:srgbClr val="7BA428"/>
                </a:solidFill>
                <a:effectLst/>
                <a:latin typeface="arial" panose="020B0604020202020204" pitchFamily="34" charset="0"/>
                <a:hlinkClick r:id="rId4"/>
              </a:rPr>
              <a:t>Conventiculum Buffaloniense</a:t>
            </a:r>
            <a:endParaRPr lang="en-US" b="0" i="0" u="none" strike="noStrike" dirty="0">
              <a:solidFill>
                <a:srgbClr val="333333"/>
              </a:solidFill>
              <a:effectLst/>
              <a:latin typeface="arial" panose="020B0604020202020204" pitchFamily="34" charset="0"/>
            </a:endParaRPr>
          </a:p>
          <a:p>
            <a:r>
              <a:rPr lang="en-US" sz="1200" b="0" i="0" u="none" strike="noStrike" dirty="0">
                <a:solidFill>
                  <a:srgbClr val="333333"/>
                </a:solidFill>
                <a:effectLst/>
                <a:latin typeface="arial" panose="020B0604020202020204" pitchFamily="34" charset="0"/>
              </a:rPr>
              <a:t>* </a:t>
            </a:r>
            <a:r>
              <a:rPr lang="en-US" sz="1200" b="0" i="0" u="none" strike="noStrike" dirty="0">
                <a:solidFill>
                  <a:srgbClr val="7BA428"/>
                </a:solidFill>
                <a:effectLst/>
                <a:latin typeface="arial" panose="020B0604020202020204" pitchFamily="34" charset="0"/>
                <a:hlinkClick r:id="rId5"/>
              </a:rPr>
              <a:t>Conventiculum Dickinsoniense</a:t>
            </a:r>
            <a:endParaRPr lang="en-US" b="0" i="0" u="none" strike="noStrike" dirty="0">
              <a:solidFill>
                <a:srgbClr val="333333"/>
              </a:solidFill>
              <a:effectLst/>
              <a:latin typeface="arial" panose="020B0604020202020204" pitchFamily="34" charset="0"/>
            </a:endParaRPr>
          </a:p>
          <a:p>
            <a:r>
              <a:rPr lang="en-US" sz="1200" b="0" i="0" u="none" strike="noStrike" dirty="0">
                <a:solidFill>
                  <a:srgbClr val="333333"/>
                </a:solidFill>
                <a:effectLst/>
                <a:latin typeface="arial" panose="020B0604020202020204" pitchFamily="34" charset="0"/>
              </a:rPr>
              <a:t>* </a:t>
            </a:r>
            <a:r>
              <a:rPr lang="en-US" sz="1200" b="0" i="0" u="none" strike="noStrike" dirty="0">
                <a:solidFill>
                  <a:srgbClr val="7BA428"/>
                </a:solidFill>
                <a:effectLst/>
                <a:latin typeface="arial" panose="020B0604020202020204" pitchFamily="34" charset="0"/>
                <a:hlinkClick r:id="rId6"/>
              </a:rPr>
              <a:t>Conventicula Aestiva</a:t>
            </a:r>
            <a:endParaRPr lang="en-US" b="0" i="0" u="none" strike="noStrike" dirty="0">
              <a:solidFill>
                <a:srgbClr val="333333"/>
              </a:solidFill>
              <a:effectLst/>
              <a:latin typeface="arial" panose="020B0604020202020204" pitchFamily="34" charset="0"/>
            </a:endParaRPr>
          </a:p>
          <a:p>
            <a:r>
              <a:rPr lang="en-US" sz="1200" b="0" i="0" u="none" strike="noStrike" dirty="0">
                <a:solidFill>
                  <a:srgbClr val="333333"/>
                </a:solidFill>
                <a:effectLst/>
                <a:latin typeface="arial" panose="020B0604020202020204" pitchFamily="34" charset="0"/>
              </a:rPr>
              <a:t>* </a:t>
            </a:r>
            <a:r>
              <a:rPr lang="en-US" sz="1200" b="0" i="0" u="none" strike="noStrike" dirty="0">
                <a:solidFill>
                  <a:srgbClr val="7BA428"/>
                </a:solidFill>
                <a:effectLst/>
                <a:latin typeface="arial" panose="020B0604020202020204" pitchFamily="34" charset="0"/>
                <a:hlinkClick r:id="rId7"/>
              </a:rPr>
              <a:t>Conventiculum Vasintoniense</a:t>
            </a:r>
            <a:endParaRPr lang="en-US" b="0" i="0" u="none" strike="noStrike" dirty="0">
              <a:solidFill>
                <a:srgbClr val="333333"/>
              </a:solidFill>
              <a:effectLst/>
              <a:latin typeface="arial" panose="020B0604020202020204" pitchFamily="34" charset="0"/>
            </a:endParaRPr>
          </a:p>
          <a:p>
            <a:r>
              <a:rPr lang="en-US" sz="1200" b="0" i="0" u="none" strike="noStrike" dirty="0">
                <a:solidFill>
                  <a:srgbClr val="333333"/>
                </a:solidFill>
                <a:effectLst/>
                <a:latin typeface="arial" panose="020B0604020202020204" pitchFamily="34" charset="0"/>
              </a:rPr>
              <a:t>* </a:t>
            </a:r>
            <a:r>
              <a:rPr lang="en-US" sz="1200" b="0" i="0" u="none" strike="noStrike" dirty="0">
                <a:solidFill>
                  <a:srgbClr val="7BA428"/>
                </a:solidFill>
                <a:effectLst/>
                <a:latin typeface="arial" panose="020B0604020202020204" pitchFamily="34" charset="0"/>
                <a:hlinkClick r:id="rId8"/>
              </a:rPr>
              <a:t>Rusticatio</a:t>
            </a:r>
            <a:endParaRPr lang="en-US" b="0" i="0" u="none" strike="noStrike" dirty="0">
              <a:solidFill>
                <a:srgbClr val="333333"/>
              </a:solidFill>
              <a:effectLst/>
              <a:latin typeface="arial" panose="020B0604020202020204" pitchFamily="34" charset="0"/>
            </a:endParaRPr>
          </a:p>
          <a:p>
            <a:r>
              <a:rPr lang="en-US" sz="1200" b="0" i="0" u="none" strike="noStrike" dirty="0">
                <a:solidFill>
                  <a:srgbClr val="333333"/>
                </a:solidFill>
                <a:effectLst/>
                <a:latin typeface="arial" panose="020B0604020202020204" pitchFamily="34" charset="0"/>
              </a:rPr>
              <a:t>* </a:t>
            </a:r>
            <a:r>
              <a:rPr lang="en-US" sz="1200" b="0" i="0" u="none" strike="noStrike" dirty="0">
                <a:solidFill>
                  <a:srgbClr val="7BA428"/>
                </a:solidFill>
                <a:effectLst/>
                <a:latin typeface="arial" panose="020B0604020202020204" pitchFamily="34" charset="0"/>
                <a:hlinkClick r:id="rId9"/>
              </a:rPr>
              <a:t>Vox Latina</a:t>
            </a:r>
            <a:endParaRPr lang="en-US" b="0" i="0" u="none" strike="noStrike" dirty="0">
              <a:solidFill>
                <a:srgbClr val="333333"/>
              </a:solidFill>
              <a:effectLst/>
              <a:latin typeface="arial" panose="020B0604020202020204" pitchFamily="34" charset="0"/>
            </a:endParaRPr>
          </a:p>
          <a:p>
            <a:r>
              <a:rPr lang="en-US" sz="1200" b="0" i="0" u="none" strike="noStrike" dirty="0">
                <a:solidFill>
                  <a:srgbClr val="333333"/>
                </a:solidFill>
                <a:effectLst/>
                <a:latin typeface="arial" panose="020B0604020202020204" pitchFamily="34" charset="0"/>
              </a:rPr>
              <a:t>* </a:t>
            </a:r>
            <a:r>
              <a:rPr lang="en-US" sz="1200" b="0" i="0" u="none" strike="noStrike" dirty="0">
                <a:solidFill>
                  <a:srgbClr val="7BA428"/>
                </a:solidFill>
                <a:effectLst/>
                <a:latin typeface="arial" panose="020B0604020202020204" pitchFamily="34" charset="0"/>
                <a:hlinkClick r:id="rId10"/>
              </a:rPr>
              <a:t>Accademia Vivarium Novum</a:t>
            </a:r>
            <a:endParaRPr lang="en-US" b="0" i="0" u="none" strike="noStrike" dirty="0">
              <a:solidFill>
                <a:srgbClr val="333333"/>
              </a:solidFill>
              <a:effectLst/>
              <a:latin typeface="arial" panose="020B0604020202020204" pitchFamily="34" charset="0"/>
            </a:endParaRPr>
          </a:p>
          <a:p>
            <a:r>
              <a:rPr lang="en-US" sz="1200" b="0" i="0" u="none" strike="noStrike" dirty="0">
                <a:solidFill>
                  <a:srgbClr val="333333"/>
                </a:solidFill>
                <a:effectLst/>
                <a:latin typeface="arial" panose="020B0604020202020204" pitchFamily="34" charset="0"/>
              </a:rPr>
              <a:t>* </a:t>
            </a:r>
            <a:r>
              <a:rPr lang="en-US" sz="1200" b="0" i="0" u="none" strike="noStrike" dirty="0">
                <a:solidFill>
                  <a:srgbClr val="7BA428"/>
                </a:solidFill>
                <a:effectLst/>
                <a:latin typeface="arial" panose="020B0604020202020204" pitchFamily="34" charset="0"/>
                <a:hlinkClick r:id="rId11"/>
              </a:rPr>
              <a:t>Septimannae Latinae Europaeae</a:t>
            </a:r>
            <a:endParaRPr lang="en-US" sz="1200" b="0" i="0" u="none" strike="noStrike" dirty="0">
              <a:solidFill>
                <a:srgbClr val="7BA428"/>
              </a:solidFill>
              <a:effectLst/>
              <a:latin typeface="arial" panose="020B0604020202020204" pitchFamily="34" charset="0"/>
            </a:endParaRPr>
          </a:p>
          <a:p>
            <a:endParaRPr lang="en-US" sz="1200" b="0" i="0" u="none" strike="noStrike" dirty="0">
              <a:solidFill>
                <a:srgbClr val="7BA428"/>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www.promotelatin.org</a:t>
            </a:r>
            <a:r>
              <a:rPr lang="en-US" dirty="0"/>
              <a:t>/speaking-</a:t>
            </a:r>
            <a:r>
              <a:rPr lang="en-US" dirty="0" err="1"/>
              <a:t>latin</a:t>
            </a:r>
            <a:endParaRPr lang="en-US" dirty="0"/>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17</a:t>
            </a:fld>
            <a:endParaRPr lang="en-US"/>
          </a:p>
        </p:txBody>
      </p:sp>
    </p:spTree>
    <p:extLst>
      <p:ext uri="{BB962C8B-B14F-4D97-AF65-F5344CB8AC3E}">
        <p14:creationId xmlns:p14="http://schemas.microsoft.com/office/powerpoint/2010/main" val="923018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source of the first photo can be found at: https://</a:t>
            </a:r>
            <a:r>
              <a:rPr lang="en-US" dirty="0" err="1"/>
              <a:t>youtube.com</a:t>
            </a:r>
            <a:r>
              <a:rPr lang="en-US" dirty="0"/>
              <a:t>/</a:t>
            </a:r>
            <a:r>
              <a:rPr lang="en-US" dirty="0" err="1"/>
              <a:t>playlist?list</a:t>
            </a:r>
            <a:r>
              <a:rPr lang="en-US" dirty="0"/>
              <a:t>=PLea-iHHZAgbWWvaBg7pMjx4lA7wV2HvIW</a:t>
            </a:r>
          </a:p>
          <a:p>
            <a:r>
              <a:rPr lang="en-US" dirty="0"/>
              <a:t>The source of the Second photo can be found at: https://</a:t>
            </a:r>
            <a:r>
              <a:rPr lang="en-US" dirty="0" err="1"/>
              <a:t>www.amazon.com</a:t>
            </a:r>
            <a:r>
              <a:rPr lang="en-US" dirty="0"/>
              <a:t>/Harry-Potter-Philosophers-Stone-Ancient/</a:t>
            </a:r>
            <a:r>
              <a:rPr lang="en-US" dirty="0" err="1"/>
              <a:t>dp</a:t>
            </a:r>
            <a:r>
              <a:rPr lang="en-US" dirty="0"/>
              <a:t>/158234826X</a:t>
            </a:r>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18</a:t>
            </a:fld>
            <a:endParaRPr lang="en-US"/>
          </a:p>
        </p:txBody>
      </p:sp>
    </p:spTree>
    <p:extLst>
      <p:ext uri="{BB962C8B-B14F-4D97-AF65-F5344CB8AC3E}">
        <p14:creationId xmlns:p14="http://schemas.microsoft.com/office/powerpoint/2010/main" val="124275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100" b="0" i="0" u="none" strike="noStrike" dirty="0">
                <a:solidFill>
                  <a:srgbClr val="000000"/>
                </a:solidFill>
                <a:effectLst/>
                <a:latin typeface="Arial" panose="020B0604020202020204" pitchFamily="34" charset="0"/>
              </a:rPr>
              <a:t>Students perspective</a:t>
            </a:r>
          </a:p>
          <a:p>
            <a:pPr lvl="1" rtl="0" fontAlgn="base"/>
            <a:r>
              <a:rPr lang="en-US" sz="1100" b="0" i="0" u="none" strike="noStrike" dirty="0">
                <a:solidFill>
                  <a:srgbClr val="000000"/>
                </a:solidFill>
                <a:effectLst/>
                <a:latin typeface="Arial" panose="020B0604020202020204" pitchFamily="34" charset="0"/>
              </a:rPr>
              <a:t>Anecdotal stories</a:t>
            </a:r>
          </a:p>
          <a:p>
            <a:pPr lvl="2" rtl="0" fontAlgn="base"/>
            <a:r>
              <a:rPr lang="en-US" sz="1100" b="0" i="0" u="none" strike="noStrike" dirty="0">
                <a:solidFill>
                  <a:srgbClr val="000000"/>
                </a:solidFill>
                <a:effectLst/>
                <a:latin typeface="Arial" panose="020B0604020202020204" pitchFamily="34" charset="0"/>
              </a:rPr>
              <a:t>(Joe’s wife- </a:t>
            </a:r>
            <a:r>
              <a:rPr lang="en-US" sz="1100" b="0" i="0" u="none" strike="noStrike" dirty="0" err="1">
                <a:solidFill>
                  <a:srgbClr val="000000"/>
                </a:solidFill>
                <a:effectLst/>
                <a:latin typeface="Arial" panose="020B0604020202020204" pitchFamily="34" charset="0"/>
              </a:rPr>
              <a:t>Makalya</a:t>
            </a:r>
            <a:r>
              <a:rPr lang="en-US" sz="1100" b="0" i="0" u="none" strike="noStrike" dirty="0">
                <a:solidFill>
                  <a:srgbClr val="000000"/>
                </a:solidFill>
                <a:effectLst/>
                <a:latin typeface="Arial" panose="020B0604020202020204" pitchFamily="34" charset="0"/>
              </a:rPr>
              <a:t>)</a:t>
            </a:r>
          </a:p>
          <a:p>
            <a:pPr lvl="2" rtl="0" fontAlgn="base"/>
            <a:r>
              <a:rPr lang="en-US" sz="1100" b="0" i="0" u="none" strike="noStrike" dirty="0">
                <a:solidFill>
                  <a:srgbClr val="000000"/>
                </a:solidFill>
                <a:effectLst/>
                <a:latin typeface="Arial" panose="020B0604020202020204" pitchFamily="34" charset="0"/>
              </a:rPr>
              <a:t>Other students</a:t>
            </a:r>
          </a:p>
          <a:p>
            <a:pPr lvl="1" rtl="0" fontAlgn="base"/>
            <a:r>
              <a:rPr lang="en-US" sz="1100" b="0" i="0" u="none" strike="noStrike" dirty="0">
                <a:solidFill>
                  <a:srgbClr val="000000"/>
                </a:solidFill>
                <a:effectLst/>
                <a:latin typeface="Arial" panose="020B0604020202020204" pitchFamily="34" charset="0"/>
              </a:rPr>
              <a:t>Personal Experience </a:t>
            </a:r>
          </a:p>
          <a:p>
            <a:pPr lvl="2" rtl="0" fontAlgn="base"/>
            <a:r>
              <a:rPr lang="en-US" sz="1100" b="0" i="0" u="none" strike="noStrike" dirty="0">
                <a:solidFill>
                  <a:srgbClr val="000000"/>
                </a:solidFill>
                <a:effectLst/>
                <a:latin typeface="Arial" panose="020B0604020202020204" pitchFamily="34" charset="0"/>
              </a:rPr>
              <a:t>Panic Attacks, anxiety, increased blood pressure) and I was not alone</a:t>
            </a:r>
          </a:p>
          <a:p>
            <a:endParaRPr lang="en-US" dirty="0"/>
          </a:p>
          <a:p>
            <a:endParaRPr lang="en-US" dirty="0"/>
          </a:p>
          <a:p>
            <a:r>
              <a:rPr lang="en-US" dirty="0"/>
              <a:t>This is ”extensive reading”</a:t>
            </a:r>
          </a:p>
          <a:p>
            <a:endParaRPr lang="en-US" dirty="0"/>
          </a:p>
          <a:p>
            <a:r>
              <a:rPr lang="en-US" dirty="0"/>
              <a:t>https://</a:t>
            </a:r>
            <a:r>
              <a:rPr lang="en-US" dirty="0" err="1"/>
              <a:t>danielstreett.com</a:t>
            </a:r>
            <a:r>
              <a:rPr lang="en-US" dirty="0"/>
              <a:t>/2012/12/13/setting-the-bar-at-fluency-pt-2-sbl-2012-report/</a:t>
            </a:r>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19</a:t>
            </a:fld>
            <a:endParaRPr lang="en-US"/>
          </a:p>
        </p:txBody>
      </p:sp>
    </p:spTree>
    <p:extLst>
      <p:ext uri="{BB962C8B-B14F-4D97-AF65-F5344CB8AC3E}">
        <p14:creationId xmlns:p14="http://schemas.microsoft.com/office/powerpoint/2010/main" val="85970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proposal is based on my own research of using </a:t>
            </a:r>
            <a:r>
              <a:rPr lang="en-US" dirty="0" err="1"/>
              <a:t>interlinears</a:t>
            </a:r>
            <a:r>
              <a:rPr lang="en-US" dirty="0"/>
              <a:t> specifically for the purpose of vocabulary learning only. Many may not agree with this proposal. However it does conform to basic principles of SLA. </a:t>
            </a:r>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20</a:t>
            </a:fld>
            <a:endParaRPr lang="en-US"/>
          </a:p>
        </p:txBody>
      </p:sp>
    </p:spTree>
    <p:extLst>
      <p:ext uri="{BB962C8B-B14F-4D97-AF65-F5344CB8AC3E}">
        <p14:creationId xmlns:p14="http://schemas.microsoft.com/office/powerpoint/2010/main" val="3580366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source of the first photo can be found at: https://</a:t>
            </a:r>
            <a:r>
              <a:rPr lang="en-US" dirty="0" err="1"/>
              <a:t>www.polisjerusalem.org</a:t>
            </a:r>
            <a:r>
              <a:rPr lang="en-US" dirty="0"/>
              <a:t>/about/https</a:t>
            </a:r>
          </a:p>
          <a:p>
            <a:endParaRPr lang="en-US" dirty="0"/>
          </a:p>
          <a:p>
            <a:r>
              <a:rPr lang="en-US" dirty="0"/>
              <a:t>https://</a:t>
            </a:r>
            <a:r>
              <a:rPr lang="en-US" dirty="0" err="1"/>
              <a:t>medium.com</a:t>
            </a:r>
            <a:r>
              <a:rPr lang="en-US" dirty="0"/>
              <a:t>/in-medias-res/greek-and-latin-are-finding-a-voice-at-oxford-8c96adfaed87</a:t>
            </a:r>
          </a:p>
          <a:p>
            <a:endParaRPr lang="en-US" dirty="0"/>
          </a:p>
          <a:p>
            <a:endParaRPr lang="en-US" dirty="0"/>
          </a:p>
          <a:p>
            <a:r>
              <a:rPr lang="en-US" dirty="0"/>
              <a:t>Having talked with students at the Polis institute I know they will memorize far more paradigms than the average </a:t>
            </a:r>
            <a:r>
              <a:rPr lang="en-US" dirty="0" err="1"/>
              <a:t>greek</a:t>
            </a:r>
            <a:r>
              <a:rPr lang="en-US" dirty="0"/>
              <a:t> students </a:t>
            </a:r>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21</a:t>
            </a:fld>
            <a:endParaRPr lang="en-US"/>
          </a:p>
        </p:txBody>
      </p:sp>
    </p:spTree>
    <p:extLst>
      <p:ext uri="{BB962C8B-B14F-4D97-AF65-F5344CB8AC3E}">
        <p14:creationId xmlns:p14="http://schemas.microsoft.com/office/powerpoint/2010/main" val="2642857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www.polisjerusalem.org</a:t>
            </a:r>
            <a:r>
              <a:rPr lang="en-US" dirty="0"/>
              <a:t>/about/https</a:t>
            </a:r>
          </a:p>
          <a:p>
            <a:endParaRPr lang="en-US" dirty="0"/>
          </a:p>
          <a:p>
            <a:r>
              <a:rPr lang="en-US" dirty="0"/>
              <a:t>https://</a:t>
            </a:r>
            <a:r>
              <a:rPr lang="en-US" dirty="0" err="1"/>
              <a:t>medium.com</a:t>
            </a:r>
            <a:r>
              <a:rPr lang="en-US" dirty="0"/>
              <a:t>/in-medias-res/greek-and-latin-are-finding-a-voice-at-oxford-8c96adfaed87</a:t>
            </a:r>
          </a:p>
          <a:p>
            <a:endParaRPr lang="en-US" dirty="0"/>
          </a:p>
          <a:p>
            <a:endParaRPr lang="en-US" dirty="0"/>
          </a:p>
          <a:p>
            <a:r>
              <a:rPr lang="en-US" dirty="0"/>
              <a:t>Having talked with students at the Polis institute I know they will memorize far more paradigms than the average </a:t>
            </a:r>
            <a:r>
              <a:rPr lang="en-US" dirty="0" err="1"/>
              <a:t>greek</a:t>
            </a:r>
            <a:r>
              <a:rPr lang="en-US" dirty="0"/>
              <a:t> students </a:t>
            </a:r>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22</a:t>
            </a:fld>
            <a:endParaRPr lang="en-US"/>
          </a:p>
        </p:txBody>
      </p:sp>
    </p:spTree>
    <p:extLst>
      <p:ext uri="{BB962C8B-B14F-4D97-AF65-F5344CB8AC3E}">
        <p14:creationId xmlns:p14="http://schemas.microsoft.com/office/powerpoint/2010/main" val="151102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 has discovered that to have a 50 % chance of recall of a vocabulary word you need to have seen that word at least 8 times</a:t>
            </a:r>
          </a:p>
          <a:p>
            <a:endParaRPr lang="en-US" dirty="0"/>
          </a:p>
          <a:p>
            <a:r>
              <a:rPr lang="en-US" dirty="0"/>
              <a:t>In some cases it takes between 5 to 16 exposures to a word to remember or recall it</a:t>
            </a:r>
          </a:p>
          <a:p>
            <a:endParaRPr lang="en-US" dirty="0"/>
          </a:p>
          <a:p>
            <a:r>
              <a:rPr lang="en-US" dirty="0"/>
              <a:t>Furthermore students are </a:t>
            </a:r>
            <a:r>
              <a:rPr lang="en-US" dirty="0" err="1"/>
              <a:t>incentivsed</a:t>
            </a:r>
            <a:r>
              <a:rPr lang="en-US" dirty="0"/>
              <a:t> to not continue in the biblical </a:t>
            </a:r>
            <a:r>
              <a:rPr lang="en-US" dirty="0" err="1"/>
              <a:t>langauges</a:t>
            </a:r>
            <a:r>
              <a:rPr lang="en-US" dirty="0"/>
              <a:t> because the classes are exam driven and not success driven. For instance, if a student gets a C or even a B they know they may not do well in the second class since everything builds on what they’ve failed to master, and it will only get harder. For me and many others, the serious driving motivation, (beyond just our love of Gods word) is that they are necessary to a </a:t>
            </a:r>
            <a:r>
              <a:rPr lang="en-US" dirty="0" err="1"/>
              <a:t>Phd</a:t>
            </a:r>
            <a:r>
              <a:rPr lang="en-US" dirty="0"/>
              <a:t>. I wouldn’t have taken if it wasn’t. </a:t>
            </a:r>
          </a:p>
        </p:txBody>
      </p:sp>
      <p:sp>
        <p:nvSpPr>
          <p:cNvPr id="4" name="Slide Number Placeholder 3"/>
          <p:cNvSpPr>
            <a:spLocks noGrp="1"/>
          </p:cNvSpPr>
          <p:nvPr>
            <p:ph type="sldNum" sz="quarter" idx="5"/>
          </p:nvPr>
        </p:nvSpPr>
        <p:spPr/>
        <p:txBody>
          <a:bodyPr/>
          <a:lstStyle/>
          <a:p>
            <a:fld id="{8427CC03-533E-AF47-9E26-043CD12A027E}" type="slidenum">
              <a:rPr lang="en-US" smtClean="0"/>
              <a:t>4</a:t>
            </a:fld>
            <a:endParaRPr lang="en-US"/>
          </a:p>
        </p:txBody>
      </p:sp>
    </p:spTree>
    <p:extLst>
      <p:ext uri="{BB962C8B-B14F-4D97-AF65-F5344CB8AC3E}">
        <p14:creationId xmlns:p14="http://schemas.microsoft.com/office/powerpoint/2010/main" val="146964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might reply, well if there are only 4000 words that occur less than 10 times in the New Testament, do they really need to learn them? Survey knowing down to 10x occurrence at 1000 words is good enough. That’s fine if you only wanted to know the NT, but not if you want to read the Septuagint (which has 15,000 unique words), or the apostolic fathers, or Plato or Aristotle. Which I do, and I know that you need to really be reading lots of literature to understand the language well, at least according to SLA which has no dog in the fight in interpreting the New Testament. </a:t>
            </a:r>
          </a:p>
          <a:p>
            <a:endParaRPr lang="en-US" dirty="0"/>
          </a:p>
          <a:p>
            <a:r>
              <a:rPr lang="en-US" dirty="0"/>
              <a:t>  </a:t>
            </a:r>
            <a:r>
              <a:rPr lang="en-US" dirty="0">
                <a:latin typeface="Arial" panose="020B0604020202020204" pitchFamily="34" charset="0"/>
                <a:cs typeface="Arial" panose="020B0604020202020204" pitchFamily="34" charset="0"/>
              </a:rPr>
              <a:t>The FSI lists languages according to difficulty for native </a:t>
            </a:r>
            <a:r>
              <a:rPr lang="en-US" dirty="0" err="1">
                <a:latin typeface="Arial" panose="020B0604020202020204" pitchFamily="34" charset="0"/>
                <a:cs typeface="Arial" panose="020B0604020202020204" pitchFamily="34" charset="0"/>
              </a:rPr>
              <a:t>english</a:t>
            </a:r>
            <a:r>
              <a:rPr lang="en-US" dirty="0">
                <a:latin typeface="Arial" panose="020B0604020202020204" pitchFamily="34" charset="0"/>
                <a:cs typeface="Arial" panose="020B0604020202020204" pitchFamily="34" charset="0"/>
              </a:rPr>
              <a:t> speakers and the time it takes to become “proficient” in them.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are 6 levels of fluency, B2 is being considered generally “fluent” in everyday conversations, C2 is native level.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Paul nation has reported that it takes about 2K word families to be conversationally fluent and about 8-9K word families to read a newspaper.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this sounds crazy, Both the book of Luke and Acts each have over a 1000 words which only occur 1-9 times, Luke itself has only a little over 2000 unique words, mark has 551 words which occur 1-9x out of about 1400</a:t>
            </a:r>
          </a:p>
          <a:p>
            <a:endParaRPr lang="en-US" dirty="0">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Pleasure reading and reading rate gains </a:t>
            </a:r>
            <a:endParaRPr lang="en-US" dirty="0"/>
          </a:p>
          <a:p>
            <a:r>
              <a:rPr lang="en-US" sz="1200" kern="1200" dirty="0">
                <a:solidFill>
                  <a:schemeClr val="tx1"/>
                </a:solidFill>
                <a:effectLst/>
                <a:latin typeface="+mn-lt"/>
                <a:ea typeface="+mn-ea"/>
                <a:cs typeface="+mn-cs"/>
              </a:rPr>
              <a:t>David </a:t>
            </a:r>
            <a:r>
              <a:rPr lang="en-US" sz="1200" kern="1200" dirty="0" err="1">
                <a:solidFill>
                  <a:schemeClr val="tx1"/>
                </a:solidFill>
                <a:effectLst/>
                <a:latin typeface="+mn-lt"/>
                <a:ea typeface="+mn-ea"/>
                <a:cs typeface="+mn-cs"/>
              </a:rPr>
              <a:t>Beglar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Temple University, Japan Campus Japan </a:t>
            </a:r>
            <a:endParaRPr lang="en-US" dirty="0"/>
          </a:p>
          <a:p>
            <a:r>
              <a:rPr lang="en-US" sz="1200" kern="1200" dirty="0">
                <a:solidFill>
                  <a:schemeClr val="tx1"/>
                </a:solidFill>
                <a:effectLst/>
                <a:latin typeface="+mn-lt"/>
                <a:ea typeface="+mn-ea"/>
                <a:cs typeface="+mn-cs"/>
              </a:rPr>
              <a:t>Alan Hunt Kansai University Japan </a:t>
            </a:r>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findings indicated that the participants who made the greatest fluency gains read an average of 208,607 standard words and primarily read simplified texts up to the 1,600-headword level. This study also provides an empirically supported criterion for the minimum amount learners should read annually (i.e., 200,000 standard words), p </a:t>
            </a:r>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is only 138,000 words in the entire GNT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VOCAB DECAY RATE:</a:t>
            </a:r>
          </a:p>
          <a:p>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5</a:t>
            </a:fld>
            <a:endParaRPr lang="en-US"/>
          </a:p>
        </p:txBody>
      </p:sp>
    </p:spTree>
    <p:extLst>
      <p:ext uri="{BB962C8B-B14F-4D97-AF65-F5344CB8AC3E}">
        <p14:creationId xmlns:p14="http://schemas.microsoft.com/office/powerpoint/2010/main" val="409451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rPr>
              <a:t>Almost all students would not be able to listen to the Greek NT being read out loud, and some classes barley read their target language out loud in class. </a:t>
            </a:r>
          </a:p>
          <a:p>
            <a:endParaRPr lang="en-US" sz="1200" dirty="0">
              <a:latin typeface="Arial" panose="020B0604020202020204" pitchFamily="34" charset="0"/>
            </a:endParaRPr>
          </a:p>
          <a:p>
            <a:endParaRPr lang="en-US" sz="1200" dirty="0">
              <a:latin typeface="Arial" panose="020B0604020202020204" pitchFamily="34" charset="0"/>
            </a:endParaRPr>
          </a:p>
          <a:p>
            <a:r>
              <a:rPr lang="en-US" sz="1200" dirty="0">
                <a:latin typeface="Arial" panose="020B0604020202020204" pitchFamily="34" charset="0"/>
              </a:rPr>
              <a:t>Students often do not get into actually literature (i.e. a book of the Greek NT) before their fourth class, often bypassing the easiest literature of the NT in favor of more difficult books (Which goes against the principle of Comprehensible Input). </a:t>
            </a:r>
          </a:p>
          <a:p>
            <a:endParaRPr lang="en-US" sz="12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Seminaries generally only require memorizing 320 of the most common words (which covers 80% of words in the NT- but only the dictionary form). </a:t>
            </a:r>
          </a:p>
          <a:p>
            <a:endParaRPr lang="el-GR" dirty="0"/>
          </a:p>
          <a:p>
            <a:r>
              <a:rPr lang="en-US" dirty="0"/>
              <a:t>Most of the words you might memorize or </a:t>
            </a:r>
            <a:r>
              <a:rPr lang="en-US" dirty="0" err="1"/>
              <a:t>paradimgs</a:t>
            </a:r>
            <a:r>
              <a:rPr lang="en-US" dirty="0"/>
              <a:t> you </a:t>
            </a:r>
            <a:r>
              <a:rPr lang="en-US" dirty="0" err="1"/>
              <a:t>memorise</a:t>
            </a:r>
            <a:r>
              <a:rPr lang="en-US" dirty="0"/>
              <a:t>, after your tested, generally you are not tested again and so the brain is likely to put it into the short term memory. </a:t>
            </a:r>
            <a:endParaRPr lang="el-GR" dirty="0"/>
          </a:p>
          <a:p>
            <a:endParaRPr lang="el-GR" dirty="0"/>
          </a:p>
          <a:p>
            <a:r>
              <a:rPr lang="en-US" dirty="0"/>
              <a:t>It is now all to obvious why so many attempts at teaching lay persons in the church </a:t>
            </a:r>
            <a:r>
              <a:rPr lang="en-US" dirty="0" err="1"/>
              <a:t>greek</a:t>
            </a:r>
            <a:r>
              <a:rPr lang="en-US" dirty="0"/>
              <a:t> or Hebrew fail </a:t>
            </a:r>
          </a:p>
          <a:p>
            <a:endParaRPr lang="en-US" dirty="0"/>
          </a:p>
          <a:p>
            <a:endParaRPr lang="en-US" dirty="0"/>
          </a:p>
          <a:p>
            <a:r>
              <a:rPr lang="en-US" dirty="0"/>
              <a:t>Biblical studies students can only practice their biblical </a:t>
            </a:r>
            <a:r>
              <a:rPr lang="en-US" dirty="0" err="1"/>
              <a:t>langauges</a:t>
            </a:r>
            <a:r>
              <a:rPr lang="en-US" dirty="0"/>
              <a:t> by decoding everything one word at a time, They cant read anything fluently. But it worse than than, the only way they can practice their language is by physically sitting down and translating. They cant listen to it in the car, they cant have conversations. They are severely limited in the ways they can practice their languages. Who has the attention span in the 21</a:t>
            </a:r>
            <a:r>
              <a:rPr lang="en-US" baseline="30000" dirty="0"/>
              <a:t>st</a:t>
            </a:r>
            <a:r>
              <a:rPr lang="en-US" dirty="0"/>
              <a:t> century to practice math in their free time? </a:t>
            </a:r>
          </a:p>
          <a:p>
            <a:endParaRPr lang="en-US" dirty="0"/>
          </a:p>
          <a:p>
            <a:r>
              <a:rPr lang="en-US" dirty="0"/>
              <a:t>Holding up the guy who took 2 years to translate through acts, </a:t>
            </a:r>
          </a:p>
          <a:p>
            <a:endParaRPr lang="en-US" dirty="0"/>
          </a:p>
          <a:p>
            <a:r>
              <a:rPr lang="en-US" dirty="0"/>
              <a:t>By comparison, I read and listen to a chapter of John 2x while I run on the treadmill. </a:t>
            </a:r>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6</a:t>
            </a:fld>
            <a:endParaRPr lang="en-US"/>
          </a:p>
        </p:txBody>
      </p:sp>
    </p:spTree>
    <p:extLst>
      <p:ext uri="{BB962C8B-B14F-4D97-AF65-F5344CB8AC3E}">
        <p14:creationId xmlns:p14="http://schemas.microsoft.com/office/powerpoint/2010/main" val="108113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by Seth Pryor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photo </a:t>
            </a:r>
            <a:r>
              <a:rPr lang="en-US" dirty="0" err="1"/>
              <a:t>referes</a:t>
            </a:r>
            <a:r>
              <a:rPr lang="en-US" dirty="0"/>
              <a:t> to M.L. Kohen’s video of 1</a:t>
            </a:r>
            <a:r>
              <a:rPr lang="en-US" baseline="30000" dirty="0"/>
              <a:t>st</a:t>
            </a:r>
            <a:r>
              <a:rPr lang="en-US" dirty="0"/>
              <a:t> John at https://</a:t>
            </a:r>
            <a:r>
              <a:rPr lang="en-US" dirty="0" err="1"/>
              <a:t>youtu.be</a:t>
            </a:r>
            <a:r>
              <a:rPr lang="en-US" dirty="0"/>
              <a:t>/KhWmiX-l9FI</a:t>
            </a:r>
          </a:p>
          <a:p>
            <a:endParaRPr lang="en-US" dirty="0"/>
          </a:p>
          <a:p>
            <a:endParaRPr lang="en-US" dirty="0"/>
          </a:p>
          <a:p>
            <a:endParaRPr lang="en-US" dirty="0"/>
          </a:p>
          <a:p>
            <a:r>
              <a:rPr lang="en-US" sz="1200" dirty="0">
                <a:latin typeface="Arial" panose="020B0604020202020204" pitchFamily="34" charset="0"/>
              </a:rPr>
              <a:t>Almost all students would not be able to listen to the Greek NT being read out loud, and some classes barley read their target language out loud in class. </a:t>
            </a:r>
          </a:p>
          <a:p>
            <a:endParaRPr lang="en-US" sz="1200" dirty="0">
              <a:latin typeface="Arial" panose="020B0604020202020204" pitchFamily="34" charset="0"/>
            </a:endParaRPr>
          </a:p>
          <a:p>
            <a:endParaRPr lang="en-US" sz="1200" dirty="0">
              <a:latin typeface="Arial" panose="020B0604020202020204" pitchFamily="34" charset="0"/>
            </a:endParaRPr>
          </a:p>
          <a:p>
            <a:r>
              <a:rPr lang="en-US" sz="1200" dirty="0">
                <a:latin typeface="Arial" panose="020B0604020202020204" pitchFamily="34" charset="0"/>
              </a:rPr>
              <a:t>Students often do not get into actually literature (i.e. a book of the Greek NT) before their fourth class, often bypassing the easiest literature of the NT in favor of more difficult books (Which goes against the principle of Comprehensible Input). </a:t>
            </a:r>
          </a:p>
          <a:p>
            <a:endParaRPr lang="en-US" sz="12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Seminaries generally only require memorizing 320 of the most common words (which covers 80% of words in the NT- but only the dictionary form). </a:t>
            </a:r>
          </a:p>
          <a:p>
            <a:endParaRPr lang="el-GR" dirty="0"/>
          </a:p>
          <a:p>
            <a:endParaRPr lang="el-GR" dirty="0"/>
          </a:p>
          <a:p>
            <a:endParaRPr lang="el-GR" dirty="0"/>
          </a:p>
          <a:p>
            <a:r>
              <a:rPr lang="en-US" dirty="0"/>
              <a:t>It is now all to obvious why so many attempts at teaching lay persons in the church </a:t>
            </a:r>
            <a:r>
              <a:rPr lang="en-US" dirty="0" err="1"/>
              <a:t>greek</a:t>
            </a:r>
            <a:r>
              <a:rPr lang="en-US" dirty="0"/>
              <a:t> or Hebrew fail </a:t>
            </a:r>
          </a:p>
          <a:p>
            <a:endParaRPr lang="en-US" dirty="0"/>
          </a:p>
          <a:p>
            <a:endParaRPr lang="en-US" dirty="0"/>
          </a:p>
          <a:p>
            <a:r>
              <a:rPr lang="en-US" dirty="0"/>
              <a:t>Biblical studies students can only practice their biblical </a:t>
            </a:r>
            <a:r>
              <a:rPr lang="en-US" dirty="0" err="1"/>
              <a:t>langauges</a:t>
            </a:r>
            <a:r>
              <a:rPr lang="en-US" dirty="0"/>
              <a:t> by decoding everything one word at a time, They cant read anything fluently. But it worse than than, the only way they can practice their language is by physically sitting down and translating. They cant listen to it in the car, they cant have conversations. They are severely limited in the ways they can practice their languages. Who has the attention span in the 21</a:t>
            </a:r>
            <a:r>
              <a:rPr lang="en-US" baseline="30000" dirty="0"/>
              <a:t>st</a:t>
            </a:r>
            <a:r>
              <a:rPr lang="en-US" dirty="0"/>
              <a:t> century to practice math in their free time? </a:t>
            </a:r>
          </a:p>
          <a:p>
            <a:endParaRPr lang="en-US" dirty="0"/>
          </a:p>
          <a:p>
            <a:r>
              <a:rPr lang="en-US" dirty="0"/>
              <a:t>Holding up the guy who took 2 years to translate through acts, </a:t>
            </a:r>
          </a:p>
          <a:p>
            <a:endParaRPr lang="en-US" dirty="0"/>
          </a:p>
          <a:p>
            <a:r>
              <a:rPr lang="en-US" dirty="0"/>
              <a:t>By comparison, I read and listen to a chapter of John 2x while I run on the treadmill. </a:t>
            </a:r>
          </a:p>
          <a:p>
            <a:endParaRPr lang="en-US" dirty="0"/>
          </a:p>
          <a:p>
            <a:r>
              <a:rPr lang="en-US" dirty="0"/>
              <a:t>https://</a:t>
            </a:r>
            <a:r>
              <a:rPr lang="en-US" dirty="0" err="1"/>
              <a:t>youtu.be</a:t>
            </a:r>
            <a:r>
              <a:rPr lang="en-US" dirty="0"/>
              <a:t>/KhWmiX-l9FI</a:t>
            </a:r>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7</a:t>
            </a:fld>
            <a:endParaRPr lang="en-US"/>
          </a:p>
        </p:txBody>
      </p:sp>
    </p:spTree>
    <p:extLst>
      <p:ext uri="{BB962C8B-B14F-4D97-AF65-F5344CB8AC3E}">
        <p14:creationId xmlns:p14="http://schemas.microsoft.com/office/powerpoint/2010/main" val="1416130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people who teach these </a:t>
            </a:r>
            <a:r>
              <a:rPr lang="en-US" dirty="0" err="1"/>
              <a:t>langauges</a:t>
            </a:r>
            <a:r>
              <a:rPr lang="en-US" dirty="0"/>
              <a:t>, got a Ph.D. In them, and do research with them day in and day out can not be the standard by which we judge whether a methodology works, the classic expression “if it </a:t>
            </a:r>
            <a:r>
              <a:rPr lang="en-US" dirty="0" err="1"/>
              <a:t>ain’t</a:t>
            </a:r>
            <a:r>
              <a:rPr lang="en-US" dirty="0"/>
              <a:t> broke don’t fix it” doesn’t work here because this path is only for the very lucky few. </a:t>
            </a:r>
          </a:p>
          <a:p>
            <a:endParaRPr lang="en-US" dirty="0"/>
          </a:p>
          <a:p>
            <a:endParaRPr lang="en-US" dirty="0"/>
          </a:p>
          <a:p>
            <a:r>
              <a:rPr lang="en-US" dirty="0"/>
              <a:t>As it is now, it is those students who are naturally gifted who do well in these classes. Specifically those who do well in math and logic are also those who will do very well (and most of us know how well we did in math, logic, and philosophy). In fact, this method, actually uses a different part of the brain than the side used for learning a language. So we are even working against our own anatomy and the way God wired us to learn languages. </a:t>
            </a:r>
          </a:p>
          <a:p>
            <a:endParaRPr lang="en-US" dirty="0"/>
          </a:p>
          <a:p>
            <a:endParaRPr lang="en-US" dirty="0"/>
          </a:p>
          <a:p>
            <a:r>
              <a:rPr lang="en-US" dirty="0"/>
              <a:t>For example, I spent my summer learning the first half of the semesters material and I still didn’t come out on top as the highest student (and I was only taking two classes). I have two masters, one in philosophy and an entire </a:t>
            </a:r>
            <a:r>
              <a:rPr lang="en-US" dirty="0" err="1"/>
              <a:t>Mdiv</a:t>
            </a:r>
            <a:r>
              <a:rPr lang="en-US" dirty="0"/>
              <a:t>, and that class still gave me panic attacks (and I wasn’t alone either). One students who had the lowest score described it as hell- and the person with the highest had serious anxiety from the class. I don’t like admitting these things, but this is the truth. These are the things students will tell each other but will not leave on the end of year survey. </a:t>
            </a:r>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8</a:t>
            </a:fld>
            <a:endParaRPr lang="en-US"/>
          </a:p>
        </p:txBody>
      </p:sp>
    </p:spTree>
    <p:extLst>
      <p:ext uri="{BB962C8B-B14F-4D97-AF65-F5344CB8AC3E}">
        <p14:creationId xmlns:p14="http://schemas.microsoft.com/office/powerpoint/2010/main" val="76973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there are numerous factors for this, but this doesn’t change the enrollments and its outcomes</a:t>
            </a:r>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9</a:t>
            </a:fld>
            <a:endParaRPr lang="en-US"/>
          </a:p>
        </p:txBody>
      </p:sp>
    </p:spTree>
    <p:extLst>
      <p:ext uri="{BB962C8B-B14F-4D97-AF65-F5344CB8AC3E}">
        <p14:creationId xmlns:p14="http://schemas.microsoft.com/office/powerpoint/2010/main" val="98699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rPr>
              <a:t>These are only a sample of some of the largest schools shuttering access to these languages.</a:t>
            </a:r>
          </a:p>
          <a:p>
            <a:endParaRPr lang="en-US" sz="1200" dirty="0">
              <a:latin typeface="Arial" panose="020B0604020202020204" pitchFamily="34" charset="0"/>
            </a:endParaRPr>
          </a:p>
          <a:p>
            <a:r>
              <a:rPr lang="en-US" sz="1200" dirty="0">
                <a:latin typeface="Arial" panose="020B0604020202020204" pitchFamily="34" charset="0"/>
              </a:rPr>
              <a:t>In all of these cases, enrollment was the biggest factor.</a:t>
            </a:r>
          </a:p>
          <a:p>
            <a:endParaRPr lang="en-US" dirty="0"/>
          </a:p>
          <a:p>
            <a:r>
              <a:rPr lang="en-US" dirty="0"/>
              <a:t>This will have serious consequences for the future. </a:t>
            </a:r>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10</a:t>
            </a:fld>
            <a:endParaRPr lang="en-US"/>
          </a:p>
        </p:txBody>
      </p:sp>
    </p:spTree>
    <p:extLst>
      <p:ext uri="{BB962C8B-B14F-4D97-AF65-F5344CB8AC3E}">
        <p14:creationId xmlns:p14="http://schemas.microsoft.com/office/powerpoint/2010/main" val="280124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calvinchimes.org</a:t>
            </a:r>
            <a:r>
              <a:rPr lang="en-US" dirty="0"/>
              <a:t>/2015/10/16/spoken-</a:t>
            </a:r>
            <a:r>
              <a:rPr lang="en-US" dirty="0" err="1"/>
              <a:t>latin</a:t>
            </a:r>
            <a:r>
              <a:rPr lang="en-US" dirty="0"/>
              <a:t>-conference-proves-</a:t>
            </a:r>
            <a:r>
              <a:rPr lang="en-US" dirty="0" err="1"/>
              <a:t>latin</a:t>
            </a:r>
            <a:r>
              <a:rPr lang="en-US" dirty="0"/>
              <a:t>-is-not-dead/</a:t>
            </a:r>
          </a:p>
          <a:p>
            <a:r>
              <a:rPr lang="en-US" dirty="0"/>
              <a:t>https://</a:t>
            </a:r>
            <a:r>
              <a:rPr lang="en-US" dirty="0" err="1"/>
              <a:t>www.wsj.com</a:t>
            </a:r>
            <a:r>
              <a:rPr lang="en-US" dirty="0"/>
              <a:t>/articles/the-people-who-are-bringing-latin-to-life-1466786605</a:t>
            </a:r>
          </a:p>
          <a:p>
            <a:endParaRPr lang="en-US" dirty="0"/>
          </a:p>
          <a:p>
            <a:endParaRPr lang="en-US" dirty="0"/>
          </a:p>
          <a:p>
            <a:r>
              <a:rPr lang="en-US" dirty="0"/>
              <a:t>all of those things are available..</a:t>
            </a:r>
          </a:p>
          <a:p>
            <a:endParaRPr lang="en-US" dirty="0"/>
          </a:p>
        </p:txBody>
      </p:sp>
      <p:sp>
        <p:nvSpPr>
          <p:cNvPr id="4" name="Slide Number Placeholder 3"/>
          <p:cNvSpPr>
            <a:spLocks noGrp="1"/>
          </p:cNvSpPr>
          <p:nvPr>
            <p:ph type="sldNum" sz="quarter" idx="5"/>
          </p:nvPr>
        </p:nvSpPr>
        <p:spPr/>
        <p:txBody>
          <a:bodyPr/>
          <a:lstStyle/>
          <a:p>
            <a:fld id="{8427CC03-533E-AF47-9E26-043CD12A027E}" type="slidenum">
              <a:rPr lang="en-US" smtClean="0"/>
              <a:t>11</a:t>
            </a:fld>
            <a:endParaRPr lang="en-US"/>
          </a:p>
        </p:txBody>
      </p:sp>
    </p:spTree>
    <p:extLst>
      <p:ext uri="{BB962C8B-B14F-4D97-AF65-F5344CB8AC3E}">
        <p14:creationId xmlns:p14="http://schemas.microsoft.com/office/powerpoint/2010/main" val="2917519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3">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rgbClr val="868A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2"/>
                </a:solidFill>
              </a:defRPr>
            </a:lvl1pPr>
          </a:lstStyle>
          <a:p>
            <a:fld id="{C9F539B8-959B-9F40-A9B4-335D47313F70}" type="datetimeFigureOut">
              <a:rPr lang="en-US" smtClean="0"/>
              <a:pPr/>
              <a:t>3/24/22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rgbClr val="0A193E"/>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rgbClr val="0A193E"/>
                </a:solidFill>
              </a:defRPr>
            </a:lvl1pPr>
          </a:lstStyle>
          <a:p>
            <a:fld id="{6E8E2560-1547-9E46-9222-AB130F27EA50}" type="slidenum">
              <a:rPr lang="en-US" smtClean="0"/>
              <a:pPr/>
              <a:t>‹#›</a:t>
            </a:fld>
            <a:endParaRPr lang="en-US" dirty="0"/>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E1F2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3">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3">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Death and Rebirth(?) of the Biblical Languages</a:t>
            </a:r>
          </a:p>
        </p:txBody>
      </p:sp>
      <p:sp>
        <p:nvSpPr>
          <p:cNvPr id="3" name="Subtitle 2"/>
          <p:cNvSpPr>
            <a:spLocks noGrp="1"/>
          </p:cNvSpPr>
          <p:nvPr>
            <p:ph type="subTitle" idx="1"/>
          </p:nvPr>
        </p:nvSpPr>
        <p:spPr/>
        <p:txBody>
          <a:bodyPr/>
          <a:lstStyle/>
          <a:p>
            <a:r>
              <a:rPr lang="en-US" dirty="0"/>
              <a:t>Seth K. Pryor</a:t>
            </a:r>
          </a:p>
          <a:p>
            <a:endParaRPr lang="en-US" dirty="0"/>
          </a:p>
        </p:txBody>
      </p:sp>
    </p:spTree>
    <p:extLst>
      <p:ext uri="{BB962C8B-B14F-4D97-AF65-F5344CB8AC3E}">
        <p14:creationId xmlns:p14="http://schemas.microsoft.com/office/powerpoint/2010/main" val="423240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DBFE-034B-1443-884C-347C93A52FB4}"/>
              </a:ext>
            </a:extLst>
          </p:cNvPr>
          <p:cNvSpPr>
            <a:spLocks noGrp="1"/>
          </p:cNvSpPr>
          <p:nvPr>
            <p:ph type="title"/>
          </p:nvPr>
        </p:nvSpPr>
        <p:spPr/>
        <p:txBody>
          <a:bodyPr/>
          <a:lstStyle/>
          <a:p>
            <a:r>
              <a:rPr lang="en-US" dirty="0"/>
              <a:t>Problem 3: Could We Be Next?</a:t>
            </a:r>
          </a:p>
        </p:txBody>
      </p:sp>
      <p:sp>
        <p:nvSpPr>
          <p:cNvPr id="3" name="Content Placeholder 2">
            <a:extLst>
              <a:ext uri="{FF2B5EF4-FFF2-40B4-BE49-F238E27FC236}">
                <a16:creationId xmlns:a16="http://schemas.microsoft.com/office/drawing/2014/main" id="{2264C434-E02E-384D-8C3A-EE72FF3C8BCC}"/>
              </a:ext>
            </a:extLst>
          </p:cNvPr>
          <p:cNvSpPr>
            <a:spLocks noGrp="1"/>
          </p:cNvSpPr>
          <p:nvPr>
            <p:ph idx="1"/>
          </p:nvPr>
        </p:nvSpPr>
        <p:spPr/>
        <p:txBody>
          <a:bodyPr>
            <a:normAutofit fontScale="77500" lnSpcReduction="20000"/>
          </a:bodyPr>
          <a:lstStyle/>
          <a:p>
            <a:r>
              <a:rPr lang="en-US" dirty="0">
                <a:latin typeface="Arial" panose="020B0604020202020204" pitchFamily="34" charset="0"/>
              </a:rPr>
              <a:t>In 2018 the University of Montana: Missoula, which has the only classics department in the state (along with Greek and Latin), announced it would dissolve the department.</a:t>
            </a:r>
          </a:p>
          <a:p>
            <a:r>
              <a:rPr lang="en-US" dirty="0">
                <a:latin typeface="Arial" panose="020B0604020202020204" pitchFamily="34" charset="0"/>
              </a:rPr>
              <a:t>In 2021 Howard University, the only HBU with a classics department announced it would dissolve their department</a:t>
            </a:r>
          </a:p>
          <a:p>
            <a:r>
              <a:rPr lang="en-US" dirty="0">
                <a:latin typeface="Arial" panose="020B0604020202020204" pitchFamily="34" charset="0"/>
              </a:rPr>
              <a:t>In 2021 Princeton made headlines by removing Latin and Greek as requirements for their classics degree.</a:t>
            </a:r>
          </a:p>
          <a:p>
            <a:endParaRPr lang="en-US" dirty="0"/>
          </a:p>
        </p:txBody>
      </p:sp>
    </p:spTree>
    <p:extLst>
      <p:ext uri="{BB962C8B-B14F-4D97-AF65-F5344CB8AC3E}">
        <p14:creationId xmlns:p14="http://schemas.microsoft.com/office/powerpoint/2010/main" val="318301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17C3-1DA4-394F-97BC-196AC2685E74}"/>
              </a:ext>
            </a:extLst>
          </p:cNvPr>
          <p:cNvSpPr>
            <a:spLocks noGrp="1"/>
          </p:cNvSpPr>
          <p:nvPr>
            <p:ph type="title"/>
          </p:nvPr>
        </p:nvSpPr>
        <p:spPr/>
        <p:txBody>
          <a:bodyPr>
            <a:normAutofit fontScale="90000"/>
          </a:bodyPr>
          <a:lstStyle/>
          <a:p>
            <a:r>
              <a:rPr lang="en-US" dirty="0"/>
              <a:t>What Would the Rebirth of the Biblical Languages Look Like?</a:t>
            </a:r>
          </a:p>
        </p:txBody>
      </p:sp>
      <p:sp>
        <p:nvSpPr>
          <p:cNvPr id="3" name="Content Placeholder 2">
            <a:extLst>
              <a:ext uri="{FF2B5EF4-FFF2-40B4-BE49-F238E27FC236}">
                <a16:creationId xmlns:a16="http://schemas.microsoft.com/office/drawing/2014/main" id="{6AB561C1-C2F3-F242-BAF6-EE0BAF826208}"/>
              </a:ext>
            </a:extLst>
          </p:cNvPr>
          <p:cNvSpPr>
            <a:spLocks noGrp="1"/>
          </p:cNvSpPr>
          <p:nvPr>
            <p:ph idx="1"/>
          </p:nvPr>
        </p:nvSpPr>
        <p:spPr>
          <a:xfrm>
            <a:off x="656896" y="1543049"/>
            <a:ext cx="5081752" cy="3394472"/>
          </a:xfrm>
        </p:spPr>
        <p:txBody>
          <a:bodyPr>
            <a:normAutofit lnSpcReduction="10000"/>
          </a:bodyPr>
          <a:lstStyle/>
          <a:p>
            <a:pPr marL="0" indent="0">
              <a:buNone/>
            </a:pPr>
            <a:r>
              <a:rPr lang="en-US" dirty="0">
                <a:solidFill>
                  <a:schemeClr val="accent3">
                    <a:lumMod val="50000"/>
                    <a:alpha val="60000"/>
                  </a:schemeClr>
                </a:solidFill>
                <a:latin typeface="Arial" panose="020B0604020202020204" pitchFamily="34" charset="0"/>
                <a:cs typeface="Arial" panose="020B0604020202020204" pitchFamily="34" charset="0"/>
              </a:rPr>
              <a:t>Maybe.. Podcasts in the biblical languages, Music in the biblical languages, Spoken Conferences in Greek? Books in Latin? News in Hebrew? Playing video games in them? </a:t>
            </a:r>
          </a:p>
          <a:p>
            <a:pPr marL="0" indent="0">
              <a:buNone/>
            </a:pPr>
            <a:endParaRPr lang="en-US" dirty="0"/>
          </a:p>
        </p:txBody>
      </p:sp>
      <p:pic>
        <p:nvPicPr>
          <p:cNvPr id="4" name="Graphic 7" descr="Clapper board">
            <a:extLst>
              <a:ext uri="{FF2B5EF4-FFF2-40B4-BE49-F238E27FC236}">
                <a16:creationId xmlns:a16="http://schemas.microsoft.com/office/drawing/2014/main" id="{13C457FF-4A83-4A4D-A391-B15B160B450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40740" y="1365542"/>
            <a:ext cx="1070797" cy="1070797"/>
          </a:xfrm>
          <a:prstGeom prst="rect">
            <a:avLst/>
          </a:prstGeom>
        </p:spPr>
      </p:pic>
      <p:pic>
        <p:nvPicPr>
          <p:cNvPr id="5" name="Graphic 5" descr="Music">
            <a:extLst>
              <a:ext uri="{FF2B5EF4-FFF2-40B4-BE49-F238E27FC236}">
                <a16:creationId xmlns:a16="http://schemas.microsoft.com/office/drawing/2014/main" id="{267772A2-90FF-C149-8608-59E4750877E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86201" y="2525105"/>
            <a:ext cx="1070797" cy="1070797"/>
          </a:xfrm>
          <a:prstGeom prst="rect">
            <a:avLst/>
          </a:prstGeom>
        </p:spPr>
      </p:pic>
      <p:pic>
        <p:nvPicPr>
          <p:cNvPr id="7" name="Graphic 6" descr="Podcast">
            <a:extLst>
              <a:ext uri="{FF2B5EF4-FFF2-40B4-BE49-F238E27FC236}">
                <a16:creationId xmlns:a16="http://schemas.microsoft.com/office/drawing/2014/main" id="{3DBEF501-B60B-5C4E-82B7-F9E9A1275C7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140740" y="3595902"/>
            <a:ext cx="1070797" cy="1070797"/>
          </a:xfrm>
          <a:prstGeom prst="rect">
            <a:avLst/>
          </a:prstGeom>
        </p:spPr>
      </p:pic>
    </p:spTree>
    <p:extLst>
      <p:ext uri="{BB962C8B-B14F-4D97-AF65-F5344CB8AC3E}">
        <p14:creationId xmlns:p14="http://schemas.microsoft.com/office/powerpoint/2010/main" val="379646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395D-8DB5-E543-B1E1-F886252F10BE}"/>
              </a:ext>
            </a:extLst>
          </p:cNvPr>
          <p:cNvSpPr>
            <a:spLocks noGrp="1"/>
          </p:cNvSpPr>
          <p:nvPr>
            <p:ph type="title"/>
          </p:nvPr>
        </p:nvSpPr>
        <p:spPr/>
        <p:txBody>
          <a:bodyPr>
            <a:normAutofit fontScale="90000"/>
          </a:bodyPr>
          <a:lstStyle/>
          <a:p>
            <a:r>
              <a:rPr lang="en-US" dirty="0">
                <a:solidFill>
                  <a:schemeClr val="bg2"/>
                </a:solidFill>
              </a:rPr>
              <a:t>At Least Over 80 Works of Literature Have Been Translated Into Latin..</a:t>
            </a:r>
          </a:p>
        </p:txBody>
      </p:sp>
      <p:pic>
        <p:nvPicPr>
          <p:cNvPr id="4" name="Picture 5">
            <a:extLst>
              <a:ext uri="{FF2B5EF4-FFF2-40B4-BE49-F238E27FC236}">
                <a16:creationId xmlns:a16="http://schemas.microsoft.com/office/drawing/2014/main" id="{3977CC8D-AB11-B54A-9AC3-00FDC5EAE633}"/>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r="-1"/>
          <a:stretch/>
        </p:blipFill>
        <p:spPr>
          <a:xfrm>
            <a:off x="959371" y="1455386"/>
            <a:ext cx="2027529" cy="3036718"/>
          </a:xfrm>
          <a:prstGeom prst="rect">
            <a:avLst/>
          </a:prstGeom>
        </p:spPr>
      </p:pic>
      <p:pic>
        <p:nvPicPr>
          <p:cNvPr id="5" name="Picture 4">
            <a:extLst>
              <a:ext uri="{FF2B5EF4-FFF2-40B4-BE49-F238E27FC236}">
                <a16:creationId xmlns:a16="http://schemas.microsoft.com/office/drawing/2014/main" id="{131B1A3E-48F9-A645-A77E-32F3CA968A4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59764" y="1525086"/>
            <a:ext cx="5374373" cy="2967018"/>
          </a:xfrm>
          <a:prstGeom prst="rect">
            <a:avLst/>
          </a:prstGeom>
        </p:spPr>
      </p:pic>
      <p:sp>
        <p:nvSpPr>
          <p:cNvPr id="6" name="TextBox 5">
            <a:extLst>
              <a:ext uri="{FF2B5EF4-FFF2-40B4-BE49-F238E27FC236}">
                <a16:creationId xmlns:a16="http://schemas.microsoft.com/office/drawing/2014/main" id="{EB6D3B88-D2E0-8148-BC0E-EAB6848DC97F}"/>
              </a:ext>
            </a:extLst>
          </p:cNvPr>
          <p:cNvSpPr txBox="1"/>
          <p:nvPr/>
        </p:nvSpPr>
        <p:spPr>
          <a:xfrm>
            <a:off x="5276539" y="4492104"/>
            <a:ext cx="2611116" cy="215444"/>
          </a:xfrm>
          <a:prstGeom prst="rect">
            <a:avLst/>
          </a:prstGeom>
          <a:noFill/>
        </p:spPr>
        <p:txBody>
          <a:bodyPr wrap="square" rtlCol="0">
            <a:spAutoFit/>
          </a:bodyPr>
          <a:lstStyle/>
          <a:p>
            <a:r>
              <a:rPr lang="en-US" sz="800" dirty="0">
                <a:solidFill>
                  <a:schemeClr val="accent3">
                    <a:lumMod val="50000"/>
                  </a:schemeClr>
                </a:solidFill>
              </a:rPr>
              <a:t>Photo (screenshot) by Seth Pryor</a:t>
            </a:r>
          </a:p>
        </p:txBody>
      </p:sp>
      <p:sp>
        <p:nvSpPr>
          <p:cNvPr id="7" name="TextBox 6">
            <a:extLst>
              <a:ext uri="{FF2B5EF4-FFF2-40B4-BE49-F238E27FC236}">
                <a16:creationId xmlns:a16="http://schemas.microsoft.com/office/drawing/2014/main" id="{F84CAF1A-B088-F841-AA2D-3516181C347C}"/>
              </a:ext>
            </a:extLst>
          </p:cNvPr>
          <p:cNvSpPr txBox="1"/>
          <p:nvPr/>
        </p:nvSpPr>
        <p:spPr>
          <a:xfrm>
            <a:off x="1303237" y="4492104"/>
            <a:ext cx="1398140" cy="215444"/>
          </a:xfrm>
          <a:prstGeom prst="rect">
            <a:avLst/>
          </a:prstGeom>
          <a:noFill/>
        </p:spPr>
        <p:txBody>
          <a:bodyPr wrap="none" rtlCol="0">
            <a:spAutoFit/>
          </a:bodyPr>
          <a:lstStyle/>
          <a:p>
            <a:r>
              <a:rPr lang="en-US" sz="800" dirty="0">
                <a:solidFill>
                  <a:schemeClr val="accent3">
                    <a:lumMod val="50000"/>
                  </a:schemeClr>
                </a:solidFill>
              </a:rPr>
              <a:t>Photo by Alexander Lenard </a:t>
            </a:r>
          </a:p>
        </p:txBody>
      </p:sp>
    </p:spTree>
    <p:extLst>
      <p:ext uri="{BB962C8B-B14F-4D97-AF65-F5344CB8AC3E}">
        <p14:creationId xmlns:p14="http://schemas.microsoft.com/office/powerpoint/2010/main" val="75536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36E177-04C1-D14B-9F3D-09DEBBEF4F50}"/>
              </a:ext>
            </a:extLst>
          </p:cNvPr>
          <p:cNvSpPr txBox="1"/>
          <p:nvPr/>
        </p:nvSpPr>
        <p:spPr>
          <a:xfrm>
            <a:off x="262890" y="956995"/>
            <a:ext cx="3451860" cy="2862322"/>
          </a:xfrm>
          <a:prstGeom prst="rect">
            <a:avLst/>
          </a:prstGeom>
          <a:noFill/>
        </p:spPr>
        <p:txBody>
          <a:bodyPr wrap="square">
            <a:spAutoFit/>
          </a:bodyPr>
          <a:lstStyle/>
          <a:p>
            <a:r>
              <a:rPr lang="en-US" sz="4000" kern="1200" dirty="0">
                <a:solidFill>
                  <a:schemeClr val="bg2"/>
                </a:solidFill>
                <a:latin typeface="+mj-lt"/>
                <a:ea typeface="+mj-ea"/>
                <a:cs typeface="Arial" panose="020B0604020202020204" pitchFamily="34" charset="0"/>
              </a:rPr>
              <a:t>Music in Latin: </a:t>
            </a:r>
            <a:r>
              <a:rPr lang="en-US" sz="2800" kern="1200" dirty="0">
                <a:solidFill>
                  <a:schemeClr val="bg2"/>
                </a:solidFill>
                <a:latin typeface="Arial" panose="020B0604020202020204" pitchFamily="34" charset="0"/>
                <a:ea typeface="+mj-ea"/>
                <a:cs typeface="Arial" panose="020B0604020202020204" pitchFamily="34" charset="0"/>
              </a:rPr>
              <a:t>Luke Ranieri’s Rendition of Disney’s </a:t>
            </a:r>
            <a:r>
              <a:rPr lang="en-US" sz="2800" i="1" kern="1200" dirty="0">
                <a:solidFill>
                  <a:schemeClr val="bg2"/>
                </a:solidFill>
                <a:latin typeface="Arial" panose="020B0604020202020204" pitchFamily="34" charset="0"/>
                <a:ea typeface="+mj-ea"/>
                <a:cs typeface="Arial" panose="020B0604020202020204" pitchFamily="34" charset="0"/>
              </a:rPr>
              <a:t>Hellfire </a:t>
            </a:r>
            <a:r>
              <a:rPr lang="en-US" sz="2800" kern="1200" dirty="0">
                <a:solidFill>
                  <a:schemeClr val="bg2"/>
                </a:solidFill>
                <a:latin typeface="Arial" panose="020B0604020202020204" pitchFamily="34" charset="0"/>
                <a:ea typeface="+mj-ea"/>
                <a:cs typeface="Arial" panose="020B0604020202020204" pitchFamily="34" charset="0"/>
              </a:rPr>
              <a:t>has received more than 820K views</a:t>
            </a:r>
            <a:endParaRPr lang="en-US" sz="2800" dirty="0">
              <a:solidFill>
                <a:schemeClr val="bg2"/>
              </a:solidFill>
              <a:latin typeface="Arial" panose="020B0604020202020204" pitchFamily="34" charset="0"/>
              <a:cs typeface="Arial" panose="020B0604020202020204" pitchFamily="34" charset="0"/>
            </a:endParaRPr>
          </a:p>
        </p:txBody>
      </p:sp>
      <p:pic>
        <p:nvPicPr>
          <p:cNvPr id="6" name="Picture 7">
            <a:extLst>
              <a:ext uri="{FF2B5EF4-FFF2-40B4-BE49-F238E27FC236}">
                <a16:creationId xmlns:a16="http://schemas.microsoft.com/office/drawing/2014/main" id="{9459DDB4-B19E-7343-8AF4-155FF1C6BF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47500" y="442340"/>
            <a:ext cx="4355835" cy="4258819"/>
          </a:xfrm>
          <a:prstGeom prst="rect">
            <a:avLst/>
          </a:prstGeom>
        </p:spPr>
      </p:pic>
      <p:sp>
        <p:nvSpPr>
          <p:cNvPr id="7" name="TextBox 6">
            <a:extLst>
              <a:ext uri="{FF2B5EF4-FFF2-40B4-BE49-F238E27FC236}">
                <a16:creationId xmlns:a16="http://schemas.microsoft.com/office/drawing/2014/main" id="{4D8E2DB5-93CF-5B4B-9421-52ECD772E19A}"/>
              </a:ext>
            </a:extLst>
          </p:cNvPr>
          <p:cNvSpPr txBox="1"/>
          <p:nvPr/>
        </p:nvSpPr>
        <p:spPr>
          <a:xfrm>
            <a:off x="5760720" y="4632579"/>
            <a:ext cx="1635384" cy="215444"/>
          </a:xfrm>
          <a:prstGeom prst="rect">
            <a:avLst/>
          </a:prstGeom>
          <a:noFill/>
        </p:spPr>
        <p:txBody>
          <a:bodyPr wrap="none" rtlCol="0">
            <a:spAutoFit/>
          </a:bodyPr>
          <a:lstStyle/>
          <a:p>
            <a:r>
              <a:rPr lang="en-US" sz="800" dirty="0">
                <a:solidFill>
                  <a:schemeClr val="bg2"/>
                </a:solidFill>
              </a:rPr>
              <a:t>Photo (screenshot) by Seth Pryor</a:t>
            </a:r>
          </a:p>
        </p:txBody>
      </p:sp>
    </p:spTree>
    <p:extLst>
      <p:ext uri="{BB962C8B-B14F-4D97-AF65-F5344CB8AC3E}">
        <p14:creationId xmlns:p14="http://schemas.microsoft.com/office/powerpoint/2010/main" val="374048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8CA953-15E2-7E4A-A59C-FE4733DB27C9}"/>
              </a:ext>
            </a:extLst>
          </p:cNvPr>
          <p:cNvSpPr txBox="1"/>
          <p:nvPr/>
        </p:nvSpPr>
        <p:spPr>
          <a:xfrm>
            <a:off x="365760" y="1074688"/>
            <a:ext cx="3687356" cy="2708434"/>
          </a:xfrm>
          <a:prstGeom prst="rect">
            <a:avLst/>
          </a:prstGeom>
          <a:noFill/>
        </p:spPr>
        <p:txBody>
          <a:bodyPr wrap="none" rtlCol="0">
            <a:spAutoFit/>
          </a:bodyPr>
          <a:lstStyle/>
          <a:p>
            <a:r>
              <a:rPr lang="en-US" sz="3200" dirty="0">
                <a:solidFill>
                  <a:schemeClr val="bg2"/>
                </a:solidFill>
                <a:latin typeface="+mj-lt"/>
              </a:rPr>
              <a:t>Podcasts in Latin…</a:t>
            </a:r>
          </a:p>
          <a:p>
            <a:pPr marL="285750" indent="-285750">
              <a:buFont typeface="Arial" panose="020B0604020202020204" pitchFamily="34" charset="0"/>
              <a:buChar char="•"/>
            </a:pPr>
            <a:r>
              <a:rPr lang="en-US" sz="2000" i="1" dirty="0">
                <a:solidFill>
                  <a:schemeClr val="bg2"/>
                </a:solidFill>
                <a:latin typeface="Arial" panose="020B0604020202020204" pitchFamily="34" charset="0"/>
                <a:cs typeface="Arial" panose="020B0604020202020204" pitchFamily="34" charset="0"/>
              </a:rPr>
              <a:t>Philologia Perennis</a:t>
            </a:r>
          </a:p>
          <a:p>
            <a:pPr marL="285750" indent="-285750">
              <a:buFont typeface="Arial" panose="020B0604020202020204" pitchFamily="34" charset="0"/>
              <a:buChar char="•"/>
            </a:pPr>
            <a:r>
              <a:rPr lang="en-US" sz="2000" i="1" dirty="0" err="1">
                <a:solidFill>
                  <a:schemeClr val="bg2"/>
                </a:solidFill>
                <a:latin typeface="Arial" panose="020B0604020202020204" pitchFamily="34" charset="0"/>
                <a:cs typeface="Arial" panose="020B0604020202020204" pitchFamily="34" charset="0"/>
              </a:rPr>
              <a:t>Sermones</a:t>
            </a:r>
            <a:r>
              <a:rPr lang="en-US" sz="2000" i="1" dirty="0">
                <a:solidFill>
                  <a:schemeClr val="bg2"/>
                </a:solidFill>
                <a:latin typeface="Arial" panose="020B0604020202020204" pitchFamily="34" charset="0"/>
                <a:cs typeface="Arial" panose="020B0604020202020204" pitchFamily="34" charset="0"/>
              </a:rPr>
              <a:t> </a:t>
            </a:r>
            <a:r>
              <a:rPr lang="en-US" sz="2000" i="1" dirty="0" err="1">
                <a:solidFill>
                  <a:schemeClr val="bg2"/>
                </a:solidFill>
                <a:latin typeface="Arial" panose="020B0604020202020204" pitchFamily="34" charset="0"/>
                <a:cs typeface="Arial" panose="020B0604020202020204" pitchFamily="34" charset="0"/>
              </a:rPr>
              <a:t>Raedarii</a:t>
            </a:r>
            <a:endParaRPr lang="en-US" sz="2000" i="1" dirty="0">
              <a:solidFill>
                <a:schemeClr val="bg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i="1" dirty="0">
                <a:solidFill>
                  <a:schemeClr val="bg2"/>
                </a:solidFill>
                <a:latin typeface="Arial" panose="020B0604020202020204" pitchFamily="34" charset="0"/>
                <a:cs typeface="Arial" panose="020B0604020202020204" pitchFamily="34" charset="0"/>
              </a:rPr>
              <a:t>Quomodo </a:t>
            </a:r>
            <a:r>
              <a:rPr lang="en-US" sz="2000" i="1" dirty="0" err="1">
                <a:solidFill>
                  <a:schemeClr val="bg2"/>
                </a:solidFill>
                <a:latin typeface="Arial" panose="020B0604020202020204" pitchFamily="34" charset="0"/>
                <a:cs typeface="Arial" panose="020B0604020202020204" pitchFamily="34" charset="0"/>
              </a:rPr>
              <a:t>Dicitur</a:t>
            </a:r>
            <a:endParaRPr lang="en-US" sz="2000" i="1" dirty="0">
              <a:solidFill>
                <a:schemeClr val="bg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i="1" dirty="0" err="1">
                <a:solidFill>
                  <a:schemeClr val="bg2"/>
                </a:solidFill>
                <a:latin typeface="Arial" panose="020B0604020202020204" pitchFamily="34" charset="0"/>
                <a:cs typeface="Arial" panose="020B0604020202020204" pitchFamily="34" charset="0"/>
              </a:rPr>
              <a:t>Latinitium</a:t>
            </a:r>
            <a:endParaRPr lang="en-US" sz="2000" i="1" dirty="0">
              <a:solidFill>
                <a:schemeClr val="bg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i="1" dirty="0">
                <a:solidFill>
                  <a:schemeClr val="bg2"/>
                </a:solidFill>
                <a:latin typeface="Arial" panose="020B0604020202020204" pitchFamily="34" charset="0"/>
                <a:cs typeface="Arial" panose="020B0604020202020204" pitchFamily="34" charset="0"/>
              </a:rPr>
              <a:t>In </a:t>
            </a:r>
            <a:r>
              <a:rPr lang="en-US" sz="2000" i="1" dirty="0" err="1">
                <a:solidFill>
                  <a:schemeClr val="bg2"/>
                </a:solidFill>
                <a:latin typeface="Arial" panose="020B0604020202020204" pitchFamily="34" charset="0"/>
                <a:cs typeface="Arial" panose="020B0604020202020204" pitchFamily="34" charset="0"/>
              </a:rPr>
              <a:t>Foro</a:t>
            </a:r>
            <a:r>
              <a:rPr lang="en-US" sz="2000" i="1" dirty="0">
                <a:solidFill>
                  <a:schemeClr val="bg2"/>
                </a:solidFill>
                <a:latin typeface="Arial" panose="020B0604020202020204" pitchFamily="34" charset="0"/>
                <a:cs typeface="Arial" panose="020B0604020202020204" pitchFamily="34" charset="0"/>
              </a:rPr>
              <a:t> Romano</a:t>
            </a:r>
          </a:p>
          <a:p>
            <a:pPr marL="285750" indent="-285750">
              <a:buFont typeface="Arial" panose="020B0604020202020204" pitchFamily="34" charset="0"/>
              <a:buChar char="•"/>
            </a:pPr>
            <a:r>
              <a:rPr lang="en-US" sz="2000" i="1" dirty="0" err="1">
                <a:solidFill>
                  <a:schemeClr val="bg2"/>
                </a:solidFill>
                <a:latin typeface="Arial" panose="020B0604020202020204" pitchFamily="34" charset="0"/>
                <a:cs typeface="Arial" panose="020B0604020202020204" pitchFamily="34" charset="0"/>
              </a:rPr>
              <a:t>Nuntii</a:t>
            </a:r>
            <a:r>
              <a:rPr lang="en-US" sz="2000" i="1" dirty="0">
                <a:solidFill>
                  <a:schemeClr val="bg2"/>
                </a:solidFill>
                <a:latin typeface="Arial" panose="020B0604020202020204" pitchFamily="34" charset="0"/>
                <a:cs typeface="Arial" panose="020B0604020202020204" pitchFamily="34" charset="0"/>
              </a:rPr>
              <a:t> </a:t>
            </a:r>
            <a:r>
              <a:rPr lang="en-US" sz="2000" i="1" dirty="0" err="1">
                <a:solidFill>
                  <a:schemeClr val="bg2"/>
                </a:solidFill>
                <a:latin typeface="Arial" panose="020B0604020202020204" pitchFamily="34" charset="0"/>
                <a:cs typeface="Arial" panose="020B0604020202020204" pitchFamily="34" charset="0"/>
              </a:rPr>
              <a:t>Latini</a:t>
            </a:r>
            <a:r>
              <a:rPr lang="en-US" sz="2000" i="1" dirty="0">
                <a:solidFill>
                  <a:schemeClr val="bg2"/>
                </a:solidFill>
                <a:latin typeface="Arial" panose="020B0604020202020204" pitchFamily="34" charset="0"/>
                <a:cs typeface="Arial" panose="020B0604020202020204" pitchFamily="34" charset="0"/>
              </a:rPr>
              <a:t> </a:t>
            </a:r>
            <a:r>
              <a:rPr lang="en-US" sz="2000" i="1" dirty="0" err="1">
                <a:solidFill>
                  <a:schemeClr val="bg2"/>
                </a:solidFill>
                <a:latin typeface="Arial" panose="020B0604020202020204" pitchFamily="34" charset="0"/>
                <a:cs typeface="Arial" panose="020B0604020202020204" pitchFamily="34" charset="0"/>
              </a:rPr>
              <a:t>Vasintonienses</a:t>
            </a:r>
            <a:r>
              <a:rPr lang="en-US" sz="2000" dirty="0">
                <a:solidFill>
                  <a:schemeClr val="bg2"/>
                </a:solidFill>
                <a:latin typeface="Arial" panose="020B0604020202020204" pitchFamily="34" charset="0"/>
                <a:cs typeface="Arial" panose="020B0604020202020204" pitchFamily="34" charset="0"/>
              </a:rPr>
              <a:t> </a:t>
            </a:r>
          </a:p>
          <a:p>
            <a:endParaRPr lang="en-US" dirty="0"/>
          </a:p>
        </p:txBody>
      </p:sp>
      <p:pic>
        <p:nvPicPr>
          <p:cNvPr id="3" name="Picture 7">
            <a:extLst>
              <a:ext uri="{FF2B5EF4-FFF2-40B4-BE49-F238E27FC236}">
                <a16:creationId xmlns:a16="http://schemas.microsoft.com/office/drawing/2014/main" id="{6EBAEB12-BB54-4A4A-A116-2BB7025E8CC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92803" y="917474"/>
            <a:ext cx="4185437" cy="3016210"/>
          </a:xfrm>
          <a:prstGeom prst="rect">
            <a:avLst/>
          </a:prstGeom>
        </p:spPr>
      </p:pic>
      <p:sp>
        <p:nvSpPr>
          <p:cNvPr id="4" name="TextBox 3">
            <a:extLst>
              <a:ext uri="{FF2B5EF4-FFF2-40B4-BE49-F238E27FC236}">
                <a16:creationId xmlns:a16="http://schemas.microsoft.com/office/drawing/2014/main" id="{30092205-0F50-1348-9B86-EA8E2D200B6E}"/>
              </a:ext>
            </a:extLst>
          </p:cNvPr>
          <p:cNvSpPr txBox="1"/>
          <p:nvPr/>
        </p:nvSpPr>
        <p:spPr>
          <a:xfrm>
            <a:off x="6080760" y="3953432"/>
            <a:ext cx="1056700" cy="215444"/>
          </a:xfrm>
          <a:prstGeom prst="rect">
            <a:avLst/>
          </a:prstGeom>
          <a:noFill/>
        </p:spPr>
        <p:txBody>
          <a:bodyPr wrap="none" rtlCol="0">
            <a:spAutoFit/>
          </a:bodyPr>
          <a:lstStyle/>
          <a:p>
            <a:r>
              <a:rPr lang="en-US" sz="800" dirty="0">
                <a:solidFill>
                  <a:schemeClr val="bg2"/>
                </a:solidFill>
              </a:rPr>
              <a:t>Photo by Seth Pryor</a:t>
            </a:r>
          </a:p>
        </p:txBody>
      </p:sp>
    </p:spTree>
    <p:extLst>
      <p:ext uri="{BB962C8B-B14F-4D97-AF65-F5344CB8AC3E}">
        <p14:creationId xmlns:p14="http://schemas.microsoft.com/office/powerpoint/2010/main" val="77031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1475623-C9BB-2A43-B6D2-E6C76AD06C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04094" y="891540"/>
            <a:ext cx="3771454" cy="3116031"/>
          </a:xfrm>
          <a:prstGeom prst="rect">
            <a:avLst/>
          </a:prstGeom>
        </p:spPr>
      </p:pic>
      <p:sp>
        <p:nvSpPr>
          <p:cNvPr id="3" name="TextBox 2">
            <a:extLst>
              <a:ext uri="{FF2B5EF4-FFF2-40B4-BE49-F238E27FC236}">
                <a16:creationId xmlns:a16="http://schemas.microsoft.com/office/drawing/2014/main" id="{3AF61459-740B-344C-A0B3-B675637C535B}"/>
              </a:ext>
            </a:extLst>
          </p:cNvPr>
          <p:cNvSpPr txBox="1"/>
          <p:nvPr/>
        </p:nvSpPr>
        <p:spPr>
          <a:xfrm>
            <a:off x="6158265" y="3984711"/>
            <a:ext cx="1063112" cy="215444"/>
          </a:xfrm>
          <a:prstGeom prst="rect">
            <a:avLst/>
          </a:prstGeom>
          <a:noFill/>
        </p:spPr>
        <p:txBody>
          <a:bodyPr wrap="none" rtlCol="0">
            <a:spAutoFit/>
          </a:bodyPr>
          <a:lstStyle/>
          <a:p>
            <a:r>
              <a:rPr lang="en-US" sz="800" dirty="0">
                <a:solidFill>
                  <a:schemeClr val="bg2"/>
                </a:solidFill>
              </a:rPr>
              <a:t>Photo By Seth Pryor</a:t>
            </a:r>
          </a:p>
        </p:txBody>
      </p:sp>
      <p:sp>
        <p:nvSpPr>
          <p:cNvPr id="5" name="TextBox 4">
            <a:extLst>
              <a:ext uri="{FF2B5EF4-FFF2-40B4-BE49-F238E27FC236}">
                <a16:creationId xmlns:a16="http://schemas.microsoft.com/office/drawing/2014/main" id="{D97EBB66-FFEC-0844-A924-562D1A5F35D5}"/>
              </a:ext>
            </a:extLst>
          </p:cNvPr>
          <p:cNvSpPr txBox="1"/>
          <p:nvPr/>
        </p:nvSpPr>
        <p:spPr>
          <a:xfrm>
            <a:off x="568452" y="766597"/>
            <a:ext cx="4572000" cy="646331"/>
          </a:xfrm>
          <a:prstGeom prst="rect">
            <a:avLst/>
          </a:prstGeom>
          <a:noFill/>
        </p:spPr>
        <p:txBody>
          <a:bodyPr wrap="square">
            <a:spAutoFit/>
          </a:bodyPr>
          <a:lstStyle/>
          <a:p>
            <a:r>
              <a:rPr lang="en-US" sz="3600" dirty="0">
                <a:solidFill>
                  <a:schemeClr val="bg2"/>
                </a:solidFill>
                <a:latin typeface="+mj-lt"/>
              </a:rPr>
              <a:t>The News in Latin:</a:t>
            </a:r>
          </a:p>
        </p:txBody>
      </p:sp>
      <p:sp>
        <p:nvSpPr>
          <p:cNvPr id="7" name="TextBox 6">
            <a:extLst>
              <a:ext uri="{FF2B5EF4-FFF2-40B4-BE49-F238E27FC236}">
                <a16:creationId xmlns:a16="http://schemas.microsoft.com/office/drawing/2014/main" id="{AE57239D-45FA-464D-83E2-3DDC16DCE5D4}"/>
              </a:ext>
            </a:extLst>
          </p:cNvPr>
          <p:cNvSpPr txBox="1"/>
          <p:nvPr/>
        </p:nvSpPr>
        <p:spPr>
          <a:xfrm>
            <a:off x="568452" y="1433892"/>
            <a:ext cx="3443478" cy="2308324"/>
          </a:xfrm>
          <a:prstGeom prst="rect">
            <a:avLst/>
          </a:prstGeom>
          <a:noFill/>
        </p:spPr>
        <p:txBody>
          <a:bodyPr wrap="square">
            <a:spAutoFit/>
          </a:bodyPr>
          <a:lstStyle/>
          <a:p>
            <a:r>
              <a:rPr lang="en-US" sz="2400" b="0" i="1" u="none" strike="noStrike" dirty="0">
                <a:solidFill>
                  <a:schemeClr val="bg2"/>
                </a:solidFill>
                <a:effectLst/>
                <a:latin typeface="Arial" panose="020B0604020202020204" pitchFamily="34" charset="0"/>
                <a:cs typeface="Arial" panose="020B0604020202020204" pitchFamily="34" charset="0"/>
              </a:rPr>
              <a:t>Nuntii </a:t>
            </a:r>
            <a:r>
              <a:rPr lang="en-US" sz="2400" b="0" i="1" u="none" strike="noStrike" dirty="0" err="1">
                <a:solidFill>
                  <a:schemeClr val="bg2"/>
                </a:solidFill>
                <a:effectLst/>
                <a:latin typeface="Arial" panose="020B0604020202020204" pitchFamily="34" charset="0"/>
                <a:cs typeface="Arial" panose="020B0604020202020204" pitchFamily="34" charset="0"/>
              </a:rPr>
              <a:t>Latini</a:t>
            </a:r>
            <a:r>
              <a:rPr lang="en-US" sz="2400" b="0" i="1" u="none" strike="noStrike" dirty="0">
                <a:solidFill>
                  <a:schemeClr val="bg2"/>
                </a:solidFill>
                <a:effectLst/>
                <a:latin typeface="Arial" panose="020B0604020202020204" pitchFamily="34" charset="0"/>
                <a:cs typeface="Arial" panose="020B0604020202020204" pitchFamily="34" charset="0"/>
              </a:rPr>
              <a:t>, </a:t>
            </a:r>
            <a:r>
              <a:rPr lang="en-US" sz="2400" b="0" u="none" strike="noStrike" dirty="0">
                <a:solidFill>
                  <a:schemeClr val="bg2"/>
                </a:solidFill>
                <a:effectLst/>
                <a:latin typeface="Arial" panose="020B0604020202020204" pitchFamily="34" charset="0"/>
                <a:cs typeface="Arial" panose="020B0604020202020204" pitchFamily="34" charset="0"/>
              </a:rPr>
              <a:t>hosted by a Finnish broadcasting network,</a:t>
            </a:r>
            <a:r>
              <a:rPr lang="en-US" sz="2400" b="0" i="1" u="none" strike="noStrike" dirty="0">
                <a:solidFill>
                  <a:schemeClr val="bg2"/>
                </a:solidFill>
                <a:effectLst/>
                <a:latin typeface="Arial" panose="020B0604020202020204" pitchFamily="34" charset="0"/>
                <a:cs typeface="Arial" panose="020B0604020202020204" pitchFamily="34" charset="0"/>
              </a:rPr>
              <a:t> </a:t>
            </a:r>
            <a:r>
              <a:rPr lang="en-US" sz="2400" b="0" u="none" strike="noStrike" dirty="0">
                <a:solidFill>
                  <a:schemeClr val="bg2"/>
                </a:solidFill>
                <a:effectLst/>
                <a:latin typeface="Arial" panose="020B0604020202020204" pitchFamily="34" charset="0"/>
                <a:cs typeface="Arial" panose="020B0604020202020204" pitchFamily="34" charset="0"/>
              </a:rPr>
              <a:t>has been reporting </a:t>
            </a:r>
            <a:r>
              <a:rPr lang="en-US" sz="2400" dirty="0">
                <a:solidFill>
                  <a:schemeClr val="bg2"/>
                </a:solidFill>
                <a:latin typeface="Arial" panose="020B0604020202020204" pitchFamily="34" charset="0"/>
                <a:cs typeface="Arial" panose="020B0604020202020204" pitchFamily="34" charset="0"/>
              </a:rPr>
              <a:t>on global news events in Latin since 1989. </a:t>
            </a:r>
            <a:endParaRPr lang="en-US" sz="2400" b="0" i="0" u="none" strike="noStrike" dirty="0">
              <a:solidFill>
                <a:schemeClr val="bg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62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96F4-EE52-8C48-8327-795519D00780}"/>
              </a:ext>
            </a:extLst>
          </p:cNvPr>
          <p:cNvSpPr>
            <a:spLocks noGrp="1"/>
          </p:cNvSpPr>
          <p:nvPr>
            <p:ph type="title"/>
          </p:nvPr>
        </p:nvSpPr>
        <p:spPr/>
        <p:txBody>
          <a:bodyPr/>
          <a:lstStyle/>
          <a:p>
            <a:r>
              <a:rPr lang="en-US" dirty="0">
                <a:solidFill>
                  <a:schemeClr val="bg2"/>
                </a:solidFill>
              </a:rPr>
              <a:t>Video Games in Latin..</a:t>
            </a:r>
          </a:p>
        </p:txBody>
      </p:sp>
      <p:pic>
        <p:nvPicPr>
          <p:cNvPr id="3" name="Picture 6">
            <a:extLst>
              <a:ext uri="{FF2B5EF4-FFF2-40B4-BE49-F238E27FC236}">
                <a16:creationId xmlns:a16="http://schemas.microsoft.com/office/drawing/2014/main" id="{9CEBD0D9-9A9D-EA46-B784-E8685ACE2FC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096" y="1074763"/>
            <a:ext cx="3983444" cy="3154337"/>
          </a:xfrm>
          <a:prstGeom prst="rect">
            <a:avLst/>
          </a:prstGeom>
        </p:spPr>
      </p:pic>
      <p:pic>
        <p:nvPicPr>
          <p:cNvPr id="4" name="Picture 5">
            <a:extLst>
              <a:ext uri="{FF2B5EF4-FFF2-40B4-BE49-F238E27FC236}">
                <a16:creationId xmlns:a16="http://schemas.microsoft.com/office/drawing/2014/main" id="{FEEE2692-C666-684E-88DC-AF23BD9A14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03051" y="1063229"/>
            <a:ext cx="4403853" cy="3189816"/>
          </a:xfrm>
          <a:prstGeom prst="rect">
            <a:avLst/>
          </a:prstGeom>
        </p:spPr>
      </p:pic>
      <p:sp>
        <p:nvSpPr>
          <p:cNvPr id="5" name="TextBox 4">
            <a:extLst>
              <a:ext uri="{FF2B5EF4-FFF2-40B4-BE49-F238E27FC236}">
                <a16:creationId xmlns:a16="http://schemas.microsoft.com/office/drawing/2014/main" id="{603C6100-4304-6745-8ACD-E5CD14FC0597}"/>
              </a:ext>
            </a:extLst>
          </p:cNvPr>
          <p:cNvSpPr txBox="1"/>
          <p:nvPr/>
        </p:nvSpPr>
        <p:spPr>
          <a:xfrm>
            <a:off x="1729068" y="4205122"/>
            <a:ext cx="1056700" cy="215444"/>
          </a:xfrm>
          <a:prstGeom prst="rect">
            <a:avLst/>
          </a:prstGeom>
          <a:noFill/>
        </p:spPr>
        <p:txBody>
          <a:bodyPr wrap="none" rtlCol="0">
            <a:spAutoFit/>
          </a:bodyPr>
          <a:lstStyle/>
          <a:p>
            <a:r>
              <a:rPr lang="en-US" sz="800" dirty="0">
                <a:solidFill>
                  <a:schemeClr val="bg2"/>
                </a:solidFill>
              </a:rPr>
              <a:t>Photo by Seth Pryor</a:t>
            </a:r>
          </a:p>
        </p:txBody>
      </p:sp>
      <p:sp>
        <p:nvSpPr>
          <p:cNvPr id="6" name="TextBox 5">
            <a:extLst>
              <a:ext uri="{FF2B5EF4-FFF2-40B4-BE49-F238E27FC236}">
                <a16:creationId xmlns:a16="http://schemas.microsoft.com/office/drawing/2014/main" id="{DFE8A660-6E41-D845-9780-1AE83983AE38}"/>
              </a:ext>
            </a:extLst>
          </p:cNvPr>
          <p:cNvSpPr txBox="1"/>
          <p:nvPr/>
        </p:nvSpPr>
        <p:spPr>
          <a:xfrm>
            <a:off x="6203269" y="4205122"/>
            <a:ext cx="1056700" cy="215444"/>
          </a:xfrm>
          <a:prstGeom prst="rect">
            <a:avLst/>
          </a:prstGeom>
          <a:noFill/>
        </p:spPr>
        <p:txBody>
          <a:bodyPr wrap="none" rtlCol="0">
            <a:spAutoFit/>
          </a:bodyPr>
          <a:lstStyle/>
          <a:p>
            <a:r>
              <a:rPr lang="en-US" sz="800" dirty="0">
                <a:solidFill>
                  <a:schemeClr val="bg2"/>
                </a:solidFill>
              </a:rPr>
              <a:t>Photo by Seth Pryor</a:t>
            </a:r>
          </a:p>
        </p:txBody>
      </p:sp>
    </p:spTree>
    <p:extLst>
      <p:ext uri="{BB962C8B-B14F-4D97-AF65-F5344CB8AC3E}">
        <p14:creationId xmlns:p14="http://schemas.microsoft.com/office/powerpoint/2010/main" val="149506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90B5F7-DB6D-9C41-97D8-2D0386D559D4}"/>
              </a:ext>
            </a:extLst>
          </p:cNvPr>
          <p:cNvSpPr txBox="1"/>
          <p:nvPr/>
        </p:nvSpPr>
        <p:spPr>
          <a:xfrm>
            <a:off x="137160" y="502920"/>
            <a:ext cx="4325671" cy="646331"/>
          </a:xfrm>
          <a:prstGeom prst="rect">
            <a:avLst/>
          </a:prstGeom>
          <a:noFill/>
        </p:spPr>
        <p:txBody>
          <a:bodyPr wrap="none" rtlCol="0">
            <a:spAutoFit/>
          </a:bodyPr>
          <a:lstStyle/>
          <a:p>
            <a:r>
              <a:rPr lang="en-US" sz="3600" dirty="0">
                <a:solidFill>
                  <a:schemeClr val="bg2"/>
                </a:solidFill>
              </a:rPr>
              <a:t>Conferences in Latin:</a:t>
            </a:r>
          </a:p>
        </p:txBody>
      </p:sp>
      <p:sp>
        <p:nvSpPr>
          <p:cNvPr id="5" name="TextBox 4">
            <a:extLst>
              <a:ext uri="{FF2B5EF4-FFF2-40B4-BE49-F238E27FC236}">
                <a16:creationId xmlns:a16="http://schemas.microsoft.com/office/drawing/2014/main" id="{6FBF8010-B042-F247-AA5F-91BA73CECBB4}"/>
              </a:ext>
            </a:extLst>
          </p:cNvPr>
          <p:cNvSpPr txBox="1"/>
          <p:nvPr/>
        </p:nvSpPr>
        <p:spPr>
          <a:xfrm>
            <a:off x="182880" y="1149251"/>
            <a:ext cx="4594860" cy="3693319"/>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bg2"/>
                </a:solidFill>
                <a:latin typeface="Arial" panose="020B0604020202020204" pitchFamily="34" charset="0"/>
                <a:cs typeface="Arial" panose="020B0604020202020204" pitchFamily="34" charset="0"/>
              </a:rPr>
              <a:t>In 2007,</a:t>
            </a:r>
            <a:r>
              <a:rPr lang="en-US" sz="1800" b="0" i="0" u="none" strike="noStrike" dirty="0">
                <a:solidFill>
                  <a:schemeClr val="bg2"/>
                </a:solidFill>
                <a:effectLst/>
                <a:latin typeface="Arial" panose="020B0604020202020204" pitchFamily="34" charset="0"/>
                <a:cs typeface="Arial" panose="020B0604020202020204" pitchFamily="34" charset="0"/>
              </a:rPr>
              <a:t> the Academy Vivarium Novum in Naples had over 300 Latin speakers present at its conference</a:t>
            </a:r>
            <a:endParaRPr lang="en-US" sz="1800" dirty="0">
              <a:solidFill>
                <a:schemeClr val="bg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solidFill>
                  <a:schemeClr val="bg2"/>
                </a:solidFill>
                <a:latin typeface="Arial" panose="020B0604020202020204" pitchFamily="34" charset="0"/>
                <a:cs typeface="Arial" panose="020B0604020202020204" pitchFamily="34" charset="0"/>
              </a:rPr>
              <a:t>In 2013, Calvin U’s Living Latin conference had 90 participants</a:t>
            </a:r>
          </a:p>
          <a:p>
            <a:pPr marL="285750" indent="-285750">
              <a:buFont typeface="Arial" panose="020B0604020202020204" pitchFamily="34" charset="0"/>
              <a:buChar char="•"/>
            </a:pPr>
            <a:r>
              <a:rPr lang="en-US" sz="1800" b="0" i="0" u="none" strike="noStrike" dirty="0">
                <a:solidFill>
                  <a:schemeClr val="bg2"/>
                </a:solidFill>
                <a:effectLst/>
                <a:latin typeface="Arial" panose="020B0604020202020204" pitchFamily="34" charset="0"/>
                <a:cs typeface="Arial" panose="020B0604020202020204" pitchFamily="34" charset="0"/>
              </a:rPr>
              <a:t>In 2014, The </a:t>
            </a:r>
            <a:r>
              <a:rPr lang="en-US" sz="1800" b="0" i="0" u="none" strike="noStrike" dirty="0" err="1">
                <a:solidFill>
                  <a:schemeClr val="bg2"/>
                </a:solidFill>
                <a:effectLst/>
                <a:latin typeface="Arial" panose="020B0604020202020204" pitchFamily="34" charset="0"/>
                <a:cs typeface="Arial" panose="020B0604020202020204" pitchFamily="34" charset="0"/>
              </a:rPr>
              <a:t>Conventiculum</a:t>
            </a:r>
            <a:r>
              <a:rPr lang="en-US" sz="1800" b="0" i="0" u="none" strike="noStrike" dirty="0">
                <a:solidFill>
                  <a:schemeClr val="bg2"/>
                </a:solidFill>
                <a:effectLst/>
                <a:latin typeface="Arial" panose="020B0604020202020204" pitchFamily="34" charset="0"/>
                <a:cs typeface="Arial" panose="020B0604020202020204" pitchFamily="34" charset="0"/>
              </a:rPr>
              <a:t> </a:t>
            </a:r>
            <a:r>
              <a:rPr lang="en-US" sz="1800" b="0" i="0" u="none" strike="noStrike" dirty="0" err="1">
                <a:solidFill>
                  <a:schemeClr val="bg2"/>
                </a:solidFill>
                <a:effectLst/>
                <a:latin typeface="Arial" panose="020B0604020202020204" pitchFamily="34" charset="0"/>
                <a:cs typeface="Arial" panose="020B0604020202020204" pitchFamily="34" charset="0"/>
              </a:rPr>
              <a:t>Lexintonense</a:t>
            </a:r>
            <a:r>
              <a:rPr lang="en-US" sz="1800" b="0" i="0" u="none" strike="noStrike" dirty="0">
                <a:solidFill>
                  <a:schemeClr val="bg2"/>
                </a:solidFill>
                <a:effectLst/>
                <a:latin typeface="Arial" panose="020B0604020202020204" pitchFamily="34" charset="0"/>
                <a:cs typeface="Arial" panose="020B0604020202020204" pitchFamily="34" charset="0"/>
              </a:rPr>
              <a:t> had 85 participants</a:t>
            </a:r>
            <a:endParaRPr lang="en-US" sz="1800" dirty="0">
              <a:solidFill>
                <a:schemeClr val="bg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solidFill>
                  <a:schemeClr val="bg2"/>
                </a:solidFill>
                <a:latin typeface="Arial" panose="020B0604020202020204" pitchFamily="34" charset="0"/>
                <a:cs typeface="Arial" panose="020B0604020202020204" pitchFamily="34" charset="0"/>
              </a:rPr>
              <a:t>In 2016, Fordham’s Living Latin in NYC Conference brought in more than 150 participants.</a:t>
            </a:r>
          </a:p>
          <a:p>
            <a:pPr marL="285750" indent="-285750">
              <a:buFont typeface="Arial" panose="020B0604020202020204" pitchFamily="34" charset="0"/>
              <a:buChar char="•"/>
            </a:pPr>
            <a:r>
              <a:rPr lang="en-US" sz="1800" dirty="0">
                <a:solidFill>
                  <a:schemeClr val="bg2"/>
                </a:solidFill>
                <a:latin typeface="Arial" panose="020B0604020202020204" pitchFamily="34" charset="0"/>
                <a:cs typeface="Arial" panose="020B0604020202020204" pitchFamily="34" charset="0"/>
              </a:rPr>
              <a:t>In 2019, The Paideia Institute had around 250 participants in their Living Latin event</a:t>
            </a:r>
            <a:r>
              <a:rPr lang="en-US" sz="1800" dirty="0">
                <a:solidFill>
                  <a:schemeClr val="bg1"/>
                </a:solidFill>
                <a:latin typeface="Arial" panose="020B0604020202020204" pitchFamily="34" charset="0"/>
                <a:cs typeface="Arial" panose="020B0604020202020204" pitchFamily="34" charset="0"/>
              </a:rPr>
              <a:t>.</a:t>
            </a:r>
          </a:p>
        </p:txBody>
      </p:sp>
      <p:pic>
        <p:nvPicPr>
          <p:cNvPr id="6" name="Picture 4">
            <a:extLst>
              <a:ext uri="{FF2B5EF4-FFF2-40B4-BE49-F238E27FC236}">
                <a16:creationId xmlns:a16="http://schemas.microsoft.com/office/drawing/2014/main" id="{B069900A-2576-EC4C-800B-0C57EA348B6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04091" y="1149251"/>
            <a:ext cx="3839859" cy="3359876"/>
          </a:xfrm>
          <a:prstGeom prst="rect">
            <a:avLst/>
          </a:prstGeom>
        </p:spPr>
      </p:pic>
      <p:sp>
        <p:nvSpPr>
          <p:cNvPr id="7" name="TextBox 6">
            <a:extLst>
              <a:ext uri="{FF2B5EF4-FFF2-40B4-BE49-F238E27FC236}">
                <a16:creationId xmlns:a16="http://schemas.microsoft.com/office/drawing/2014/main" id="{A0FD4C9A-AD46-CC4E-97E2-AF8FF4ACD27E}"/>
              </a:ext>
            </a:extLst>
          </p:cNvPr>
          <p:cNvSpPr txBox="1"/>
          <p:nvPr/>
        </p:nvSpPr>
        <p:spPr>
          <a:xfrm>
            <a:off x="6327730" y="4509127"/>
            <a:ext cx="992579" cy="215444"/>
          </a:xfrm>
          <a:prstGeom prst="rect">
            <a:avLst/>
          </a:prstGeom>
          <a:noFill/>
        </p:spPr>
        <p:txBody>
          <a:bodyPr wrap="none" rtlCol="0">
            <a:spAutoFit/>
          </a:bodyPr>
          <a:lstStyle/>
          <a:p>
            <a:r>
              <a:rPr lang="en-US" sz="800" dirty="0">
                <a:solidFill>
                  <a:schemeClr val="bg2"/>
                </a:solidFill>
              </a:rPr>
              <a:t>Photo by Duolingo</a:t>
            </a:r>
          </a:p>
        </p:txBody>
      </p:sp>
    </p:spTree>
    <p:extLst>
      <p:ext uri="{BB962C8B-B14F-4D97-AF65-F5344CB8AC3E}">
        <p14:creationId xmlns:p14="http://schemas.microsoft.com/office/powerpoint/2010/main" val="888833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9B9F-E158-4F44-8944-18C1ECA97C3B}"/>
              </a:ext>
            </a:extLst>
          </p:cNvPr>
          <p:cNvSpPr>
            <a:spLocks noGrp="1"/>
          </p:cNvSpPr>
          <p:nvPr>
            <p:ph type="title"/>
          </p:nvPr>
        </p:nvSpPr>
        <p:spPr/>
        <p:txBody>
          <a:bodyPr>
            <a:normAutofit fontScale="90000"/>
          </a:bodyPr>
          <a:lstStyle/>
          <a:p>
            <a:r>
              <a:rPr lang="en-US" dirty="0">
                <a:solidFill>
                  <a:schemeClr val="bg2"/>
                </a:solidFill>
              </a:rPr>
              <a:t>All Of This Exists In Ancient Greek As Well (Just To A Lesser Extent)</a:t>
            </a:r>
          </a:p>
        </p:txBody>
      </p:sp>
      <p:pic>
        <p:nvPicPr>
          <p:cNvPr id="3" name="Picture 5">
            <a:extLst>
              <a:ext uri="{FF2B5EF4-FFF2-40B4-BE49-F238E27FC236}">
                <a16:creationId xmlns:a16="http://schemas.microsoft.com/office/drawing/2014/main" id="{B8D0E6A9-3331-574F-A2EA-DDEC44A182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1725930"/>
            <a:ext cx="2948762" cy="2356004"/>
          </a:xfrm>
          <a:prstGeom prst="rect">
            <a:avLst/>
          </a:prstGeom>
        </p:spPr>
      </p:pic>
      <p:sp>
        <p:nvSpPr>
          <p:cNvPr id="4" name="TextBox 3">
            <a:extLst>
              <a:ext uri="{FF2B5EF4-FFF2-40B4-BE49-F238E27FC236}">
                <a16:creationId xmlns:a16="http://schemas.microsoft.com/office/drawing/2014/main" id="{A031522E-04D6-784B-942F-D1CC7A556B06}"/>
              </a:ext>
            </a:extLst>
          </p:cNvPr>
          <p:cNvSpPr txBox="1"/>
          <p:nvPr/>
        </p:nvSpPr>
        <p:spPr>
          <a:xfrm>
            <a:off x="1271299" y="4081934"/>
            <a:ext cx="1056700" cy="215444"/>
          </a:xfrm>
          <a:prstGeom prst="rect">
            <a:avLst/>
          </a:prstGeom>
          <a:noFill/>
        </p:spPr>
        <p:txBody>
          <a:bodyPr wrap="none" rtlCol="0">
            <a:spAutoFit/>
          </a:bodyPr>
          <a:lstStyle/>
          <a:p>
            <a:r>
              <a:rPr lang="en-US" sz="800" dirty="0">
                <a:solidFill>
                  <a:schemeClr val="bg2"/>
                </a:solidFill>
              </a:rPr>
              <a:t>Photo by Seth Pryor</a:t>
            </a:r>
          </a:p>
        </p:txBody>
      </p:sp>
      <p:pic>
        <p:nvPicPr>
          <p:cNvPr id="5" name="Picture 4">
            <a:extLst>
              <a:ext uri="{FF2B5EF4-FFF2-40B4-BE49-F238E27FC236}">
                <a16:creationId xmlns:a16="http://schemas.microsoft.com/office/drawing/2014/main" id="{3420E467-73F6-FB43-8486-C4D17D95A4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28381" y="1394579"/>
            <a:ext cx="2041079" cy="2932584"/>
          </a:xfrm>
          <a:prstGeom prst="rect">
            <a:avLst/>
          </a:prstGeom>
        </p:spPr>
      </p:pic>
      <p:sp>
        <p:nvSpPr>
          <p:cNvPr id="6" name="TextBox 5">
            <a:extLst>
              <a:ext uri="{FF2B5EF4-FFF2-40B4-BE49-F238E27FC236}">
                <a16:creationId xmlns:a16="http://schemas.microsoft.com/office/drawing/2014/main" id="{F20C5A25-992F-954E-9CA9-253FA85B1D45}"/>
              </a:ext>
            </a:extLst>
          </p:cNvPr>
          <p:cNvSpPr txBox="1"/>
          <p:nvPr/>
        </p:nvSpPr>
        <p:spPr>
          <a:xfrm>
            <a:off x="3987925" y="4297378"/>
            <a:ext cx="1276311" cy="215444"/>
          </a:xfrm>
          <a:prstGeom prst="rect">
            <a:avLst/>
          </a:prstGeom>
          <a:noFill/>
        </p:spPr>
        <p:txBody>
          <a:bodyPr wrap="none" rtlCol="0">
            <a:spAutoFit/>
          </a:bodyPr>
          <a:lstStyle/>
          <a:p>
            <a:r>
              <a:rPr lang="en-US" sz="800" dirty="0">
                <a:solidFill>
                  <a:schemeClr val="bg2"/>
                </a:solidFill>
              </a:rPr>
              <a:t>Photo by Andrew Wilson</a:t>
            </a:r>
          </a:p>
        </p:txBody>
      </p:sp>
      <p:pic>
        <p:nvPicPr>
          <p:cNvPr id="7" name="Picture 7">
            <a:extLst>
              <a:ext uri="{FF2B5EF4-FFF2-40B4-BE49-F238E27FC236}">
                <a16:creationId xmlns:a16="http://schemas.microsoft.com/office/drawing/2014/main" id="{77F0F3FD-3B23-A449-846E-D09CDB20503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18153" y="1874520"/>
            <a:ext cx="3006557" cy="1773074"/>
          </a:xfrm>
          <a:prstGeom prst="rect">
            <a:avLst/>
          </a:prstGeom>
        </p:spPr>
      </p:pic>
      <p:sp>
        <p:nvSpPr>
          <p:cNvPr id="9" name="TextBox 8">
            <a:extLst>
              <a:ext uri="{FF2B5EF4-FFF2-40B4-BE49-F238E27FC236}">
                <a16:creationId xmlns:a16="http://schemas.microsoft.com/office/drawing/2014/main" id="{9A85A2B0-CE12-E14E-8AD0-C7EBE7368636}"/>
              </a:ext>
            </a:extLst>
          </p:cNvPr>
          <p:cNvSpPr txBox="1"/>
          <p:nvPr/>
        </p:nvSpPr>
        <p:spPr>
          <a:xfrm>
            <a:off x="6992702" y="3603298"/>
            <a:ext cx="1056700" cy="215444"/>
          </a:xfrm>
          <a:prstGeom prst="rect">
            <a:avLst/>
          </a:prstGeom>
          <a:noFill/>
        </p:spPr>
        <p:txBody>
          <a:bodyPr wrap="none" rtlCol="0">
            <a:spAutoFit/>
          </a:bodyPr>
          <a:lstStyle/>
          <a:p>
            <a:r>
              <a:rPr lang="en-US" sz="800" dirty="0">
                <a:solidFill>
                  <a:schemeClr val="bg2"/>
                </a:solidFill>
              </a:rPr>
              <a:t>Photo by Seth Pryor</a:t>
            </a:r>
          </a:p>
        </p:txBody>
      </p:sp>
    </p:spTree>
    <p:extLst>
      <p:ext uri="{BB962C8B-B14F-4D97-AF65-F5344CB8AC3E}">
        <p14:creationId xmlns:p14="http://schemas.microsoft.com/office/powerpoint/2010/main" val="363086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F2B2A8-6BED-BD4B-AB22-E81ECBE9308E}"/>
              </a:ext>
            </a:extLst>
          </p:cNvPr>
          <p:cNvSpPr>
            <a:spLocks noGrp="1"/>
          </p:cNvSpPr>
          <p:nvPr>
            <p:ph type="title"/>
          </p:nvPr>
        </p:nvSpPr>
        <p:spPr/>
        <p:txBody>
          <a:bodyPr/>
          <a:lstStyle/>
          <a:p>
            <a:r>
              <a:rPr lang="en-US" dirty="0"/>
              <a:t>Proposals? </a:t>
            </a:r>
          </a:p>
        </p:txBody>
      </p:sp>
      <p:sp>
        <p:nvSpPr>
          <p:cNvPr id="4" name="Content Placeholder 3">
            <a:extLst>
              <a:ext uri="{FF2B5EF4-FFF2-40B4-BE49-F238E27FC236}">
                <a16:creationId xmlns:a16="http://schemas.microsoft.com/office/drawing/2014/main" id="{25BE1507-46A4-7C4D-BE58-3B02E4FAAA26}"/>
              </a:ext>
            </a:extLst>
          </p:cNvPr>
          <p:cNvSpPr>
            <a:spLocks noGrp="1"/>
          </p:cNvSpPr>
          <p:nvPr>
            <p:ph idx="1"/>
          </p:nvPr>
        </p:nvSpPr>
        <p:spPr/>
        <p:txBody>
          <a:bodyPr>
            <a:normAutofit fontScale="92500" lnSpcReduction="20000"/>
          </a:bodyPr>
          <a:lstStyle/>
          <a:p>
            <a:r>
              <a:rPr lang="en-US" sz="2200" dirty="0"/>
              <a:t>Normalize the biblical languages as languages</a:t>
            </a:r>
          </a:p>
          <a:p>
            <a:pPr lvl="1"/>
            <a:r>
              <a:rPr lang="en-US" sz="2200" dirty="0"/>
              <a:t>Show how they compare to other languages that regular people learn everyday.</a:t>
            </a:r>
          </a:p>
          <a:p>
            <a:pPr lvl="1"/>
            <a:r>
              <a:rPr lang="en-US" sz="2200" dirty="0"/>
              <a:t>Provide a roadmap to “fluency,” based on vocabulary and time spent in the language (Cf. the Foreign Service Institute and the CEFR scale).</a:t>
            </a:r>
          </a:p>
          <a:p>
            <a:pPr lvl="1"/>
            <a:r>
              <a:rPr lang="en-US" sz="2200" dirty="0"/>
              <a:t>Balance translation exercises with reading comprehensible material at the reader’s level. </a:t>
            </a:r>
            <a:r>
              <a:rPr lang="en-US" sz="2200" dirty="0" err="1"/>
              <a:t>Aaim</a:t>
            </a:r>
            <a:r>
              <a:rPr lang="en-US" sz="2200" dirty="0"/>
              <a:t> to get 5000K words a week, not year. (Cf. Dr. </a:t>
            </a:r>
            <a:r>
              <a:rPr lang="en-US" sz="2200" dirty="0" err="1"/>
              <a:t>Percer</a:t>
            </a:r>
            <a:r>
              <a:rPr lang="en-US" sz="2200" dirty="0"/>
              <a:t>)</a:t>
            </a:r>
          </a:p>
          <a:p>
            <a:pPr lvl="1"/>
            <a:r>
              <a:rPr lang="en-US" sz="2200" dirty="0"/>
              <a:t>Incorporate listening exercises from the beginning (at the minimum, add speaking if realistic)</a:t>
            </a:r>
          </a:p>
          <a:p>
            <a:pPr lvl="1"/>
            <a:r>
              <a:rPr lang="en-US" sz="2200" dirty="0"/>
              <a:t>Lastly, make it fun. (Cf. Liberty’s Arabic classes)</a:t>
            </a:r>
          </a:p>
          <a:p>
            <a:endParaRPr lang="en-US" dirty="0"/>
          </a:p>
        </p:txBody>
      </p:sp>
    </p:spTree>
    <p:extLst>
      <p:ext uri="{BB962C8B-B14F-4D97-AF65-F5344CB8AC3E}">
        <p14:creationId xmlns:p14="http://schemas.microsoft.com/office/powerpoint/2010/main" val="3094172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285751"/>
            <a:ext cx="9895114" cy="857250"/>
          </a:xfrm>
        </p:spPr>
        <p:txBody>
          <a:bodyPr>
            <a:normAutofit/>
          </a:bodyPr>
          <a:lstStyle/>
          <a:p>
            <a:r>
              <a:rPr lang="en-US" sz="3600" dirty="0"/>
              <a:t>Problem 1: Retention Rates? What Retention?</a:t>
            </a:r>
          </a:p>
        </p:txBody>
      </p:sp>
      <p:sp>
        <p:nvSpPr>
          <p:cNvPr id="3" name="Content Placeholder 2"/>
          <p:cNvSpPr>
            <a:spLocks noGrp="1"/>
          </p:cNvSpPr>
          <p:nvPr>
            <p:ph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David Miller, author of </a:t>
            </a:r>
            <a:r>
              <a:rPr lang="en-US" i="1" dirty="0">
                <a:latin typeface="Arial" panose="020B0604020202020204" pitchFamily="34" charset="0"/>
                <a:cs typeface="Arial" panose="020B0604020202020204" pitchFamily="34" charset="0"/>
              </a:rPr>
              <a:t>Biblical Language Pedagogy in Crisis</a:t>
            </a:r>
            <a:r>
              <a:rPr lang="en-US" dirty="0">
                <a:latin typeface="Arial" panose="020B0604020202020204" pitchFamily="34" charset="0"/>
                <a:cs typeface="Arial" panose="020B0604020202020204" pitchFamily="34" charset="0"/>
              </a:rPr>
              <a:t>, surveyed 32 professors and professionals in the field of New Testament Greek from 25 schools in 3 countries and found that 90% of students do not go on to use their biblical Greek.</a:t>
            </a:r>
          </a:p>
          <a:p>
            <a:r>
              <a:rPr lang="en-US" dirty="0">
                <a:latin typeface="Arial" panose="020B0604020202020204" pitchFamily="34" charset="0"/>
                <a:cs typeface="Arial" panose="020B0604020202020204" pitchFamily="34" charset="0"/>
              </a:rPr>
              <a:t>My data: I interviewed 11 liberty alumni, all of whom had taken at least 3 classes of Greek, with most averaging 5, and one having taken a combined 9 classes. None of them had kept up with their biblical languages if they were still in a educational program.</a:t>
            </a:r>
          </a:p>
          <a:p>
            <a:r>
              <a:rPr lang="en-US" dirty="0">
                <a:latin typeface="Arial" panose="020B0604020202020204" pitchFamily="34" charset="0"/>
                <a:cs typeface="Arial" panose="020B0604020202020204" pitchFamily="34" charset="0"/>
              </a:rPr>
              <a:t>I also interviewed 2 other students, one from T.E.D.S. and the other from Southeastern Seminary, with the same results.</a:t>
            </a:r>
          </a:p>
        </p:txBody>
      </p:sp>
    </p:spTree>
    <p:extLst>
      <p:ext uri="{BB962C8B-B14F-4D97-AF65-F5344CB8AC3E}">
        <p14:creationId xmlns:p14="http://schemas.microsoft.com/office/powerpoint/2010/main" val="291044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732C-AF88-234D-A207-6766839912A6}"/>
              </a:ext>
            </a:extLst>
          </p:cNvPr>
          <p:cNvSpPr>
            <a:spLocks noGrp="1"/>
          </p:cNvSpPr>
          <p:nvPr>
            <p:ph type="title"/>
          </p:nvPr>
        </p:nvSpPr>
        <p:spPr/>
        <p:txBody>
          <a:bodyPr/>
          <a:lstStyle/>
          <a:p>
            <a:r>
              <a:rPr lang="en-US" dirty="0"/>
              <a:t>Practical Application</a:t>
            </a:r>
          </a:p>
        </p:txBody>
      </p:sp>
      <p:sp>
        <p:nvSpPr>
          <p:cNvPr id="3" name="Content Placeholder 2">
            <a:extLst>
              <a:ext uri="{FF2B5EF4-FFF2-40B4-BE49-F238E27FC236}">
                <a16:creationId xmlns:a16="http://schemas.microsoft.com/office/drawing/2014/main" id="{4F1CD761-17FC-0645-895F-D316388F2414}"/>
              </a:ext>
            </a:extLst>
          </p:cNvPr>
          <p:cNvSpPr>
            <a:spLocks noGrp="1"/>
          </p:cNvSpPr>
          <p:nvPr>
            <p:ph idx="1"/>
          </p:nvPr>
        </p:nvSpPr>
        <p:spPr/>
        <p:txBody>
          <a:bodyPr>
            <a:normAutofit fontScale="92500" lnSpcReduction="20000"/>
          </a:bodyPr>
          <a:lstStyle/>
          <a:p>
            <a:r>
              <a:rPr lang="en-US" sz="2100" dirty="0"/>
              <a:t>Most “readers editions” of the Greek NT contain only words occurring 25x or less, which presumably will not be of much help for 2 years. </a:t>
            </a:r>
          </a:p>
          <a:p>
            <a:r>
              <a:rPr lang="en-US" sz="2100" dirty="0"/>
              <a:t>These difficulties are at once overcome from the first semester by using an Interlinear. </a:t>
            </a:r>
          </a:p>
          <a:p>
            <a:pPr lvl="1"/>
            <a:r>
              <a:rPr lang="en-US" sz="2100" dirty="0"/>
              <a:t>This is best implemented by reading each section at least around 10x</a:t>
            </a:r>
          </a:p>
          <a:p>
            <a:pPr lvl="1"/>
            <a:r>
              <a:rPr lang="en-US" sz="2100" dirty="0"/>
              <a:t>This allows reading large swaths of original material to easily reach 5K words a week, in context (which is much more meaningful), in the natural syntax (which enables the student to learn Greek as Greek), and allowing each vocabulary word to be seen 10x, boosting vocabulary retention.</a:t>
            </a:r>
          </a:p>
          <a:p>
            <a:pPr lvl="1"/>
            <a:r>
              <a:rPr lang="en-US" sz="2100" dirty="0"/>
              <a:t>This also allows an easy path to restart biblical languages for those who stopped and forgot most of what they learned.</a:t>
            </a:r>
          </a:p>
          <a:p>
            <a:endParaRPr lang="en-US" dirty="0"/>
          </a:p>
        </p:txBody>
      </p:sp>
    </p:spTree>
    <p:extLst>
      <p:ext uri="{BB962C8B-B14F-4D97-AF65-F5344CB8AC3E}">
        <p14:creationId xmlns:p14="http://schemas.microsoft.com/office/powerpoint/2010/main" val="2801119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413D-8E12-8340-8131-B8805CDA2910}"/>
              </a:ext>
            </a:extLst>
          </p:cNvPr>
          <p:cNvSpPr>
            <a:spLocks noGrp="1"/>
          </p:cNvSpPr>
          <p:nvPr>
            <p:ph type="title"/>
          </p:nvPr>
        </p:nvSpPr>
        <p:spPr/>
        <p:txBody>
          <a:bodyPr/>
          <a:lstStyle/>
          <a:p>
            <a:r>
              <a:rPr lang="en-US" dirty="0"/>
              <a:t>Inspiration</a:t>
            </a:r>
          </a:p>
        </p:txBody>
      </p:sp>
      <p:sp>
        <p:nvSpPr>
          <p:cNvPr id="3" name="Content Placeholder 2">
            <a:extLst>
              <a:ext uri="{FF2B5EF4-FFF2-40B4-BE49-F238E27FC236}">
                <a16:creationId xmlns:a16="http://schemas.microsoft.com/office/drawing/2014/main" id="{DB4632DF-A863-9E43-83AA-45DD593C22CC}"/>
              </a:ext>
            </a:extLst>
          </p:cNvPr>
          <p:cNvSpPr>
            <a:spLocks noGrp="1"/>
          </p:cNvSpPr>
          <p:nvPr>
            <p:ph idx="1"/>
          </p:nvPr>
        </p:nvSpPr>
        <p:spPr>
          <a:xfrm>
            <a:off x="457200" y="1200150"/>
            <a:ext cx="4114800" cy="3840479"/>
          </a:xfrm>
        </p:spPr>
        <p:txBody>
          <a:bodyPr>
            <a:normAutofit fontScale="62500" lnSpcReduction="20000"/>
          </a:bodyPr>
          <a:lstStyle/>
          <a:p>
            <a:r>
              <a:rPr lang="en-US" dirty="0"/>
              <a:t>The Polis Institute, in Jerusalem, teaches all their ancient languages communicatively. </a:t>
            </a:r>
          </a:p>
          <a:p>
            <a:r>
              <a:rPr lang="en-US" dirty="0"/>
              <a:t>Briercrest Seminary, in Canada, recently transitioned to a natural method where students take 5 classes worth of Ancient Greek in their first semester with staggering results.</a:t>
            </a:r>
          </a:p>
          <a:p>
            <a:r>
              <a:rPr lang="en-US" dirty="0"/>
              <a:t>Even professors at Oxford are being won over, and their Oxford Ancient Language Society is making great strides in active language pedagogy </a:t>
            </a:r>
          </a:p>
          <a:p>
            <a:endParaRPr lang="en-US" dirty="0"/>
          </a:p>
        </p:txBody>
      </p:sp>
      <p:pic>
        <p:nvPicPr>
          <p:cNvPr id="4" name="Picture 4">
            <a:extLst>
              <a:ext uri="{FF2B5EF4-FFF2-40B4-BE49-F238E27FC236}">
                <a16:creationId xmlns:a16="http://schemas.microsoft.com/office/drawing/2014/main" id="{8C3ADBEE-F7EB-764D-ACCF-A550E40FAC4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8260" y="1232526"/>
            <a:ext cx="3568540" cy="2678447"/>
          </a:xfrm>
          <a:prstGeom prst="rect">
            <a:avLst/>
          </a:prstGeom>
        </p:spPr>
      </p:pic>
      <p:sp>
        <p:nvSpPr>
          <p:cNvPr id="5" name="TextBox 4">
            <a:extLst>
              <a:ext uri="{FF2B5EF4-FFF2-40B4-BE49-F238E27FC236}">
                <a16:creationId xmlns:a16="http://schemas.microsoft.com/office/drawing/2014/main" id="{D335B28A-AA22-644F-87C7-2CF3BC249DCF}"/>
              </a:ext>
            </a:extLst>
          </p:cNvPr>
          <p:cNvSpPr txBox="1"/>
          <p:nvPr/>
        </p:nvSpPr>
        <p:spPr>
          <a:xfrm>
            <a:off x="6355080" y="3864826"/>
            <a:ext cx="1370888" cy="215444"/>
          </a:xfrm>
          <a:prstGeom prst="rect">
            <a:avLst/>
          </a:prstGeom>
          <a:noFill/>
        </p:spPr>
        <p:txBody>
          <a:bodyPr wrap="none" rtlCol="0">
            <a:spAutoFit/>
          </a:bodyPr>
          <a:lstStyle/>
          <a:p>
            <a:r>
              <a:rPr lang="en-US" sz="800" dirty="0">
                <a:solidFill>
                  <a:schemeClr val="bg2"/>
                </a:solidFill>
              </a:rPr>
              <a:t>Photo by the Polis Institute</a:t>
            </a:r>
          </a:p>
        </p:txBody>
      </p:sp>
    </p:spTree>
    <p:extLst>
      <p:ext uri="{BB962C8B-B14F-4D97-AF65-F5344CB8AC3E}">
        <p14:creationId xmlns:p14="http://schemas.microsoft.com/office/powerpoint/2010/main" val="3180506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7E7B-C1C3-E741-B7B3-00E451A1ED62}"/>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4651DDC8-3C78-CF49-A18F-75692C8417E8}"/>
              </a:ext>
            </a:extLst>
          </p:cNvPr>
          <p:cNvSpPr>
            <a:spLocks noGrp="1"/>
          </p:cNvSpPr>
          <p:nvPr>
            <p:ph idx="1"/>
          </p:nvPr>
        </p:nvSpPr>
        <p:spPr>
          <a:xfrm>
            <a:off x="548640" y="1337789"/>
            <a:ext cx="8229600" cy="3737370"/>
          </a:xfrm>
        </p:spPr>
        <p:txBody>
          <a:bodyPr>
            <a:normAutofit fontScale="47500" lnSpcReduction="20000"/>
          </a:bodyPr>
          <a:lstStyle/>
          <a:p>
            <a:r>
              <a:rPr lang="en-US" dirty="0">
                <a:solidFill>
                  <a:srgbClr val="000000"/>
                </a:solidFill>
                <a:latin typeface="Times New Roman" panose="02020603050405020304" pitchFamily="18" charset="0"/>
              </a:rPr>
              <a:t>“2016 Enrollments Final Report - Modern Language Association.” Accessed March 23, 2022. https://</a:t>
            </a:r>
            <a:r>
              <a:rPr lang="en-US" dirty="0" err="1">
                <a:solidFill>
                  <a:srgbClr val="000000"/>
                </a:solidFill>
                <a:latin typeface="Times New Roman" panose="02020603050405020304" pitchFamily="18" charset="0"/>
              </a:rPr>
              <a:t>www.mla.org</a:t>
            </a:r>
            <a:r>
              <a:rPr lang="en-US" dirty="0">
                <a:solidFill>
                  <a:srgbClr val="000000"/>
                </a:solidFill>
                <a:latin typeface="Times New Roman" panose="02020603050405020304" pitchFamily="18" charset="0"/>
              </a:rPr>
              <a:t>/content/download/110154/2406932/2016-Enrollments-Final-Report.pdf. </a:t>
            </a:r>
            <a:endParaRPr lang="en-US" dirty="0">
              <a:solidFill>
                <a:srgbClr val="000000"/>
              </a:solidFill>
              <a:latin typeface="-webkit-standard"/>
            </a:endParaRPr>
          </a:p>
          <a:p>
            <a:r>
              <a:rPr lang="en-US" dirty="0">
                <a:solidFill>
                  <a:srgbClr val="000000"/>
                </a:solidFill>
                <a:latin typeface="Times New Roman" panose="02020603050405020304" pitchFamily="18" charset="0"/>
              </a:rPr>
              <a:t>“The CEFR Levels.” Common European Framework of Reference for Languages (CEFR). Accessed March 23, 2022. https://</a:t>
            </a:r>
            <a:r>
              <a:rPr lang="en-US" dirty="0" err="1">
                <a:solidFill>
                  <a:srgbClr val="000000"/>
                </a:solidFill>
                <a:latin typeface="Times New Roman" panose="02020603050405020304" pitchFamily="18" charset="0"/>
              </a:rPr>
              <a:t>www.coe.int</a:t>
            </a:r>
            <a:r>
              <a:rPr lang="en-US" dirty="0">
                <a:solidFill>
                  <a:srgbClr val="000000"/>
                </a:solidFill>
                <a:latin typeface="Times New Roman" panose="02020603050405020304" pitchFamily="18" charset="0"/>
              </a:rPr>
              <a:t>/</a:t>
            </a:r>
            <a:r>
              <a:rPr lang="en-US" dirty="0" err="1">
                <a:solidFill>
                  <a:srgbClr val="000000"/>
                </a:solidFill>
                <a:latin typeface="Times New Roman" panose="02020603050405020304" pitchFamily="18" charset="0"/>
              </a:rPr>
              <a:t>en</a:t>
            </a:r>
            <a:r>
              <a:rPr lang="en-US" dirty="0">
                <a:solidFill>
                  <a:srgbClr val="000000"/>
                </a:solidFill>
                <a:latin typeface="Times New Roman" panose="02020603050405020304" pitchFamily="18" charset="0"/>
              </a:rPr>
              <a:t>/web/common-</a:t>
            </a:r>
            <a:r>
              <a:rPr lang="en-US" dirty="0" err="1">
                <a:solidFill>
                  <a:srgbClr val="000000"/>
                </a:solidFill>
                <a:latin typeface="Times New Roman" panose="02020603050405020304" pitchFamily="18" charset="0"/>
              </a:rPr>
              <a:t>european</a:t>
            </a:r>
            <a:r>
              <a:rPr lang="en-US" dirty="0">
                <a:solidFill>
                  <a:srgbClr val="000000"/>
                </a:solidFill>
                <a:latin typeface="Times New Roman" panose="02020603050405020304" pitchFamily="18" charset="0"/>
              </a:rPr>
              <a:t>-framework-reference-languages/level-descriptions. </a:t>
            </a:r>
            <a:endParaRPr lang="en-US" dirty="0">
              <a:solidFill>
                <a:srgbClr val="000000"/>
              </a:solidFill>
              <a:latin typeface="-webkit-standard"/>
            </a:endParaRPr>
          </a:p>
          <a:p>
            <a:r>
              <a:rPr lang="en-US" dirty="0">
                <a:solidFill>
                  <a:srgbClr val="000000"/>
                </a:solidFill>
                <a:latin typeface="Times New Roman" panose="02020603050405020304" pitchFamily="18" charset="0"/>
              </a:rPr>
              <a:t>“Foreign Language Training - United States Department of State.” U.S. Department of State. U.S. Department of State, March 4, 2022. https://</a:t>
            </a:r>
            <a:r>
              <a:rPr lang="en-US" dirty="0" err="1">
                <a:solidFill>
                  <a:srgbClr val="000000"/>
                </a:solidFill>
                <a:latin typeface="Times New Roman" panose="02020603050405020304" pitchFamily="18" charset="0"/>
              </a:rPr>
              <a:t>www.state.gov</a:t>
            </a:r>
            <a:r>
              <a:rPr lang="en-US" dirty="0">
                <a:solidFill>
                  <a:srgbClr val="000000"/>
                </a:solidFill>
                <a:latin typeface="Times New Roman" panose="02020603050405020304" pitchFamily="18" charset="0"/>
              </a:rPr>
              <a:t>/foreign-language-training/. </a:t>
            </a:r>
            <a:endParaRPr lang="en-US" dirty="0">
              <a:solidFill>
                <a:srgbClr val="000000"/>
              </a:solidFill>
              <a:latin typeface="-webkit-standard"/>
            </a:endParaRPr>
          </a:p>
          <a:p>
            <a:r>
              <a:rPr lang="en-US" dirty="0">
                <a:solidFill>
                  <a:srgbClr val="000000"/>
                </a:solidFill>
                <a:latin typeface="Times New Roman" panose="02020603050405020304" pitchFamily="18" charset="0"/>
              </a:rPr>
              <a:t>Miller, David R., and David Alan Black. </a:t>
            </a:r>
            <a:r>
              <a:rPr lang="en-US" i="1" dirty="0">
                <a:solidFill>
                  <a:srgbClr val="000000"/>
                </a:solidFill>
                <a:latin typeface="Times New Roman" panose="02020603050405020304" pitchFamily="18" charset="0"/>
              </a:rPr>
              <a:t>Greek Pedagogy in Crisis: A Pedagogical Analysis and Assessment of New Testament Greek in Twenty-First-Century Theological Education</a:t>
            </a:r>
            <a:r>
              <a:rPr lang="en-US" dirty="0">
                <a:solidFill>
                  <a:srgbClr val="000000"/>
                </a:solidFill>
                <a:latin typeface="Times New Roman" panose="02020603050405020304" pitchFamily="18" charset="0"/>
              </a:rPr>
              <a:t>. Eugene, OR: Wipf &amp; Stock, 2019. </a:t>
            </a:r>
            <a:endParaRPr lang="en-US" dirty="0">
              <a:solidFill>
                <a:srgbClr val="000000"/>
              </a:solidFill>
              <a:latin typeface="-webkit-standard"/>
            </a:endParaRPr>
          </a:p>
          <a:p>
            <a:r>
              <a:rPr lang="en-US" dirty="0">
                <a:solidFill>
                  <a:srgbClr val="000000"/>
                </a:solidFill>
                <a:latin typeface="Times New Roman" panose="02020603050405020304" pitchFamily="18" charset="0"/>
              </a:rPr>
              <a:t>Mounce, William D. </a:t>
            </a:r>
            <a:r>
              <a:rPr lang="en-US" i="1" dirty="0">
                <a:solidFill>
                  <a:srgbClr val="000000"/>
                </a:solidFill>
                <a:latin typeface="Times New Roman" panose="02020603050405020304" pitchFamily="18" charset="0"/>
              </a:rPr>
              <a:t>Basics of Biblical Greek: Workbook</a:t>
            </a:r>
            <a:r>
              <a:rPr lang="en-US" dirty="0">
                <a:solidFill>
                  <a:srgbClr val="000000"/>
                </a:solidFill>
                <a:latin typeface="Times New Roman" panose="02020603050405020304" pitchFamily="18" charset="0"/>
              </a:rPr>
              <a:t>. Grand Rapids, MI: Zondervan Pub. House, 2019. </a:t>
            </a:r>
            <a:endParaRPr lang="en-US" dirty="0">
              <a:solidFill>
                <a:srgbClr val="000000"/>
              </a:solidFill>
              <a:latin typeface="-webkit-standard"/>
            </a:endParaRPr>
          </a:p>
          <a:p>
            <a:r>
              <a:rPr lang="en-US" dirty="0">
                <a:solidFill>
                  <a:srgbClr val="000000"/>
                </a:solidFill>
                <a:latin typeface="Times New Roman" panose="02020603050405020304" pitchFamily="18" charset="0"/>
              </a:rPr>
              <a:t>Nation, Paul, and P Waring. “Second Language Reading and Incidental Vocabulary Learning.” </a:t>
            </a:r>
            <a:r>
              <a:rPr lang="en-US" i="1" dirty="0">
                <a:solidFill>
                  <a:srgbClr val="000000"/>
                </a:solidFill>
                <a:latin typeface="Times New Roman" panose="02020603050405020304" pitchFamily="18" charset="0"/>
              </a:rPr>
              <a:t>Angels on the English Speaking World</a:t>
            </a:r>
            <a:r>
              <a:rPr lang="en-US" dirty="0">
                <a:solidFill>
                  <a:srgbClr val="000000"/>
                </a:solidFill>
                <a:latin typeface="Times New Roman" panose="02020603050405020304" pitchFamily="18" charset="0"/>
              </a:rPr>
              <a:t> 4 (2004): 97–110. https://</a:t>
            </a:r>
            <a:r>
              <a:rPr lang="en-US" dirty="0" err="1">
                <a:solidFill>
                  <a:srgbClr val="000000"/>
                </a:solidFill>
                <a:latin typeface="Times New Roman" panose="02020603050405020304" pitchFamily="18" charset="0"/>
              </a:rPr>
              <a:t>doi.org</a:t>
            </a:r>
            <a:r>
              <a:rPr lang="en-US" dirty="0">
                <a:solidFill>
                  <a:srgbClr val="000000"/>
                </a:solidFill>
                <a:latin typeface="Times New Roman" panose="02020603050405020304" pitchFamily="18" charset="0"/>
              </a:rPr>
              <a:t>/10.26686/wgtn.12560288.</a:t>
            </a:r>
            <a:endParaRPr lang="en-US" dirty="0">
              <a:solidFill>
                <a:srgbClr val="000000"/>
              </a:solidFill>
              <a:latin typeface="-webkit-standard"/>
            </a:endParaRPr>
          </a:p>
          <a:p>
            <a:endParaRPr lang="en-US" dirty="0"/>
          </a:p>
        </p:txBody>
      </p:sp>
    </p:spTree>
    <p:extLst>
      <p:ext uri="{BB962C8B-B14F-4D97-AF65-F5344CB8AC3E}">
        <p14:creationId xmlns:p14="http://schemas.microsoft.com/office/powerpoint/2010/main" val="232897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BC83-77C5-5E40-9E6F-10580F647256}"/>
              </a:ext>
            </a:extLst>
          </p:cNvPr>
          <p:cNvSpPr>
            <a:spLocks noGrp="1"/>
          </p:cNvSpPr>
          <p:nvPr>
            <p:ph type="title"/>
          </p:nvPr>
        </p:nvSpPr>
        <p:spPr>
          <a:xfrm>
            <a:off x="261257" y="222307"/>
            <a:ext cx="8621486" cy="857250"/>
          </a:xfrm>
        </p:spPr>
        <p:txBody>
          <a:bodyPr>
            <a:noAutofit/>
          </a:bodyPr>
          <a:lstStyle/>
          <a:p>
            <a:r>
              <a:rPr lang="en-US" sz="3600" dirty="0"/>
              <a:t>Problem 2: Following the Wrong </a:t>
            </a:r>
            <a:r>
              <a:rPr lang="el-GR" sz="3600" dirty="0"/>
              <a:t>Παιδαγωγός</a:t>
            </a:r>
            <a:r>
              <a:rPr lang="en-US" sz="3600" dirty="0"/>
              <a:t> </a:t>
            </a:r>
          </a:p>
        </p:txBody>
      </p:sp>
      <p:sp>
        <p:nvSpPr>
          <p:cNvPr id="3" name="Content Placeholder 2">
            <a:extLst>
              <a:ext uri="{FF2B5EF4-FFF2-40B4-BE49-F238E27FC236}">
                <a16:creationId xmlns:a16="http://schemas.microsoft.com/office/drawing/2014/main" id="{A57CFD52-4DC0-E649-89DB-5CCBCAF18EC6}"/>
              </a:ext>
            </a:extLst>
          </p:cNvPr>
          <p:cNvSpPr>
            <a:spLocks noGrp="1"/>
          </p:cNvSpPr>
          <p:nvPr>
            <p:ph idx="1"/>
          </p:nvPr>
        </p:nvSpPr>
        <p:spPr>
          <a:xfrm>
            <a:off x="457200" y="1200151"/>
            <a:ext cx="8343900" cy="3394472"/>
          </a:xfrm>
        </p:spPr>
        <p:txBody>
          <a:bodyPr>
            <a:normAutofit fontScale="85000" lnSpcReduction="10000"/>
          </a:bodyPr>
          <a:lstStyle/>
          <a:p>
            <a:r>
              <a:rPr lang="en-US" dirty="0">
                <a:latin typeface="Arial" panose="020B0604020202020204" pitchFamily="34" charset="0"/>
              </a:rPr>
              <a:t>“We’re not trying to speak the language our goal is simply to read a text”</a:t>
            </a:r>
          </a:p>
          <a:p>
            <a:r>
              <a:rPr lang="en-US" dirty="0">
                <a:latin typeface="Arial" panose="020B0604020202020204" pitchFamily="34" charset="0"/>
              </a:rPr>
              <a:t>This common refrain is completely understandable. I also have the same goal of reading the the Bible well, but this reveals a lack of awareness of the field of Second Language Acquisition which studies how we learn languages.</a:t>
            </a:r>
          </a:p>
          <a:p>
            <a:r>
              <a:rPr lang="en-US" dirty="0">
                <a:latin typeface="Arial" panose="020B0604020202020204" pitchFamily="34" charset="0"/>
                <a:cs typeface="Arial" panose="020B0604020202020204" pitchFamily="34" charset="0"/>
              </a:rPr>
              <a:t>If not SLA then what is being used?</a:t>
            </a:r>
          </a:p>
          <a:p>
            <a:endParaRPr lang="en-US" dirty="0"/>
          </a:p>
        </p:txBody>
      </p:sp>
    </p:spTree>
    <p:extLst>
      <p:ext uri="{BB962C8B-B14F-4D97-AF65-F5344CB8AC3E}">
        <p14:creationId xmlns:p14="http://schemas.microsoft.com/office/powerpoint/2010/main" val="233662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A29C-EACD-1645-AB56-E46A01B1A8E0}"/>
              </a:ext>
            </a:extLst>
          </p:cNvPr>
          <p:cNvSpPr>
            <a:spLocks noGrp="1"/>
          </p:cNvSpPr>
          <p:nvPr>
            <p:ph type="title"/>
          </p:nvPr>
        </p:nvSpPr>
        <p:spPr>
          <a:xfrm>
            <a:off x="-244929" y="214143"/>
            <a:ext cx="9633857" cy="857250"/>
          </a:xfrm>
        </p:spPr>
        <p:txBody>
          <a:bodyPr>
            <a:normAutofit/>
          </a:bodyPr>
          <a:lstStyle/>
          <a:p>
            <a:r>
              <a:rPr lang="en-US" sz="3600" dirty="0"/>
              <a:t>Problem 2: Following the Wrong </a:t>
            </a:r>
            <a:r>
              <a:rPr lang="el-GR" sz="3600" dirty="0"/>
              <a:t>Παιδαγωγός</a:t>
            </a:r>
            <a:r>
              <a:rPr lang="en-US" sz="3600" dirty="0"/>
              <a:t> </a:t>
            </a:r>
          </a:p>
        </p:txBody>
      </p:sp>
      <p:sp>
        <p:nvSpPr>
          <p:cNvPr id="3" name="Content Placeholder 2">
            <a:extLst>
              <a:ext uri="{FF2B5EF4-FFF2-40B4-BE49-F238E27FC236}">
                <a16:creationId xmlns:a16="http://schemas.microsoft.com/office/drawing/2014/main" id="{84184F46-5142-4F4F-BB1A-89C33AD01A78}"/>
              </a:ext>
            </a:extLst>
          </p:cNvPr>
          <p:cNvSpPr>
            <a:spLocks noGrp="1"/>
          </p:cNvSpPr>
          <p:nvPr>
            <p:ph idx="1"/>
          </p:nvPr>
        </p:nvSpPr>
        <p:spPr/>
        <p:txBody>
          <a:bodyPr>
            <a:normAutofit fontScale="70000" lnSpcReduction="20000"/>
          </a:bodyPr>
          <a:lstStyle/>
          <a:p>
            <a:r>
              <a:rPr lang="en-US" sz="2900" dirty="0">
                <a:latin typeface="Arial" panose="020B0604020202020204" pitchFamily="34" charset="0"/>
              </a:rPr>
              <a:t>Grammar Translation Methodology</a:t>
            </a:r>
          </a:p>
          <a:p>
            <a:pPr lvl="1"/>
            <a:r>
              <a:rPr lang="en-US" dirty="0">
                <a:latin typeface="Arial" panose="020B0604020202020204" pitchFamily="34" charset="0"/>
              </a:rPr>
              <a:t>Outdated since World War 2 when the US Military stopped using it.</a:t>
            </a:r>
          </a:p>
          <a:p>
            <a:pPr lvl="1"/>
            <a:r>
              <a:rPr lang="en-US" dirty="0">
                <a:latin typeface="Arial" panose="020B0604020202020204" pitchFamily="34" charset="0"/>
              </a:rPr>
              <a:t>SLA has shown that reading is a higher order skill which is dependent on listening and speaking abilities in the language (Cf. Brian Shultz on psycho-linguistics).</a:t>
            </a:r>
          </a:p>
          <a:p>
            <a:pPr lvl="1"/>
            <a:r>
              <a:rPr lang="en-US" dirty="0">
                <a:latin typeface="Arial" panose="020B0604020202020204" pitchFamily="34" charset="0"/>
              </a:rPr>
              <a:t>In order to read well, SLA has shown that you need to understand at least 95% of the vocabulary in a given text (Cf. Krashen).</a:t>
            </a:r>
          </a:p>
          <a:p>
            <a:pPr lvl="1"/>
            <a:r>
              <a:rPr lang="en-US" dirty="0">
                <a:latin typeface="Arial" panose="020B0604020202020204" pitchFamily="34" charset="0"/>
              </a:rPr>
              <a:t>Studies have also shown that traditional vocabulary cards while useful, are not the most effective method of learning vocabulary. (Cf. Paul Nation).</a:t>
            </a:r>
          </a:p>
          <a:p>
            <a:endParaRPr lang="en-US" dirty="0"/>
          </a:p>
        </p:txBody>
      </p:sp>
    </p:spTree>
    <p:extLst>
      <p:ext uri="{BB962C8B-B14F-4D97-AF65-F5344CB8AC3E}">
        <p14:creationId xmlns:p14="http://schemas.microsoft.com/office/powerpoint/2010/main" val="31028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520F-51C6-4C49-8145-23D9E82FCBD8}"/>
              </a:ext>
            </a:extLst>
          </p:cNvPr>
          <p:cNvSpPr>
            <a:spLocks noGrp="1"/>
          </p:cNvSpPr>
          <p:nvPr>
            <p:ph type="title"/>
          </p:nvPr>
        </p:nvSpPr>
        <p:spPr>
          <a:xfrm>
            <a:off x="-269422" y="222308"/>
            <a:ext cx="9682843" cy="857250"/>
          </a:xfrm>
        </p:spPr>
        <p:txBody>
          <a:bodyPr>
            <a:normAutofit/>
          </a:bodyPr>
          <a:lstStyle/>
          <a:p>
            <a:r>
              <a:rPr lang="en-US" sz="3600" dirty="0"/>
              <a:t>Problem 2: Following the Wrong </a:t>
            </a:r>
            <a:r>
              <a:rPr lang="el-GR" sz="3600" dirty="0"/>
              <a:t>Παιδαγωγός</a:t>
            </a:r>
            <a:r>
              <a:rPr lang="en-US" sz="3600" dirty="0"/>
              <a:t> </a:t>
            </a:r>
          </a:p>
        </p:txBody>
      </p:sp>
      <p:sp>
        <p:nvSpPr>
          <p:cNvPr id="3" name="Content Placeholder 2">
            <a:extLst>
              <a:ext uri="{FF2B5EF4-FFF2-40B4-BE49-F238E27FC236}">
                <a16:creationId xmlns:a16="http://schemas.microsoft.com/office/drawing/2014/main" id="{7167A659-4A1D-ED47-AB73-DECFB047E5DF}"/>
              </a:ext>
            </a:extLst>
          </p:cNvPr>
          <p:cNvSpPr>
            <a:spLocks noGrp="1"/>
          </p:cNvSpPr>
          <p:nvPr>
            <p:ph idx="1"/>
          </p:nvPr>
        </p:nvSpPr>
        <p:spPr/>
        <p:txBody>
          <a:bodyPr>
            <a:normAutofit fontScale="92500" lnSpcReduction="20000"/>
          </a:bodyPr>
          <a:lstStyle/>
          <a:p>
            <a:r>
              <a:rPr lang="en-US" sz="2400" dirty="0">
                <a:latin typeface="Arial" panose="020B0604020202020204" pitchFamily="34" charset="0"/>
                <a:cs typeface="Arial" panose="020B0604020202020204" pitchFamily="34" charset="0"/>
              </a:rPr>
              <a:t>Extensive Reading Foundation: We need to be reading around 5K words per week to develop fluency in a language</a:t>
            </a:r>
          </a:p>
          <a:p>
            <a:r>
              <a:rPr lang="en-US" sz="2400" dirty="0">
                <a:latin typeface="Arial" panose="020B0604020202020204" pitchFamily="34" charset="0"/>
                <a:cs typeface="Arial" panose="020B0604020202020204" pitchFamily="34" charset="0"/>
              </a:rPr>
              <a:t>Foreign Service Institute Data: </a:t>
            </a:r>
            <a:endParaRPr lang="en-US"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The rate both modern Hebrew and Greek as a 3 out of 4 difficulty rating, requiring approximately 44 weeks (1100 class hours), which studying everyday would take 3 years (or maybe 6 university classes).</a:t>
            </a:r>
          </a:p>
          <a:p>
            <a:r>
              <a:rPr lang="en-US" sz="2400" dirty="0">
                <a:latin typeface="Arial" panose="020B0604020202020204" pitchFamily="34" charset="0"/>
                <a:cs typeface="Arial" panose="020B0604020202020204" pitchFamily="34" charset="0"/>
              </a:rPr>
              <a:t>Common European Framework of Reference for Languages (a vocabulary Fluency assessment scale): </a:t>
            </a:r>
            <a:endParaRPr lang="en-US"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A1 = 500, A2 = 1,000, B1 = 2,000, B2 = 4,000, C1 = 8,000, C2 = 16,000</a:t>
            </a:r>
          </a:p>
          <a:p>
            <a:endParaRPr lang="en-US" dirty="0"/>
          </a:p>
        </p:txBody>
      </p:sp>
    </p:spTree>
    <p:extLst>
      <p:ext uri="{BB962C8B-B14F-4D97-AF65-F5344CB8AC3E}">
        <p14:creationId xmlns:p14="http://schemas.microsoft.com/office/powerpoint/2010/main" val="338845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17A4C-BA90-D143-B653-56854BC55E78}"/>
              </a:ext>
            </a:extLst>
          </p:cNvPr>
          <p:cNvSpPr>
            <a:spLocks noGrp="1"/>
          </p:cNvSpPr>
          <p:nvPr>
            <p:ph type="title"/>
          </p:nvPr>
        </p:nvSpPr>
        <p:spPr/>
        <p:txBody>
          <a:bodyPr>
            <a:noAutofit/>
          </a:bodyPr>
          <a:lstStyle/>
          <a:p>
            <a:r>
              <a:rPr lang="en-US" sz="3600" dirty="0"/>
              <a:t>Problem 2: How Do Traditional Biblical Language Classes Compare With SLA Data? </a:t>
            </a:r>
          </a:p>
        </p:txBody>
      </p:sp>
      <p:sp>
        <p:nvSpPr>
          <p:cNvPr id="3" name="Content Placeholder 2">
            <a:extLst>
              <a:ext uri="{FF2B5EF4-FFF2-40B4-BE49-F238E27FC236}">
                <a16:creationId xmlns:a16="http://schemas.microsoft.com/office/drawing/2014/main" id="{ECC81F6D-8C25-C446-9D3D-58023D00BAB6}"/>
              </a:ext>
            </a:extLst>
          </p:cNvPr>
          <p:cNvSpPr>
            <a:spLocks noGrp="1"/>
          </p:cNvSpPr>
          <p:nvPr>
            <p:ph idx="1"/>
          </p:nvPr>
        </p:nvSpPr>
        <p:spPr>
          <a:xfrm>
            <a:off x="457200" y="1363432"/>
            <a:ext cx="8229600" cy="3394472"/>
          </a:xfrm>
        </p:spPr>
        <p:txBody>
          <a:bodyPr>
            <a:normAutofit fontScale="70000" lnSpcReduction="20000"/>
          </a:bodyPr>
          <a:lstStyle/>
          <a:p>
            <a:r>
              <a:rPr lang="en-US" dirty="0">
                <a:latin typeface="Arial" panose="020B0604020202020204" pitchFamily="34" charset="0"/>
              </a:rPr>
              <a:t>Seminaries generally only require memorizing 320 of the most common words, which covers 80% of words in the NT.</a:t>
            </a:r>
          </a:p>
          <a:p>
            <a:r>
              <a:rPr lang="en-US" dirty="0">
                <a:latin typeface="Arial" panose="020B0604020202020204" pitchFamily="34" charset="0"/>
              </a:rPr>
              <a:t>Students who use the </a:t>
            </a:r>
            <a:r>
              <a:rPr lang="en-US" i="1" dirty="0">
                <a:latin typeface="Arial" panose="020B0604020202020204" pitchFamily="34" charset="0"/>
              </a:rPr>
              <a:t>Basics of Biblical Greek</a:t>
            </a:r>
            <a:r>
              <a:rPr lang="en-US" dirty="0">
                <a:latin typeface="Arial" panose="020B0604020202020204" pitchFamily="34" charset="0"/>
              </a:rPr>
              <a:t> Workbook will only “read” (i.e. translate) about 6,000 words over 2 classes (their first year). This is the most widely used textbook but others are very comparable.</a:t>
            </a:r>
          </a:p>
          <a:p>
            <a:r>
              <a:rPr lang="en-US" dirty="0">
                <a:latin typeface="Arial" panose="020B0604020202020204" pitchFamily="34" charset="0"/>
              </a:rPr>
              <a:t>Our undergraduate program memorizes down to 15x occurrence or 720 words over 5 classes (2.5 years). If they can get to 10x occurrences then they know about 1000 words.</a:t>
            </a:r>
          </a:p>
          <a:p>
            <a:r>
              <a:rPr lang="en-US" dirty="0">
                <a:latin typeface="Arial" panose="020B0604020202020204" pitchFamily="34" charset="0"/>
              </a:rPr>
              <a:t>Students often do not get into actual literature (i.e. a book of the Greek NT) before their fourth class.</a:t>
            </a:r>
          </a:p>
        </p:txBody>
      </p:sp>
    </p:spTree>
    <p:extLst>
      <p:ext uri="{BB962C8B-B14F-4D97-AF65-F5344CB8AC3E}">
        <p14:creationId xmlns:p14="http://schemas.microsoft.com/office/powerpoint/2010/main" val="177322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FDDC-D4D9-F34B-B57A-F4979F658B3B}"/>
              </a:ext>
            </a:extLst>
          </p:cNvPr>
          <p:cNvSpPr>
            <a:spLocks noGrp="1"/>
          </p:cNvSpPr>
          <p:nvPr>
            <p:ph type="title"/>
          </p:nvPr>
        </p:nvSpPr>
        <p:spPr/>
        <p:txBody>
          <a:bodyPr>
            <a:noAutofit/>
          </a:bodyPr>
          <a:lstStyle/>
          <a:p>
            <a:r>
              <a:rPr lang="en-US" sz="3600"/>
              <a:t>Problem 2: How Do Traditional Biblical Language Classes Compare With SLA Data? </a:t>
            </a:r>
            <a:endParaRPr lang="en-US" sz="3600" dirty="0"/>
          </a:p>
        </p:txBody>
      </p:sp>
      <p:pic>
        <p:nvPicPr>
          <p:cNvPr id="4" name="Picture 4">
            <a:extLst>
              <a:ext uri="{FF2B5EF4-FFF2-40B4-BE49-F238E27FC236}">
                <a16:creationId xmlns:a16="http://schemas.microsoft.com/office/drawing/2014/main" id="{015436E7-DF6F-5D4B-8450-58EA1B7766B7}"/>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106224" y="1294743"/>
            <a:ext cx="2853537" cy="3394075"/>
          </a:xfrm>
          <a:prstGeom prst="rect">
            <a:avLst/>
          </a:prstGeom>
        </p:spPr>
      </p:pic>
      <p:pic>
        <p:nvPicPr>
          <p:cNvPr id="5" name="Picture 8">
            <a:extLst>
              <a:ext uri="{FF2B5EF4-FFF2-40B4-BE49-F238E27FC236}">
                <a16:creationId xmlns:a16="http://schemas.microsoft.com/office/drawing/2014/main" id="{90F11CFF-1138-F440-8E71-C59AEB6082E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81680" y="1422149"/>
            <a:ext cx="4436213" cy="3082792"/>
          </a:xfrm>
          <a:prstGeom prst="rect">
            <a:avLst/>
          </a:prstGeom>
        </p:spPr>
      </p:pic>
      <p:sp>
        <p:nvSpPr>
          <p:cNvPr id="6" name="TextBox 5">
            <a:extLst>
              <a:ext uri="{FF2B5EF4-FFF2-40B4-BE49-F238E27FC236}">
                <a16:creationId xmlns:a16="http://schemas.microsoft.com/office/drawing/2014/main" id="{A678542F-7E5F-B648-8D1E-17E25C012615}"/>
              </a:ext>
            </a:extLst>
          </p:cNvPr>
          <p:cNvSpPr txBox="1"/>
          <p:nvPr/>
        </p:nvSpPr>
        <p:spPr>
          <a:xfrm>
            <a:off x="1948537" y="4683605"/>
            <a:ext cx="1168910" cy="507831"/>
          </a:xfrm>
          <a:prstGeom prst="rect">
            <a:avLst/>
          </a:prstGeom>
          <a:noFill/>
        </p:spPr>
        <p:txBody>
          <a:bodyPr wrap="square" rtlCol="0">
            <a:spAutoFit/>
          </a:bodyPr>
          <a:lstStyle/>
          <a:p>
            <a:r>
              <a:rPr lang="en-US" sz="800" dirty="0">
                <a:solidFill>
                  <a:schemeClr val="bg2"/>
                </a:solidFill>
              </a:rPr>
              <a:t>Photo by Seth Pryor</a:t>
            </a:r>
          </a:p>
          <a:p>
            <a:endParaRPr lang="en-US" dirty="0"/>
          </a:p>
        </p:txBody>
      </p:sp>
      <p:sp>
        <p:nvSpPr>
          <p:cNvPr id="7" name="TextBox 6">
            <a:extLst>
              <a:ext uri="{FF2B5EF4-FFF2-40B4-BE49-F238E27FC236}">
                <a16:creationId xmlns:a16="http://schemas.microsoft.com/office/drawing/2014/main" id="{2A74A04A-2605-3E48-8AF2-C6FFD28A9BAA}"/>
              </a:ext>
            </a:extLst>
          </p:cNvPr>
          <p:cNvSpPr txBox="1"/>
          <p:nvPr/>
        </p:nvSpPr>
        <p:spPr>
          <a:xfrm>
            <a:off x="5850681" y="4520089"/>
            <a:ext cx="1966378" cy="492443"/>
          </a:xfrm>
          <a:prstGeom prst="rect">
            <a:avLst/>
          </a:prstGeom>
          <a:noFill/>
        </p:spPr>
        <p:txBody>
          <a:bodyPr wrap="square" rtlCol="0">
            <a:spAutoFit/>
          </a:bodyPr>
          <a:lstStyle/>
          <a:p>
            <a:r>
              <a:rPr lang="en-US" sz="800" dirty="0">
                <a:solidFill>
                  <a:schemeClr val="bg2"/>
                </a:solidFill>
              </a:rPr>
              <a:t>Photo (screenshot) by Seth Pryor</a:t>
            </a:r>
          </a:p>
          <a:p>
            <a:endParaRPr lang="en-US" dirty="0"/>
          </a:p>
        </p:txBody>
      </p:sp>
    </p:spTree>
    <p:extLst>
      <p:ext uri="{BB962C8B-B14F-4D97-AF65-F5344CB8AC3E}">
        <p14:creationId xmlns:p14="http://schemas.microsoft.com/office/powerpoint/2010/main" val="425143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B422-61E3-9D4C-8814-CA0CAC05C739}"/>
              </a:ext>
            </a:extLst>
          </p:cNvPr>
          <p:cNvSpPr>
            <a:spLocks noGrp="1"/>
          </p:cNvSpPr>
          <p:nvPr>
            <p:ph type="title"/>
          </p:nvPr>
        </p:nvSpPr>
        <p:spPr/>
        <p:txBody>
          <a:bodyPr/>
          <a:lstStyle/>
          <a:p>
            <a:r>
              <a:rPr lang="en-US" dirty="0"/>
              <a:t>Problem 2: Byproducts </a:t>
            </a:r>
          </a:p>
        </p:txBody>
      </p:sp>
      <p:sp>
        <p:nvSpPr>
          <p:cNvPr id="3" name="Content Placeholder 2">
            <a:extLst>
              <a:ext uri="{FF2B5EF4-FFF2-40B4-BE49-F238E27FC236}">
                <a16:creationId xmlns:a16="http://schemas.microsoft.com/office/drawing/2014/main" id="{8E4FE19C-861B-9344-8E91-E1142D5E7BC8}"/>
              </a:ext>
            </a:extLst>
          </p:cNvPr>
          <p:cNvSpPr>
            <a:spLocks noGrp="1"/>
          </p:cNvSpPr>
          <p:nvPr>
            <p:ph idx="1"/>
          </p:nvPr>
        </p:nvSpPr>
        <p:spPr/>
        <p:txBody>
          <a:bodyPr>
            <a:normAutofit fontScale="92500" lnSpcReduction="20000"/>
          </a:bodyPr>
          <a:lstStyle/>
          <a:p>
            <a:endParaRPr lang="en-US" sz="2200" dirty="0">
              <a:solidFill>
                <a:schemeClr val="bg2"/>
              </a:solidFill>
              <a:latin typeface="Arial" panose="020B0604020202020204" pitchFamily="34" charset="0"/>
            </a:endParaRPr>
          </a:p>
          <a:p>
            <a:pPr lvl="1"/>
            <a:r>
              <a:rPr lang="en-US" sz="2500" dirty="0">
                <a:solidFill>
                  <a:schemeClr val="bg2"/>
                </a:solidFill>
                <a:latin typeface="Arial" panose="020B0604020202020204" pitchFamily="34" charset="0"/>
              </a:rPr>
              <a:t>Elitist </a:t>
            </a:r>
          </a:p>
          <a:p>
            <a:pPr lvl="2"/>
            <a:r>
              <a:rPr lang="en-US" sz="2500" dirty="0">
                <a:solidFill>
                  <a:schemeClr val="bg2"/>
                </a:solidFill>
                <a:latin typeface="Arial" panose="020B0604020202020204" pitchFamily="34" charset="0"/>
              </a:rPr>
              <a:t>It seems that the only way to ensure continued use of the biblical languages is not only to get a Ph.D. in either the Old Testament or New, but also to teach the languages themselves.</a:t>
            </a:r>
          </a:p>
          <a:p>
            <a:pPr lvl="1"/>
            <a:r>
              <a:rPr lang="en-US" sz="2500" dirty="0">
                <a:solidFill>
                  <a:schemeClr val="bg2"/>
                </a:solidFill>
                <a:latin typeface="Arial" panose="020B0604020202020204" pitchFamily="34" charset="0"/>
              </a:rPr>
              <a:t>Exclusionary </a:t>
            </a:r>
          </a:p>
          <a:p>
            <a:pPr lvl="2"/>
            <a:r>
              <a:rPr lang="en-US" sz="2500" dirty="0">
                <a:solidFill>
                  <a:schemeClr val="bg2"/>
                </a:solidFill>
                <a:latin typeface="Arial" panose="020B0604020202020204" pitchFamily="34" charset="0"/>
              </a:rPr>
              <a:t>The methodology and structure of the class essentially makes it very difficult for students with learning disabilities to learn these languages.  </a:t>
            </a:r>
          </a:p>
          <a:p>
            <a:endParaRPr lang="en-US" dirty="0"/>
          </a:p>
        </p:txBody>
      </p:sp>
    </p:spTree>
    <p:extLst>
      <p:ext uri="{BB962C8B-B14F-4D97-AF65-F5344CB8AC3E}">
        <p14:creationId xmlns:p14="http://schemas.microsoft.com/office/powerpoint/2010/main" val="237866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0524-1C4B-4C44-B4CA-FD07DF970C19}"/>
              </a:ext>
            </a:extLst>
          </p:cNvPr>
          <p:cNvSpPr>
            <a:spLocks noGrp="1"/>
          </p:cNvSpPr>
          <p:nvPr>
            <p:ph type="title"/>
          </p:nvPr>
        </p:nvSpPr>
        <p:spPr/>
        <p:txBody>
          <a:bodyPr>
            <a:normAutofit fontScale="90000"/>
          </a:bodyPr>
          <a:lstStyle/>
          <a:p>
            <a:r>
              <a:rPr lang="en-US" dirty="0"/>
              <a:t>Problem 3: The Future of Enrollment Rates Are Apocalyptic</a:t>
            </a:r>
          </a:p>
        </p:txBody>
      </p:sp>
      <p:sp>
        <p:nvSpPr>
          <p:cNvPr id="3" name="Content Placeholder 2">
            <a:extLst>
              <a:ext uri="{FF2B5EF4-FFF2-40B4-BE49-F238E27FC236}">
                <a16:creationId xmlns:a16="http://schemas.microsoft.com/office/drawing/2014/main" id="{E4CCD81D-5DE5-2D4A-9FA1-370DA69CC011}"/>
              </a:ext>
            </a:extLst>
          </p:cNvPr>
          <p:cNvSpPr>
            <a:spLocks noGrp="1"/>
          </p:cNvSpPr>
          <p:nvPr>
            <p:ph idx="1"/>
          </p:nvPr>
        </p:nvSpPr>
        <p:spPr>
          <a:xfrm>
            <a:off x="457200" y="1462909"/>
            <a:ext cx="8229600" cy="3394472"/>
          </a:xfrm>
        </p:spPr>
        <p:txBody>
          <a:bodyPr>
            <a:normAutofit fontScale="92500" lnSpcReduction="20000"/>
          </a:bodyPr>
          <a:lstStyle/>
          <a:p>
            <a:r>
              <a:rPr lang="en-US" dirty="0">
                <a:latin typeface="Arial" panose="020B0604020202020204" pitchFamily="34" charset="0"/>
              </a:rPr>
              <a:t>The Modern Language Association documented a 42% drop in Ancient Greek enrollment from 2006 to 2016.</a:t>
            </a:r>
          </a:p>
          <a:p>
            <a:r>
              <a:rPr lang="en-US" dirty="0">
                <a:latin typeface="Arial" panose="020B0604020202020204" pitchFamily="34" charset="0"/>
              </a:rPr>
              <a:t>At </a:t>
            </a:r>
            <a:r>
              <a:rPr lang="en-US" dirty="0" err="1">
                <a:latin typeface="Arial" panose="020B0604020202020204" pitchFamily="34" charset="0"/>
              </a:rPr>
              <a:t>Northpark</a:t>
            </a:r>
            <a:r>
              <a:rPr lang="en-US" dirty="0">
                <a:latin typeface="Arial" panose="020B0604020202020204" pitchFamily="34" charset="0"/>
              </a:rPr>
              <a:t> Seminary, Dr. Max lee reported only having 4 students in Greek 101, while I believe my Greek 101 class here had only 7. </a:t>
            </a:r>
          </a:p>
          <a:p>
            <a:r>
              <a:rPr lang="en-US" dirty="0">
                <a:latin typeface="Arial" panose="020B0604020202020204" pitchFamily="34" charset="0"/>
              </a:rPr>
              <a:t>Most are already familiar with the biblical languages cuts to the M.Div. at seminaries.</a:t>
            </a:r>
          </a:p>
          <a:p>
            <a:endParaRPr lang="en-US" dirty="0"/>
          </a:p>
        </p:txBody>
      </p:sp>
    </p:spTree>
    <p:extLst>
      <p:ext uri="{BB962C8B-B14F-4D97-AF65-F5344CB8AC3E}">
        <p14:creationId xmlns:p14="http://schemas.microsoft.com/office/powerpoint/2010/main" val="1394030906"/>
      </p:ext>
    </p:extLst>
  </p:cSld>
  <p:clrMapOvr>
    <a:masterClrMapping/>
  </p:clrMapOvr>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3554</Words>
  <Application>Microsoft Macintosh PowerPoint</Application>
  <PresentationFormat>On-screen Show (16:9)</PresentationFormat>
  <Paragraphs>262</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-webkit-standard</vt:lpstr>
      <vt:lpstr>Arial</vt:lpstr>
      <vt:lpstr>Arial</vt:lpstr>
      <vt:lpstr>Calibri</vt:lpstr>
      <vt:lpstr>Cambria</vt:lpstr>
      <vt:lpstr>Times New Roman</vt:lpstr>
      <vt:lpstr>Office Theme</vt:lpstr>
      <vt:lpstr>The Death and Rebirth(?) of the Biblical Languages</vt:lpstr>
      <vt:lpstr>Problem 1: Retention Rates? What Retention?</vt:lpstr>
      <vt:lpstr>Problem 2: Following the Wrong Παιδαγωγός </vt:lpstr>
      <vt:lpstr>Problem 2: Following the Wrong Παιδαγωγός </vt:lpstr>
      <vt:lpstr>Problem 2: Following the Wrong Παιδαγωγός </vt:lpstr>
      <vt:lpstr>Problem 2: How Do Traditional Biblical Language Classes Compare With SLA Data? </vt:lpstr>
      <vt:lpstr>Problem 2: How Do Traditional Biblical Language Classes Compare With SLA Data? </vt:lpstr>
      <vt:lpstr>Problem 2: Byproducts </vt:lpstr>
      <vt:lpstr>Problem 3: The Future of Enrollment Rates Are Apocalyptic</vt:lpstr>
      <vt:lpstr>Problem 3: Could We Be Next?</vt:lpstr>
      <vt:lpstr>What Would the Rebirth of the Biblical Languages Look Like?</vt:lpstr>
      <vt:lpstr>At Least Over 80 Works of Literature Have Been Translated Into Latin..</vt:lpstr>
      <vt:lpstr>PowerPoint Presentation</vt:lpstr>
      <vt:lpstr>PowerPoint Presentation</vt:lpstr>
      <vt:lpstr>PowerPoint Presentation</vt:lpstr>
      <vt:lpstr>Video Games in Latin..</vt:lpstr>
      <vt:lpstr>PowerPoint Presentation</vt:lpstr>
      <vt:lpstr>All Of This Exists In Ancient Greek As Well (Just To A Lesser Extent)</vt:lpstr>
      <vt:lpstr>Proposals? </vt:lpstr>
      <vt:lpstr>Practical Application</vt:lpstr>
      <vt:lpstr>Inspiration</vt:lpstr>
      <vt:lpstr>Bibliography</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Dugan</dc:creator>
  <cp:lastModifiedBy>Pryor, Seth Kenan (Rawlings School of Divinity Instr)</cp:lastModifiedBy>
  <cp:revision>15</cp:revision>
  <dcterms:created xsi:type="dcterms:W3CDTF">2014-11-10T20:35:24Z</dcterms:created>
  <dcterms:modified xsi:type="dcterms:W3CDTF">2022-03-25T16:53:47Z</dcterms:modified>
</cp:coreProperties>
</file>