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4" r:id="rId3"/>
    <p:sldId id="263" r:id="rId4"/>
    <p:sldId id="257" r:id="rId5"/>
    <p:sldId id="262" r:id="rId6"/>
    <p:sldId id="265" r:id="rId7"/>
    <p:sldId id="259" r:id="rId8"/>
    <p:sldId id="266" r:id="rId9"/>
    <p:sldId id="260" r:id="rId10"/>
    <p:sldId id="270" r:id="rId11"/>
    <p:sldId id="261" r:id="rId12"/>
    <p:sldId id="267" r:id="rId13"/>
    <p:sldId id="268" r:id="rId14"/>
    <p:sldId id="26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24D6B-C0EE-43B8-8EB4-CDAC1AD8DE0D}" v="135" dt="2022-03-16T19:05:30.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802" y="6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51C59-A000-462F-9CA4-FA96AD140DDF}" type="doc">
      <dgm:prSet loTypeId="urn:microsoft.com/office/officeart/2005/8/layout/process3" loCatId="process" qsTypeId="urn:microsoft.com/office/officeart/2005/8/quickstyle/simple1" qsCatId="simple" csTypeId="urn:microsoft.com/office/officeart/2005/8/colors/colorful1" csCatId="colorful" phldr="1"/>
      <dgm:spPr/>
    </dgm:pt>
    <dgm:pt modelId="{9DB0BED0-A2E6-4279-BF4E-A632F66503D5}">
      <dgm:prSet phldrT="[Text]"/>
      <dgm:spPr/>
      <dgm:t>
        <a:bodyPr/>
        <a:lstStyle/>
        <a:p>
          <a:r>
            <a:rPr lang="en-US" dirty="0"/>
            <a:t>Christian Nonviolence</a:t>
          </a:r>
        </a:p>
      </dgm:t>
    </dgm:pt>
    <dgm:pt modelId="{4391F7B4-DF1E-4EBB-AD6B-7E38B2366533}" type="parTrans" cxnId="{CCCE0FDF-0E27-4E3C-B7F6-4D942994FA1B}">
      <dgm:prSet/>
      <dgm:spPr/>
      <dgm:t>
        <a:bodyPr/>
        <a:lstStyle/>
        <a:p>
          <a:endParaRPr lang="en-US"/>
        </a:p>
      </dgm:t>
    </dgm:pt>
    <dgm:pt modelId="{33147E2B-7906-4B6E-8C99-34D6387286FA}" type="sibTrans" cxnId="{CCCE0FDF-0E27-4E3C-B7F6-4D942994FA1B}">
      <dgm:prSet/>
      <dgm:spPr/>
      <dgm:t>
        <a:bodyPr/>
        <a:lstStyle/>
        <a:p>
          <a:endParaRPr lang="en-US"/>
        </a:p>
      </dgm:t>
    </dgm:pt>
    <dgm:pt modelId="{56CC340E-853A-4390-A922-AB4D8E31E70E}">
      <dgm:prSet phldrT="[Text]"/>
      <dgm:spPr/>
      <dgm:t>
        <a:bodyPr/>
        <a:lstStyle/>
        <a:p>
          <a:r>
            <a:rPr lang="en-US" dirty="0"/>
            <a:t>Just War Theory</a:t>
          </a:r>
        </a:p>
      </dgm:t>
    </dgm:pt>
    <dgm:pt modelId="{B32C4C8C-D4A4-48D3-B587-2E60E4370497}" type="parTrans" cxnId="{4350664F-FCA1-4B97-8502-C7E1489F8BFA}">
      <dgm:prSet/>
      <dgm:spPr/>
      <dgm:t>
        <a:bodyPr/>
        <a:lstStyle/>
        <a:p>
          <a:endParaRPr lang="en-US"/>
        </a:p>
      </dgm:t>
    </dgm:pt>
    <dgm:pt modelId="{68D5B945-EEC2-4A02-85DB-2C084D389884}" type="sibTrans" cxnId="{4350664F-FCA1-4B97-8502-C7E1489F8BFA}">
      <dgm:prSet/>
      <dgm:spPr/>
      <dgm:t>
        <a:bodyPr/>
        <a:lstStyle/>
        <a:p>
          <a:endParaRPr lang="en-US"/>
        </a:p>
      </dgm:t>
    </dgm:pt>
    <dgm:pt modelId="{333F954E-BF05-43FB-B952-CE2FB4906E4C}">
      <dgm:prSet phldrT="[Text]"/>
      <dgm:spPr/>
      <dgm:t>
        <a:bodyPr/>
        <a:lstStyle/>
        <a:p>
          <a:r>
            <a:rPr lang="en-US" dirty="0"/>
            <a:t>Identification of the Cross and the Sword</a:t>
          </a:r>
        </a:p>
      </dgm:t>
    </dgm:pt>
    <dgm:pt modelId="{BF40AF1E-1733-4EB5-8F60-95FB105391C5}" type="parTrans" cxnId="{76CE29A7-5E19-403D-882F-8AD7E0FC6711}">
      <dgm:prSet/>
      <dgm:spPr/>
      <dgm:t>
        <a:bodyPr/>
        <a:lstStyle/>
        <a:p>
          <a:endParaRPr lang="en-US"/>
        </a:p>
      </dgm:t>
    </dgm:pt>
    <dgm:pt modelId="{C3F24DA3-B38C-4A35-BDFF-213263E557A7}" type="sibTrans" cxnId="{76CE29A7-5E19-403D-882F-8AD7E0FC6711}">
      <dgm:prSet/>
      <dgm:spPr/>
      <dgm:t>
        <a:bodyPr/>
        <a:lstStyle/>
        <a:p>
          <a:endParaRPr lang="en-US"/>
        </a:p>
      </dgm:t>
    </dgm:pt>
    <dgm:pt modelId="{3D4363F0-5A80-45BA-BA3E-43185004AAA5}">
      <dgm:prSet/>
      <dgm:spPr/>
      <dgm:t>
        <a:bodyPr/>
        <a:lstStyle/>
        <a:p>
          <a:endParaRPr lang="en-US" dirty="0"/>
        </a:p>
      </dgm:t>
    </dgm:pt>
    <dgm:pt modelId="{1FD3C9B0-449C-4A33-87D0-C24402085046}" type="parTrans" cxnId="{127FD4BB-6991-4CC9-8258-E594642EC6FD}">
      <dgm:prSet/>
      <dgm:spPr/>
      <dgm:t>
        <a:bodyPr/>
        <a:lstStyle/>
        <a:p>
          <a:endParaRPr lang="en-US"/>
        </a:p>
      </dgm:t>
    </dgm:pt>
    <dgm:pt modelId="{1465F6F7-822E-4FAC-8220-EE18C5B8DB28}" type="sibTrans" cxnId="{127FD4BB-6991-4CC9-8258-E594642EC6FD}">
      <dgm:prSet/>
      <dgm:spPr/>
      <dgm:t>
        <a:bodyPr/>
        <a:lstStyle/>
        <a:p>
          <a:endParaRPr lang="en-US"/>
        </a:p>
      </dgm:t>
    </dgm:pt>
    <dgm:pt modelId="{D8F7AC91-DCFC-465C-B1E9-67F540766B08}">
      <dgm:prSet/>
      <dgm:spPr/>
      <dgm:t>
        <a:bodyPr/>
        <a:lstStyle/>
        <a:p>
          <a:endParaRPr lang="en-US"/>
        </a:p>
      </dgm:t>
    </dgm:pt>
    <dgm:pt modelId="{64E5351B-32F0-40EC-977B-8676CEBD3DAF}" type="parTrans" cxnId="{534E9003-EA9E-49DA-B090-B8A24977B290}">
      <dgm:prSet/>
      <dgm:spPr/>
      <dgm:t>
        <a:bodyPr/>
        <a:lstStyle/>
        <a:p>
          <a:endParaRPr lang="en-US"/>
        </a:p>
      </dgm:t>
    </dgm:pt>
    <dgm:pt modelId="{C5036006-8448-4B72-8F05-F74B0232BE00}" type="sibTrans" cxnId="{534E9003-EA9E-49DA-B090-B8A24977B290}">
      <dgm:prSet/>
      <dgm:spPr/>
      <dgm:t>
        <a:bodyPr/>
        <a:lstStyle/>
        <a:p>
          <a:endParaRPr lang="en-US"/>
        </a:p>
      </dgm:t>
    </dgm:pt>
    <dgm:pt modelId="{41A41CF3-85F9-414E-B66C-09947C9C0FF8}" type="pres">
      <dgm:prSet presAssocID="{6CA51C59-A000-462F-9CA4-FA96AD140DDF}" presName="linearFlow" presStyleCnt="0">
        <dgm:presLayoutVars>
          <dgm:dir/>
          <dgm:animLvl val="lvl"/>
          <dgm:resizeHandles val="exact"/>
        </dgm:presLayoutVars>
      </dgm:prSet>
      <dgm:spPr/>
    </dgm:pt>
    <dgm:pt modelId="{77EF2B44-EF18-4F60-9E1E-ADEBF83E8543}" type="pres">
      <dgm:prSet presAssocID="{9DB0BED0-A2E6-4279-BF4E-A632F66503D5}" presName="composite" presStyleCnt="0"/>
      <dgm:spPr/>
    </dgm:pt>
    <dgm:pt modelId="{0D2A0D60-C92A-4481-B2CE-BE534C67AE21}" type="pres">
      <dgm:prSet presAssocID="{9DB0BED0-A2E6-4279-BF4E-A632F66503D5}" presName="parTx" presStyleLbl="node1" presStyleIdx="0" presStyleCnt="3">
        <dgm:presLayoutVars>
          <dgm:chMax val="0"/>
          <dgm:chPref val="0"/>
          <dgm:bulletEnabled val="1"/>
        </dgm:presLayoutVars>
      </dgm:prSet>
      <dgm:spPr/>
    </dgm:pt>
    <dgm:pt modelId="{BF5DB838-EC32-4197-9A84-8986D959B9A1}" type="pres">
      <dgm:prSet presAssocID="{9DB0BED0-A2E6-4279-BF4E-A632F66503D5}" presName="parSh" presStyleLbl="node1" presStyleIdx="0" presStyleCnt="3"/>
      <dgm:spPr/>
    </dgm:pt>
    <dgm:pt modelId="{42E57E86-5863-43B1-B729-9F4AEF033C2D}" type="pres">
      <dgm:prSet presAssocID="{9DB0BED0-A2E6-4279-BF4E-A632F66503D5}" presName="desTx" presStyleLbl="fgAcc1" presStyleIdx="0" presStyleCnt="3" custLinFactNeighborX="-780" custLinFactNeighborY="663">
        <dgm:presLayoutVars>
          <dgm:bulletEnabled val="1"/>
        </dgm:presLayoutVars>
      </dgm:prSet>
      <dgm:spPr/>
    </dgm:pt>
    <dgm:pt modelId="{EF7BF677-B91F-4930-A6C0-E83E35281ABD}" type="pres">
      <dgm:prSet presAssocID="{33147E2B-7906-4B6E-8C99-34D6387286FA}" presName="sibTrans" presStyleLbl="sibTrans2D1" presStyleIdx="0" presStyleCnt="2"/>
      <dgm:spPr/>
    </dgm:pt>
    <dgm:pt modelId="{A1FB784C-B782-4DB8-819E-0F5E98F1BA66}" type="pres">
      <dgm:prSet presAssocID="{33147E2B-7906-4B6E-8C99-34D6387286FA}" presName="connTx" presStyleLbl="sibTrans2D1" presStyleIdx="0" presStyleCnt="2"/>
      <dgm:spPr/>
    </dgm:pt>
    <dgm:pt modelId="{303A6714-AB7C-4907-8C69-1CB79F8BA2A5}" type="pres">
      <dgm:prSet presAssocID="{56CC340E-853A-4390-A922-AB4D8E31E70E}" presName="composite" presStyleCnt="0"/>
      <dgm:spPr/>
    </dgm:pt>
    <dgm:pt modelId="{3F7D524A-5C8C-4F87-A15A-EB1E8A4FC045}" type="pres">
      <dgm:prSet presAssocID="{56CC340E-853A-4390-A922-AB4D8E31E70E}" presName="parTx" presStyleLbl="node1" presStyleIdx="0" presStyleCnt="3">
        <dgm:presLayoutVars>
          <dgm:chMax val="0"/>
          <dgm:chPref val="0"/>
          <dgm:bulletEnabled val="1"/>
        </dgm:presLayoutVars>
      </dgm:prSet>
      <dgm:spPr/>
    </dgm:pt>
    <dgm:pt modelId="{16D33996-8381-4337-AD37-08967498691F}" type="pres">
      <dgm:prSet presAssocID="{56CC340E-853A-4390-A922-AB4D8E31E70E}" presName="parSh" presStyleLbl="node1" presStyleIdx="1" presStyleCnt="3"/>
      <dgm:spPr/>
    </dgm:pt>
    <dgm:pt modelId="{9F9992A3-68FE-4318-858E-83B8C8596031}" type="pres">
      <dgm:prSet presAssocID="{56CC340E-853A-4390-A922-AB4D8E31E70E}" presName="desTx" presStyleLbl="fgAcc1" presStyleIdx="1" presStyleCnt="3">
        <dgm:presLayoutVars>
          <dgm:bulletEnabled val="1"/>
        </dgm:presLayoutVars>
      </dgm:prSet>
      <dgm:spPr/>
    </dgm:pt>
    <dgm:pt modelId="{3B8D64B7-04D2-46EC-98E8-4B8F2C95E3B0}" type="pres">
      <dgm:prSet presAssocID="{68D5B945-EEC2-4A02-85DB-2C084D389884}" presName="sibTrans" presStyleLbl="sibTrans2D1" presStyleIdx="1" presStyleCnt="2"/>
      <dgm:spPr/>
    </dgm:pt>
    <dgm:pt modelId="{7F30CA68-FF0E-465A-AB1A-3F8DBB8B0B61}" type="pres">
      <dgm:prSet presAssocID="{68D5B945-EEC2-4A02-85DB-2C084D389884}" presName="connTx" presStyleLbl="sibTrans2D1" presStyleIdx="1" presStyleCnt="2"/>
      <dgm:spPr/>
    </dgm:pt>
    <dgm:pt modelId="{1E91CCE1-255E-4C25-A275-ED366F2D5D79}" type="pres">
      <dgm:prSet presAssocID="{333F954E-BF05-43FB-B952-CE2FB4906E4C}" presName="composite" presStyleCnt="0"/>
      <dgm:spPr/>
    </dgm:pt>
    <dgm:pt modelId="{BBAFCDB1-E3E3-4027-B9C8-7D897D0E71DC}" type="pres">
      <dgm:prSet presAssocID="{333F954E-BF05-43FB-B952-CE2FB4906E4C}" presName="parTx" presStyleLbl="node1" presStyleIdx="1" presStyleCnt="3">
        <dgm:presLayoutVars>
          <dgm:chMax val="0"/>
          <dgm:chPref val="0"/>
          <dgm:bulletEnabled val="1"/>
        </dgm:presLayoutVars>
      </dgm:prSet>
      <dgm:spPr/>
    </dgm:pt>
    <dgm:pt modelId="{43740508-E34E-487B-9BA4-AA56E8C43819}" type="pres">
      <dgm:prSet presAssocID="{333F954E-BF05-43FB-B952-CE2FB4906E4C}" presName="parSh" presStyleLbl="node1" presStyleIdx="2" presStyleCnt="3"/>
      <dgm:spPr/>
    </dgm:pt>
    <dgm:pt modelId="{E5D6FACD-852F-41B4-9B59-30C56E218EF7}" type="pres">
      <dgm:prSet presAssocID="{333F954E-BF05-43FB-B952-CE2FB4906E4C}" presName="desTx" presStyleLbl="fgAcc1" presStyleIdx="2" presStyleCnt="3">
        <dgm:presLayoutVars>
          <dgm:bulletEnabled val="1"/>
        </dgm:presLayoutVars>
      </dgm:prSet>
      <dgm:spPr/>
    </dgm:pt>
  </dgm:ptLst>
  <dgm:cxnLst>
    <dgm:cxn modelId="{7DBD7000-8E4D-442B-8C62-4970AC1850A2}" type="presOf" srcId="{68D5B945-EEC2-4A02-85DB-2C084D389884}" destId="{7F30CA68-FF0E-465A-AB1A-3F8DBB8B0B61}" srcOrd="1" destOrd="0" presId="urn:microsoft.com/office/officeart/2005/8/layout/process3"/>
    <dgm:cxn modelId="{534E9003-EA9E-49DA-B090-B8A24977B290}" srcId="{9DB0BED0-A2E6-4279-BF4E-A632F66503D5}" destId="{D8F7AC91-DCFC-465C-B1E9-67F540766B08}" srcOrd="1" destOrd="0" parTransId="{64E5351B-32F0-40EC-977B-8676CEBD3DAF}" sibTransId="{C5036006-8448-4B72-8F05-F74B0232BE00}"/>
    <dgm:cxn modelId="{671F7708-8270-4A07-B703-DBC87AA78E73}" type="presOf" srcId="{6CA51C59-A000-462F-9CA4-FA96AD140DDF}" destId="{41A41CF3-85F9-414E-B66C-09947C9C0FF8}" srcOrd="0" destOrd="0" presId="urn:microsoft.com/office/officeart/2005/8/layout/process3"/>
    <dgm:cxn modelId="{791F9114-0667-45EE-974A-2A4C9721735B}" type="presOf" srcId="{9DB0BED0-A2E6-4279-BF4E-A632F66503D5}" destId="{0D2A0D60-C92A-4481-B2CE-BE534C67AE21}" srcOrd="0" destOrd="0" presId="urn:microsoft.com/office/officeart/2005/8/layout/process3"/>
    <dgm:cxn modelId="{06B7632D-F9F7-4BB3-8771-E508471340A1}" type="presOf" srcId="{56CC340E-853A-4390-A922-AB4D8E31E70E}" destId="{3F7D524A-5C8C-4F87-A15A-EB1E8A4FC045}" srcOrd="0" destOrd="0" presId="urn:microsoft.com/office/officeart/2005/8/layout/process3"/>
    <dgm:cxn modelId="{5BF17638-4BE1-406E-BF28-B8D1B078B50A}" type="presOf" srcId="{D8F7AC91-DCFC-465C-B1E9-67F540766B08}" destId="{42E57E86-5863-43B1-B729-9F4AEF033C2D}" srcOrd="0" destOrd="1" presId="urn:microsoft.com/office/officeart/2005/8/layout/process3"/>
    <dgm:cxn modelId="{5925EC67-6B45-40FD-ACD4-A02B03F77094}" type="presOf" srcId="{9DB0BED0-A2E6-4279-BF4E-A632F66503D5}" destId="{BF5DB838-EC32-4197-9A84-8986D959B9A1}" srcOrd="1" destOrd="0" presId="urn:microsoft.com/office/officeart/2005/8/layout/process3"/>
    <dgm:cxn modelId="{4350664F-FCA1-4B97-8502-C7E1489F8BFA}" srcId="{6CA51C59-A000-462F-9CA4-FA96AD140DDF}" destId="{56CC340E-853A-4390-A922-AB4D8E31E70E}" srcOrd="1" destOrd="0" parTransId="{B32C4C8C-D4A4-48D3-B587-2E60E4370497}" sibTransId="{68D5B945-EEC2-4A02-85DB-2C084D389884}"/>
    <dgm:cxn modelId="{B02A4D80-B2A5-4CD8-AE3B-1FC8F950CF33}" type="presOf" srcId="{333F954E-BF05-43FB-B952-CE2FB4906E4C}" destId="{43740508-E34E-487B-9BA4-AA56E8C43819}" srcOrd="1" destOrd="0" presId="urn:microsoft.com/office/officeart/2005/8/layout/process3"/>
    <dgm:cxn modelId="{6F276391-4CD8-4850-8B64-29C62065AE16}" type="presOf" srcId="{68D5B945-EEC2-4A02-85DB-2C084D389884}" destId="{3B8D64B7-04D2-46EC-98E8-4B8F2C95E3B0}" srcOrd="0" destOrd="0" presId="urn:microsoft.com/office/officeart/2005/8/layout/process3"/>
    <dgm:cxn modelId="{76CE29A7-5E19-403D-882F-8AD7E0FC6711}" srcId="{6CA51C59-A000-462F-9CA4-FA96AD140DDF}" destId="{333F954E-BF05-43FB-B952-CE2FB4906E4C}" srcOrd="2" destOrd="0" parTransId="{BF40AF1E-1733-4EB5-8F60-95FB105391C5}" sibTransId="{C3F24DA3-B38C-4A35-BDFF-213263E557A7}"/>
    <dgm:cxn modelId="{BDBB1AAB-70A8-47A0-B979-C493A77C76F2}" type="presOf" srcId="{333F954E-BF05-43FB-B952-CE2FB4906E4C}" destId="{BBAFCDB1-E3E3-4027-B9C8-7D897D0E71DC}" srcOrd="0" destOrd="0" presId="urn:microsoft.com/office/officeart/2005/8/layout/process3"/>
    <dgm:cxn modelId="{79AD6DAB-8D89-477E-8469-CE69C45A6652}" type="presOf" srcId="{33147E2B-7906-4B6E-8C99-34D6387286FA}" destId="{EF7BF677-B91F-4930-A6C0-E83E35281ABD}" srcOrd="0" destOrd="0" presId="urn:microsoft.com/office/officeart/2005/8/layout/process3"/>
    <dgm:cxn modelId="{127FD4BB-6991-4CC9-8258-E594642EC6FD}" srcId="{9DB0BED0-A2E6-4279-BF4E-A632F66503D5}" destId="{3D4363F0-5A80-45BA-BA3E-43185004AAA5}" srcOrd="0" destOrd="0" parTransId="{1FD3C9B0-449C-4A33-87D0-C24402085046}" sibTransId="{1465F6F7-822E-4FAC-8220-EE18C5B8DB28}"/>
    <dgm:cxn modelId="{79900EC7-7871-4204-82AF-50179C0181D4}" type="presOf" srcId="{56CC340E-853A-4390-A922-AB4D8E31E70E}" destId="{16D33996-8381-4337-AD37-08967498691F}" srcOrd="1" destOrd="0" presId="urn:microsoft.com/office/officeart/2005/8/layout/process3"/>
    <dgm:cxn modelId="{486907D7-FE91-4631-8068-E5453BA0BDCD}" type="presOf" srcId="{3D4363F0-5A80-45BA-BA3E-43185004AAA5}" destId="{42E57E86-5863-43B1-B729-9F4AEF033C2D}" srcOrd="0" destOrd="0" presId="urn:microsoft.com/office/officeart/2005/8/layout/process3"/>
    <dgm:cxn modelId="{CCCE0FDF-0E27-4E3C-B7F6-4D942994FA1B}" srcId="{6CA51C59-A000-462F-9CA4-FA96AD140DDF}" destId="{9DB0BED0-A2E6-4279-BF4E-A632F66503D5}" srcOrd="0" destOrd="0" parTransId="{4391F7B4-DF1E-4EBB-AD6B-7E38B2366533}" sibTransId="{33147E2B-7906-4B6E-8C99-34D6387286FA}"/>
    <dgm:cxn modelId="{977AC7FD-A438-4F3E-9F40-54049ABC25BD}" type="presOf" srcId="{33147E2B-7906-4B6E-8C99-34D6387286FA}" destId="{A1FB784C-B782-4DB8-819E-0F5E98F1BA66}" srcOrd="1" destOrd="0" presId="urn:microsoft.com/office/officeart/2005/8/layout/process3"/>
    <dgm:cxn modelId="{FEFC9230-0277-4ADA-A64B-0F768ED117C3}" type="presParOf" srcId="{41A41CF3-85F9-414E-B66C-09947C9C0FF8}" destId="{77EF2B44-EF18-4F60-9E1E-ADEBF83E8543}" srcOrd="0" destOrd="0" presId="urn:microsoft.com/office/officeart/2005/8/layout/process3"/>
    <dgm:cxn modelId="{2F8A411A-95BF-49C0-8F98-218A6F798C3C}" type="presParOf" srcId="{77EF2B44-EF18-4F60-9E1E-ADEBF83E8543}" destId="{0D2A0D60-C92A-4481-B2CE-BE534C67AE21}" srcOrd="0" destOrd="0" presId="urn:microsoft.com/office/officeart/2005/8/layout/process3"/>
    <dgm:cxn modelId="{5B600229-D2E4-408D-8578-45898C37BE07}" type="presParOf" srcId="{77EF2B44-EF18-4F60-9E1E-ADEBF83E8543}" destId="{BF5DB838-EC32-4197-9A84-8986D959B9A1}" srcOrd="1" destOrd="0" presId="urn:microsoft.com/office/officeart/2005/8/layout/process3"/>
    <dgm:cxn modelId="{AE98DBCA-8AF5-49A0-9821-3B77BEF95558}" type="presParOf" srcId="{77EF2B44-EF18-4F60-9E1E-ADEBF83E8543}" destId="{42E57E86-5863-43B1-B729-9F4AEF033C2D}" srcOrd="2" destOrd="0" presId="urn:microsoft.com/office/officeart/2005/8/layout/process3"/>
    <dgm:cxn modelId="{1D43FC8E-B272-455A-BFEC-241462DD9F90}" type="presParOf" srcId="{41A41CF3-85F9-414E-B66C-09947C9C0FF8}" destId="{EF7BF677-B91F-4930-A6C0-E83E35281ABD}" srcOrd="1" destOrd="0" presId="urn:microsoft.com/office/officeart/2005/8/layout/process3"/>
    <dgm:cxn modelId="{3CF7CFAB-F167-4302-A0DF-C1F46727DCB2}" type="presParOf" srcId="{EF7BF677-B91F-4930-A6C0-E83E35281ABD}" destId="{A1FB784C-B782-4DB8-819E-0F5E98F1BA66}" srcOrd="0" destOrd="0" presId="urn:microsoft.com/office/officeart/2005/8/layout/process3"/>
    <dgm:cxn modelId="{0D3629F4-5DD8-4FF6-B19F-50994BCB4215}" type="presParOf" srcId="{41A41CF3-85F9-414E-B66C-09947C9C0FF8}" destId="{303A6714-AB7C-4907-8C69-1CB79F8BA2A5}" srcOrd="2" destOrd="0" presId="urn:microsoft.com/office/officeart/2005/8/layout/process3"/>
    <dgm:cxn modelId="{A5806E89-90C9-4709-9AC7-B1217E989232}" type="presParOf" srcId="{303A6714-AB7C-4907-8C69-1CB79F8BA2A5}" destId="{3F7D524A-5C8C-4F87-A15A-EB1E8A4FC045}" srcOrd="0" destOrd="0" presId="urn:microsoft.com/office/officeart/2005/8/layout/process3"/>
    <dgm:cxn modelId="{D3C1DC0F-8906-4E67-A209-D408015E475A}" type="presParOf" srcId="{303A6714-AB7C-4907-8C69-1CB79F8BA2A5}" destId="{16D33996-8381-4337-AD37-08967498691F}" srcOrd="1" destOrd="0" presId="urn:microsoft.com/office/officeart/2005/8/layout/process3"/>
    <dgm:cxn modelId="{3CAAD557-D54A-41BE-96CD-0F025942EE6D}" type="presParOf" srcId="{303A6714-AB7C-4907-8C69-1CB79F8BA2A5}" destId="{9F9992A3-68FE-4318-858E-83B8C8596031}" srcOrd="2" destOrd="0" presId="urn:microsoft.com/office/officeart/2005/8/layout/process3"/>
    <dgm:cxn modelId="{D21B2563-1C72-49AF-8627-282D29C229F5}" type="presParOf" srcId="{41A41CF3-85F9-414E-B66C-09947C9C0FF8}" destId="{3B8D64B7-04D2-46EC-98E8-4B8F2C95E3B0}" srcOrd="3" destOrd="0" presId="urn:microsoft.com/office/officeart/2005/8/layout/process3"/>
    <dgm:cxn modelId="{6DF32B3B-7F03-4E9C-A4DE-0445C0224ED6}" type="presParOf" srcId="{3B8D64B7-04D2-46EC-98E8-4B8F2C95E3B0}" destId="{7F30CA68-FF0E-465A-AB1A-3F8DBB8B0B61}" srcOrd="0" destOrd="0" presId="urn:microsoft.com/office/officeart/2005/8/layout/process3"/>
    <dgm:cxn modelId="{79134E28-D157-424D-9F98-9D0D1E746497}" type="presParOf" srcId="{41A41CF3-85F9-414E-B66C-09947C9C0FF8}" destId="{1E91CCE1-255E-4C25-A275-ED366F2D5D79}" srcOrd="4" destOrd="0" presId="urn:microsoft.com/office/officeart/2005/8/layout/process3"/>
    <dgm:cxn modelId="{219B2622-9935-40C1-95B6-759343BAC103}" type="presParOf" srcId="{1E91CCE1-255E-4C25-A275-ED366F2D5D79}" destId="{BBAFCDB1-E3E3-4027-B9C8-7D897D0E71DC}" srcOrd="0" destOrd="0" presId="urn:microsoft.com/office/officeart/2005/8/layout/process3"/>
    <dgm:cxn modelId="{2326F06E-79F2-4DB7-AB3D-618A6BF28336}" type="presParOf" srcId="{1E91CCE1-255E-4C25-A275-ED366F2D5D79}" destId="{43740508-E34E-487B-9BA4-AA56E8C43819}" srcOrd="1" destOrd="0" presId="urn:microsoft.com/office/officeart/2005/8/layout/process3"/>
    <dgm:cxn modelId="{54879AD8-E798-4214-85C6-AEAE365AC47A}" type="presParOf" srcId="{1E91CCE1-255E-4C25-A275-ED366F2D5D79}" destId="{E5D6FACD-852F-41B4-9B59-30C56E218EF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DB838-EC32-4197-9A84-8986D959B9A1}">
      <dsp:nvSpPr>
        <dsp:cNvPr id="0" name=""/>
        <dsp:cNvSpPr/>
      </dsp:nvSpPr>
      <dsp:spPr>
        <a:xfrm>
          <a:off x="4093" y="1028257"/>
          <a:ext cx="1861062" cy="7967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Christian Nonviolence</a:t>
          </a:r>
        </a:p>
      </dsp:txBody>
      <dsp:txXfrm>
        <a:off x="4093" y="1028257"/>
        <a:ext cx="1861062" cy="531159"/>
      </dsp:txXfrm>
    </dsp:sp>
    <dsp:sp modelId="{42E57E86-5863-43B1-B729-9F4AEF033C2D}">
      <dsp:nvSpPr>
        <dsp:cNvPr id="0" name=""/>
        <dsp:cNvSpPr/>
      </dsp:nvSpPr>
      <dsp:spPr>
        <a:xfrm>
          <a:off x="370758" y="1564763"/>
          <a:ext cx="1861062" cy="8064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a:p>
      </dsp:txBody>
      <dsp:txXfrm>
        <a:off x="394377" y="1588382"/>
        <a:ext cx="1813824" cy="759162"/>
      </dsp:txXfrm>
    </dsp:sp>
    <dsp:sp modelId="{EF7BF677-B91F-4930-A6C0-E83E35281ABD}">
      <dsp:nvSpPr>
        <dsp:cNvPr id="0" name=""/>
        <dsp:cNvSpPr/>
      </dsp:nvSpPr>
      <dsp:spPr>
        <a:xfrm>
          <a:off x="2147286" y="1062162"/>
          <a:ext cx="598116" cy="46335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147286" y="1154832"/>
        <a:ext cx="459111" cy="278010"/>
      </dsp:txXfrm>
    </dsp:sp>
    <dsp:sp modelId="{16D33996-8381-4337-AD37-08967498691F}">
      <dsp:nvSpPr>
        <dsp:cNvPr id="0" name=""/>
        <dsp:cNvSpPr/>
      </dsp:nvSpPr>
      <dsp:spPr>
        <a:xfrm>
          <a:off x="2993677" y="1028257"/>
          <a:ext cx="1861062" cy="7967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Just War Theory</a:t>
          </a:r>
        </a:p>
      </dsp:txBody>
      <dsp:txXfrm>
        <a:off x="2993677" y="1028257"/>
        <a:ext cx="1861062" cy="531159"/>
      </dsp:txXfrm>
    </dsp:sp>
    <dsp:sp modelId="{9F9992A3-68FE-4318-858E-83B8C8596031}">
      <dsp:nvSpPr>
        <dsp:cNvPr id="0" name=""/>
        <dsp:cNvSpPr/>
      </dsp:nvSpPr>
      <dsp:spPr>
        <a:xfrm>
          <a:off x="3374859" y="1559417"/>
          <a:ext cx="1861062" cy="8064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8D64B7-04D2-46EC-98E8-4B8F2C95E3B0}">
      <dsp:nvSpPr>
        <dsp:cNvPr id="0" name=""/>
        <dsp:cNvSpPr/>
      </dsp:nvSpPr>
      <dsp:spPr>
        <a:xfrm>
          <a:off x="5136871" y="1062162"/>
          <a:ext cx="598116" cy="46335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136871" y="1154832"/>
        <a:ext cx="459111" cy="278010"/>
      </dsp:txXfrm>
    </dsp:sp>
    <dsp:sp modelId="{43740508-E34E-487B-9BA4-AA56E8C43819}">
      <dsp:nvSpPr>
        <dsp:cNvPr id="0" name=""/>
        <dsp:cNvSpPr/>
      </dsp:nvSpPr>
      <dsp:spPr>
        <a:xfrm>
          <a:off x="5983262" y="1028257"/>
          <a:ext cx="1861062" cy="79673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Identification of the Cross and the Sword</a:t>
          </a:r>
        </a:p>
      </dsp:txBody>
      <dsp:txXfrm>
        <a:off x="5983262" y="1028257"/>
        <a:ext cx="1861062" cy="531159"/>
      </dsp:txXfrm>
    </dsp:sp>
    <dsp:sp modelId="{E5D6FACD-852F-41B4-9B59-30C56E218EF7}">
      <dsp:nvSpPr>
        <dsp:cNvPr id="0" name=""/>
        <dsp:cNvSpPr/>
      </dsp:nvSpPr>
      <dsp:spPr>
        <a:xfrm>
          <a:off x="6364443" y="1559417"/>
          <a:ext cx="1861062" cy="8064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9F539B8-959B-9F40-A9B4-335D47313F70}"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1557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0635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4632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283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9F539B8-959B-9F40-A9B4-335D47313F70}"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8992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539B8-959B-9F40-A9B4-335D47313F70}"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35170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539B8-959B-9F40-A9B4-335D47313F70}" type="datetimeFigureOut">
              <a:rPr lang="en-US" smtClean="0"/>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7274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539B8-959B-9F40-A9B4-335D47313F70}" type="datetimeFigureOut">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1468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539B8-959B-9F40-A9B4-335D47313F70}" type="datetimeFigureOut">
              <a:rPr lang="en-US" smtClean="0"/>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75057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chemeClr val="accent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0028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1774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F539B8-959B-9F40-A9B4-335D47313F70}" type="datetimeFigureOut">
              <a:rPr lang="en-US" smtClean="0"/>
              <a:t>3/16/2022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8E2560-1547-9E46-9222-AB130F27EA50}" type="slidenum">
              <a:rPr lang="en-US" smtClean="0"/>
              <a:t>‹#›</a:t>
            </a:fld>
            <a:endParaRPr lang="en-US"/>
          </a:p>
        </p:txBody>
      </p:sp>
    </p:spTree>
    <p:extLst>
      <p:ext uri="{BB962C8B-B14F-4D97-AF65-F5344CB8AC3E}">
        <p14:creationId xmlns:p14="http://schemas.microsoft.com/office/powerpoint/2010/main" val="31161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Dynamic and Diverse</a:t>
            </a:r>
          </a:p>
        </p:txBody>
      </p:sp>
      <p:sp>
        <p:nvSpPr>
          <p:cNvPr id="3" name="Subtitle 2"/>
          <p:cNvSpPr>
            <a:spLocks noGrp="1"/>
          </p:cNvSpPr>
          <p:nvPr>
            <p:ph type="subTitle" idx="1"/>
          </p:nvPr>
        </p:nvSpPr>
        <p:spPr/>
        <p:txBody>
          <a:bodyPr>
            <a:normAutofit fontScale="92500"/>
          </a:bodyPr>
          <a:lstStyle/>
          <a:p>
            <a:r>
              <a:rPr lang="en-US" dirty="0"/>
              <a:t>The Church’s Perspective of Violence and the Constantinian Shift</a:t>
            </a:r>
          </a:p>
        </p:txBody>
      </p:sp>
    </p:spTree>
    <p:extLst>
      <p:ext uri="{BB962C8B-B14F-4D97-AF65-F5344CB8AC3E}">
        <p14:creationId xmlns:p14="http://schemas.microsoft.com/office/powerpoint/2010/main" val="423240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B936-4119-431D-B2E8-62724DC06336}"/>
              </a:ext>
            </a:extLst>
          </p:cNvPr>
          <p:cNvSpPr>
            <a:spLocks noGrp="1"/>
          </p:cNvSpPr>
          <p:nvPr>
            <p:ph type="title"/>
          </p:nvPr>
        </p:nvSpPr>
        <p:spPr/>
        <p:txBody>
          <a:bodyPr/>
          <a:lstStyle/>
          <a:p>
            <a:r>
              <a:rPr lang="en-US" dirty="0"/>
              <a:t>The Role of Constantine</a:t>
            </a:r>
          </a:p>
        </p:txBody>
      </p:sp>
      <p:sp>
        <p:nvSpPr>
          <p:cNvPr id="3" name="Content Placeholder 2">
            <a:extLst>
              <a:ext uri="{FF2B5EF4-FFF2-40B4-BE49-F238E27FC236}">
                <a16:creationId xmlns:a16="http://schemas.microsoft.com/office/drawing/2014/main" id="{26BC64BE-12D1-45DE-B6FE-8AC18FDAC652}"/>
              </a:ext>
            </a:extLst>
          </p:cNvPr>
          <p:cNvSpPr>
            <a:spLocks noGrp="1"/>
          </p:cNvSpPr>
          <p:nvPr>
            <p:ph idx="1"/>
          </p:nvPr>
        </p:nvSpPr>
        <p:spPr>
          <a:xfrm>
            <a:off x="457200" y="1200150"/>
            <a:ext cx="4482428" cy="3835145"/>
          </a:xfrm>
        </p:spPr>
        <p:txBody>
          <a:bodyPr>
            <a:normAutofit fontScale="62500" lnSpcReduction="20000"/>
          </a:bodyPr>
          <a:lstStyle/>
          <a:p>
            <a:r>
              <a:rPr lang="en-US" dirty="0"/>
              <a:t>Milvian Bridge (312)and Edict of Milan (313)</a:t>
            </a:r>
          </a:p>
          <a:p>
            <a:r>
              <a:rPr lang="en-US" dirty="0"/>
              <a:t>Constantine legitimized Christianity, built massive churches, encouraged cults of martyrdom, removed obligatory pagan worship in the legions, and began the identification of the Church with the empire.</a:t>
            </a:r>
          </a:p>
          <a:p>
            <a:r>
              <a:rPr lang="en-US" dirty="0"/>
              <a:t>Debate over whether he was a Christian</a:t>
            </a:r>
          </a:p>
          <a:p>
            <a:r>
              <a:rPr lang="en-US" dirty="0"/>
              <a:t>The Constantinian Shift was a wave that had been gathering power for over two centuries, cresting only with Constantine</a:t>
            </a:r>
          </a:p>
        </p:txBody>
      </p:sp>
      <p:pic>
        <p:nvPicPr>
          <p:cNvPr id="5" name="Picture 4" descr="A statue of two people&#10;&#10;Description automatically generated with low confidence">
            <a:extLst>
              <a:ext uri="{FF2B5EF4-FFF2-40B4-BE49-F238E27FC236}">
                <a16:creationId xmlns:a16="http://schemas.microsoft.com/office/drawing/2014/main" id="{AB607FB3-9FBF-4019-9596-35DC63CBAA86}"/>
              </a:ext>
            </a:extLst>
          </p:cNvPr>
          <p:cNvPicPr>
            <a:picLocks noChangeAspect="1"/>
          </p:cNvPicPr>
          <p:nvPr/>
        </p:nvPicPr>
        <p:blipFill>
          <a:blip r:embed="rId2"/>
          <a:stretch>
            <a:fillRect/>
          </a:stretch>
        </p:blipFill>
        <p:spPr>
          <a:xfrm>
            <a:off x="5110316" y="1419607"/>
            <a:ext cx="3747172" cy="2488793"/>
          </a:xfrm>
          <a:prstGeom prst="rect">
            <a:avLst/>
          </a:prstGeom>
        </p:spPr>
      </p:pic>
      <p:sp>
        <p:nvSpPr>
          <p:cNvPr id="4" name="TextBox 3">
            <a:extLst>
              <a:ext uri="{FF2B5EF4-FFF2-40B4-BE49-F238E27FC236}">
                <a16:creationId xmlns:a16="http://schemas.microsoft.com/office/drawing/2014/main" id="{8F1FA5E2-33EA-49EF-B32E-6C70500918B3}"/>
              </a:ext>
            </a:extLst>
          </p:cNvPr>
          <p:cNvSpPr txBox="1"/>
          <p:nvPr/>
        </p:nvSpPr>
        <p:spPr>
          <a:xfrm>
            <a:off x="5110316" y="3908400"/>
            <a:ext cx="3660304" cy="1015663"/>
          </a:xfrm>
          <a:prstGeom prst="rect">
            <a:avLst/>
          </a:prstGeom>
          <a:noFill/>
        </p:spPr>
        <p:txBody>
          <a:bodyPr wrap="square" rtlCol="0">
            <a:spAutoFit/>
          </a:bodyPr>
          <a:lstStyle/>
          <a:p>
            <a:r>
              <a:rPr lang="en-US" sz="1200" dirty="0"/>
              <a:t>Figure 4: Statue of Constantine the Great, with quote “By this sign, conquer.” (Son of Groucho, </a:t>
            </a:r>
            <a:r>
              <a:rPr lang="en-US" sz="1200" i="1" dirty="0"/>
              <a:t>Constantine 1, </a:t>
            </a:r>
            <a:r>
              <a:rPr lang="en-US" sz="1200" dirty="0"/>
              <a:t>September 26, 2008, https://www.flickr.com/photos/sonofgroucho/2899327903).</a:t>
            </a:r>
          </a:p>
        </p:txBody>
      </p:sp>
    </p:spTree>
    <p:extLst>
      <p:ext uri="{BB962C8B-B14F-4D97-AF65-F5344CB8AC3E}">
        <p14:creationId xmlns:p14="http://schemas.microsoft.com/office/powerpoint/2010/main" val="301549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Augustine and Just War Theory</a:t>
            </a:r>
          </a:p>
        </p:txBody>
      </p:sp>
      <p:pic>
        <p:nvPicPr>
          <p:cNvPr id="5" name="Content Placeholder 4" descr="A picture containing text, book&#10;&#10;Description automatically generated">
            <a:extLst>
              <a:ext uri="{FF2B5EF4-FFF2-40B4-BE49-F238E27FC236}">
                <a16:creationId xmlns:a16="http://schemas.microsoft.com/office/drawing/2014/main" id="{504E7144-2BDA-4F35-9EE6-93F25C3FEBC6}"/>
              </a:ext>
            </a:extLst>
          </p:cNvPr>
          <p:cNvPicPr>
            <a:picLocks noGrp="1" noChangeAspect="1"/>
          </p:cNvPicPr>
          <p:nvPr>
            <p:ph idx="1"/>
          </p:nvPr>
        </p:nvPicPr>
        <p:blipFill>
          <a:blip r:embed="rId2"/>
          <a:stretch>
            <a:fillRect/>
          </a:stretch>
        </p:blipFill>
        <p:spPr>
          <a:xfrm>
            <a:off x="6280581" y="1142346"/>
            <a:ext cx="2302587" cy="3071118"/>
          </a:xfrm>
        </p:spPr>
      </p:pic>
      <p:sp>
        <p:nvSpPr>
          <p:cNvPr id="6" name="TextBox 5">
            <a:extLst>
              <a:ext uri="{FF2B5EF4-FFF2-40B4-BE49-F238E27FC236}">
                <a16:creationId xmlns:a16="http://schemas.microsoft.com/office/drawing/2014/main" id="{258970FC-0493-48E5-B88B-7A9BB99CBEAD}"/>
              </a:ext>
            </a:extLst>
          </p:cNvPr>
          <p:cNvSpPr txBox="1"/>
          <p:nvPr/>
        </p:nvSpPr>
        <p:spPr>
          <a:xfrm>
            <a:off x="560832" y="1304543"/>
            <a:ext cx="5693664" cy="3693319"/>
          </a:xfrm>
          <a:prstGeom prst="rect">
            <a:avLst/>
          </a:prstGeom>
          <a:noFill/>
        </p:spPr>
        <p:txBody>
          <a:bodyPr wrap="square" rtlCol="0">
            <a:spAutoFit/>
          </a:bodyPr>
          <a:lstStyle/>
          <a:p>
            <a:pPr marL="285750" indent="-285750">
              <a:buFont typeface="Arial" panose="020B0604020202020204" pitchFamily="34" charset="0"/>
              <a:buChar char="•"/>
            </a:pPr>
            <a:r>
              <a:rPr lang="en-US" i="1" dirty="0"/>
              <a:t>City of God </a:t>
            </a:r>
            <a:r>
              <a:rPr lang="en-US" dirty="0"/>
              <a:t>and Just War Theory</a:t>
            </a:r>
          </a:p>
          <a:p>
            <a:pPr marL="285750" indent="-285750">
              <a:buFont typeface="Arial" panose="020B0604020202020204" pitchFamily="34" charset="0"/>
              <a:buChar char="•"/>
            </a:pPr>
            <a:r>
              <a:rPr lang="en-US" dirty="0"/>
              <a:t>Combined threads of Just War tradition (Socrates and Cicero), Neo-platonic thought, and Biblical evidence</a:t>
            </a:r>
          </a:p>
          <a:p>
            <a:pPr marL="285750" indent="-285750">
              <a:buFont typeface="Arial" panose="020B0604020202020204" pitchFamily="34" charset="0"/>
              <a:buChar char="•"/>
            </a:pPr>
            <a:r>
              <a:rPr lang="en-US" dirty="0"/>
              <a:t>Emphasis on proper authority: Kingdom of Heaven and Kingdom of God</a:t>
            </a:r>
          </a:p>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cs typeface="Arial" panose="020B0604020202020204" pitchFamily="34" charset="0"/>
              </a:rPr>
              <a:t>M</a:t>
            </a:r>
            <a:r>
              <a:rPr lang="en-US" sz="1800" dirty="0">
                <a:effectLst/>
                <a:latin typeface="Times New Roman" panose="02020603050405020304" pitchFamily="18" charset="0"/>
                <a:ea typeface="Calibri" panose="020F0502020204030204" pitchFamily="34" charset="0"/>
                <a:cs typeface="Arial" panose="020B0604020202020204" pitchFamily="34" charset="0"/>
              </a:rPr>
              <a:t>ade possible in a societal context in which the state was not viewed as an evil oppressor to the greater Church, a context that was introduced by Constantine and solidified by later emperors. </a:t>
            </a:r>
          </a:p>
          <a:p>
            <a:pPr marL="285750" indent="-285750">
              <a:buFont typeface="Arial" panose="020B0604020202020204" pitchFamily="34" charset="0"/>
              <a:buChar char="•"/>
            </a:pPr>
            <a:r>
              <a:rPr lang="en-US" dirty="0">
                <a:latin typeface="Times New Roman" panose="02020603050405020304" pitchFamily="18" charset="0"/>
                <a:cs typeface="Arial" panose="020B0604020202020204" pitchFamily="34" charset="0"/>
              </a:rPr>
              <a:t>Augustine not as optimistic as other writers like </a:t>
            </a:r>
            <a:r>
              <a:rPr lang="en-US" dirty="0" err="1">
                <a:latin typeface="Times New Roman" panose="02020603050405020304" pitchFamily="18" charset="0"/>
                <a:cs typeface="Arial" panose="020B0604020202020204" pitchFamily="34" charset="0"/>
              </a:rPr>
              <a:t>Eusibius</a:t>
            </a:r>
            <a:r>
              <a:rPr lang="en-US" dirty="0">
                <a:latin typeface="Times New Roman" panose="02020603050405020304" pitchFamily="18" charset="0"/>
                <a:cs typeface="Arial" panose="020B0604020202020204" pitchFamily="34" charset="0"/>
              </a:rPr>
              <a:t> or Paul of </a:t>
            </a:r>
            <a:r>
              <a:rPr lang="en-US" dirty="0" err="1">
                <a:latin typeface="Times New Roman" panose="02020603050405020304" pitchFamily="18" charset="0"/>
                <a:cs typeface="Arial" panose="020B0604020202020204" pitchFamily="34" charset="0"/>
              </a:rPr>
              <a:t>Orosius</a:t>
            </a:r>
            <a:r>
              <a:rPr lang="en-US" dirty="0">
                <a:latin typeface="Times New Roman" panose="02020603050405020304" pitchFamily="18" charset="0"/>
                <a:cs typeface="Arial" panose="020B0604020202020204" pitchFamily="34" charset="0"/>
              </a:rPr>
              <a:t>, who explicitly identified the Church with the Empire</a:t>
            </a:r>
            <a:endParaRPr lang="en-US" dirty="0"/>
          </a:p>
          <a:p>
            <a:pPr marL="285750" indent="-285750">
              <a:buFont typeface="Arial" panose="020B0604020202020204" pitchFamily="34" charset="0"/>
              <a:buChar char="•"/>
            </a:pPr>
            <a:endParaRPr lang="en-US" i="1" dirty="0"/>
          </a:p>
        </p:txBody>
      </p:sp>
      <p:sp>
        <p:nvSpPr>
          <p:cNvPr id="3" name="TextBox 2">
            <a:extLst>
              <a:ext uri="{FF2B5EF4-FFF2-40B4-BE49-F238E27FC236}">
                <a16:creationId xmlns:a16="http://schemas.microsoft.com/office/drawing/2014/main" id="{DE4F88BE-A657-47EF-B362-435625B0F354}"/>
              </a:ext>
            </a:extLst>
          </p:cNvPr>
          <p:cNvSpPr txBox="1"/>
          <p:nvPr/>
        </p:nvSpPr>
        <p:spPr>
          <a:xfrm>
            <a:off x="6211824" y="4205448"/>
            <a:ext cx="3019044" cy="861774"/>
          </a:xfrm>
          <a:prstGeom prst="rect">
            <a:avLst/>
          </a:prstGeom>
          <a:noFill/>
        </p:spPr>
        <p:txBody>
          <a:bodyPr wrap="square" rtlCol="0">
            <a:spAutoFit/>
          </a:bodyPr>
          <a:lstStyle/>
          <a:p>
            <a:r>
              <a:rPr lang="en-US" sz="1000" dirty="0"/>
              <a:t>Figure 5: Saint Augustine, a landmark figure in Christian thought and theology (Antoine Dieu, </a:t>
            </a:r>
            <a:r>
              <a:rPr lang="en-US" sz="1000" i="1" dirty="0"/>
              <a:t>Saint Augustin of Hippo. Line Engraving by M. Dossier after A. Dieu, </a:t>
            </a:r>
            <a:r>
              <a:rPr lang="en-US" sz="1000" dirty="0"/>
              <a:t>1734-1750, https://wellcomecollection.org/works/m99qsyfb)</a:t>
            </a:r>
          </a:p>
        </p:txBody>
      </p:sp>
    </p:spTree>
    <p:extLst>
      <p:ext uri="{BB962C8B-B14F-4D97-AF65-F5344CB8AC3E}">
        <p14:creationId xmlns:p14="http://schemas.microsoft.com/office/powerpoint/2010/main" val="86340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F91F-E432-47C8-BD7C-9D28F731CD0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45DA464-092B-45E0-978A-24AB6DEDFAD4}"/>
              </a:ext>
            </a:extLst>
          </p:cNvPr>
          <p:cNvSpPr>
            <a:spLocks noGrp="1"/>
          </p:cNvSpPr>
          <p:nvPr>
            <p:ph idx="1"/>
          </p:nvPr>
        </p:nvSpPr>
        <p:spPr/>
        <p:txBody>
          <a:bodyPr/>
          <a:lstStyle/>
          <a:p>
            <a:r>
              <a:rPr lang="en-US" sz="1800" dirty="0">
                <a:latin typeface="Times New Roman" panose="02020603050405020304" pitchFamily="18" charset="0"/>
                <a:ea typeface="Calibri" panose="020F0502020204030204" pitchFamily="34" charset="0"/>
                <a:cs typeface="Arial" panose="020B0604020202020204" pitchFamily="34" charset="0"/>
              </a:rPr>
              <a:t>T</a:t>
            </a:r>
            <a:r>
              <a:rPr lang="en-US" sz="1800" dirty="0">
                <a:effectLst/>
                <a:latin typeface="Times New Roman" panose="02020603050405020304" pitchFamily="18" charset="0"/>
                <a:ea typeface="Calibri" panose="020F0502020204030204" pitchFamily="34" charset="0"/>
                <a:cs typeface="Arial" panose="020B0604020202020204" pitchFamily="34" charset="0"/>
              </a:rPr>
              <a:t>he Church’s understanding and relationship with violence has not been a static, historical reality.</a:t>
            </a:r>
          </a:p>
          <a:p>
            <a:r>
              <a:rPr lang="en-US" sz="1800" dirty="0">
                <a:effectLst/>
                <a:latin typeface="Times New Roman" panose="02020603050405020304" pitchFamily="18" charset="0"/>
                <a:ea typeface="Calibri" panose="020F0502020204030204" pitchFamily="34" charset="0"/>
                <a:cs typeface="Arial" panose="020B0604020202020204" pitchFamily="34" charset="0"/>
              </a:rPr>
              <a:t>However, although a shift occurred towards greater Christian participation in the military, the landscape of the early Church was much more diverse than often suggested. </a:t>
            </a:r>
          </a:p>
          <a:p>
            <a:r>
              <a:rPr lang="en-US" sz="1800" dirty="0">
                <a:effectLst/>
                <a:latin typeface="Times New Roman" panose="02020603050405020304" pitchFamily="18" charset="0"/>
                <a:ea typeface="Calibri" panose="020F0502020204030204" pitchFamily="34" charset="0"/>
                <a:cs typeface="Arial" panose="020B0604020202020204" pitchFamily="34" charset="0"/>
              </a:rPr>
              <a:t> This shift, although in some sense a natural progression, was exacerbated by the influence of Constantine and the eventual partnership of the Church and the state in post-Constantinian Europe. It was a smaller part of the Church’s </a:t>
            </a:r>
            <a:r>
              <a:rPr lang="en-US" sz="1800" dirty="0">
                <a:latin typeface="Times New Roman" panose="02020603050405020304" pitchFamily="18" charset="0"/>
                <a:ea typeface="Calibri" panose="020F0502020204030204" pitchFamily="34" charset="0"/>
                <a:cs typeface="Arial" panose="020B0604020202020204" pitchFamily="34" charset="0"/>
              </a:rPr>
              <a:t>growing influence in all areas of society. </a:t>
            </a:r>
          </a:p>
          <a:p>
            <a:endParaRPr lang="en-US" sz="18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480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B9C8-1762-4DB5-9B98-D0DD8EF3BD4A}"/>
              </a:ext>
            </a:extLst>
          </p:cNvPr>
          <p:cNvSpPr>
            <a:spLocks noGrp="1"/>
          </p:cNvSpPr>
          <p:nvPr>
            <p:ph type="title"/>
          </p:nvPr>
        </p:nvSpPr>
        <p:spPr/>
        <p:txBody>
          <a:bodyPr/>
          <a:lstStyle/>
          <a:p>
            <a:r>
              <a:rPr lang="en-US" dirty="0"/>
              <a:t>Primary</a:t>
            </a:r>
          </a:p>
        </p:txBody>
      </p:sp>
      <p:sp>
        <p:nvSpPr>
          <p:cNvPr id="3" name="Content Placeholder 2">
            <a:extLst>
              <a:ext uri="{FF2B5EF4-FFF2-40B4-BE49-F238E27FC236}">
                <a16:creationId xmlns:a16="http://schemas.microsoft.com/office/drawing/2014/main" id="{CF6E61C1-FD92-47DE-B3B1-5143247C06B1}"/>
              </a:ext>
            </a:extLst>
          </p:cNvPr>
          <p:cNvSpPr>
            <a:spLocks noGrp="1"/>
          </p:cNvSpPr>
          <p:nvPr>
            <p:ph idx="1"/>
          </p:nvPr>
        </p:nvSpPr>
        <p:spPr>
          <a:xfrm>
            <a:off x="457200" y="899160"/>
            <a:ext cx="8229600" cy="4183380"/>
          </a:xfrm>
        </p:spPr>
        <p:txBody>
          <a:bodyPr>
            <a:normAutofit fontScale="85000" lnSpcReduction="20000"/>
          </a:bodyPr>
          <a:lstStyle/>
          <a:p>
            <a:pPr marL="0" indent="-457200">
              <a:buNone/>
            </a:pPr>
            <a:r>
              <a:rPr lang="en-US" sz="1200" dirty="0">
                <a:solidFill>
                  <a:schemeClr val="bg1"/>
                </a:solidFill>
                <a:latin typeface="Times New Roman" panose="02020603050405020304" pitchFamily="18" charset="0"/>
                <a:cs typeface="Times New Roman" panose="02020603050405020304" pitchFamily="18" charset="0"/>
              </a:rPr>
              <a:t>Athenagoras. “A Plea for the Christians.” </a:t>
            </a:r>
            <a:r>
              <a:rPr lang="en-US" sz="1200" dirty="0">
                <a:latin typeface="Times New Roman" panose="02020603050405020304" pitchFamily="18" charset="0"/>
                <a:cs typeface="Times New Roman" panose="02020603050405020304" pitchFamily="18" charset="0"/>
              </a:rPr>
              <a:t>Translated by B.P. </a:t>
            </a:r>
            <a:r>
              <a:rPr lang="en-US" sz="1200" dirty="0" err="1">
                <a:latin typeface="Times New Roman" panose="02020603050405020304" pitchFamily="18" charset="0"/>
                <a:cs typeface="Times New Roman" panose="02020603050405020304" pitchFamily="18" charset="0"/>
              </a:rPr>
              <a:t>Pratten</a:t>
            </a:r>
            <a:r>
              <a:rPr lang="en-US" sz="1200" dirty="0">
                <a:latin typeface="Times New Roman" panose="02020603050405020304" pitchFamily="18" charset="0"/>
                <a:cs typeface="Times New Roman" panose="02020603050405020304" pitchFamily="18" charset="0"/>
              </a:rPr>
              <a:t>. From </a:t>
            </a:r>
            <a:r>
              <a:rPr lang="en-US" sz="1200" i="1" dirty="0">
                <a:latin typeface="Times New Roman" panose="02020603050405020304" pitchFamily="18" charset="0"/>
                <a:cs typeface="Times New Roman" panose="02020603050405020304" pitchFamily="18" charset="0"/>
              </a:rPr>
              <a:t>Ante-Nicene Fathers, </a:t>
            </a:r>
            <a:r>
              <a:rPr lang="en-US" sz="1200" dirty="0">
                <a:latin typeface="Times New Roman" panose="02020603050405020304" pitchFamily="18" charset="0"/>
                <a:cs typeface="Times New Roman" panose="02020603050405020304" pitchFamily="18" charset="0"/>
              </a:rPr>
              <a:t>Vol. 2. https://www.newadvent.org/fathers/0205.htm </a:t>
            </a:r>
          </a:p>
          <a:p>
            <a:pPr marL="0" indent="-457200">
              <a:buNone/>
            </a:pPr>
            <a:endParaRPr lang="en-US" sz="1200" dirty="0">
              <a:solidFill>
                <a:schemeClr val="bg1"/>
              </a:solidFill>
              <a:latin typeface="Times New Roman" panose="02020603050405020304" pitchFamily="18" charset="0"/>
              <a:cs typeface="Times New Roman" panose="02020603050405020304" pitchFamily="18" charset="0"/>
            </a:endParaRPr>
          </a:p>
          <a:p>
            <a:pPr marL="0" indent="-457200">
              <a:buNone/>
            </a:pPr>
            <a:r>
              <a:rPr lang="en-US" sz="1200" dirty="0">
                <a:solidFill>
                  <a:schemeClr val="bg1"/>
                </a:solidFill>
                <a:latin typeface="Times New Roman" panose="02020603050405020304" pitchFamily="18" charset="0"/>
                <a:cs typeface="Times New Roman" panose="02020603050405020304" pitchFamily="18" charset="0"/>
              </a:rPr>
              <a:t>Clement of Alexandria. </a:t>
            </a:r>
            <a:r>
              <a:rPr lang="en-US" sz="1200" dirty="0" err="1">
                <a:solidFill>
                  <a:schemeClr val="bg1"/>
                </a:solidFill>
                <a:latin typeface="Times New Roman" panose="02020603050405020304" pitchFamily="18" charset="0"/>
                <a:cs typeface="Times New Roman" panose="02020603050405020304" pitchFamily="18" charset="0"/>
              </a:rPr>
              <a:t>Paedagogus</a:t>
            </a:r>
            <a:r>
              <a:rPr lang="en-US" sz="1200" dirty="0">
                <a:solidFill>
                  <a:schemeClr val="bg1"/>
                </a:solidFill>
                <a:latin typeface="Times New Roman" panose="02020603050405020304" pitchFamily="18" charset="0"/>
                <a:cs typeface="Times New Roman" panose="02020603050405020304" pitchFamily="18" charset="0"/>
              </a:rPr>
              <a:t>. Translated by William Wilson. From </a:t>
            </a:r>
            <a:r>
              <a:rPr lang="en-US" sz="1200" i="1" dirty="0">
                <a:solidFill>
                  <a:schemeClr val="bg1"/>
                </a:solidFill>
                <a:latin typeface="Times New Roman" panose="02020603050405020304" pitchFamily="18" charset="0"/>
                <a:cs typeface="Times New Roman" panose="02020603050405020304" pitchFamily="18" charset="0"/>
              </a:rPr>
              <a:t>Ante-Nicene Fathers, </a:t>
            </a:r>
            <a:r>
              <a:rPr lang="en-US" sz="1200" dirty="0">
                <a:solidFill>
                  <a:schemeClr val="bg1"/>
                </a:solidFill>
                <a:latin typeface="Times New Roman" panose="02020603050405020304" pitchFamily="18" charset="0"/>
                <a:cs typeface="Times New Roman" panose="02020603050405020304" pitchFamily="18" charset="0"/>
              </a:rPr>
              <a:t>Vol. 2. https://www.newadvent.org/fathers/0209.htm. </a:t>
            </a:r>
          </a:p>
          <a:p>
            <a:pPr marL="0" indent="-457200">
              <a:buNone/>
            </a:pPr>
            <a:endParaRPr lang="en-US" sz="1200" dirty="0">
              <a:latin typeface="Times New Roman" panose="02020603050405020304" pitchFamily="18" charset="0"/>
              <a:cs typeface="Times New Roman" panose="02020603050405020304" pitchFamily="18" charset="0"/>
            </a:endParaRPr>
          </a:p>
          <a:p>
            <a:pPr marL="0" indent="-457200">
              <a:buNone/>
            </a:pPr>
            <a:r>
              <a:rPr lang="en-US" sz="1200" dirty="0">
                <a:latin typeface="Times New Roman" panose="02020603050405020304" pitchFamily="18" charset="0"/>
                <a:cs typeface="Times New Roman" panose="02020603050405020304" pitchFamily="18" charset="0"/>
              </a:rPr>
              <a:t>Cyprian. “An Address to </a:t>
            </a:r>
            <a:r>
              <a:rPr lang="en-US" sz="1200" dirty="0" err="1">
                <a:latin typeface="Times New Roman" panose="02020603050405020304" pitchFamily="18" charset="0"/>
                <a:cs typeface="Times New Roman" panose="02020603050405020304" pitchFamily="18" charset="0"/>
              </a:rPr>
              <a:t>Demetrianus</a:t>
            </a:r>
            <a:r>
              <a:rPr lang="en-US" sz="1200" dirty="0">
                <a:latin typeface="Times New Roman" panose="02020603050405020304" pitchFamily="18" charset="0"/>
                <a:cs typeface="Times New Roman" panose="02020603050405020304" pitchFamily="18" charset="0"/>
              </a:rPr>
              <a:t>.” Translated by Robert Ernest Wallis. From </a:t>
            </a:r>
            <a:r>
              <a:rPr lang="en-US" sz="1200" i="1" dirty="0">
                <a:latin typeface="Times New Roman" panose="02020603050405020304" pitchFamily="18" charset="0"/>
                <a:cs typeface="Times New Roman" panose="02020603050405020304" pitchFamily="18" charset="0"/>
              </a:rPr>
              <a:t>Ante-Nicene Fathers</a:t>
            </a:r>
            <a:r>
              <a:rPr lang="en-US" sz="1200" dirty="0">
                <a:latin typeface="Times New Roman" panose="02020603050405020304" pitchFamily="18" charset="0"/>
                <a:cs typeface="Times New Roman" panose="02020603050405020304" pitchFamily="18" charset="0"/>
              </a:rPr>
              <a:t>, Vol. 5. https://www.newadvent.org/fathers/050705.htm</a:t>
            </a:r>
          </a:p>
          <a:p>
            <a:pPr marL="0" indent="-457200">
              <a:buNone/>
            </a:pPr>
            <a:endParaRPr lang="en-US" sz="1200" dirty="0">
              <a:latin typeface="Times New Roman" panose="02020603050405020304" pitchFamily="18" charset="0"/>
              <a:cs typeface="Times New Roman" panose="02020603050405020304" pitchFamily="18" charset="0"/>
            </a:endParaRPr>
          </a:p>
          <a:p>
            <a:pPr marL="0" indent="-457200">
              <a:buNone/>
            </a:pPr>
            <a:r>
              <a:rPr lang="en-US" sz="1200" dirty="0">
                <a:latin typeface="Times New Roman" panose="02020603050405020304" pitchFamily="18" charset="0"/>
                <a:cs typeface="Times New Roman" panose="02020603050405020304" pitchFamily="18" charset="0"/>
              </a:rPr>
              <a:t>Dionysius of Alexandra. “Epistles and Fragments of Epistles, of Dionysius.” Translated by S.D.F. Salmond. From </a:t>
            </a:r>
            <a:r>
              <a:rPr lang="en-US" sz="1200" i="1" dirty="0">
                <a:latin typeface="Times New Roman" panose="02020603050405020304" pitchFamily="18" charset="0"/>
                <a:cs typeface="Times New Roman" panose="02020603050405020304" pitchFamily="18" charset="0"/>
              </a:rPr>
              <a:t>Ante-Nicene Fathers, </a:t>
            </a:r>
            <a:r>
              <a:rPr lang="en-US" sz="1200" dirty="0">
                <a:latin typeface="Times New Roman" panose="02020603050405020304" pitchFamily="18" charset="0"/>
                <a:cs typeface="Times New Roman" panose="02020603050405020304" pitchFamily="18" charset="0"/>
              </a:rPr>
              <a:t>Vol. 6. https://www.newadvent.org/fathers/0632.htm/</a:t>
            </a:r>
            <a:endParaRPr lang="en-US" sz="1200" b="1" dirty="0">
              <a:latin typeface="Times New Roman" panose="02020603050405020304" pitchFamily="18" charset="0"/>
              <a:ea typeface="Calibri" panose="020F0502020204030204" pitchFamily="34" charset="0"/>
              <a:cs typeface="Times New Roman" panose="02020603050405020304" pitchFamily="18" charset="0"/>
            </a:endParaRPr>
          </a:p>
          <a:p>
            <a:pPr marL="0" indent="-457200">
              <a:buNone/>
            </a:pPr>
            <a:endParaRPr lang="en-US" sz="1200" dirty="0">
              <a:solidFill>
                <a:schemeClr val="bg1"/>
              </a:solidFill>
              <a:latin typeface="Times New Roman" panose="02020603050405020304" pitchFamily="18" charset="0"/>
              <a:cs typeface="Times New Roman" panose="02020603050405020304" pitchFamily="18" charset="0"/>
            </a:endParaRPr>
          </a:p>
          <a:p>
            <a:pPr marL="0" indent="-457200">
              <a:buNone/>
            </a:pPr>
            <a:r>
              <a:rPr lang="en-US" sz="1200" dirty="0">
                <a:solidFill>
                  <a:schemeClr val="bg1"/>
                </a:solidFill>
                <a:latin typeface="Times New Roman" panose="02020603050405020304" pitchFamily="18" charset="0"/>
                <a:cs typeface="Times New Roman" panose="02020603050405020304" pitchFamily="18" charset="0"/>
              </a:rPr>
              <a:t>Justin Martyr. “The First Apology.” Translated by Marcus Dods and George Reith. From </a:t>
            </a:r>
            <a:r>
              <a:rPr lang="en-US" sz="1200" i="1" dirty="0">
                <a:solidFill>
                  <a:schemeClr val="bg1"/>
                </a:solidFill>
                <a:latin typeface="Times New Roman" panose="02020603050405020304" pitchFamily="18" charset="0"/>
                <a:cs typeface="Times New Roman" panose="02020603050405020304" pitchFamily="18" charset="0"/>
              </a:rPr>
              <a:t>Ante-Nicene Fathers, </a:t>
            </a:r>
            <a:r>
              <a:rPr lang="en-US" sz="1200" dirty="0">
                <a:solidFill>
                  <a:schemeClr val="bg1"/>
                </a:solidFill>
                <a:latin typeface="Times New Roman" panose="02020603050405020304" pitchFamily="18" charset="0"/>
                <a:cs typeface="Times New Roman" panose="02020603050405020304" pitchFamily="18" charset="0"/>
              </a:rPr>
              <a:t>Vol. 1. https://www.newadvent.org/fathers/0126.htm</a:t>
            </a:r>
          </a:p>
          <a:p>
            <a:pPr marL="0" indent="-457200">
              <a:buNone/>
            </a:pPr>
            <a:endParaRPr lang="fr-FR" sz="1200" dirty="0">
              <a:solidFill>
                <a:schemeClr val="bg1"/>
              </a:solidFill>
              <a:latin typeface="Times New Roman" panose="02020603050405020304" pitchFamily="18" charset="0"/>
              <a:cs typeface="Times New Roman" panose="02020603050405020304" pitchFamily="18" charset="0"/>
            </a:endParaRPr>
          </a:p>
          <a:p>
            <a:pPr marL="0" indent="-457200">
              <a:buNone/>
            </a:pPr>
            <a:r>
              <a:rPr lang="fr-FR" sz="1200" dirty="0" err="1">
                <a:solidFill>
                  <a:schemeClr val="bg1"/>
                </a:solidFill>
                <a:latin typeface="Times New Roman" panose="02020603050405020304" pitchFamily="18" charset="0"/>
                <a:cs typeface="Times New Roman" panose="02020603050405020304" pitchFamily="18" charset="0"/>
              </a:rPr>
              <a:t>Origen</a:t>
            </a:r>
            <a:r>
              <a:rPr lang="fr-FR" sz="1200" dirty="0">
                <a:solidFill>
                  <a:schemeClr val="bg1"/>
                </a:solidFill>
                <a:latin typeface="Times New Roman" panose="02020603050405020304" pitchFamily="18" charset="0"/>
                <a:cs typeface="Times New Roman" panose="02020603050405020304" pitchFamily="18" charset="0"/>
              </a:rPr>
              <a:t>. </a:t>
            </a:r>
            <a:r>
              <a:rPr lang="fr-FR" sz="1200" i="1" dirty="0">
                <a:solidFill>
                  <a:schemeClr val="bg1"/>
                </a:solidFill>
                <a:latin typeface="Times New Roman" panose="02020603050405020304" pitchFamily="18" charset="0"/>
                <a:cs typeface="Times New Roman" panose="02020603050405020304" pitchFamily="18" charset="0"/>
              </a:rPr>
              <a:t>Contra </a:t>
            </a:r>
            <a:r>
              <a:rPr lang="fr-FR" sz="1200" i="1" dirty="0" err="1">
                <a:solidFill>
                  <a:schemeClr val="bg1"/>
                </a:solidFill>
                <a:latin typeface="Times New Roman" panose="02020603050405020304" pitchFamily="18" charset="0"/>
                <a:cs typeface="Times New Roman" panose="02020603050405020304" pitchFamily="18" charset="0"/>
              </a:rPr>
              <a:t>Celsus</a:t>
            </a:r>
            <a:r>
              <a:rPr lang="fr-FR" sz="1200" dirty="0">
                <a:solidFill>
                  <a:schemeClr val="bg1"/>
                </a:solidFill>
                <a:latin typeface="Times New Roman" panose="02020603050405020304" pitchFamily="18" charset="0"/>
                <a:cs typeface="Times New Roman" panose="02020603050405020304" pitchFamily="18" charset="0"/>
              </a:rPr>
              <a:t>. </a:t>
            </a:r>
            <a:r>
              <a:rPr lang="fr-FR" sz="1200" dirty="0" err="1">
                <a:solidFill>
                  <a:schemeClr val="bg1"/>
                </a:solidFill>
                <a:latin typeface="Times New Roman" panose="02020603050405020304" pitchFamily="18" charset="0"/>
                <a:cs typeface="Times New Roman" panose="02020603050405020304" pitchFamily="18" charset="0"/>
              </a:rPr>
              <a:t>Translated</a:t>
            </a:r>
            <a:r>
              <a:rPr lang="fr-FR" sz="1200" dirty="0">
                <a:solidFill>
                  <a:schemeClr val="bg1"/>
                </a:solidFill>
                <a:latin typeface="Times New Roman" panose="02020603050405020304" pitchFamily="18" charset="0"/>
                <a:cs typeface="Times New Roman" panose="02020603050405020304" pitchFamily="18" charset="0"/>
              </a:rPr>
              <a:t> by Frederick </a:t>
            </a:r>
            <a:r>
              <a:rPr lang="fr-FR" sz="1200" dirty="0" err="1">
                <a:solidFill>
                  <a:schemeClr val="bg1"/>
                </a:solidFill>
                <a:latin typeface="Times New Roman" panose="02020603050405020304" pitchFamily="18" charset="0"/>
                <a:cs typeface="Times New Roman" panose="02020603050405020304" pitchFamily="18" charset="0"/>
              </a:rPr>
              <a:t>Crombie</a:t>
            </a:r>
            <a:r>
              <a:rPr lang="fr-FR" sz="1200" dirty="0">
                <a:solidFill>
                  <a:schemeClr val="bg1"/>
                </a:solidFill>
                <a:latin typeface="Times New Roman" panose="02020603050405020304" pitchFamily="18" charset="0"/>
                <a:cs typeface="Times New Roman" panose="02020603050405020304" pitchFamily="18" charset="0"/>
              </a:rPr>
              <a:t>. (1885) </a:t>
            </a:r>
            <a:r>
              <a:rPr lang="fr-FR" sz="1200" dirty="0" err="1">
                <a:solidFill>
                  <a:schemeClr val="bg1"/>
                </a:solidFill>
                <a:latin typeface="Times New Roman" panose="02020603050405020304" pitchFamily="18" charset="0"/>
                <a:cs typeface="Times New Roman" panose="02020603050405020304" pitchFamily="18" charset="0"/>
              </a:rPr>
              <a:t>from</a:t>
            </a:r>
            <a:r>
              <a:rPr lang="fr-FR" sz="1200" dirty="0">
                <a:solidFill>
                  <a:schemeClr val="bg1"/>
                </a:solidFill>
                <a:latin typeface="Times New Roman" panose="02020603050405020304" pitchFamily="18" charset="0"/>
                <a:cs typeface="Times New Roman" panose="02020603050405020304" pitchFamily="18" charset="0"/>
              </a:rPr>
              <a:t> </a:t>
            </a:r>
            <a:r>
              <a:rPr lang="fr-FR" sz="1200" i="1" dirty="0">
                <a:solidFill>
                  <a:schemeClr val="bg1"/>
                </a:solidFill>
                <a:latin typeface="Times New Roman" panose="02020603050405020304" pitchFamily="18" charset="0"/>
                <a:cs typeface="Times New Roman" panose="02020603050405020304" pitchFamily="18" charset="0"/>
              </a:rPr>
              <a:t>Ante-</a:t>
            </a:r>
            <a:r>
              <a:rPr lang="fr-FR" sz="1200" i="1" dirty="0" err="1">
                <a:solidFill>
                  <a:schemeClr val="bg1"/>
                </a:solidFill>
                <a:latin typeface="Times New Roman" panose="02020603050405020304" pitchFamily="18" charset="0"/>
                <a:cs typeface="Times New Roman" panose="02020603050405020304" pitchFamily="18" charset="0"/>
              </a:rPr>
              <a:t>Nicene</a:t>
            </a:r>
            <a:r>
              <a:rPr lang="fr-FR" sz="1200" i="1" dirty="0">
                <a:solidFill>
                  <a:schemeClr val="bg1"/>
                </a:solidFill>
                <a:latin typeface="Times New Roman" panose="02020603050405020304" pitchFamily="18" charset="0"/>
                <a:cs typeface="Times New Roman" panose="02020603050405020304" pitchFamily="18" charset="0"/>
              </a:rPr>
              <a:t> </a:t>
            </a:r>
            <a:r>
              <a:rPr lang="fr-FR" sz="1200" i="1" dirty="0" err="1">
                <a:solidFill>
                  <a:schemeClr val="bg1"/>
                </a:solidFill>
                <a:latin typeface="Times New Roman" panose="02020603050405020304" pitchFamily="18" charset="0"/>
                <a:cs typeface="Times New Roman" panose="02020603050405020304" pitchFamily="18" charset="0"/>
              </a:rPr>
              <a:t>Fathers</a:t>
            </a:r>
            <a:r>
              <a:rPr lang="fr-FR" sz="1200" dirty="0">
                <a:solidFill>
                  <a:schemeClr val="bg1"/>
                </a:solidFill>
                <a:latin typeface="Times New Roman" panose="02020603050405020304" pitchFamily="18" charset="0"/>
                <a:cs typeface="Times New Roman" panose="02020603050405020304" pitchFamily="18" charset="0"/>
              </a:rPr>
              <a:t>. Volume 4. https://www.newadvent.org/fathers/0416.htm</a:t>
            </a:r>
          </a:p>
          <a:p>
            <a:pPr marL="0" indent="-457200">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45720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Paul F. Bradshaw, ed., The Canons of Hippolytus, trans. Carol </a:t>
            </a:r>
            <a:r>
              <a:rPr lang="en-US" sz="1200" dirty="0" err="1">
                <a:latin typeface="Times New Roman" panose="02020603050405020304" pitchFamily="18" charset="0"/>
                <a:ea typeface="Calibri" panose="020F0502020204030204" pitchFamily="34" charset="0"/>
                <a:cs typeface="Times New Roman" panose="02020603050405020304" pitchFamily="18" charset="0"/>
              </a:rPr>
              <a:t>Bebawi</a:t>
            </a:r>
            <a:r>
              <a:rPr lang="en-US" sz="1200" dirty="0">
                <a:latin typeface="Times New Roman" panose="02020603050405020304" pitchFamily="18" charset="0"/>
                <a:ea typeface="Calibri" panose="020F0502020204030204" pitchFamily="34" charset="0"/>
                <a:cs typeface="Times New Roman" panose="02020603050405020304" pitchFamily="18" charset="0"/>
              </a:rPr>
              <a:t> (Nottingham: Grove, 1987)</a:t>
            </a:r>
          </a:p>
          <a:p>
            <a:pPr marL="0" indent="-457200">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45720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Tertullian.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Apologeticum</a:t>
            </a:r>
            <a:r>
              <a:rPr lang="en-US" sz="1200" dirty="0">
                <a:latin typeface="Times New Roman" panose="02020603050405020304" pitchFamily="18" charset="0"/>
                <a:ea typeface="Calibri" panose="020F0502020204030204" pitchFamily="34" charset="0"/>
                <a:cs typeface="Times New Roman" panose="02020603050405020304" pitchFamily="18" charset="0"/>
              </a:rPr>
              <a:t>.” Translated by S.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Thelwall</a:t>
            </a:r>
            <a:r>
              <a:rPr lang="en-US" sz="1200" dirty="0">
                <a:latin typeface="Times New Roman" panose="02020603050405020304" pitchFamily="18" charset="0"/>
                <a:ea typeface="Calibri" panose="020F0502020204030204" pitchFamily="34" charset="0"/>
                <a:cs typeface="Times New Roman" panose="02020603050405020304" pitchFamily="18" charset="0"/>
              </a:rPr>
              <a:t>. (1869).</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Christian Classics Electronic Library. https://www.tertullian.org/anf/anf03/anf03-05.htm</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457200">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45720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 “The Chaplet, or De Corona.” Translated by S.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Thelwall</a:t>
            </a:r>
            <a:r>
              <a:rPr lang="en-US" sz="1200" dirty="0">
                <a:latin typeface="Times New Roman" panose="02020603050405020304" pitchFamily="18" charset="0"/>
                <a:ea typeface="Calibri" panose="020F0502020204030204" pitchFamily="34" charset="0"/>
                <a:cs typeface="Times New Roman" panose="02020603050405020304" pitchFamily="18" charset="0"/>
              </a:rPr>
              <a:t>. (1869).</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Christian Classics Electronic Library.</a:t>
            </a:r>
            <a:r>
              <a:rPr lang="en-US" sz="1200" dirty="0">
                <a:latin typeface="Times New Roman" panose="02020603050405020304" pitchFamily="18" charset="0"/>
                <a:ea typeface="Calibri" panose="020F0502020204030204" pitchFamily="34" charset="0"/>
                <a:cs typeface="Times New Roman" panose="02020603050405020304" pitchFamily="18" charset="0"/>
              </a:rPr>
              <a:t> https://www.tertullian.org/anf/anf03/anf03-10.htm</a:t>
            </a:r>
          </a:p>
          <a:p>
            <a:pPr marL="0" indent="-457200">
              <a:buNone/>
            </a:pPr>
            <a:endParaRPr lang="en-US" sz="1200" dirty="0">
              <a:latin typeface="Times New Roman" panose="02020603050405020304" pitchFamily="18" charset="0"/>
              <a:cs typeface="Times New Roman" panose="02020603050405020304" pitchFamily="18" charset="0"/>
            </a:endParaRPr>
          </a:p>
          <a:p>
            <a:pPr marL="0" indent="-457200">
              <a:buNone/>
            </a:pP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Cultu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Feminarum</a:t>
            </a: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Translated by S.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Thelwall</a:t>
            </a:r>
            <a:r>
              <a:rPr lang="en-US" sz="1200" dirty="0">
                <a:latin typeface="Times New Roman" panose="02020603050405020304" pitchFamily="18" charset="0"/>
                <a:ea typeface="Calibri" panose="020F0502020204030204" pitchFamily="34" charset="0"/>
                <a:cs typeface="Times New Roman" panose="02020603050405020304" pitchFamily="18" charset="0"/>
              </a:rPr>
              <a:t>. (1869).</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Christian Classics Electronic Library. </a:t>
            </a:r>
            <a:r>
              <a:rPr lang="en-US" sz="1200" dirty="0">
                <a:latin typeface="Times New Roman" panose="02020603050405020304" pitchFamily="18" charset="0"/>
                <a:cs typeface="Times New Roman" panose="02020603050405020304" pitchFamily="18" charset="0"/>
              </a:rPr>
              <a:t>https://www.tertullian.org/works/de_cultu_feminarum.htm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457200">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457200">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Tertullian. “On Idolatry.” Translated by 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Thelwall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(1869).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Christian Classics Electronic Library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https://www.tertullian.org/anf/anf03/anf03-07.htm#P815_331177.</a:t>
            </a:r>
          </a:p>
          <a:p>
            <a:pPr marL="0" indent="-457200">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3825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0344-690D-4C94-AFE0-57BADECD34B2}"/>
              </a:ext>
            </a:extLst>
          </p:cNvPr>
          <p:cNvSpPr>
            <a:spLocks noGrp="1"/>
          </p:cNvSpPr>
          <p:nvPr>
            <p:ph type="title"/>
          </p:nvPr>
        </p:nvSpPr>
        <p:spPr/>
        <p:txBody>
          <a:bodyPr/>
          <a:lstStyle/>
          <a:p>
            <a:r>
              <a:rPr lang="en-US" dirty="0"/>
              <a:t>Secondary</a:t>
            </a:r>
          </a:p>
        </p:txBody>
      </p:sp>
      <p:sp>
        <p:nvSpPr>
          <p:cNvPr id="3" name="Content Placeholder 2">
            <a:extLst>
              <a:ext uri="{FF2B5EF4-FFF2-40B4-BE49-F238E27FC236}">
                <a16:creationId xmlns:a16="http://schemas.microsoft.com/office/drawing/2014/main" id="{4216BD60-0C07-46FE-965E-BF13211355FB}"/>
              </a:ext>
            </a:extLst>
          </p:cNvPr>
          <p:cNvSpPr>
            <a:spLocks noGrp="1"/>
          </p:cNvSpPr>
          <p:nvPr>
            <p:ph idx="1"/>
          </p:nvPr>
        </p:nvSpPr>
        <p:spPr>
          <a:xfrm>
            <a:off x="457200" y="1063228"/>
            <a:ext cx="8229600" cy="3767851"/>
          </a:xfrm>
        </p:spPr>
        <p:txBody>
          <a:bodyPr>
            <a:normAutofit fontScale="25000" lnSpcReduction="20000"/>
          </a:bodyPr>
          <a:lstStyle/>
          <a:p>
            <a:pPr marL="0" marR="0" indent="-457200">
              <a:lnSpc>
                <a:spcPct val="107000"/>
              </a:lnSpc>
              <a:spcBef>
                <a:spcPts val="1200"/>
              </a:spcBef>
              <a:spcAft>
                <a:spcPts val="0"/>
              </a:spcAft>
              <a:buNone/>
            </a:pPr>
            <a:r>
              <a:rPr lang="en-US" sz="3700" dirty="0">
                <a:effectLst/>
                <a:latin typeface="Times New Roman" panose="02020603050405020304" pitchFamily="18" charset="0"/>
                <a:ea typeface="Times New Roman" panose="02020603050405020304" pitchFamily="18" charset="0"/>
                <a:cs typeface="Times New Roman" panose="02020603050405020304" pitchFamily="18" charset="0"/>
              </a:rPr>
              <a:t>Arnold, Luke. “From Pacifism to Just War Theory: The Development of Christian Attitudes to War and Military Service from the Late First Century to the Early Fifth Century.” Masters thesis., George Fox University, 2011.</a:t>
            </a:r>
            <a:endParaRPr lang="en-US" sz="37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457200">
              <a:lnSpc>
                <a:spcPct val="107000"/>
              </a:lnSpc>
              <a:spcBef>
                <a:spcPts val="1200"/>
              </a:spcBef>
              <a:spcAft>
                <a:spcPts val="0"/>
              </a:spcAft>
              <a:buNone/>
            </a:pPr>
            <a:r>
              <a:rPr lang="en-US" sz="3700" dirty="0" err="1">
                <a:effectLst/>
                <a:latin typeface="Times New Roman" panose="02020603050405020304" pitchFamily="18" charset="0"/>
                <a:ea typeface="Calibri" panose="020F0502020204030204" pitchFamily="34" charset="0"/>
                <a:cs typeface="Arial" panose="020B0604020202020204" pitchFamily="34" charset="0"/>
              </a:rPr>
              <a:t>Bainton</a:t>
            </a:r>
            <a:r>
              <a:rPr lang="en-US" sz="3700" dirty="0">
                <a:effectLst/>
                <a:latin typeface="Times New Roman" panose="02020603050405020304" pitchFamily="18" charset="0"/>
                <a:ea typeface="Calibri" panose="020F0502020204030204" pitchFamily="34" charset="0"/>
                <a:cs typeface="Arial" panose="020B0604020202020204" pitchFamily="34" charset="0"/>
              </a:rPr>
              <a:t>, Richard. “The Early Church and War.” </a:t>
            </a:r>
            <a:r>
              <a:rPr lang="en-US" sz="3700" i="1" dirty="0">
                <a:effectLst/>
                <a:latin typeface="Times New Roman" panose="02020603050405020304" pitchFamily="18" charset="0"/>
                <a:ea typeface="Calibri" panose="020F0502020204030204" pitchFamily="34" charset="0"/>
                <a:cs typeface="Arial" panose="020B0604020202020204" pitchFamily="34" charset="0"/>
              </a:rPr>
              <a:t>Harvard Theological Review</a:t>
            </a:r>
            <a:r>
              <a:rPr lang="en-US" sz="3700" dirty="0">
                <a:effectLst/>
                <a:latin typeface="Times New Roman" panose="02020603050405020304" pitchFamily="18" charset="0"/>
                <a:ea typeface="Calibri" panose="020F0502020204030204" pitchFamily="34" charset="0"/>
                <a:cs typeface="Arial" panose="020B0604020202020204" pitchFamily="34" charset="0"/>
              </a:rPr>
              <a:t> 39, no 3 (July 1946): 189-212.</a:t>
            </a:r>
          </a:p>
          <a:p>
            <a:pPr marL="0" marR="0" indent="-457200">
              <a:lnSpc>
                <a:spcPct val="107000"/>
              </a:lnSpc>
              <a:spcBef>
                <a:spcPts val="1200"/>
              </a:spcBef>
              <a:spcAft>
                <a:spcPts val="0"/>
              </a:spcAft>
              <a:buNone/>
            </a:pPr>
            <a:r>
              <a:rPr lang="en-US" sz="3700" dirty="0" err="1">
                <a:effectLst/>
                <a:latin typeface="Times New Roman" panose="02020603050405020304" pitchFamily="18" charset="0"/>
                <a:ea typeface="Calibri" panose="020F0502020204030204" pitchFamily="34" charset="0"/>
                <a:cs typeface="Arial" panose="020B0604020202020204" pitchFamily="34" charset="0"/>
              </a:rPr>
              <a:t>Bralewski</a:t>
            </a:r>
            <a:r>
              <a:rPr lang="en-US" sz="3700" dirty="0">
                <a:effectLst/>
                <a:latin typeface="Times New Roman" panose="02020603050405020304" pitchFamily="18" charset="0"/>
                <a:ea typeface="Calibri" panose="020F0502020204030204" pitchFamily="34" charset="0"/>
                <a:cs typeface="Arial" panose="020B0604020202020204" pitchFamily="34" charset="0"/>
              </a:rPr>
              <a:t>, Slawomir “Was Constantine the Great Aware of the Constantinian Shift?” </a:t>
            </a:r>
            <a:r>
              <a:rPr lang="en-US" sz="3700" i="1" dirty="0">
                <a:effectLst/>
                <a:latin typeface="Times New Roman" panose="02020603050405020304" pitchFamily="18" charset="0"/>
                <a:ea typeface="Calibri" panose="020F0502020204030204" pitchFamily="34" charset="0"/>
                <a:cs typeface="Arial" panose="020B0604020202020204" pitchFamily="34" charset="0"/>
              </a:rPr>
              <a:t>Studia </a:t>
            </a:r>
            <a:r>
              <a:rPr lang="en-US" sz="3700" i="1" dirty="0" err="1">
                <a:effectLst/>
                <a:latin typeface="Times New Roman" panose="02020603050405020304" pitchFamily="18" charset="0"/>
                <a:ea typeface="Calibri" panose="020F0502020204030204" pitchFamily="34" charset="0"/>
                <a:cs typeface="Arial" panose="020B0604020202020204" pitchFamily="34" charset="0"/>
              </a:rPr>
              <a:t>Ceranea</a:t>
            </a:r>
            <a:r>
              <a:rPr lang="en-US" sz="3700" dirty="0">
                <a:effectLst/>
                <a:latin typeface="Times New Roman" panose="02020603050405020304" pitchFamily="18" charset="0"/>
                <a:ea typeface="Calibri" panose="020F0502020204030204" pitchFamily="34" charset="0"/>
                <a:cs typeface="Arial" panose="020B0604020202020204" pitchFamily="34" charset="0"/>
              </a:rPr>
              <a:t> 9 (2019): 157-169.</a:t>
            </a:r>
          </a:p>
          <a:p>
            <a:pPr marL="0" marR="0" indent="-457200">
              <a:lnSpc>
                <a:spcPct val="107000"/>
              </a:lnSpc>
              <a:spcBef>
                <a:spcPts val="1200"/>
              </a:spcBef>
              <a:spcAft>
                <a:spcPts val="0"/>
              </a:spcAft>
              <a:buNone/>
            </a:pPr>
            <a:r>
              <a:rPr lang="en-US" sz="3700" dirty="0">
                <a:effectLst/>
                <a:latin typeface="Times New Roman" panose="02020603050405020304" pitchFamily="18" charset="0"/>
                <a:ea typeface="Calibri" panose="020F0502020204030204" pitchFamily="34" charset="0"/>
                <a:cs typeface="Arial" panose="020B0604020202020204" pitchFamily="34" charset="0"/>
              </a:rPr>
              <a:t>Charles, J. Daryl. “Pacifists, Patriots, or Both? Second Thoughts on Pre-Constantinian Early-Christian Attitudes Toward Soldiering and War.” </a:t>
            </a:r>
            <a:r>
              <a:rPr lang="en-US" sz="3700" i="1" dirty="0">
                <a:effectLst/>
                <a:latin typeface="Times New Roman" panose="02020603050405020304" pitchFamily="18" charset="0"/>
                <a:ea typeface="Calibri" panose="020F0502020204030204" pitchFamily="34" charset="0"/>
                <a:cs typeface="Arial" panose="020B0604020202020204" pitchFamily="34" charset="0"/>
              </a:rPr>
              <a:t>Logos: A Journal of Catholic Thought and Culture</a:t>
            </a:r>
            <a:r>
              <a:rPr lang="en-US" sz="3700" dirty="0">
                <a:effectLst/>
                <a:latin typeface="Times New Roman" panose="02020603050405020304" pitchFamily="18" charset="0"/>
                <a:ea typeface="Calibri" panose="020F0502020204030204" pitchFamily="34" charset="0"/>
                <a:cs typeface="Arial" panose="020B0604020202020204" pitchFamily="34" charset="0"/>
              </a:rPr>
              <a:t> 13, no. 2 (Spring 2010): 17-55.</a:t>
            </a:r>
          </a:p>
          <a:p>
            <a:pPr marL="0" marR="0" indent="-457200">
              <a:lnSpc>
                <a:spcPct val="107000"/>
              </a:lnSpc>
              <a:spcBef>
                <a:spcPts val="1200"/>
              </a:spcBef>
              <a:spcAft>
                <a:spcPts val="0"/>
              </a:spcAft>
              <a:buNone/>
            </a:pPr>
            <a:r>
              <a:rPr lang="en-US" sz="3700" dirty="0">
                <a:effectLst/>
                <a:latin typeface="Times New Roman" panose="02020603050405020304" pitchFamily="18" charset="0"/>
                <a:ea typeface="Calibri" panose="020F0502020204030204" pitchFamily="34" charset="0"/>
                <a:cs typeface="Arial" panose="020B0604020202020204" pitchFamily="34" charset="0"/>
              </a:rPr>
              <a:t>Heid, Stefan. “The </a:t>
            </a:r>
            <a:r>
              <a:rPr lang="en-US" sz="3700" dirty="0" err="1">
                <a:effectLst/>
                <a:latin typeface="Times New Roman" panose="02020603050405020304" pitchFamily="18" charset="0"/>
                <a:ea typeface="Calibri" panose="020F0502020204030204" pitchFamily="34" charset="0"/>
                <a:cs typeface="Arial" panose="020B0604020202020204" pitchFamily="34" charset="0"/>
              </a:rPr>
              <a:t>Romanness</a:t>
            </a:r>
            <a:r>
              <a:rPr lang="en-US" sz="3700" dirty="0">
                <a:effectLst/>
                <a:latin typeface="Times New Roman" panose="02020603050405020304" pitchFamily="18" charset="0"/>
                <a:ea typeface="Calibri" panose="020F0502020204030204" pitchFamily="34" charset="0"/>
                <a:cs typeface="Arial" panose="020B0604020202020204" pitchFamily="34" charset="0"/>
              </a:rPr>
              <a:t> of Roman Christianity.” In </a:t>
            </a:r>
            <a:r>
              <a:rPr lang="en-US" sz="3700" i="1" dirty="0">
                <a:effectLst/>
                <a:latin typeface="Times New Roman" panose="02020603050405020304" pitchFamily="18" charset="0"/>
                <a:ea typeface="Calibri" panose="020F0502020204030204" pitchFamily="34" charset="0"/>
                <a:cs typeface="Arial" panose="020B0604020202020204" pitchFamily="34" charset="0"/>
              </a:rPr>
              <a:t>A Companion to Roman Religion. </a:t>
            </a:r>
            <a:r>
              <a:rPr lang="en-US" sz="3700" dirty="0">
                <a:effectLst/>
                <a:latin typeface="Times New Roman" panose="02020603050405020304" pitchFamily="18" charset="0"/>
                <a:ea typeface="Calibri" panose="020F0502020204030204" pitchFamily="34" charset="0"/>
                <a:cs typeface="Arial" panose="020B0604020202020204" pitchFamily="34" charset="0"/>
              </a:rPr>
              <a:t>Edited by </a:t>
            </a:r>
            <a:r>
              <a:rPr lang="en-US" sz="3700" dirty="0" err="1">
                <a:effectLst/>
                <a:latin typeface="Times New Roman" panose="02020603050405020304" pitchFamily="18" charset="0"/>
                <a:ea typeface="Calibri" panose="020F0502020204030204" pitchFamily="34" charset="0"/>
                <a:cs typeface="Arial" panose="020B0604020202020204" pitchFamily="34" charset="0"/>
              </a:rPr>
              <a:t>Jörg</a:t>
            </a:r>
            <a:r>
              <a:rPr lang="en-US" sz="3700" dirty="0">
                <a:effectLst/>
                <a:latin typeface="Times New Roman" panose="02020603050405020304" pitchFamily="18" charset="0"/>
                <a:ea typeface="Calibri" panose="020F0502020204030204" pitchFamily="34" charset="0"/>
                <a:cs typeface="Arial" panose="020B0604020202020204" pitchFamily="34" charset="0"/>
              </a:rPr>
              <a:t> </a:t>
            </a:r>
            <a:r>
              <a:rPr lang="en-US" sz="3700" dirty="0" err="1">
                <a:effectLst/>
                <a:latin typeface="Times New Roman" panose="02020603050405020304" pitchFamily="18" charset="0"/>
                <a:ea typeface="Calibri" panose="020F0502020204030204" pitchFamily="34" charset="0"/>
                <a:cs typeface="Arial" panose="020B0604020202020204" pitchFamily="34" charset="0"/>
              </a:rPr>
              <a:t>Rüpke</a:t>
            </a:r>
            <a:r>
              <a:rPr lang="en-US" sz="3700" dirty="0">
                <a:effectLst/>
                <a:latin typeface="Times New Roman" panose="02020603050405020304" pitchFamily="18" charset="0"/>
                <a:ea typeface="Calibri" panose="020F0502020204030204" pitchFamily="34" charset="0"/>
                <a:cs typeface="Arial" panose="020B0604020202020204" pitchFamily="34" charset="0"/>
              </a:rPr>
              <a:t>, 406-426. Malden, MA: Blackwell Publishing, 2007.</a:t>
            </a:r>
          </a:p>
          <a:p>
            <a:pPr marL="0" marR="0" indent="-457200">
              <a:lnSpc>
                <a:spcPct val="107000"/>
              </a:lnSpc>
              <a:spcBef>
                <a:spcPts val="1200"/>
              </a:spcBef>
              <a:spcAft>
                <a:spcPts val="0"/>
              </a:spcAft>
              <a:buNone/>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Kreider, Alan. “Converted but not Baptized: Peter </a:t>
            </a:r>
            <a:r>
              <a:rPr lang="en-US" sz="3700" dirty="0" err="1">
                <a:effectLst/>
                <a:latin typeface="Times New Roman" panose="02020603050405020304" pitchFamily="18" charset="0"/>
                <a:ea typeface="Calibri" panose="020F0502020204030204" pitchFamily="34" charset="0"/>
                <a:cs typeface="Times New Roman" panose="02020603050405020304" pitchFamily="18" charset="0"/>
              </a:rPr>
              <a:t>Leithart’s</a:t>
            </a: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 Constantine Project.” </a:t>
            </a:r>
            <a:r>
              <a:rPr lang="en-US" sz="3700" i="1" dirty="0">
                <a:effectLst/>
                <a:latin typeface="Times New Roman" panose="02020603050405020304" pitchFamily="18" charset="0"/>
                <a:ea typeface="Calibri" panose="020F0502020204030204" pitchFamily="34" charset="0"/>
                <a:cs typeface="Times New Roman" panose="02020603050405020304" pitchFamily="18" charset="0"/>
              </a:rPr>
              <a:t>Mennonite Quarterly Review </a:t>
            </a: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85, no. 4 (2011): 1-173.</a:t>
            </a:r>
            <a:endParaRPr lang="en-US" sz="37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457200">
              <a:lnSpc>
                <a:spcPct val="107000"/>
              </a:lnSpc>
              <a:spcBef>
                <a:spcPts val="1200"/>
              </a:spcBef>
              <a:spcAft>
                <a:spcPts val="0"/>
              </a:spcAft>
              <a:buNone/>
            </a:pPr>
            <a:r>
              <a:rPr lang="en-US" sz="3700" dirty="0" err="1">
                <a:effectLst/>
                <a:latin typeface="Times New Roman" panose="02020603050405020304" pitchFamily="18" charset="0"/>
                <a:ea typeface="Calibri" panose="020F0502020204030204" pitchFamily="34" charset="0"/>
                <a:cs typeface="Arial" panose="020B0604020202020204" pitchFamily="34" charset="0"/>
              </a:rPr>
              <a:t>Ployd</a:t>
            </a:r>
            <a:r>
              <a:rPr lang="en-US" sz="3700" dirty="0">
                <a:effectLst/>
                <a:latin typeface="Times New Roman" panose="02020603050405020304" pitchFamily="18" charset="0"/>
                <a:ea typeface="Calibri" panose="020F0502020204030204" pitchFamily="34" charset="0"/>
                <a:cs typeface="Arial" panose="020B0604020202020204" pitchFamily="34" charset="0"/>
              </a:rPr>
              <a:t>, Adam. “Augustine, Martyrdom, and the Exemplary Rhetoric of History.” </a:t>
            </a:r>
            <a:r>
              <a:rPr lang="en-US" sz="3700" i="1" dirty="0">
                <a:effectLst/>
                <a:latin typeface="Times New Roman" panose="02020603050405020304" pitchFamily="18" charset="0"/>
                <a:ea typeface="Calibri" panose="020F0502020204030204" pitchFamily="34" charset="0"/>
                <a:cs typeface="Arial" panose="020B0604020202020204" pitchFamily="34" charset="0"/>
              </a:rPr>
              <a:t>Journal of Early Christian Studies </a:t>
            </a:r>
            <a:r>
              <a:rPr lang="en-US" sz="3700" dirty="0">
                <a:effectLst/>
                <a:latin typeface="Times New Roman" panose="02020603050405020304" pitchFamily="18" charset="0"/>
                <a:ea typeface="Calibri" panose="020F0502020204030204" pitchFamily="34" charset="0"/>
                <a:cs typeface="Arial" panose="020B0604020202020204" pitchFamily="34" charset="0"/>
              </a:rPr>
              <a:t>28, no. 3 (Fall 2020): 423-441.</a:t>
            </a:r>
          </a:p>
          <a:p>
            <a:pPr marL="0" marR="0" indent="-457200">
              <a:lnSpc>
                <a:spcPct val="107000"/>
              </a:lnSpc>
              <a:spcBef>
                <a:spcPts val="1200"/>
              </a:spcBef>
              <a:spcAft>
                <a:spcPts val="0"/>
              </a:spcAft>
              <a:buNone/>
            </a:pPr>
            <a:r>
              <a:rPr lang="en-US" sz="3700" dirty="0">
                <a:effectLst/>
                <a:latin typeface="Times New Roman" panose="02020603050405020304" pitchFamily="18" charset="0"/>
                <a:ea typeface="Calibri" panose="020F0502020204030204" pitchFamily="34" charset="0"/>
                <a:cs typeface="Arial" panose="020B0604020202020204" pitchFamily="34" charset="0"/>
              </a:rPr>
              <a:t>Reimer, James.</a:t>
            </a:r>
            <a:r>
              <a:rPr lang="en-US" sz="3700" dirty="0">
                <a:effectLst/>
                <a:latin typeface="Times New Roman" panose="02020603050405020304" pitchFamily="18" charset="0"/>
                <a:ea typeface="Times New Roman" panose="02020603050405020304" pitchFamily="18" charset="0"/>
                <a:cs typeface="Times New Roman" panose="02020603050405020304" pitchFamily="18" charset="0"/>
              </a:rPr>
              <a:t> “‘Constantine: From Religious Pluralism to Christian Hegemony.” In </a:t>
            </a:r>
            <a:r>
              <a:rPr lang="en-US" sz="3700" i="1" dirty="0">
                <a:effectLst/>
                <a:latin typeface="Times New Roman" panose="02020603050405020304" pitchFamily="18" charset="0"/>
                <a:ea typeface="Times New Roman" panose="02020603050405020304" pitchFamily="18" charset="0"/>
                <a:cs typeface="Times New Roman" panose="02020603050405020304" pitchFamily="18" charset="0"/>
              </a:rPr>
              <a:t>The Future of Religion: Toward a Reconciled Society,</a:t>
            </a:r>
            <a:r>
              <a:rPr lang="en-US" sz="3700" dirty="0">
                <a:effectLst/>
                <a:latin typeface="Times New Roman" panose="02020603050405020304" pitchFamily="18" charset="0"/>
                <a:ea typeface="Times New Roman" panose="02020603050405020304" pitchFamily="18" charset="0"/>
                <a:cs typeface="Times New Roman" panose="02020603050405020304" pitchFamily="18" charset="0"/>
              </a:rPr>
              <a:t> edited by Michael R. Ott, 71-90. Leiden: </a:t>
            </a:r>
            <a:r>
              <a:rPr lang="en-US" sz="3700" dirty="0" err="1">
                <a:effectLst/>
                <a:latin typeface="Times New Roman" panose="02020603050405020304" pitchFamily="18" charset="0"/>
                <a:ea typeface="Times New Roman" panose="02020603050405020304" pitchFamily="18" charset="0"/>
                <a:cs typeface="Times New Roman" panose="02020603050405020304" pitchFamily="18" charset="0"/>
              </a:rPr>
              <a:t>Koninklijke</a:t>
            </a:r>
            <a:r>
              <a:rPr lang="en-US" sz="3700" dirty="0">
                <a:effectLst/>
                <a:latin typeface="Times New Roman" panose="02020603050405020304" pitchFamily="18" charset="0"/>
                <a:ea typeface="Times New Roman" panose="02020603050405020304" pitchFamily="18" charset="0"/>
                <a:cs typeface="Times New Roman" panose="02020603050405020304" pitchFamily="18" charset="0"/>
              </a:rPr>
              <a:t> Brill NV, 2007</a:t>
            </a:r>
            <a:r>
              <a:rPr lang="en-US" sz="3700" dirty="0">
                <a:effectLst/>
                <a:latin typeface="Times New Roman" panose="02020603050405020304" pitchFamily="18" charset="0"/>
                <a:ea typeface="Calibri" panose="020F0502020204030204" pitchFamily="34" charset="0"/>
                <a:cs typeface="Arial" panose="020B0604020202020204" pitchFamily="34" charset="0"/>
              </a:rPr>
              <a:t>.</a:t>
            </a:r>
          </a:p>
          <a:p>
            <a:pPr marL="0" marR="0" indent="-457200">
              <a:lnSpc>
                <a:spcPct val="107000"/>
              </a:lnSpc>
              <a:spcBef>
                <a:spcPts val="1200"/>
              </a:spcBef>
              <a:spcAft>
                <a:spcPts val="0"/>
              </a:spcAft>
              <a:buNone/>
            </a:pPr>
            <a:r>
              <a:rPr lang="en-US" sz="3700" dirty="0">
                <a:effectLst/>
                <a:latin typeface="Times New Roman" panose="02020603050405020304" pitchFamily="18" charset="0"/>
                <a:ea typeface="Calibri" panose="020F0502020204030204" pitchFamily="34" charset="0"/>
                <a:cs typeface="Arial" panose="020B0604020202020204" pitchFamily="34" charset="0"/>
              </a:rPr>
              <a:t>Windass, Stanley. “Saint Augustine and the Just War.” </a:t>
            </a:r>
            <a:r>
              <a:rPr lang="en-US" sz="3700" i="1" dirty="0" err="1">
                <a:effectLst/>
                <a:latin typeface="Times New Roman" panose="02020603050405020304" pitchFamily="18" charset="0"/>
                <a:ea typeface="Calibri" panose="020F0502020204030204" pitchFamily="34" charset="0"/>
                <a:cs typeface="Arial" panose="020B0604020202020204" pitchFamily="34" charset="0"/>
              </a:rPr>
              <a:t>Blackfriars</a:t>
            </a:r>
            <a:r>
              <a:rPr lang="en-US" sz="3700" i="1" dirty="0">
                <a:effectLst/>
                <a:latin typeface="Times New Roman" panose="02020603050405020304" pitchFamily="18" charset="0"/>
                <a:ea typeface="Calibri" panose="020F0502020204030204" pitchFamily="34" charset="0"/>
                <a:cs typeface="Arial" panose="020B0604020202020204" pitchFamily="34" charset="0"/>
              </a:rPr>
              <a:t> </a:t>
            </a:r>
            <a:r>
              <a:rPr lang="en-US" sz="3700" dirty="0">
                <a:effectLst/>
                <a:latin typeface="Times New Roman" panose="02020603050405020304" pitchFamily="18" charset="0"/>
                <a:ea typeface="Calibri" panose="020F0502020204030204" pitchFamily="34" charset="0"/>
                <a:cs typeface="Arial" panose="020B0604020202020204" pitchFamily="34" charset="0"/>
              </a:rPr>
              <a:t>43, no. 509 (Nov. 1962): 460-468.</a:t>
            </a:r>
          </a:p>
          <a:p>
            <a:pPr marL="0" marR="0" indent="-457200">
              <a:lnSpc>
                <a:spcPct val="107000"/>
              </a:lnSpc>
              <a:spcBef>
                <a:spcPts val="1200"/>
              </a:spcBef>
              <a:spcAft>
                <a:spcPts val="0"/>
              </a:spcAft>
              <a:buNone/>
            </a:pPr>
            <a:r>
              <a:rPr lang="en-US" sz="3700" dirty="0">
                <a:effectLst/>
                <a:latin typeface="Times New Roman" panose="02020603050405020304" pitchFamily="18" charset="0"/>
                <a:ea typeface="Calibri" panose="020F0502020204030204" pitchFamily="34" charset="0"/>
                <a:cs typeface="Arial" panose="020B0604020202020204" pitchFamily="34" charset="0"/>
              </a:rPr>
              <a:t>Yoder, John Howard. “War as a Moral Problem in the Early Church.” In </a:t>
            </a:r>
            <a:r>
              <a:rPr lang="en-US" sz="3700" i="1" dirty="0">
                <a:effectLst/>
                <a:latin typeface="Times New Roman" panose="02020603050405020304" pitchFamily="18" charset="0"/>
                <a:ea typeface="Calibri" panose="020F0502020204030204" pitchFamily="34" charset="0"/>
                <a:cs typeface="Arial" panose="020B0604020202020204" pitchFamily="34" charset="0"/>
              </a:rPr>
              <a:t>The Pacifist Impulse in Historical Perspectives</a:t>
            </a:r>
            <a:r>
              <a:rPr lang="en-US" sz="3700" dirty="0">
                <a:effectLst/>
                <a:latin typeface="Times New Roman" panose="02020603050405020304" pitchFamily="18" charset="0"/>
                <a:ea typeface="Calibri" panose="020F0502020204030204" pitchFamily="34" charset="0"/>
                <a:cs typeface="Arial" panose="020B0604020202020204" pitchFamily="34" charset="0"/>
              </a:rPr>
              <a:t>, edited by Harvey L. Dyck, 90-110. Toronto: University of Toronto Press, 1996.</a:t>
            </a:r>
          </a:p>
          <a:p>
            <a:pPr marL="0" marR="0" indent="-457200">
              <a:lnSpc>
                <a:spcPct val="107000"/>
              </a:lnSpc>
              <a:spcBef>
                <a:spcPts val="1200"/>
              </a:spcBef>
              <a:spcAft>
                <a:spcPts val="0"/>
              </a:spcAft>
              <a:buNone/>
            </a:pPr>
            <a:r>
              <a:rPr lang="en-US" sz="3700" dirty="0">
                <a:effectLst/>
                <a:latin typeface="Times New Roman" panose="02020603050405020304" pitchFamily="18" charset="0"/>
                <a:ea typeface="Calibri" panose="020F0502020204030204" pitchFamily="34" charset="0"/>
                <a:cs typeface="Arial" panose="020B0604020202020204" pitchFamily="34" charset="0"/>
              </a:rPr>
              <a:t> </a:t>
            </a:r>
          </a:p>
          <a:p>
            <a:pPr marL="0" indent="0">
              <a:buNone/>
            </a:pPr>
            <a:endParaRPr lang="en-US" b="1" dirty="0"/>
          </a:p>
        </p:txBody>
      </p:sp>
    </p:spTree>
    <p:extLst>
      <p:ext uri="{BB962C8B-B14F-4D97-AF65-F5344CB8AC3E}">
        <p14:creationId xmlns:p14="http://schemas.microsoft.com/office/powerpoint/2010/main" val="183558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DAE8E-0A24-47E1-BDDA-1B8E6FDD3DF1}"/>
              </a:ext>
            </a:extLst>
          </p:cNvPr>
          <p:cNvSpPr>
            <a:spLocks noGrp="1"/>
          </p:cNvSpPr>
          <p:nvPr>
            <p:ph type="title"/>
          </p:nvPr>
        </p:nvSpPr>
        <p:spPr/>
        <p:txBody>
          <a:bodyPr/>
          <a:lstStyle/>
          <a:p>
            <a:r>
              <a:rPr lang="en-US" dirty="0"/>
              <a:t>Research Question:</a:t>
            </a:r>
          </a:p>
        </p:txBody>
      </p:sp>
      <p:sp>
        <p:nvSpPr>
          <p:cNvPr id="3" name="Content Placeholder 2">
            <a:extLst>
              <a:ext uri="{FF2B5EF4-FFF2-40B4-BE49-F238E27FC236}">
                <a16:creationId xmlns:a16="http://schemas.microsoft.com/office/drawing/2014/main" id="{A5F1B686-F681-4B57-87EA-EDD5E6118AC1}"/>
              </a:ext>
            </a:extLst>
          </p:cNvPr>
          <p:cNvSpPr>
            <a:spLocks noGrp="1"/>
          </p:cNvSpPr>
          <p:nvPr>
            <p:ph idx="1"/>
          </p:nvPr>
        </p:nvSpPr>
        <p:spPr/>
        <p:txBody>
          <a:bodyPr/>
          <a:lstStyle/>
          <a:p>
            <a:pPr marL="0" indent="0" algn="ctr">
              <a:buNone/>
            </a:pPr>
            <a:r>
              <a:rPr lang="en-US" dirty="0"/>
              <a:t>What is the correct understanding of the evolution of the early church’s understanding of violence and the role of Constantine in the supposed shift? </a:t>
            </a:r>
          </a:p>
        </p:txBody>
      </p:sp>
    </p:spTree>
    <p:extLst>
      <p:ext uri="{BB962C8B-B14F-4D97-AF65-F5344CB8AC3E}">
        <p14:creationId xmlns:p14="http://schemas.microsoft.com/office/powerpoint/2010/main" val="53561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6FB6FA-32E5-4D37-A096-2DBD84BA2434}"/>
              </a:ext>
            </a:extLst>
          </p:cNvPr>
          <p:cNvSpPr>
            <a:spLocks noGrp="1"/>
          </p:cNvSpPr>
          <p:nvPr>
            <p:ph type="title"/>
          </p:nvPr>
        </p:nvSpPr>
        <p:spPr/>
        <p:txBody>
          <a:bodyPr/>
          <a:lstStyle/>
          <a:p>
            <a:r>
              <a:rPr lang="en-US" dirty="0"/>
              <a:t>The Standard Interpretation</a:t>
            </a:r>
          </a:p>
        </p:txBody>
      </p:sp>
      <p:graphicFrame>
        <p:nvGraphicFramePr>
          <p:cNvPr id="7" name="Content Placeholder 6">
            <a:extLst>
              <a:ext uri="{FF2B5EF4-FFF2-40B4-BE49-F238E27FC236}">
                <a16:creationId xmlns:a16="http://schemas.microsoft.com/office/drawing/2014/main" id="{BAE8D87E-493A-4CFD-A4A3-03BDB6EBB3E0}"/>
              </a:ext>
            </a:extLst>
          </p:cNvPr>
          <p:cNvGraphicFramePr>
            <a:graphicFrameLocks noGrp="1"/>
          </p:cNvGraphicFramePr>
          <p:nvPr>
            <p:ph idx="1"/>
            <p:extLst>
              <p:ext uri="{D42A27DB-BD31-4B8C-83A1-F6EECF244321}">
                <p14:modId xmlns:p14="http://schemas.microsoft.com/office/powerpoint/2010/main" val="1789728137"/>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D59B4DF0-68EC-4104-869C-A3A3E72A7FC2}"/>
              </a:ext>
            </a:extLst>
          </p:cNvPr>
          <p:cNvSpPr txBox="1"/>
          <p:nvPr/>
        </p:nvSpPr>
        <p:spPr>
          <a:xfrm>
            <a:off x="878113" y="2830286"/>
            <a:ext cx="1741715"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50000"/>
                  </a:schemeClr>
                </a:solidFill>
              </a:rPr>
              <a:t>Tertullian</a:t>
            </a:r>
          </a:p>
          <a:p>
            <a:pPr marL="285750" indent="-285750">
              <a:buFont typeface="Arial" panose="020B0604020202020204" pitchFamily="34" charset="0"/>
              <a:buChar char="•"/>
            </a:pPr>
            <a:r>
              <a:rPr lang="en-US" dirty="0">
                <a:solidFill>
                  <a:schemeClr val="accent3">
                    <a:lumMod val="50000"/>
                  </a:schemeClr>
                </a:solidFill>
              </a:rPr>
              <a:t>Origen</a:t>
            </a:r>
          </a:p>
        </p:txBody>
      </p:sp>
      <p:sp>
        <p:nvSpPr>
          <p:cNvPr id="9" name="TextBox 8">
            <a:extLst>
              <a:ext uri="{FF2B5EF4-FFF2-40B4-BE49-F238E27FC236}">
                <a16:creationId xmlns:a16="http://schemas.microsoft.com/office/drawing/2014/main" id="{FA53FF2A-689F-40EE-855A-48410EF1A683}"/>
              </a:ext>
            </a:extLst>
          </p:cNvPr>
          <p:cNvSpPr txBox="1"/>
          <p:nvPr/>
        </p:nvSpPr>
        <p:spPr>
          <a:xfrm>
            <a:off x="3918857" y="2830286"/>
            <a:ext cx="1640114"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50000"/>
                  </a:schemeClr>
                </a:solidFill>
              </a:rPr>
              <a:t>Ambrose</a:t>
            </a:r>
          </a:p>
          <a:p>
            <a:pPr marL="285750" indent="-285750">
              <a:buFont typeface="Arial" panose="020B0604020202020204" pitchFamily="34" charset="0"/>
              <a:buChar char="•"/>
            </a:pPr>
            <a:r>
              <a:rPr lang="en-US" dirty="0">
                <a:solidFill>
                  <a:schemeClr val="accent3">
                    <a:lumMod val="50000"/>
                  </a:schemeClr>
                </a:solidFill>
              </a:rPr>
              <a:t>Augustine</a:t>
            </a:r>
          </a:p>
          <a:p>
            <a:pPr marL="285750" indent="-285750">
              <a:buFont typeface="Arial" panose="020B0604020202020204" pitchFamily="34" charset="0"/>
              <a:buChar char="•"/>
            </a:pPr>
            <a:endParaRPr lang="en-US" dirty="0">
              <a:solidFill>
                <a:schemeClr val="accent3">
                  <a:lumMod val="50000"/>
                </a:schemeClr>
              </a:solidFill>
            </a:endParaRPr>
          </a:p>
        </p:txBody>
      </p:sp>
      <p:sp>
        <p:nvSpPr>
          <p:cNvPr id="10" name="TextBox 9">
            <a:extLst>
              <a:ext uri="{FF2B5EF4-FFF2-40B4-BE49-F238E27FC236}">
                <a16:creationId xmlns:a16="http://schemas.microsoft.com/office/drawing/2014/main" id="{A7E10799-6F93-4D3E-BC1C-2D7D89A98900}"/>
              </a:ext>
            </a:extLst>
          </p:cNvPr>
          <p:cNvSpPr txBox="1"/>
          <p:nvPr/>
        </p:nvSpPr>
        <p:spPr>
          <a:xfrm>
            <a:off x="6946536" y="2737952"/>
            <a:ext cx="1885043"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accent3">
                    <a:lumMod val="50000"/>
                  </a:schemeClr>
                </a:solidFill>
              </a:rPr>
              <a:t>Urban II and Crusades</a:t>
            </a:r>
          </a:p>
          <a:p>
            <a:pPr marL="285750" indent="-285750">
              <a:buFont typeface="Arial" panose="020B0604020202020204" pitchFamily="34" charset="0"/>
              <a:buChar char="•"/>
            </a:pPr>
            <a:r>
              <a:rPr lang="en-US" sz="1200" dirty="0">
                <a:solidFill>
                  <a:schemeClr val="accent3">
                    <a:lumMod val="50000"/>
                  </a:schemeClr>
                </a:solidFill>
              </a:rPr>
              <a:t>Christian persecutions</a:t>
            </a:r>
          </a:p>
        </p:txBody>
      </p:sp>
    </p:spTree>
    <p:extLst>
      <p:ext uri="{BB962C8B-B14F-4D97-AF65-F5344CB8AC3E}">
        <p14:creationId xmlns:p14="http://schemas.microsoft.com/office/powerpoint/2010/main" val="218013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77EF14-F826-4BD7-96D6-1F91810BBC62}"/>
              </a:ext>
            </a:extLst>
          </p:cNvPr>
          <p:cNvSpPr>
            <a:spLocks noGrp="1"/>
          </p:cNvSpPr>
          <p:nvPr>
            <p:ph type="title"/>
          </p:nvPr>
        </p:nvSpPr>
        <p:spPr/>
        <p:txBody>
          <a:bodyPr/>
          <a:lstStyle/>
          <a:p>
            <a:r>
              <a:rPr lang="en-US" dirty="0"/>
              <a:t>Differing Interpretations</a:t>
            </a:r>
          </a:p>
        </p:txBody>
      </p:sp>
      <p:sp>
        <p:nvSpPr>
          <p:cNvPr id="5" name="Text Placeholder 4">
            <a:extLst>
              <a:ext uri="{FF2B5EF4-FFF2-40B4-BE49-F238E27FC236}">
                <a16:creationId xmlns:a16="http://schemas.microsoft.com/office/drawing/2014/main" id="{43A24746-4577-41CF-B25F-EADC55850275}"/>
              </a:ext>
            </a:extLst>
          </p:cNvPr>
          <p:cNvSpPr>
            <a:spLocks noGrp="1"/>
          </p:cNvSpPr>
          <p:nvPr>
            <p:ph type="body" idx="1"/>
          </p:nvPr>
        </p:nvSpPr>
        <p:spPr/>
        <p:txBody>
          <a:bodyPr/>
          <a:lstStyle/>
          <a:p>
            <a:r>
              <a:rPr lang="en-US" dirty="0"/>
              <a:t>Just War Theorists</a:t>
            </a:r>
          </a:p>
        </p:txBody>
      </p:sp>
      <p:sp>
        <p:nvSpPr>
          <p:cNvPr id="6" name="Content Placeholder 5">
            <a:extLst>
              <a:ext uri="{FF2B5EF4-FFF2-40B4-BE49-F238E27FC236}">
                <a16:creationId xmlns:a16="http://schemas.microsoft.com/office/drawing/2014/main" id="{63877444-FB6E-4D9A-B2E8-C806FFDFE4A3}"/>
              </a:ext>
            </a:extLst>
          </p:cNvPr>
          <p:cNvSpPr>
            <a:spLocks noGrp="1"/>
          </p:cNvSpPr>
          <p:nvPr>
            <p:ph sz="half" idx="2"/>
          </p:nvPr>
        </p:nvSpPr>
        <p:spPr/>
        <p:txBody>
          <a:bodyPr>
            <a:normAutofit fontScale="85000" lnSpcReduction="20000"/>
          </a:bodyPr>
          <a:lstStyle/>
          <a:p>
            <a:r>
              <a:rPr lang="en-US" dirty="0"/>
              <a:t>Early Church pacifism was a sectarian reality rather than a moral choice</a:t>
            </a:r>
          </a:p>
          <a:p>
            <a:r>
              <a:rPr lang="en-US" dirty="0"/>
              <a:t>Pacifism was descriptive, not prescriptive </a:t>
            </a:r>
          </a:p>
          <a:p>
            <a:r>
              <a:rPr lang="en-US" dirty="0"/>
              <a:t>Motive for abstaining from military service was idolatry, not necessarily violence</a:t>
            </a:r>
          </a:p>
          <a:p>
            <a:r>
              <a:rPr lang="en-US" dirty="0"/>
              <a:t>Early church’s position on violence was underdeveloped, like many other doctrines</a:t>
            </a:r>
          </a:p>
        </p:txBody>
      </p:sp>
      <p:sp>
        <p:nvSpPr>
          <p:cNvPr id="7" name="Text Placeholder 6">
            <a:extLst>
              <a:ext uri="{FF2B5EF4-FFF2-40B4-BE49-F238E27FC236}">
                <a16:creationId xmlns:a16="http://schemas.microsoft.com/office/drawing/2014/main" id="{6A176D35-7439-4514-84F4-761FD61F3A93}"/>
              </a:ext>
            </a:extLst>
          </p:cNvPr>
          <p:cNvSpPr>
            <a:spLocks noGrp="1"/>
          </p:cNvSpPr>
          <p:nvPr>
            <p:ph type="body" sz="quarter" idx="3"/>
          </p:nvPr>
        </p:nvSpPr>
        <p:spPr/>
        <p:txBody>
          <a:bodyPr/>
          <a:lstStyle/>
          <a:p>
            <a:r>
              <a:rPr lang="en-US" dirty="0"/>
              <a:t>Pacifists</a:t>
            </a:r>
          </a:p>
        </p:txBody>
      </p:sp>
      <p:sp>
        <p:nvSpPr>
          <p:cNvPr id="8" name="Content Placeholder 7">
            <a:extLst>
              <a:ext uri="{FF2B5EF4-FFF2-40B4-BE49-F238E27FC236}">
                <a16:creationId xmlns:a16="http://schemas.microsoft.com/office/drawing/2014/main" id="{ADFE3EF8-ACEA-4882-96B7-C4B3DAE089B4}"/>
              </a:ext>
            </a:extLst>
          </p:cNvPr>
          <p:cNvSpPr>
            <a:spLocks noGrp="1"/>
          </p:cNvSpPr>
          <p:nvPr>
            <p:ph sz="quarter" idx="4"/>
          </p:nvPr>
        </p:nvSpPr>
        <p:spPr/>
        <p:txBody>
          <a:bodyPr>
            <a:normAutofit fontScale="85000" lnSpcReduction="20000"/>
          </a:bodyPr>
          <a:lstStyle/>
          <a:p>
            <a:r>
              <a:rPr lang="en-US" dirty="0"/>
              <a:t>Early church pacifism was a moral rejection of both personal and state violence</a:t>
            </a:r>
          </a:p>
          <a:p>
            <a:r>
              <a:rPr lang="en-US" dirty="0"/>
              <a:t>Early church pacifism was normative</a:t>
            </a:r>
          </a:p>
          <a:p>
            <a:r>
              <a:rPr lang="en-US" dirty="0"/>
              <a:t>Motive for abstention from military service was an aversion to violence</a:t>
            </a:r>
          </a:p>
          <a:p>
            <a:r>
              <a:rPr lang="en-US" dirty="0"/>
              <a:t>Early church’s position on violence was the correct view</a:t>
            </a:r>
          </a:p>
          <a:p>
            <a:endParaRPr lang="en-US" dirty="0"/>
          </a:p>
          <a:p>
            <a:endParaRPr lang="en-US" dirty="0"/>
          </a:p>
        </p:txBody>
      </p:sp>
    </p:spTree>
    <p:extLst>
      <p:ext uri="{BB962C8B-B14F-4D97-AF65-F5344CB8AC3E}">
        <p14:creationId xmlns:p14="http://schemas.microsoft.com/office/powerpoint/2010/main" val="291044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2C89D-2B88-48CC-B330-88828ACAC6CA}"/>
              </a:ext>
            </a:extLst>
          </p:cNvPr>
          <p:cNvSpPr>
            <a:spLocks noGrp="1"/>
          </p:cNvSpPr>
          <p:nvPr>
            <p:ph type="title"/>
          </p:nvPr>
        </p:nvSpPr>
        <p:spPr/>
        <p:txBody>
          <a:bodyPr>
            <a:normAutofit/>
          </a:bodyPr>
          <a:lstStyle/>
          <a:p>
            <a:r>
              <a:rPr lang="en-US" dirty="0"/>
              <a:t>Methods</a:t>
            </a:r>
          </a:p>
        </p:txBody>
      </p:sp>
      <p:sp>
        <p:nvSpPr>
          <p:cNvPr id="7" name="Content Placeholder 6">
            <a:extLst>
              <a:ext uri="{FF2B5EF4-FFF2-40B4-BE49-F238E27FC236}">
                <a16:creationId xmlns:a16="http://schemas.microsoft.com/office/drawing/2014/main" id="{53429D93-DB83-457E-BBCE-0189DA259B11}"/>
              </a:ext>
            </a:extLst>
          </p:cNvPr>
          <p:cNvSpPr>
            <a:spLocks noGrp="1"/>
          </p:cNvSpPr>
          <p:nvPr>
            <p:ph idx="1"/>
          </p:nvPr>
        </p:nvSpPr>
        <p:spPr/>
        <p:txBody>
          <a:bodyPr>
            <a:normAutofit fontScale="92500" lnSpcReduction="10000"/>
          </a:bodyPr>
          <a:lstStyle/>
          <a:p>
            <a:r>
              <a:rPr lang="en-US" dirty="0"/>
              <a:t>Examine pre-Constantinian church writers and other church sources (such as orders)</a:t>
            </a:r>
          </a:p>
          <a:p>
            <a:r>
              <a:rPr lang="en-US" dirty="0"/>
              <a:t>Examine contextual evidence regarding the early church’s relationship with violence</a:t>
            </a:r>
          </a:p>
          <a:p>
            <a:r>
              <a:rPr lang="en-US" dirty="0"/>
              <a:t>Compare and contrast scholarly interpretations of the church’s understanding of violence and the Constantinian shift</a:t>
            </a:r>
          </a:p>
        </p:txBody>
      </p:sp>
    </p:spTree>
    <p:extLst>
      <p:ext uri="{BB962C8B-B14F-4D97-AF65-F5344CB8AC3E}">
        <p14:creationId xmlns:p14="http://schemas.microsoft.com/office/powerpoint/2010/main" val="248004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F4AD-E820-439B-A1C4-0E0E971EA359}"/>
              </a:ext>
            </a:extLst>
          </p:cNvPr>
          <p:cNvSpPr>
            <a:spLocks noGrp="1"/>
          </p:cNvSpPr>
          <p:nvPr>
            <p:ph type="title"/>
          </p:nvPr>
        </p:nvSpPr>
        <p:spPr/>
        <p:txBody>
          <a:bodyPr/>
          <a:lstStyle/>
          <a:p>
            <a:pPr algn="l"/>
            <a:r>
              <a:rPr lang="en-US" dirty="0"/>
              <a:t>Standard evidence</a:t>
            </a:r>
          </a:p>
        </p:txBody>
      </p:sp>
      <p:pic>
        <p:nvPicPr>
          <p:cNvPr id="9" name="Content Placeholder 8" descr="A picture containing text&#10;&#10;Description automatically generated">
            <a:extLst>
              <a:ext uri="{FF2B5EF4-FFF2-40B4-BE49-F238E27FC236}">
                <a16:creationId xmlns:a16="http://schemas.microsoft.com/office/drawing/2014/main" id="{BEEA0715-698C-43C3-BD33-31A02148AD61}"/>
              </a:ext>
            </a:extLst>
          </p:cNvPr>
          <p:cNvPicPr>
            <a:picLocks noGrp="1" noChangeAspect="1"/>
          </p:cNvPicPr>
          <p:nvPr>
            <p:ph idx="1"/>
          </p:nvPr>
        </p:nvPicPr>
        <p:blipFill>
          <a:blip r:embed="rId2"/>
          <a:stretch>
            <a:fillRect/>
          </a:stretch>
        </p:blipFill>
        <p:spPr>
          <a:xfrm>
            <a:off x="6309361" y="205979"/>
            <a:ext cx="2103782" cy="3871368"/>
          </a:xfrm>
        </p:spPr>
      </p:pic>
      <p:sp>
        <p:nvSpPr>
          <p:cNvPr id="11" name="TextBox 10">
            <a:extLst>
              <a:ext uri="{FF2B5EF4-FFF2-40B4-BE49-F238E27FC236}">
                <a16:creationId xmlns:a16="http://schemas.microsoft.com/office/drawing/2014/main" id="{008383C7-4C7C-4C06-83FC-4FC098DFB2E8}"/>
              </a:ext>
            </a:extLst>
          </p:cNvPr>
          <p:cNvSpPr txBox="1"/>
          <p:nvPr/>
        </p:nvSpPr>
        <p:spPr>
          <a:xfrm>
            <a:off x="457201" y="902208"/>
            <a:ext cx="530352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No evidence of Christians serving in the military before 170 AD</a:t>
            </a:r>
          </a:p>
          <a:p>
            <a:pPr marL="285750" indent="-285750">
              <a:buFont typeface="Arial" panose="020B0604020202020204" pitchFamily="34" charset="0"/>
              <a:buChar char="•"/>
            </a:pPr>
            <a:r>
              <a:rPr lang="en-US" sz="2000" dirty="0"/>
              <a:t>In the rare occasion military service is addressed, it is opposed (Tertullian, Origen)</a:t>
            </a:r>
          </a:p>
          <a:p>
            <a:pPr marL="285750" indent="-285750">
              <a:buFont typeface="Arial" panose="020B0604020202020204" pitchFamily="34" charset="0"/>
              <a:buChar char="•"/>
            </a:pPr>
            <a:r>
              <a:rPr lang="en-US" sz="2000" dirty="0"/>
              <a:t>Pagan accusations of Christian’s failure to fulfill citizenship duties as soldiers </a:t>
            </a:r>
          </a:p>
          <a:p>
            <a:pPr marL="285750" indent="-285750">
              <a:buFont typeface="Arial" panose="020B0604020202020204" pitchFamily="34" charset="0"/>
              <a:buChar char="•"/>
            </a:pPr>
            <a:r>
              <a:rPr lang="en-US" sz="2000" dirty="0"/>
              <a:t>Church orders (Hippolytus)</a:t>
            </a:r>
          </a:p>
          <a:p>
            <a:pPr marL="285750" indent="-285750">
              <a:buFont typeface="Arial" panose="020B0604020202020204" pitchFamily="34" charset="0"/>
              <a:buChar char="•"/>
            </a:pPr>
            <a:r>
              <a:rPr lang="en-US" sz="2000" dirty="0"/>
              <a:t>“</a:t>
            </a:r>
            <a:r>
              <a:rPr lang="en-US" sz="2000" dirty="0" err="1"/>
              <a:t>Ecostystem</a:t>
            </a:r>
            <a:r>
              <a:rPr lang="en-US" sz="2000" dirty="0"/>
              <a:t> of peace” (Clement, </a:t>
            </a:r>
            <a:r>
              <a:rPr lang="en-US" sz="2000" dirty="0" err="1"/>
              <a:t>Didascalia</a:t>
            </a:r>
            <a:r>
              <a:rPr lang="en-US" sz="2000" dirty="0"/>
              <a:t> </a:t>
            </a:r>
            <a:r>
              <a:rPr lang="en-US" sz="2000" dirty="0" err="1"/>
              <a:t>Apostolorum</a:t>
            </a:r>
            <a:r>
              <a:rPr lang="en-US" sz="2000" dirty="0"/>
              <a:t>, Justin, and Cyprian)</a:t>
            </a:r>
          </a:p>
          <a:p>
            <a:pPr marL="285750" indent="-285750">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87406FAF-2A75-4CDC-B9B3-0630D6C460FB}"/>
              </a:ext>
            </a:extLst>
          </p:cNvPr>
          <p:cNvSpPr txBox="1"/>
          <p:nvPr/>
        </p:nvSpPr>
        <p:spPr>
          <a:xfrm>
            <a:off x="6210632" y="4035504"/>
            <a:ext cx="2780968" cy="938719"/>
          </a:xfrm>
          <a:prstGeom prst="rect">
            <a:avLst/>
          </a:prstGeom>
          <a:noFill/>
        </p:spPr>
        <p:txBody>
          <a:bodyPr wrap="square" rtlCol="0">
            <a:spAutoFit/>
          </a:bodyPr>
          <a:lstStyle/>
          <a:p>
            <a:r>
              <a:rPr lang="en-US" sz="1100" dirty="0"/>
              <a:t>Figure 1: Image of Tertullian. (From New York Public Library, </a:t>
            </a:r>
            <a:r>
              <a:rPr lang="en-US" sz="1100" i="1" dirty="0"/>
              <a:t>Tertullian—Wonders of the Ancient World</a:t>
            </a:r>
            <a:r>
              <a:rPr lang="en-US" sz="1100" dirty="0"/>
              <a:t>., n.d., https://digitalcollections.nypl.org/) CCO 1.0 Dedication</a:t>
            </a:r>
          </a:p>
        </p:txBody>
      </p:sp>
    </p:spTree>
    <p:extLst>
      <p:ext uri="{BB962C8B-B14F-4D97-AF65-F5344CB8AC3E}">
        <p14:creationId xmlns:p14="http://schemas.microsoft.com/office/powerpoint/2010/main" val="366805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Complex Environment</a:t>
            </a:r>
          </a:p>
        </p:txBody>
      </p:sp>
      <p:pic>
        <p:nvPicPr>
          <p:cNvPr id="5" name="Content Placeholder 4" descr="A picture containing fabric, stone&#10;&#10;Description automatically generated">
            <a:extLst>
              <a:ext uri="{FF2B5EF4-FFF2-40B4-BE49-F238E27FC236}">
                <a16:creationId xmlns:a16="http://schemas.microsoft.com/office/drawing/2014/main" id="{46E74081-B16C-4A0F-8325-2FB1034B5D42}"/>
              </a:ext>
            </a:extLst>
          </p:cNvPr>
          <p:cNvPicPr>
            <a:picLocks noGrp="1" noChangeAspect="1"/>
          </p:cNvPicPr>
          <p:nvPr>
            <p:ph idx="1"/>
          </p:nvPr>
        </p:nvPicPr>
        <p:blipFill>
          <a:blip r:embed="rId2"/>
          <a:stretch>
            <a:fillRect/>
          </a:stretch>
        </p:blipFill>
        <p:spPr>
          <a:xfrm>
            <a:off x="5128260" y="1515308"/>
            <a:ext cx="3886160" cy="1835868"/>
          </a:xfrm>
        </p:spPr>
      </p:pic>
      <p:sp>
        <p:nvSpPr>
          <p:cNvPr id="6" name="TextBox 5">
            <a:extLst>
              <a:ext uri="{FF2B5EF4-FFF2-40B4-BE49-F238E27FC236}">
                <a16:creationId xmlns:a16="http://schemas.microsoft.com/office/drawing/2014/main" id="{44B58FBD-D48A-4A33-9A86-9F24D6660C2E}"/>
              </a:ext>
            </a:extLst>
          </p:cNvPr>
          <p:cNvSpPr txBox="1"/>
          <p:nvPr/>
        </p:nvSpPr>
        <p:spPr>
          <a:xfrm>
            <a:off x="283029" y="1015602"/>
            <a:ext cx="4845231" cy="3775753"/>
          </a:xfrm>
          <a:prstGeom prst="rect">
            <a:avLst/>
          </a:prstGeom>
          <a:noFill/>
        </p:spPr>
        <p:txBody>
          <a:bodyPr wrap="square" rtlCol="0">
            <a:spAutoFit/>
          </a:bodyPr>
          <a:lstStyle/>
          <a:p>
            <a:pPr marL="285750" indent="-285750">
              <a:buFont typeface="Arial" panose="020B0604020202020204" pitchFamily="34" charset="0"/>
              <a:buChar char="•"/>
            </a:pPr>
            <a:r>
              <a:rPr lang="en-US" dirty="0" err="1"/>
              <a:t>Legio</a:t>
            </a:r>
            <a:r>
              <a:rPr lang="en-US" dirty="0"/>
              <a:t> XII Fulminate: “The Thundering Legion” in AD 173</a:t>
            </a:r>
          </a:p>
          <a:p>
            <a:pPr marL="285750" indent="-285750">
              <a:buFont typeface="Arial" panose="020B0604020202020204" pitchFamily="34" charset="0"/>
              <a:buChar char="•"/>
            </a:pPr>
            <a:r>
              <a:rPr lang="en-US" dirty="0"/>
              <a:t>The church is not as uniform in condemning violence as some scholars claim. Christian writers acknowledge presence of Christians in the military, and pacifists such as Tertullian and Origen not representative of  the wider church</a:t>
            </a:r>
          </a:p>
          <a:p>
            <a:pPr marL="285750" indent="-285750">
              <a:buFont typeface="Arial" panose="020B0604020202020204" pitchFamily="34" charset="0"/>
              <a:buChar char="•"/>
            </a:pPr>
            <a:r>
              <a:rPr lang="en-US" dirty="0"/>
              <a:t>Soldier-martyrs Laurentius and </a:t>
            </a:r>
            <a:r>
              <a:rPr lang="en-US" dirty="0" err="1"/>
              <a:t>Egnatius</a:t>
            </a:r>
            <a:endParaRPr lang="en-US" dirty="0"/>
          </a:p>
          <a:p>
            <a:pPr marL="285750" indent="-285750">
              <a:buFont typeface="Arial" panose="020B0604020202020204" pitchFamily="34" charset="0"/>
              <a:buChar char="•"/>
            </a:pPr>
            <a:r>
              <a:rPr lang="en-US" dirty="0"/>
              <a:t>  Emperor Galerius’s expulsion of Christians from the legions 303-304 AD</a:t>
            </a:r>
          </a:p>
          <a:p>
            <a:pPr marL="285750" indent="-285750">
              <a:buFont typeface="Arial" panose="020B0604020202020204" pitchFamily="34" charset="0"/>
              <a:buChar char="•"/>
            </a:pPr>
            <a:r>
              <a:rPr lang="en-US" dirty="0"/>
              <a:t>Gravestones of Christian soldiers</a:t>
            </a:r>
          </a:p>
          <a:p>
            <a:pPr marL="285750" indent="-285750">
              <a:buFont typeface="Arial" panose="020B0604020202020204" pitchFamily="34" charset="0"/>
              <a:buChar char="•"/>
            </a:pPr>
            <a:r>
              <a:rPr lang="en-US" dirty="0"/>
              <a:t>Reinterpretation of the Constantinian Shift</a:t>
            </a:r>
          </a:p>
        </p:txBody>
      </p:sp>
      <p:sp>
        <p:nvSpPr>
          <p:cNvPr id="3" name="TextBox 2">
            <a:extLst>
              <a:ext uri="{FF2B5EF4-FFF2-40B4-BE49-F238E27FC236}">
                <a16:creationId xmlns:a16="http://schemas.microsoft.com/office/drawing/2014/main" id="{C8DA2105-6D26-4E08-AD98-9B8194EAD49A}"/>
              </a:ext>
            </a:extLst>
          </p:cNvPr>
          <p:cNvSpPr txBox="1"/>
          <p:nvPr/>
        </p:nvSpPr>
        <p:spPr>
          <a:xfrm>
            <a:off x="5208250" y="3432388"/>
            <a:ext cx="3726180" cy="1215717"/>
          </a:xfrm>
          <a:prstGeom prst="rect">
            <a:avLst/>
          </a:prstGeom>
          <a:noFill/>
        </p:spPr>
        <p:txBody>
          <a:bodyPr wrap="square" rtlCol="0">
            <a:spAutoFit/>
          </a:bodyPr>
          <a:lstStyle/>
          <a:p>
            <a:r>
              <a:rPr lang="en-US" sz="1100" dirty="0"/>
              <a:t>Figure 2: Image of the “Thundering Legion” on the Column of Marcus Aurelius” (Photograph by Cristiano64, </a:t>
            </a:r>
            <a:r>
              <a:rPr lang="en-US" sz="1100" i="1" dirty="0" err="1"/>
              <a:t>Miracolo</a:t>
            </a:r>
            <a:r>
              <a:rPr lang="en-US" sz="1100" i="1" dirty="0"/>
              <a:t> </a:t>
            </a:r>
            <a:r>
              <a:rPr lang="en-US" sz="1100" i="1" dirty="0" err="1"/>
              <a:t>della</a:t>
            </a:r>
            <a:r>
              <a:rPr lang="en-US" sz="1100" i="1" dirty="0"/>
              <a:t> </a:t>
            </a:r>
            <a:r>
              <a:rPr lang="en-US" sz="1100" i="1" dirty="0" err="1"/>
              <a:t>Pioggia</a:t>
            </a:r>
            <a:r>
              <a:rPr lang="en-US" sz="1100" i="1" dirty="0"/>
              <a:t>, </a:t>
            </a:r>
            <a:r>
              <a:rPr lang="en-US" sz="1100" dirty="0"/>
              <a:t>July 14, 200,9 </a:t>
            </a:r>
            <a:r>
              <a:rPr lang="en-US" sz="1100" dirty="0">
                <a:effectLst/>
                <a:latin typeface="Times New Roman" panose="02020603050405020304" pitchFamily="18" charset="0"/>
                <a:ea typeface="Calibri" panose="020F0502020204030204" pitchFamily="34" charset="0"/>
                <a:cs typeface="Arial" panose="020B0604020202020204" pitchFamily="34" charset="0"/>
              </a:rPr>
              <a:t>https://en.wikipedia.org/wiki/Legio_XII_Fulminata#/media/File:Miracolo_della_Pioggia.JPG</a:t>
            </a:r>
          </a:p>
          <a:p>
            <a:endParaRPr lang="en-US" dirty="0"/>
          </a:p>
        </p:txBody>
      </p:sp>
    </p:spTree>
    <p:extLst>
      <p:ext uri="{BB962C8B-B14F-4D97-AF65-F5344CB8AC3E}">
        <p14:creationId xmlns:p14="http://schemas.microsoft.com/office/powerpoint/2010/main" val="151912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FED622-D1B0-430B-9D6E-4F352E282819}"/>
              </a:ext>
            </a:extLst>
          </p:cNvPr>
          <p:cNvSpPr>
            <a:spLocks noGrp="1"/>
          </p:cNvSpPr>
          <p:nvPr>
            <p:ph type="title"/>
          </p:nvPr>
        </p:nvSpPr>
        <p:spPr/>
        <p:txBody>
          <a:bodyPr/>
          <a:lstStyle/>
          <a:p>
            <a:r>
              <a:rPr lang="en-US" dirty="0"/>
              <a:t>A Nuanced Interpretation: Diversity</a:t>
            </a:r>
          </a:p>
        </p:txBody>
      </p:sp>
      <p:sp>
        <p:nvSpPr>
          <p:cNvPr id="8" name="Content Placeholder 7">
            <a:extLst>
              <a:ext uri="{FF2B5EF4-FFF2-40B4-BE49-F238E27FC236}">
                <a16:creationId xmlns:a16="http://schemas.microsoft.com/office/drawing/2014/main" id="{2BF3B3E5-84D8-4608-AF91-F25B4B7ED315}"/>
              </a:ext>
            </a:extLst>
          </p:cNvPr>
          <p:cNvSpPr>
            <a:spLocks noGrp="1"/>
          </p:cNvSpPr>
          <p:nvPr>
            <p:ph idx="1"/>
          </p:nvPr>
        </p:nvSpPr>
        <p:spPr/>
        <p:txBody>
          <a:bodyPr>
            <a:normAutofit fontScale="70000" lnSpcReduction="20000"/>
          </a:bodyPr>
          <a:lstStyle/>
          <a:p>
            <a:r>
              <a:rPr lang="en-US" dirty="0"/>
              <a:t>Although the vast majority of the early church abstained from military service, the picture is not as clear or as uniform as has been suggested. </a:t>
            </a:r>
          </a:p>
          <a:p>
            <a:r>
              <a:rPr lang="en-US" dirty="0"/>
              <a:t>The early church experienced great diversity. Although most of the literature lends itself to a pacifist interpretation of the early church, obviously there were Christians who served in the legions in the first three centuries.</a:t>
            </a:r>
          </a:p>
          <a:p>
            <a:r>
              <a:rPr lang="en-US" dirty="0"/>
              <a:t>Different understandings should be understood as occurring in different geographic and temporal contexts</a:t>
            </a:r>
          </a:p>
          <a:p>
            <a:r>
              <a:rPr lang="en-US" dirty="0"/>
              <a:t>There was some sort of shift that occurred, because the environment was quite different after Constantine</a:t>
            </a:r>
          </a:p>
          <a:p>
            <a:endParaRPr lang="en-US" dirty="0"/>
          </a:p>
        </p:txBody>
      </p:sp>
    </p:spTree>
    <p:extLst>
      <p:ext uri="{BB962C8B-B14F-4D97-AF65-F5344CB8AC3E}">
        <p14:creationId xmlns:p14="http://schemas.microsoft.com/office/powerpoint/2010/main" val="183804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Constantine and the Constantinian Shift</a:t>
            </a:r>
          </a:p>
        </p:txBody>
      </p:sp>
      <p:pic>
        <p:nvPicPr>
          <p:cNvPr id="5" name="Picture 4" descr="A picture containing rock&#10;&#10;Description automatically generated">
            <a:extLst>
              <a:ext uri="{FF2B5EF4-FFF2-40B4-BE49-F238E27FC236}">
                <a16:creationId xmlns:a16="http://schemas.microsoft.com/office/drawing/2014/main" id="{2168F0DF-1475-49E7-B4C6-D5E1CFC6D933}"/>
              </a:ext>
            </a:extLst>
          </p:cNvPr>
          <p:cNvPicPr>
            <a:picLocks noChangeAspect="1"/>
          </p:cNvPicPr>
          <p:nvPr/>
        </p:nvPicPr>
        <p:blipFill>
          <a:blip r:embed="rId2"/>
          <a:stretch>
            <a:fillRect/>
          </a:stretch>
        </p:blipFill>
        <p:spPr>
          <a:xfrm>
            <a:off x="337930" y="992036"/>
            <a:ext cx="8468140" cy="3549245"/>
          </a:xfrm>
          <a:prstGeom prst="rect">
            <a:avLst/>
          </a:prstGeom>
        </p:spPr>
      </p:pic>
      <p:sp>
        <p:nvSpPr>
          <p:cNvPr id="3" name="TextBox 2">
            <a:extLst>
              <a:ext uri="{FF2B5EF4-FFF2-40B4-BE49-F238E27FC236}">
                <a16:creationId xmlns:a16="http://schemas.microsoft.com/office/drawing/2014/main" id="{7D6444D0-3FCF-47C8-95D2-9B714E9DD687}"/>
              </a:ext>
            </a:extLst>
          </p:cNvPr>
          <p:cNvSpPr txBox="1"/>
          <p:nvPr/>
        </p:nvSpPr>
        <p:spPr>
          <a:xfrm>
            <a:off x="337930" y="4678680"/>
            <a:ext cx="8468140" cy="430887"/>
          </a:xfrm>
          <a:prstGeom prst="rect">
            <a:avLst/>
          </a:prstGeom>
          <a:noFill/>
        </p:spPr>
        <p:txBody>
          <a:bodyPr wrap="square" rtlCol="0">
            <a:spAutoFit/>
          </a:bodyPr>
          <a:lstStyle/>
          <a:p>
            <a:r>
              <a:rPr lang="en-US" sz="1100" dirty="0"/>
              <a:t>Figure 3: The Battle of Milvian Bridge, where Constantine encountered Christianity (</a:t>
            </a:r>
            <a:r>
              <a:rPr lang="en-US" sz="1100" dirty="0" err="1"/>
              <a:t>Giulo</a:t>
            </a:r>
            <a:r>
              <a:rPr lang="en-US" sz="1100" dirty="0"/>
              <a:t> Romano, </a:t>
            </a:r>
            <a:r>
              <a:rPr lang="en-US" sz="1100" i="1" dirty="0"/>
              <a:t>The Battle of Milvian Bridge</a:t>
            </a:r>
            <a:r>
              <a:rPr lang="en-US" sz="1100" dirty="0"/>
              <a:t>,1520-1524, https://commons.wikimedia.org/wiki/File:Battle_of_the_Milvian_Bridge_by_Giulio_Romano,_1520-24.jpg).</a:t>
            </a:r>
          </a:p>
        </p:txBody>
      </p:sp>
    </p:spTree>
    <p:extLst>
      <p:ext uri="{BB962C8B-B14F-4D97-AF65-F5344CB8AC3E}">
        <p14:creationId xmlns:p14="http://schemas.microsoft.com/office/powerpoint/2010/main" val="256385887"/>
      </p:ext>
    </p:extLst>
  </p:cSld>
  <p:clrMapOvr>
    <a:masterClrMapping/>
  </p:clrMapOvr>
</p:sld>
</file>

<file path=ppt/theme/theme1.xml><?xml version="1.0" encoding="utf-8"?>
<a:theme xmlns:a="http://schemas.openxmlformats.org/drawingml/2006/main" name="Office Them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325</TotalTime>
  <Words>1672</Words>
  <Application>Microsoft Office PowerPoint</Application>
  <PresentationFormat>On-screen Show (16:9)</PresentationFormat>
  <Paragraphs>102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Times New Roman</vt:lpstr>
      <vt:lpstr>Office Theme</vt:lpstr>
      <vt:lpstr>Dynamic and Diverse</vt:lpstr>
      <vt:lpstr>Research Question:</vt:lpstr>
      <vt:lpstr>The Standard Interpretation</vt:lpstr>
      <vt:lpstr>Differing Interpretations</vt:lpstr>
      <vt:lpstr>Methods</vt:lpstr>
      <vt:lpstr>Standard evidence</vt:lpstr>
      <vt:lpstr>A Complex Environment</vt:lpstr>
      <vt:lpstr>A Nuanced Interpretation: Diversity</vt:lpstr>
      <vt:lpstr>Constantine and the Constantinian Shift</vt:lpstr>
      <vt:lpstr>The Role of Constantine</vt:lpstr>
      <vt:lpstr>Augustine and Just War Theory</vt:lpstr>
      <vt:lpstr>Conclusion</vt:lpstr>
      <vt:lpstr>Primary</vt:lpstr>
      <vt:lpstr>Secondary</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Dugan</dc:creator>
  <cp:lastModifiedBy>Aleah Schrock</cp:lastModifiedBy>
  <cp:revision>6</cp:revision>
  <dcterms:created xsi:type="dcterms:W3CDTF">2014-11-10T20:35:24Z</dcterms:created>
  <dcterms:modified xsi:type="dcterms:W3CDTF">2022-03-16T19:13:28Z</dcterms:modified>
</cp:coreProperties>
</file>