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8" r:id="rId2"/>
    <p:sldId id="257" r:id="rId3"/>
    <p:sldId id="259" r:id="rId4"/>
    <p:sldId id="260" r:id="rId5"/>
    <p:sldId id="261" r:id="rId6"/>
    <p:sldId id="263" r:id="rId7"/>
    <p:sldId id="262" r:id="rId8"/>
    <p:sldId id="264" r:id="rId9"/>
    <p:sldId id="265" r:id="rId10"/>
    <p:sldId id="266"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2A17"/>
    <a:srgbClr val="C4BE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426" autoAdjust="0"/>
  </p:normalViewPr>
  <p:slideViewPr>
    <p:cSldViewPr snapToGrid="0" snapToObjects="1">
      <p:cViewPr varScale="1">
        <p:scale>
          <a:sx n="55" d="100"/>
          <a:sy n="55" d="100"/>
        </p:scale>
        <p:origin x="1600" y="3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737ADE-4455-46F1-8BC6-7CDC159275AE}" type="datetimeFigureOut">
              <a:rPr lang="en-US" smtClean="0"/>
              <a:t>3/16/2022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B0C09B-3AC5-454C-8664-33CA29874404}" type="slidenum">
              <a:rPr lang="en-US" smtClean="0"/>
              <a:t>‹#›</a:t>
            </a:fld>
            <a:endParaRPr lang="en-US"/>
          </a:p>
        </p:txBody>
      </p:sp>
    </p:spTree>
    <p:extLst>
      <p:ext uri="{BB962C8B-B14F-4D97-AF65-F5344CB8AC3E}">
        <p14:creationId xmlns:p14="http://schemas.microsoft.com/office/powerpoint/2010/main" val="4091759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Intro</a:t>
            </a:r>
          </a:p>
          <a:p>
            <a:pPr marL="171450" indent="-171450">
              <a:buFontTx/>
              <a:buChar char="-"/>
            </a:pPr>
            <a:r>
              <a:rPr lang="en-US" dirty="0"/>
              <a:t>Red Liberty background was perfect for a discussion of Cold War Communism!</a:t>
            </a:r>
          </a:p>
        </p:txBody>
      </p:sp>
      <p:sp>
        <p:nvSpPr>
          <p:cNvPr id="4" name="Slide Number Placeholder 3"/>
          <p:cNvSpPr>
            <a:spLocks noGrp="1"/>
          </p:cNvSpPr>
          <p:nvPr>
            <p:ph type="sldNum" sz="quarter" idx="5"/>
          </p:nvPr>
        </p:nvSpPr>
        <p:spPr/>
        <p:txBody>
          <a:bodyPr/>
          <a:lstStyle/>
          <a:p>
            <a:fld id="{C0B0C09B-3AC5-454C-8664-33CA29874404}" type="slidenum">
              <a:rPr lang="en-US" smtClean="0"/>
              <a:t>1</a:t>
            </a:fld>
            <a:endParaRPr lang="en-US"/>
          </a:p>
        </p:txBody>
      </p:sp>
    </p:spTree>
    <p:extLst>
      <p:ext uri="{BB962C8B-B14F-4D97-AF65-F5344CB8AC3E}">
        <p14:creationId xmlns:p14="http://schemas.microsoft.com/office/powerpoint/2010/main" val="1450560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premise of this research is that the culmination of the Korean War was not at Inchon, the Chinese entry into the war, or the Armistice. It came in March 5, 1952 with the First Stalin Note, a proposal for a united Germany from the same mind that instigated and sustained the Korean War.</a:t>
            </a:r>
          </a:p>
          <a:p>
            <a:r>
              <a:rPr lang="en-US" dirty="0"/>
              <a:t>-It was part of the last grand scheme of Stalin’s long political life, growing out of the failure of his Soviet response to the Marshall Plan and the Berlin blockade.</a:t>
            </a:r>
          </a:p>
          <a:p>
            <a:r>
              <a:rPr lang="en-US" dirty="0"/>
              <a:t>-Germany was the focal point of Stalin’s famed paranoia (just look at the quotes in the late 1940s, his called the Berlin Blockade his “defensive action”). Germany ends up playing a large but unacknowledged role in the Korean War. </a:t>
            </a:r>
          </a:p>
          <a:p>
            <a:pPr marL="171450" indent="-171450">
              <a:buFontTx/>
              <a:buChar char="-"/>
            </a:pPr>
            <a:r>
              <a:rPr lang="en-US" dirty="0"/>
              <a:t>Where did Stalin’s idea start? The victory of communism in China in 1949 gave him a new, unexpected opportunity…what John Lewis Gaddis called a “second front in Asia” in the Cold War.</a:t>
            </a:r>
          </a:p>
          <a:p>
            <a:pPr marL="171450" indent="-171450">
              <a:buFontTx/>
              <a:buChar char="-"/>
            </a:pPr>
            <a:r>
              <a:rPr lang="en-US" dirty="0"/>
              <a:t>Most Cold War historians (Gaddis included) view the Korean War as a sideshow. At best, a distraction from Europe not linked to any larger plan.</a:t>
            </a:r>
          </a:p>
          <a:p>
            <a:pPr marL="171450" indent="-171450">
              <a:buFontTx/>
              <a:buChar char="-"/>
            </a:pPr>
            <a:r>
              <a:rPr lang="en-US" dirty="0"/>
              <a:t> However, drawing on the primary sources (declassified telegrams and papers) at The Wilson Center Digital Archive of the Korean War, I take a unique look at how Stalin planned to utilize a “second front in Asia,” using it for leverage against the West in Europe in an attempt to soothe his German paranoia. </a:t>
            </a:r>
          </a:p>
        </p:txBody>
      </p:sp>
      <p:sp>
        <p:nvSpPr>
          <p:cNvPr id="4" name="Slide Number Placeholder 3"/>
          <p:cNvSpPr>
            <a:spLocks noGrp="1"/>
          </p:cNvSpPr>
          <p:nvPr>
            <p:ph type="sldNum" sz="quarter" idx="5"/>
          </p:nvPr>
        </p:nvSpPr>
        <p:spPr/>
        <p:txBody>
          <a:bodyPr/>
          <a:lstStyle/>
          <a:p>
            <a:fld id="{C0B0C09B-3AC5-454C-8664-33CA29874404}" type="slidenum">
              <a:rPr lang="en-US" smtClean="0"/>
              <a:t>2</a:t>
            </a:fld>
            <a:endParaRPr lang="en-US"/>
          </a:p>
        </p:txBody>
      </p:sp>
    </p:spTree>
    <p:extLst>
      <p:ext uri="{BB962C8B-B14F-4D97-AF65-F5344CB8AC3E}">
        <p14:creationId xmlns:p14="http://schemas.microsoft.com/office/powerpoint/2010/main" val="159458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Stalin was surprised by the communist victory in China. He had previously denied Kim Il Sung’s requests to invade South Korea after World War II, but with the CCP victory, embraced this new Cold War front in Asia. He reversed his decision with Kim while at the same time directing Ho Chi Minh to go on the offensive against the French in Vietnam in late 1949. But this wasn’t just opportunism, it was part of large scheme taking shape.</a:t>
            </a:r>
          </a:p>
          <a:p>
            <a:pPr marL="171450" indent="-171450">
              <a:buFontTx/>
              <a:buChar char="-"/>
            </a:pPr>
            <a:r>
              <a:rPr lang="en-US" dirty="0"/>
              <a:t>At almost the same time, the Soviets began a boycott of the UN over representation of Communist China on the Security Council.</a:t>
            </a:r>
          </a:p>
          <a:p>
            <a:pPr marL="171450" indent="-171450">
              <a:buFontTx/>
              <a:buChar char="-"/>
            </a:pPr>
            <a:r>
              <a:rPr lang="en-US" dirty="0"/>
              <a:t>When Kim launches his attack, Soviet Foreign Minister Andrei Gromyko claimed that he directed UN Ambassador Jacob Malik to return to the UN  immediately and veto the planned resolution against North Korea. However, Stalin personally (and emotionally according to Gromyko) intervened to stop Malik’s return. In a rare direct communication with a Soviet ambassador, Stalin personally ordered Malik to stay away from the UN.</a:t>
            </a:r>
          </a:p>
          <a:p>
            <a:pPr marL="171450" indent="-171450">
              <a:buFontTx/>
              <a:buChar char="-"/>
            </a:pPr>
            <a:r>
              <a:rPr lang="en-US" dirty="0"/>
              <a:t>Many consider this an oversight or blunder. Sir Max Hastings called it a “unique accident.” Others historians called it “ham fisted”, “stupid”, or “stubborn”. But it was anything but an oversight and clearly done with purpose. </a:t>
            </a:r>
          </a:p>
          <a:p>
            <a:pPr marL="171450" indent="-171450">
              <a:buFontTx/>
              <a:buChar char="-"/>
            </a:pPr>
            <a:r>
              <a:rPr lang="en-US" dirty="0"/>
              <a:t>Without a Soviet boycott, the UN passed Resolution 82 and US/UN enters war. </a:t>
            </a:r>
          </a:p>
          <a:p>
            <a:pPr marL="171450" indent="-171450">
              <a:buFontTx/>
              <a:buChar char="-"/>
            </a:pPr>
            <a:r>
              <a:rPr lang="en-US" dirty="0"/>
              <a:t>As the 8</a:t>
            </a:r>
            <a:r>
              <a:rPr lang="en-US" baseline="30000" dirty="0"/>
              <a:t>th</a:t>
            </a:r>
            <a:r>
              <a:rPr lang="en-US" dirty="0"/>
              <a:t> US Army mobilized in Japan, telegrams show Stalin beginning to actively press a somewhat reluctant Mao to be prepared to assist NK if needed.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C0B0C09B-3AC5-454C-8664-33CA29874404}" type="slidenum">
              <a:rPr lang="en-US" smtClean="0"/>
              <a:t>3</a:t>
            </a:fld>
            <a:endParaRPr lang="en-US"/>
          </a:p>
        </p:txBody>
      </p:sp>
    </p:spTree>
    <p:extLst>
      <p:ext uri="{BB962C8B-B14F-4D97-AF65-F5344CB8AC3E}">
        <p14:creationId xmlns:p14="http://schemas.microsoft.com/office/powerpoint/2010/main" val="2521368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At the same time, Czechoslovak President </a:t>
            </a:r>
            <a:r>
              <a:rPr lang="en-US" dirty="0" err="1"/>
              <a:t>Klement</a:t>
            </a:r>
            <a:r>
              <a:rPr lang="en-US" dirty="0"/>
              <a:t> Gottwald apparently questioned Stalin on the UN boycott timing. His challenge to Stalin is unrecorded, but Stalin’s reply in a telegram (declassified in 2005), explained his plan to lure the West to “overextend itself in (Korea) and be incapable of a third world war … which would provide the time necessary to strengthen socialism in Europe.” The Soviets actually rescinded the UN boycott just a few weeks later in August 1950. There is only one explanation as to why Ambassador Malik was ordered away from the UN. Stalin was anxious for the US to be involved in bloody slugfest in Korea. </a:t>
            </a:r>
          </a:p>
          <a:p>
            <a:pPr marL="171450" indent="-171450">
              <a:buFontTx/>
              <a:buChar char="-"/>
            </a:pPr>
            <a:r>
              <a:rPr lang="en-US" dirty="0"/>
              <a:t>Now that the West was focused on Korea, Stalin continued his work to prolong the war through active Chinese participation. As US/UN forces advanced into North Korea, he threatened in an Oct 13, 1950, telegram to withdraw everything from North Korea. “So be it. America will be our neighbor.”  Mao however could not stomach this and decided he needed to intervene in force to protect his Manchurian border. </a:t>
            </a:r>
          </a:p>
          <a:p>
            <a:pPr marL="171450" indent="-171450">
              <a:buFontTx/>
              <a:buChar char="-"/>
            </a:pPr>
            <a:r>
              <a:rPr lang="en-US" dirty="0"/>
              <a:t>With the Chinese entry, the war becomes a bloody infantry stalemate.  Stalin continued to send various telegrams to Mao and Chinese premier Zhou Enlai urging them not to compromise on any peace deals. In commenting on whether to continue the struggle, Stalin was adamant in fighting on. “This war is getting on America’s nerves,” and we’ve “lost nothing, except for casualties” revealing an icy analysis of his plan’s progress</a:t>
            </a:r>
          </a:p>
          <a:p>
            <a:pPr marL="171450" indent="-171450">
              <a:buFontTx/>
              <a:buChar char="-"/>
            </a:pPr>
            <a:r>
              <a:rPr lang="en-US" dirty="0"/>
              <a:t>However, US forces are feeling the strain of fighting a manpower based war on the Korean Peninsula. General MacArthur petitioned the Joint Staff to pull troops from Germany to continue the fight or use Chinese Nationalist troops. In his memoirs, MacArthur stated that the JS was wary of Soviet action in Germany and directed him (and later General Matthew Ridgway) to continue the fight with only the 8</a:t>
            </a:r>
            <a:r>
              <a:rPr lang="en-US" baseline="30000" dirty="0"/>
              <a:t>th</a:t>
            </a:r>
            <a:r>
              <a:rPr lang="en-US" dirty="0"/>
              <a:t> Army. </a:t>
            </a:r>
          </a:p>
        </p:txBody>
      </p:sp>
      <p:sp>
        <p:nvSpPr>
          <p:cNvPr id="4" name="Slide Number Placeholder 3"/>
          <p:cNvSpPr>
            <a:spLocks noGrp="1"/>
          </p:cNvSpPr>
          <p:nvPr>
            <p:ph type="sldNum" sz="quarter" idx="5"/>
          </p:nvPr>
        </p:nvSpPr>
        <p:spPr/>
        <p:txBody>
          <a:bodyPr/>
          <a:lstStyle/>
          <a:p>
            <a:fld id="{C0B0C09B-3AC5-454C-8664-33CA29874404}" type="slidenum">
              <a:rPr lang="en-US" smtClean="0"/>
              <a:t>4</a:t>
            </a:fld>
            <a:endParaRPr lang="en-US"/>
          </a:p>
        </p:txBody>
      </p:sp>
    </p:spTree>
    <p:extLst>
      <p:ext uri="{BB962C8B-B14F-4D97-AF65-F5344CB8AC3E}">
        <p14:creationId xmlns:p14="http://schemas.microsoft.com/office/powerpoint/2010/main" val="1295692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stage was set for the March 1952 Stalin Note, in which Stalin suggested a neutral, non-aligned Germany and removal of all foreign forces. Stalin was prepared to sacrifice the Soviet presence in East Germany for a “neutral unified Germany.”</a:t>
            </a:r>
          </a:p>
          <a:p>
            <a:pPr marL="171450" indent="-171450">
              <a:buFontTx/>
              <a:buChar char="-"/>
            </a:pPr>
            <a:r>
              <a:rPr lang="en-US" dirty="0"/>
              <a:t>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any historians see the First Stalin Note as a propaganda maneuver designed to reverse negative images of the Soviet Union after the Berlin Blockade and Korean War or a desperate attempt to avoid West Germany from joining NATO. </a:t>
            </a:r>
          </a:p>
          <a:p>
            <a:pPr marL="285750" indent="-285750">
              <a:buFontTx/>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However, there is clear reason to believe that Stalin thought it would succeed according to his plans. The American public was tiring of the Korean War and the US military was finding it increasingly difficult to balance the threat in Europe with the fighting on the Korean peninsula. Stalin believed a stabilized, neutral Germany was an attractive offer to the Americans, who could reduce their commitment to Europe and focus on ending the Korean War in their favor. </a:t>
            </a:r>
          </a:p>
          <a:p>
            <a:pPr marL="285750" indent="-285750">
              <a:buFontTx/>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But German neutrality was a façade. Proximity to the Soviet Union would result in Germany being less than neutral. Even today, Germany is prone to Russian influence (energy markets, military action).</a:t>
            </a:r>
          </a:p>
          <a:p>
            <a:pPr marL="285750" indent="-285750">
              <a:buFontTx/>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US and Great Britain immediately rejected the note without any counteroffer. The US State Department, wary from the communist surprise attack in Korea, considered the Stalin Note some kind of trick. </a:t>
            </a:r>
          </a:p>
          <a:p>
            <a:pPr marL="285750" indent="-285750">
              <a:buFontTx/>
              <a:buChar char="-"/>
            </a:pP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The great irony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was that the Western powers rejected the Stalin Note out of paranoia, the trait typically ascribed to Joseph Stalin.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0B0C09B-3AC5-454C-8664-33CA29874404}" type="slidenum">
              <a:rPr lang="en-US" smtClean="0"/>
              <a:t>5</a:t>
            </a:fld>
            <a:endParaRPr lang="en-US"/>
          </a:p>
        </p:txBody>
      </p:sp>
    </p:spTree>
    <p:extLst>
      <p:ext uri="{BB962C8B-B14F-4D97-AF65-F5344CB8AC3E}">
        <p14:creationId xmlns:p14="http://schemas.microsoft.com/office/powerpoint/2010/main" val="274535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unproductive attempts to realize Soviet gains from the Korean War finally came to end on March 5,1953 when Stalin died suddenly from a cerebral hemorrhage.  His death marked a radical change of the Soviet perspective on the Korean War. By moving quickly to bring an end to the war, his successors demonstrated that Stalin alone had made the personal decision to prolong the conflict. </a:t>
            </a:r>
          </a:p>
          <a:p>
            <a:pPr marL="171450" indent="-171450">
              <a:buFontTx/>
              <a:buChar char="-"/>
            </a:pPr>
            <a:r>
              <a:rPr lang="en-US" sz="1800" dirty="0">
                <a:effectLst/>
                <a:latin typeface="Times New Roman" panose="02020603050405020304" pitchFamily="18" charset="0"/>
                <a:ea typeface="Calibri" panose="020F0502020204030204" pitchFamily="34" charset="0"/>
              </a:rPr>
              <a:t>Evidence from a declassified Soviet document on the Korean War showed that Chinese leadership saw Stalin's death as their opportunity to end the war: While in Moscow for Stalin's funeral, Premier Zhou Enlai proposed speedy negotiations for an armistice to the Korean War. </a:t>
            </a:r>
          </a:p>
          <a:p>
            <a:pPr marL="171450" indent="-171450">
              <a:buFontTx/>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Soviets readily agreed. But Stalin was so firmly entrenched in the Soviet mind that there was an instinctual difficulty in altering a Stalin policy. The response to Zhou was a convoluted classified statement: “the Soviet Government has reached the conclusion that it would be incorrect to continue the line on this question which has been followed until now, without making those alterations in that line which correspond to the present political situation and which ensue from the deepest interests of our peoples, the peoples of the USSR, China and Korea.” In other words, we agree let’s end this, but Stalin was never wrong in pursuing it.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C0B0C09B-3AC5-454C-8664-33CA29874404}" type="slidenum">
              <a:rPr lang="en-US" smtClean="0"/>
              <a:t>6</a:t>
            </a:fld>
            <a:endParaRPr lang="en-US"/>
          </a:p>
        </p:txBody>
      </p:sp>
    </p:spTree>
    <p:extLst>
      <p:ext uri="{BB962C8B-B14F-4D97-AF65-F5344CB8AC3E}">
        <p14:creationId xmlns:p14="http://schemas.microsoft.com/office/powerpoint/2010/main" val="2484439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-Stalin would sacrifice millions of lives for an opportunity to achieve a foreign policy goal. Brutal and chilling in its inhumanity. I believe this is one of the reasons this idea is rejected. As Christians, it is difficult to understand how anyone could be this cold and calculating…but new information continues to emerge, it seems more and more likely. </a:t>
            </a:r>
          </a:p>
          <a:p>
            <a:r>
              <a:rPr lang="en-US" dirty="0"/>
              <a:t>-David Halberstam wrote that Stalin had little use for friendships. “In the world as Stalin knew it, you were either the hunter or the hunted.” He made sure that he was the hunter and was brutally realistic in his foreign policy. </a:t>
            </a:r>
          </a:p>
          <a:p>
            <a:pPr marL="171450" indent="-171450">
              <a:buFontTx/>
              <a:buChar char="-"/>
            </a:pPr>
            <a:r>
              <a:rPr lang="en-US" dirty="0"/>
              <a:t>Similar to the convoluted Soviet statement at the end of the Korean War, there remains a Russian instinct to not contradict the state. Vladimir Putin is exhibiting the same kind of cult of fear and control in his invasion of Ukraine. Stalin and his repression remain in the bloodstream of Putin’s Russia. Putin readily agrees, “Excessively demonizing Stalin,” said Putin in a 2017 interview, “is a means to attack …Russia.”</a:t>
            </a:r>
          </a:p>
          <a:p>
            <a:pPr marL="171450" indent="-171450">
              <a:buFontTx/>
              <a:buChar char="-"/>
            </a:pPr>
            <a:r>
              <a:rPr lang="en-US" dirty="0"/>
              <a:t>Putin must be understood in the context of Stalin in deciding when and where to apply deterrence and, if necessary, military force. A thorough understanding of an adversary such as this is an unsavory but an absolutely necessary part of a Christian worldview. Understanding Putin and modern Russia start by studying and analyzing Stalin’s brutal history of realism and power politics.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C0B0C09B-3AC5-454C-8664-33CA29874404}" type="slidenum">
              <a:rPr lang="en-US" smtClean="0"/>
              <a:t>7</a:t>
            </a:fld>
            <a:endParaRPr lang="en-US"/>
          </a:p>
        </p:txBody>
      </p:sp>
    </p:spTree>
    <p:extLst>
      <p:ext uri="{BB962C8B-B14F-4D97-AF65-F5344CB8AC3E}">
        <p14:creationId xmlns:p14="http://schemas.microsoft.com/office/powerpoint/2010/main" val="2359985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9F539B8-959B-9F40-A9B4-335D47313F70}"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15579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4063553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46328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92834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9F539B8-959B-9F40-A9B4-335D47313F70}"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89921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F539B8-959B-9F40-A9B4-335D47313F70}"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35170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F539B8-959B-9F40-A9B4-335D47313F70}" type="datetimeFigureOut">
              <a:rPr lang="en-US" smtClean="0"/>
              <a:t>3/16/2022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72744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F539B8-959B-9F40-A9B4-335D47313F70}" type="datetimeFigureOut">
              <a:rPr lang="en-US" smtClean="0"/>
              <a:t>3/16/2022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214685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539B8-959B-9F40-A9B4-335D47313F70}" type="datetimeFigureOut">
              <a:rPr lang="en-US" smtClean="0"/>
              <a:t>3/16/2022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275057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solidFill>
                  <a:schemeClr val="accent2">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F539B8-959B-9F40-A9B4-335D47313F70}"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900289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F539B8-959B-9F40-A9B4-335D47313F70}"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417748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F539B8-959B-9F40-A9B4-335D47313F70}" type="datetimeFigureOut">
              <a:rPr lang="en-US" smtClean="0"/>
              <a:t>3/16/2022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E8E2560-1547-9E46-9222-AB130F27EA50}" type="slidenum">
              <a:rPr lang="en-US" smtClean="0"/>
              <a:t>‹#›</a:t>
            </a:fld>
            <a:endParaRPr lang="en-US"/>
          </a:p>
        </p:txBody>
      </p:sp>
    </p:spTree>
    <p:extLst>
      <p:ext uri="{BB962C8B-B14F-4D97-AF65-F5344CB8AC3E}">
        <p14:creationId xmlns:p14="http://schemas.microsoft.com/office/powerpoint/2010/main" val="3116190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lumMod val="40000"/>
              <a:lumOff val="6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lumMod val="20000"/>
              <a:lumOff val="8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32428" y="1234160"/>
            <a:ext cx="4325161" cy="1102519"/>
          </a:xfrm>
        </p:spPr>
        <p:txBody>
          <a:bodyPr>
            <a:noAutofit/>
          </a:bodyPr>
          <a:lstStyle/>
          <a:p>
            <a:r>
              <a:rPr lang="en-US" dirty="0"/>
              <a:t>Stalin’s Last Grand Scheme: </a:t>
            </a:r>
            <a:br>
              <a:rPr lang="en-US" dirty="0"/>
            </a:br>
            <a:r>
              <a:rPr lang="en-US" sz="2800" i="1" dirty="0"/>
              <a:t>The Korean War and Joseph Stalin’s Strategy to Neutralize Germany</a:t>
            </a:r>
          </a:p>
        </p:txBody>
      </p:sp>
      <p:sp>
        <p:nvSpPr>
          <p:cNvPr id="3" name="Subtitle 2"/>
          <p:cNvSpPr>
            <a:spLocks noGrp="1"/>
          </p:cNvSpPr>
          <p:nvPr>
            <p:ph type="subTitle" idx="1"/>
          </p:nvPr>
        </p:nvSpPr>
        <p:spPr>
          <a:xfrm>
            <a:off x="4324889" y="3275143"/>
            <a:ext cx="4043238" cy="1314450"/>
          </a:xfrm>
        </p:spPr>
        <p:txBody>
          <a:bodyPr>
            <a:normAutofit/>
          </a:bodyPr>
          <a:lstStyle/>
          <a:p>
            <a:r>
              <a:rPr lang="en-US" sz="2400" dirty="0"/>
              <a:t>By Ron Shaw</a:t>
            </a:r>
          </a:p>
          <a:p>
            <a:r>
              <a:rPr lang="en-US" sz="2400" dirty="0"/>
              <a:t>Research Week 2022</a:t>
            </a:r>
          </a:p>
        </p:txBody>
      </p:sp>
      <p:pic>
        <p:nvPicPr>
          <p:cNvPr id="4" name="Picture 3">
            <a:extLst>
              <a:ext uri="{FF2B5EF4-FFF2-40B4-BE49-F238E27FC236}">
                <a16:creationId xmlns:a16="http://schemas.microsoft.com/office/drawing/2014/main" id="{1F11D3DC-D538-4D67-BF5B-41163856962C}"/>
              </a:ext>
            </a:extLst>
          </p:cNvPr>
          <p:cNvPicPr>
            <a:picLocks noChangeAspect="1"/>
          </p:cNvPicPr>
          <p:nvPr/>
        </p:nvPicPr>
        <p:blipFill>
          <a:blip r:embed="rId3"/>
          <a:stretch>
            <a:fillRect/>
          </a:stretch>
        </p:blipFill>
        <p:spPr>
          <a:xfrm>
            <a:off x="586410" y="153873"/>
            <a:ext cx="3063860" cy="4085147"/>
          </a:xfrm>
          <a:prstGeom prst="rect">
            <a:avLst/>
          </a:prstGeom>
        </p:spPr>
      </p:pic>
      <p:sp>
        <p:nvSpPr>
          <p:cNvPr id="7" name="TextBox 6">
            <a:extLst>
              <a:ext uri="{FF2B5EF4-FFF2-40B4-BE49-F238E27FC236}">
                <a16:creationId xmlns:a16="http://schemas.microsoft.com/office/drawing/2014/main" id="{BE9381E2-7D66-4C9C-BA65-C92417D8AD0F}"/>
              </a:ext>
            </a:extLst>
          </p:cNvPr>
          <p:cNvSpPr txBox="1"/>
          <p:nvPr/>
        </p:nvSpPr>
        <p:spPr>
          <a:xfrm>
            <a:off x="281650" y="4334023"/>
            <a:ext cx="4043239" cy="461665"/>
          </a:xfrm>
          <a:prstGeom prst="rect">
            <a:avLst/>
          </a:prstGeom>
          <a:noFill/>
        </p:spPr>
        <p:txBody>
          <a:bodyPr wrap="square">
            <a:spAutoFit/>
          </a:bodyPr>
          <a:lstStyle/>
          <a:p>
            <a:r>
              <a:rPr lang="en-US" sz="1200" dirty="0"/>
              <a:t>Figure 1 “Portrait of Joseph Stalin at the Stalin Museum in Batumi." by Ephraim </a:t>
            </a:r>
            <a:r>
              <a:rPr lang="en-US" sz="1200" dirty="0" err="1"/>
              <a:t>Stilliberg</a:t>
            </a:r>
            <a:r>
              <a:rPr lang="en-US" sz="1200" dirty="0"/>
              <a:t> licensed under CC BY-SA 3.0</a:t>
            </a:r>
          </a:p>
        </p:txBody>
      </p:sp>
    </p:spTree>
    <p:extLst>
      <p:ext uri="{BB962C8B-B14F-4D97-AF65-F5344CB8AC3E}">
        <p14:creationId xmlns:p14="http://schemas.microsoft.com/office/powerpoint/2010/main" val="4232403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942" y="262601"/>
            <a:ext cx="8472115" cy="4691363"/>
          </a:xfrm>
        </p:spPr>
        <p:txBody>
          <a:bodyPr>
            <a:normAutofit/>
          </a:bodyPr>
          <a:lstStyle/>
          <a:p>
            <a:pPr marL="0" indent="0">
              <a:buNone/>
            </a:pPr>
            <a:r>
              <a:rPr kumimoji="0" lang="en-US" sz="2000" b="0" i="0" u="none" strike="noStrike" kern="1200" cap="none" spc="0" normalizeH="0" baseline="30000" noProof="0" dirty="0">
                <a:ln>
                  <a:noFill/>
                </a:ln>
                <a:solidFill>
                  <a:srgbClr val="FFFFFF"/>
                </a:solidFill>
                <a:effectLst/>
                <a:uLnTx/>
                <a:uFillTx/>
                <a:latin typeface="Cambria"/>
                <a:ea typeface="+mn-ea"/>
                <a:cs typeface="+mn-cs"/>
              </a:rPr>
              <a:t>       10</a:t>
            </a:r>
            <a:r>
              <a:rPr kumimoji="0" lang="en-US" sz="2000" b="0" i="0" u="none" strike="noStrike" kern="1200" cap="none" spc="0" normalizeH="0" noProof="0" dirty="0">
                <a:ln>
                  <a:noFill/>
                </a:ln>
                <a:solidFill>
                  <a:srgbClr val="FFFFFF"/>
                </a:solidFill>
                <a:effectLst/>
                <a:uLnTx/>
                <a:uFillTx/>
                <a:latin typeface="Cambria"/>
                <a:ea typeface="+mn-ea"/>
                <a:cs typeface="+mn-cs"/>
              </a:rPr>
              <a:t>Simon </a:t>
            </a:r>
            <a:r>
              <a:rPr kumimoji="0" lang="en-US" sz="2000" b="0" i="0" u="none" strike="noStrike" kern="1200" cap="none" spc="0" normalizeH="0" noProof="0" dirty="0" err="1">
                <a:ln>
                  <a:noFill/>
                </a:ln>
                <a:solidFill>
                  <a:srgbClr val="FFFFFF"/>
                </a:solidFill>
                <a:effectLst/>
                <a:uLnTx/>
                <a:uFillTx/>
                <a:latin typeface="Cambria"/>
                <a:ea typeface="+mn-ea"/>
                <a:cs typeface="+mn-cs"/>
              </a:rPr>
              <a:t>Sebag</a:t>
            </a:r>
            <a:r>
              <a:rPr kumimoji="0" lang="en-US" sz="2000" b="0" i="0" u="none" strike="noStrike" kern="1200" cap="none" spc="0" normalizeH="0" noProof="0" dirty="0">
                <a:ln>
                  <a:noFill/>
                </a:ln>
                <a:solidFill>
                  <a:srgbClr val="FFFFFF"/>
                </a:solidFill>
                <a:effectLst/>
                <a:uLnTx/>
                <a:uFillTx/>
                <a:latin typeface="Cambria"/>
                <a:ea typeface="+mn-ea"/>
                <a:cs typeface="+mn-cs"/>
              </a:rPr>
              <a:t> Montefiore, “Why Putin in Beholden to Stalin’s Legacy,” </a:t>
            </a:r>
            <a:r>
              <a:rPr kumimoji="0" lang="en-US" sz="2000" b="0" i="1" u="none" strike="noStrike" kern="1200" cap="none" spc="0" normalizeH="0" noProof="0" dirty="0">
                <a:ln>
                  <a:noFill/>
                </a:ln>
                <a:solidFill>
                  <a:srgbClr val="FFFFFF"/>
                </a:solidFill>
                <a:effectLst/>
                <a:uLnTx/>
                <a:uFillTx/>
                <a:latin typeface="Cambria"/>
                <a:ea typeface="+mn-ea"/>
                <a:cs typeface="+mn-cs"/>
              </a:rPr>
              <a:t>The New Statesman, </a:t>
            </a:r>
            <a:r>
              <a:rPr kumimoji="0" lang="en-US" sz="2000" b="0" u="none" strike="noStrike" kern="1200" cap="none" spc="0" normalizeH="0" noProof="0" dirty="0">
                <a:ln>
                  <a:noFill/>
                </a:ln>
                <a:solidFill>
                  <a:srgbClr val="FFFFFF"/>
                </a:solidFill>
                <a:effectLst/>
                <a:uLnTx/>
                <a:uFillTx/>
                <a:latin typeface="Cambria"/>
                <a:ea typeface="+mn-ea"/>
                <a:cs typeface="+mn-cs"/>
              </a:rPr>
              <a:t>March 9, 2022. https://www.newstatesman.com/long-reads/2022/03/a-tale-of-two-dictators-why-putin-is-beholden-to-stalins-legacy</a:t>
            </a:r>
            <a:endParaRPr lang="en-US" sz="2000" baseline="30000" dirty="0"/>
          </a:p>
        </p:txBody>
      </p:sp>
    </p:spTree>
    <p:extLst>
      <p:ext uri="{BB962C8B-B14F-4D97-AF65-F5344CB8AC3E}">
        <p14:creationId xmlns:p14="http://schemas.microsoft.com/office/powerpoint/2010/main" val="4053759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84D15FB-FD54-4FAE-85DA-4290B87DC8B1}"/>
              </a:ext>
            </a:extLst>
          </p:cNvPr>
          <p:cNvPicPr>
            <a:picLocks noChangeAspect="1"/>
          </p:cNvPicPr>
          <p:nvPr/>
        </p:nvPicPr>
        <p:blipFill>
          <a:blip r:embed="rId3">
            <a:alphaModFix amt="54000"/>
          </a:blip>
          <a:stretch>
            <a:fillRect/>
          </a:stretch>
        </p:blipFill>
        <p:spPr>
          <a:xfrm>
            <a:off x="6017603" y="200651"/>
            <a:ext cx="2251678" cy="3147144"/>
          </a:xfrm>
          <a:prstGeom prst="rect">
            <a:avLst/>
          </a:prstGeom>
        </p:spPr>
      </p:pic>
      <p:sp>
        <p:nvSpPr>
          <p:cNvPr id="2" name="Title 1"/>
          <p:cNvSpPr>
            <a:spLocks noGrp="1"/>
          </p:cNvSpPr>
          <p:nvPr>
            <p:ph type="title"/>
          </p:nvPr>
        </p:nvSpPr>
        <p:spPr>
          <a:xfrm>
            <a:off x="-182728" y="169524"/>
            <a:ext cx="8229600" cy="857250"/>
          </a:xfrm>
        </p:spPr>
        <p:txBody>
          <a:bodyPr/>
          <a:lstStyle/>
          <a:p>
            <a:r>
              <a:rPr lang="en-US" u="sng" dirty="0"/>
              <a:t>Introduction</a:t>
            </a:r>
          </a:p>
        </p:txBody>
      </p:sp>
      <p:sp>
        <p:nvSpPr>
          <p:cNvPr id="3" name="Content Placeholder 2"/>
          <p:cNvSpPr>
            <a:spLocks noGrp="1"/>
          </p:cNvSpPr>
          <p:nvPr>
            <p:ph idx="1"/>
          </p:nvPr>
        </p:nvSpPr>
        <p:spPr>
          <a:xfrm>
            <a:off x="244578" y="1230835"/>
            <a:ext cx="4719099" cy="3394472"/>
          </a:xfrm>
        </p:spPr>
        <p:txBody>
          <a:bodyPr>
            <a:normAutofit lnSpcReduction="10000"/>
          </a:bodyPr>
          <a:lstStyle/>
          <a:p>
            <a:r>
              <a:rPr lang="en-US" dirty="0"/>
              <a:t>The culmination of the Korean War: The 1952 Stalin Note</a:t>
            </a:r>
          </a:p>
          <a:p>
            <a:r>
              <a:rPr lang="en-US" dirty="0"/>
              <a:t>Germany, Germany, Germany. </a:t>
            </a:r>
          </a:p>
          <a:p>
            <a:r>
              <a:rPr lang="en-US" dirty="0"/>
              <a:t>Stalin’s last grand scheme</a:t>
            </a:r>
          </a:p>
        </p:txBody>
      </p:sp>
      <p:sp>
        <p:nvSpPr>
          <p:cNvPr id="17" name="TextBox 16">
            <a:extLst>
              <a:ext uri="{FF2B5EF4-FFF2-40B4-BE49-F238E27FC236}">
                <a16:creationId xmlns:a16="http://schemas.microsoft.com/office/drawing/2014/main" id="{C17BB2A0-9307-4BFB-B667-CB6C973FF1CD}"/>
              </a:ext>
            </a:extLst>
          </p:cNvPr>
          <p:cNvSpPr txBox="1"/>
          <p:nvPr/>
        </p:nvSpPr>
        <p:spPr>
          <a:xfrm>
            <a:off x="4857442" y="2688919"/>
            <a:ext cx="4572000" cy="1107996"/>
          </a:xfrm>
          <a:prstGeom prst="rect">
            <a:avLst/>
          </a:prstGeom>
          <a:noFill/>
        </p:spPr>
        <p:txBody>
          <a:bodyPr wrap="square">
            <a:spAutoFit/>
          </a:bodyPr>
          <a:lstStyle/>
          <a:p>
            <a:r>
              <a:rPr kumimoji="0" lang="en-US" sz="2200" b="0" i="1" u="none" strike="noStrike" kern="1200" cap="none" spc="0" normalizeH="0" baseline="0" noProof="0" dirty="0">
                <a:ln>
                  <a:noFill/>
                </a:ln>
                <a:solidFill>
                  <a:srgbClr val="FFC000">
                    <a:lumMod val="75000"/>
                  </a:srgbClr>
                </a:solidFill>
                <a:effectLst/>
                <a:uLnTx/>
                <a:uFillTx/>
                <a:latin typeface="Berlin Sans FB" panose="020E0602020502020306" pitchFamily="34" charset="0"/>
                <a:ea typeface="+mn-ea"/>
                <a:cs typeface="+mn-cs"/>
              </a:rPr>
              <a:t>“Hitlers come and go.</a:t>
            </a:r>
            <a:r>
              <a:rPr lang="en-US" sz="2200" i="1" dirty="0">
                <a:solidFill>
                  <a:srgbClr val="FFC000">
                    <a:lumMod val="75000"/>
                  </a:srgbClr>
                </a:solidFill>
                <a:latin typeface="Berlin Sans FB" panose="020E0602020502020306" pitchFamily="34" charset="0"/>
              </a:rPr>
              <a:t> T</a:t>
            </a:r>
            <a:r>
              <a:rPr kumimoji="0" lang="en-US" sz="2200" b="0" i="1" u="none" strike="noStrike" kern="1200" cap="none" spc="0" normalizeH="0" baseline="0" noProof="0" dirty="0">
                <a:ln>
                  <a:noFill/>
                </a:ln>
                <a:solidFill>
                  <a:srgbClr val="FFC000">
                    <a:lumMod val="75000"/>
                  </a:srgbClr>
                </a:solidFill>
                <a:effectLst/>
                <a:uLnTx/>
                <a:uFillTx/>
                <a:latin typeface="Berlin Sans FB" panose="020E0602020502020306" pitchFamily="34" charset="0"/>
                <a:ea typeface="+mn-ea"/>
                <a:cs typeface="+mn-cs"/>
              </a:rPr>
              <a:t>he German people and the German state remain." </a:t>
            </a:r>
            <a:r>
              <a:rPr kumimoji="0" lang="en-US" sz="2200" b="0" i="0" u="none" strike="noStrike" kern="1200" cap="none" spc="0" normalizeH="0" baseline="30000" noProof="0" dirty="0">
                <a:ln>
                  <a:noFill/>
                </a:ln>
                <a:solidFill>
                  <a:srgbClr val="FFC000">
                    <a:lumMod val="75000"/>
                  </a:srgbClr>
                </a:solidFill>
                <a:effectLst/>
                <a:uLnTx/>
                <a:uFillTx/>
                <a:latin typeface="Berlin Sans FB" panose="020E0602020502020306" pitchFamily="34" charset="0"/>
                <a:ea typeface="+mn-ea"/>
                <a:cs typeface="+mn-cs"/>
              </a:rPr>
              <a:t>1</a:t>
            </a:r>
            <a:r>
              <a:rPr kumimoji="0" lang="en-US" sz="2200" b="0" i="1" u="none" strike="noStrike" kern="1200" cap="none" spc="0" normalizeH="0" baseline="0" noProof="0" dirty="0">
                <a:ln>
                  <a:noFill/>
                </a:ln>
                <a:solidFill>
                  <a:srgbClr val="FFC000">
                    <a:lumMod val="75000"/>
                  </a:srgbClr>
                </a:solidFill>
                <a:effectLst/>
                <a:uLnTx/>
                <a:uFillTx/>
                <a:latin typeface="Berlin Sans FB" panose="020E0602020502020306" pitchFamily="34" charset="0"/>
                <a:ea typeface="+mn-ea"/>
                <a:cs typeface="+mn-cs"/>
              </a:rPr>
              <a:t> - </a:t>
            </a:r>
            <a:r>
              <a:rPr kumimoji="0" lang="en-US" sz="2200" b="0" u="none" strike="noStrike" kern="1200" cap="none" spc="0" normalizeH="0" baseline="0" noProof="0" dirty="0">
                <a:ln>
                  <a:noFill/>
                </a:ln>
                <a:solidFill>
                  <a:srgbClr val="FFC000">
                    <a:lumMod val="75000"/>
                  </a:srgbClr>
                </a:solidFill>
                <a:effectLst/>
                <a:uLnTx/>
                <a:uFillTx/>
                <a:latin typeface="Berlin Sans FB" panose="020E0602020502020306" pitchFamily="34" charset="0"/>
                <a:ea typeface="+mn-ea"/>
                <a:cs typeface="+mn-cs"/>
              </a:rPr>
              <a:t>Joseph </a:t>
            </a:r>
            <a:r>
              <a:rPr kumimoji="0" lang="en-US" sz="2200" b="0" i="0" u="none" strike="noStrike" kern="1200" cap="none" spc="0" normalizeH="0" baseline="0" noProof="0" dirty="0">
                <a:ln>
                  <a:noFill/>
                </a:ln>
                <a:solidFill>
                  <a:srgbClr val="FFC000">
                    <a:lumMod val="75000"/>
                  </a:srgbClr>
                </a:solidFill>
                <a:effectLst/>
                <a:uLnTx/>
                <a:uFillTx/>
                <a:latin typeface="Berlin Sans FB" panose="020E0602020502020306" pitchFamily="34" charset="0"/>
                <a:ea typeface="+mn-ea"/>
                <a:cs typeface="+mn-cs"/>
              </a:rPr>
              <a:t>Stalin</a:t>
            </a:r>
            <a:endParaRPr lang="en-US" dirty="0"/>
          </a:p>
        </p:txBody>
      </p:sp>
      <p:sp>
        <p:nvSpPr>
          <p:cNvPr id="20" name="TextBox 19">
            <a:extLst>
              <a:ext uri="{FF2B5EF4-FFF2-40B4-BE49-F238E27FC236}">
                <a16:creationId xmlns:a16="http://schemas.microsoft.com/office/drawing/2014/main" id="{9322A7B6-A63E-482F-AAD2-6A001810FD1D}"/>
              </a:ext>
            </a:extLst>
          </p:cNvPr>
          <p:cNvSpPr txBox="1"/>
          <p:nvPr/>
        </p:nvSpPr>
        <p:spPr>
          <a:xfrm>
            <a:off x="4834291" y="3727472"/>
            <a:ext cx="3935593" cy="1107996"/>
          </a:xfrm>
          <a:prstGeom prst="rect">
            <a:avLst/>
          </a:prstGeom>
          <a:noFill/>
        </p:spPr>
        <p:txBody>
          <a:bodyPr wrap="square">
            <a:spAutoFit/>
          </a:bodyPr>
          <a:lstStyle/>
          <a:p>
            <a:r>
              <a:rPr kumimoji="0" lang="en-US" sz="2200" b="0" i="1" u="none" strike="noStrike" kern="1200" cap="none" spc="0" normalizeH="0" baseline="0" noProof="0" dirty="0">
                <a:ln>
                  <a:noFill/>
                </a:ln>
                <a:solidFill>
                  <a:srgbClr val="FFC000">
                    <a:lumMod val="75000"/>
                  </a:srgbClr>
                </a:solidFill>
                <a:effectLst/>
                <a:uLnTx/>
                <a:uFillTx/>
                <a:latin typeface="Berlin Sans FB" panose="020E0602020502020306" pitchFamily="34" charset="0"/>
                <a:ea typeface="+mn-ea"/>
                <a:cs typeface="+mn-cs"/>
              </a:rPr>
              <a:t>“All of Germany must be ours. That is, Soviet Communism." </a:t>
            </a:r>
            <a:r>
              <a:rPr kumimoji="0" lang="en-US" sz="2200" b="0" i="0" u="none" strike="noStrike" kern="1200" cap="none" spc="0" normalizeH="0" baseline="30000" noProof="0" dirty="0">
                <a:ln>
                  <a:noFill/>
                </a:ln>
                <a:solidFill>
                  <a:srgbClr val="FFC000">
                    <a:lumMod val="75000"/>
                  </a:srgbClr>
                </a:solidFill>
                <a:effectLst/>
                <a:uLnTx/>
                <a:uFillTx/>
                <a:latin typeface="Berlin Sans FB" panose="020E0602020502020306" pitchFamily="34" charset="0"/>
                <a:ea typeface="+mn-ea"/>
                <a:cs typeface="+mn-cs"/>
              </a:rPr>
              <a:t>2</a:t>
            </a:r>
            <a:r>
              <a:rPr kumimoji="0" lang="en-US" sz="2200" b="0" i="1" u="none" strike="noStrike" kern="1200" cap="none" spc="0" normalizeH="0" baseline="0" noProof="0" dirty="0">
                <a:ln>
                  <a:noFill/>
                </a:ln>
                <a:solidFill>
                  <a:srgbClr val="FFC000">
                    <a:lumMod val="75000"/>
                  </a:srgbClr>
                </a:solidFill>
                <a:effectLst/>
                <a:uLnTx/>
                <a:uFillTx/>
                <a:latin typeface="Berlin Sans FB" panose="020E0602020502020306" pitchFamily="34" charset="0"/>
                <a:ea typeface="+mn-ea"/>
                <a:cs typeface="+mn-cs"/>
              </a:rPr>
              <a:t> </a:t>
            </a:r>
          </a:p>
          <a:p>
            <a:r>
              <a:rPr kumimoji="0" lang="en-US" sz="2200" b="0" i="1" u="none" strike="noStrike" kern="1200" cap="none" spc="0" normalizeH="0" baseline="0" noProof="0" dirty="0">
                <a:ln>
                  <a:noFill/>
                </a:ln>
                <a:solidFill>
                  <a:srgbClr val="FFC000">
                    <a:lumMod val="75000"/>
                  </a:srgbClr>
                </a:solidFill>
                <a:effectLst/>
                <a:uLnTx/>
                <a:uFillTx/>
                <a:latin typeface="Berlin Sans FB" panose="020E0602020502020306" pitchFamily="34" charset="0"/>
                <a:ea typeface="+mn-ea"/>
                <a:cs typeface="+mn-cs"/>
              </a:rPr>
              <a:t>- </a:t>
            </a:r>
            <a:r>
              <a:rPr kumimoji="0" lang="en-US" sz="2200" b="0" u="none" strike="noStrike" kern="1200" cap="none" spc="0" normalizeH="0" baseline="0" noProof="0" dirty="0">
                <a:ln>
                  <a:noFill/>
                </a:ln>
                <a:solidFill>
                  <a:srgbClr val="FFC000">
                    <a:lumMod val="75000"/>
                  </a:srgbClr>
                </a:solidFill>
                <a:effectLst/>
                <a:uLnTx/>
                <a:uFillTx/>
                <a:latin typeface="Berlin Sans FB" panose="020E0602020502020306" pitchFamily="34" charset="0"/>
                <a:ea typeface="+mn-ea"/>
                <a:cs typeface="+mn-cs"/>
              </a:rPr>
              <a:t>Joseph </a:t>
            </a:r>
            <a:r>
              <a:rPr kumimoji="0" lang="en-US" sz="2200" b="0" i="0" u="none" strike="noStrike" kern="1200" cap="none" spc="0" normalizeH="0" baseline="0" noProof="0" dirty="0">
                <a:ln>
                  <a:noFill/>
                </a:ln>
                <a:solidFill>
                  <a:srgbClr val="FFC000">
                    <a:lumMod val="75000"/>
                  </a:srgbClr>
                </a:solidFill>
                <a:effectLst/>
                <a:uLnTx/>
                <a:uFillTx/>
                <a:latin typeface="Berlin Sans FB" panose="020E0602020502020306" pitchFamily="34" charset="0"/>
                <a:ea typeface="+mn-ea"/>
                <a:cs typeface="+mn-cs"/>
              </a:rPr>
              <a:t>Stalin</a:t>
            </a:r>
            <a:endParaRPr lang="en-US" dirty="0"/>
          </a:p>
        </p:txBody>
      </p:sp>
      <p:sp>
        <p:nvSpPr>
          <p:cNvPr id="9" name="TextBox 8">
            <a:extLst>
              <a:ext uri="{FF2B5EF4-FFF2-40B4-BE49-F238E27FC236}">
                <a16:creationId xmlns:a16="http://schemas.microsoft.com/office/drawing/2014/main" id="{103E9C57-4546-461C-927C-7FFB9CE146CB}"/>
              </a:ext>
            </a:extLst>
          </p:cNvPr>
          <p:cNvSpPr txBox="1"/>
          <p:nvPr/>
        </p:nvSpPr>
        <p:spPr>
          <a:xfrm>
            <a:off x="3047338" y="4803129"/>
            <a:ext cx="6096662" cy="446276"/>
          </a:xfrm>
          <a:prstGeom prst="rect">
            <a:avLst/>
          </a:prstGeom>
          <a:noFill/>
        </p:spPr>
        <p:txBody>
          <a:bodyPr wrap="square">
            <a:spAutoFit/>
          </a:bodyPr>
          <a:lstStyle/>
          <a:p>
            <a:r>
              <a:rPr lang="en-US" sz="1200" dirty="0"/>
              <a:t>Figure 2 “Joseph Stalin Image” by  Public Domain Vectors licensed  under </a:t>
            </a:r>
            <a:r>
              <a:rPr lang="en-US" sz="1200" i="0" dirty="0">
                <a:solidFill>
                  <a:srgbClr val="FFFFFF"/>
                </a:solidFill>
                <a:effectLst/>
                <a:latin typeface="source sans pro" panose="020B0503030403020204" pitchFamily="34" charset="0"/>
              </a:rPr>
              <a:t>CC0 1.0 Universal</a:t>
            </a:r>
          </a:p>
          <a:p>
            <a:endParaRPr lang="en-US" sz="1100" dirty="0"/>
          </a:p>
        </p:txBody>
      </p:sp>
    </p:spTree>
    <p:extLst>
      <p:ext uri="{BB962C8B-B14F-4D97-AF65-F5344CB8AC3E}">
        <p14:creationId xmlns:p14="http://schemas.microsoft.com/office/powerpoint/2010/main" val="2910443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692" y="-99995"/>
            <a:ext cx="8229600" cy="857250"/>
          </a:xfrm>
        </p:spPr>
        <p:txBody>
          <a:bodyPr/>
          <a:lstStyle/>
          <a:p>
            <a:r>
              <a:rPr lang="en-US" u="sng" dirty="0"/>
              <a:t>Prelude and War in Korea</a:t>
            </a:r>
          </a:p>
        </p:txBody>
      </p:sp>
      <p:sp>
        <p:nvSpPr>
          <p:cNvPr id="3" name="Content Placeholder 2"/>
          <p:cNvSpPr>
            <a:spLocks noGrp="1"/>
          </p:cNvSpPr>
          <p:nvPr>
            <p:ph idx="1"/>
          </p:nvPr>
        </p:nvSpPr>
        <p:spPr>
          <a:xfrm>
            <a:off x="238708" y="634498"/>
            <a:ext cx="5501048" cy="3394472"/>
          </a:xfrm>
        </p:spPr>
        <p:txBody>
          <a:bodyPr/>
          <a:lstStyle/>
          <a:p>
            <a:r>
              <a:rPr lang="en-US" dirty="0"/>
              <a:t>Stalin gives green light </a:t>
            </a:r>
          </a:p>
          <a:p>
            <a:r>
              <a:rPr lang="en-US" dirty="0"/>
              <a:t>Soviet Security Council boycott</a:t>
            </a:r>
          </a:p>
          <a:p>
            <a:r>
              <a:rPr lang="en-US" dirty="0"/>
              <a:t>The UN at war</a:t>
            </a:r>
          </a:p>
          <a:p>
            <a:r>
              <a:rPr lang="en-US" dirty="0"/>
              <a:t>Chinese coercion</a:t>
            </a:r>
          </a:p>
        </p:txBody>
      </p:sp>
      <p:sp>
        <p:nvSpPr>
          <p:cNvPr id="5" name="Rectangle 4">
            <a:extLst>
              <a:ext uri="{FF2B5EF4-FFF2-40B4-BE49-F238E27FC236}">
                <a16:creationId xmlns:a16="http://schemas.microsoft.com/office/drawing/2014/main" id="{B83654B8-3137-4F94-8CB3-A7D531BD2202}"/>
              </a:ext>
            </a:extLst>
          </p:cNvPr>
          <p:cNvSpPr/>
          <p:nvPr/>
        </p:nvSpPr>
        <p:spPr>
          <a:xfrm>
            <a:off x="0" y="3372663"/>
            <a:ext cx="9143999" cy="1770837"/>
          </a:xfrm>
          <a:prstGeom prst="rect">
            <a:avLst/>
          </a:prstGeom>
          <a:solidFill>
            <a:srgbClr val="C4BE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95EFE5E3-D1B4-4324-AF87-47FA0076B2D6}"/>
              </a:ext>
            </a:extLst>
          </p:cNvPr>
          <p:cNvCxnSpPr>
            <a:cxnSpLocks/>
          </p:cNvCxnSpPr>
          <p:nvPr/>
        </p:nvCxnSpPr>
        <p:spPr>
          <a:xfrm>
            <a:off x="103955" y="4710694"/>
            <a:ext cx="8959948" cy="0"/>
          </a:xfrm>
          <a:prstGeom prst="straightConnector1">
            <a:avLst/>
          </a:prstGeom>
          <a:ln w="47625" cap="flat" cmpd="sng" algn="ctr">
            <a:solidFill>
              <a:srgbClr val="8A2A17"/>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id="{20F98BAD-40BA-45C9-B0CA-7AF64BDBF044}"/>
              </a:ext>
            </a:extLst>
          </p:cNvPr>
          <p:cNvSpPr txBox="1"/>
          <p:nvPr/>
        </p:nvSpPr>
        <p:spPr>
          <a:xfrm>
            <a:off x="-25362" y="3351904"/>
            <a:ext cx="1860507" cy="1323439"/>
          </a:xfrm>
          <a:prstGeom prst="rect">
            <a:avLst/>
          </a:prstGeom>
          <a:noFill/>
        </p:spPr>
        <p:txBody>
          <a:bodyPr wrap="square" rtlCol="0">
            <a:spAutoFit/>
          </a:bodyPr>
          <a:lstStyle/>
          <a:p>
            <a:pPr defTabSz="914400"/>
            <a:r>
              <a:rPr lang="en-US" sz="1600" dirty="0">
                <a:solidFill>
                  <a:prstClr val="black"/>
                </a:solidFill>
                <a:latin typeface="Calibri" panose="020F0502020204030204"/>
              </a:rPr>
              <a:t>May 1949 – Stalin lifts Berlin Blockade, an attempt to force reunited Germany on his terms</a:t>
            </a:r>
          </a:p>
        </p:txBody>
      </p:sp>
      <p:sp>
        <p:nvSpPr>
          <p:cNvPr id="8" name="TextBox 7">
            <a:extLst>
              <a:ext uri="{FF2B5EF4-FFF2-40B4-BE49-F238E27FC236}">
                <a16:creationId xmlns:a16="http://schemas.microsoft.com/office/drawing/2014/main" id="{C7403B8B-ECDB-4BE0-B009-6E8427C51D0B}"/>
              </a:ext>
            </a:extLst>
          </p:cNvPr>
          <p:cNvSpPr txBox="1"/>
          <p:nvPr/>
        </p:nvSpPr>
        <p:spPr>
          <a:xfrm>
            <a:off x="3199269" y="3365434"/>
            <a:ext cx="2169193" cy="1323439"/>
          </a:xfrm>
          <a:prstGeom prst="rect">
            <a:avLst/>
          </a:prstGeom>
          <a:noFill/>
        </p:spPr>
        <p:txBody>
          <a:bodyPr wrap="square" rtlCol="0">
            <a:spAutoFit/>
          </a:bodyPr>
          <a:lstStyle/>
          <a:p>
            <a:pPr defTabSz="914400"/>
            <a:r>
              <a:rPr lang="en-US" sz="1600" dirty="0">
                <a:solidFill>
                  <a:prstClr val="black"/>
                </a:solidFill>
                <a:latin typeface="Calibri" panose="020F0502020204030204"/>
              </a:rPr>
              <a:t>Dec 1949 – Stalin reverses previous decisions and grants Kim his blessing to attack South Korea</a:t>
            </a:r>
          </a:p>
        </p:txBody>
      </p:sp>
      <p:sp>
        <p:nvSpPr>
          <p:cNvPr id="9" name="TextBox 8">
            <a:extLst>
              <a:ext uri="{FF2B5EF4-FFF2-40B4-BE49-F238E27FC236}">
                <a16:creationId xmlns:a16="http://schemas.microsoft.com/office/drawing/2014/main" id="{4072F48B-C0B8-4422-9F4F-EE637418D836}"/>
              </a:ext>
            </a:extLst>
          </p:cNvPr>
          <p:cNvSpPr txBox="1"/>
          <p:nvPr/>
        </p:nvSpPr>
        <p:spPr>
          <a:xfrm>
            <a:off x="5062473" y="3423862"/>
            <a:ext cx="1456839" cy="1077218"/>
          </a:xfrm>
          <a:prstGeom prst="rect">
            <a:avLst/>
          </a:prstGeom>
          <a:noFill/>
        </p:spPr>
        <p:txBody>
          <a:bodyPr wrap="square" rtlCol="0">
            <a:spAutoFit/>
          </a:bodyPr>
          <a:lstStyle/>
          <a:p>
            <a:pPr defTabSz="914400"/>
            <a:r>
              <a:rPr lang="en-US" sz="1600" dirty="0">
                <a:solidFill>
                  <a:prstClr val="black"/>
                </a:solidFill>
                <a:latin typeface="Calibri" panose="020F0502020204030204"/>
              </a:rPr>
              <a:t>Jan 1950– Soviets boycott UN Security Council </a:t>
            </a:r>
          </a:p>
        </p:txBody>
      </p:sp>
      <p:sp>
        <p:nvSpPr>
          <p:cNvPr id="10" name="TextBox 9">
            <a:extLst>
              <a:ext uri="{FF2B5EF4-FFF2-40B4-BE49-F238E27FC236}">
                <a16:creationId xmlns:a16="http://schemas.microsoft.com/office/drawing/2014/main" id="{9910F8E0-D954-4EEB-AA71-0855C8D2D2A4}"/>
              </a:ext>
            </a:extLst>
          </p:cNvPr>
          <p:cNvSpPr txBox="1"/>
          <p:nvPr/>
        </p:nvSpPr>
        <p:spPr>
          <a:xfrm>
            <a:off x="6398653" y="3381927"/>
            <a:ext cx="1364800" cy="1077218"/>
          </a:xfrm>
          <a:prstGeom prst="rect">
            <a:avLst/>
          </a:prstGeom>
          <a:noFill/>
        </p:spPr>
        <p:txBody>
          <a:bodyPr wrap="square" rtlCol="0">
            <a:spAutoFit/>
          </a:bodyPr>
          <a:lstStyle/>
          <a:p>
            <a:pPr defTabSz="914400"/>
            <a:r>
              <a:rPr lang="en-US" sz="1600" dirty="0">
                <a:solidFill>
                  <a:prstClr val="black"/>
                </a:solidFill>
                <a:latin typeface="Calibri" panose="020F0502020204030204"/>
              </a:rPr>
              <a:t>Jun 1950 – North Korea attacks South Korea</a:t>
            </a:r>
          </a:p>
        </p:txBody>
      </p:sp>
      <p:sp>
        <p:nvSpPr>
          <p:cNvPr id="11" name="TextBox 10">
            <a:extLst>
              <a:ext uri="{FF2B5EF4-FFF2-40B4-BE49-F238E27FC236}">
                <a16:creationId xmlns:a16="http://schemas.microsoft.com/office/drawing/2014/main" id="{3D386C83-4F46-420B-A447-7C032388B22F}"/>
              </a:ext>
            </a:extLst>
          </p:cNvPr>
          <p:cNvSpPr txBox="1"/>
          <p:nvPr/>
        </p:nvSpPr>
        <p:spPr>
          <a:xfrm>
            <a:off x="7593047" y="3381927"/>
            <a:ext cx="1654234" cy="1077218"/>
          </a:xfrm>
          <a:prstGeom prst="rect">
            <a:avLst/>
          </a:prstGeom>
          <a:noFill/>
        </p:spPr>
        <p:txBody>
          <a:bodyPr wrap="square" rtlCol="0">
            <a:spAutoFit/>
          </a:bodyPr>
          <a:lstStyle/>
          <a:p>
            <a:pPr defTabSz="914400"/>
            <a:r>
              <a:rPr lang="en-US" sz="1600" dirty="0">
                <a:solidFill>
                  <a:prstClr val="black"/>
                </a:solidFill>
                <a:latin typeface="Calibri" panose="020F0502020204030204"/>
              </a:rPr>
              <a:t>July 1950– UN passes Resolution 82 as Soviets continue boycott</a:t>
            </a:r>
          </a:p>
        </p:txBody>
      </p:sp>
      <p:cxnSp>
        <p:nvCxnSpPr>
          <p:cNvPr id="13" name="Straight Connector 12">
            <a:extLst>
              <a:ext uri="{FF2B5EF4-FFF2-40B4-BE49-F238E27FC236}">
                <a16:creationId xmlns:a16="http://schemas.microsoft.com/office/drawing/2014/main" id="{61B44537-84EC-4088-A5F2-2D0D50DC1B50}"/>
              </a:ext>
            </a:extLst>
          </p:cNvPr>
          <p:cNvCxnSpPr>
            <a:cxnSpLocks/>
          </p:cNvCxnSpPr>
          <p:nvPr/>
        </p:nvCxnSpPr>
        <p:spPr>
          <a:xfrm flipV="1">
            <a:off x="5767421" y="4722087"/>
            <a:ext cx="0" cy="143731"/>
          </a:xfrm>
          <a:prstGeom prst="line">
            <a:avLst/>
          </a:prstGeom>
          <a:ln w="44450">
            <a:solidFill>
              <a:srgbClr val="8A2A17"/>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326F9B-11BF-423D-9797-3CB50AF3F8EC}"/>
              </a:ext>
            </a:extLst>
          </p:cNvPr>
          <p:cNvSpPr txBox="1"/>
          <p:nvPr/>
        </p:nvSpPr>
        <p:spPr>
          <a:xfrm>
            <a:off x="5389906" y="4788625"/>
            <a:ext cx="870156" cy="369332"/>
          </a:xfrm>
          <a:prstGeom prst="rect">
            <a:avLst/>
          </a:prstGeom>
          <a:noFill/>
        </p:spPr>
        <p:txBody>
          <a:bodyPr wrap="square" rtlCol="0">
            <a:spAutoFit/>
          </a:bodyPr>
          <a:lstStyle/>
          <a:p>
            <a:r>
              <a:rPr lang="en-US" b="1" dirty="0">
                <a:solidFill>
                  <a:srgbClr val="8A2A17"/>
                </a:solidFill>
              </a:rPr>
              <a:t>1950</a:t>
            </a:r>
          </a:p>
        </p:txBody>
      </p:sp>
      <p:sp>
        <p:nvSpPr>
          <p:cNvPr id="16" name="TextBox 15">
            <a:extLst>
              <a:ext uri="{FF2B5EF4-FFF2-40B4-BE49-F238E27FC236}">
                <a16:creationId xmlns:a16="http://schemas.microsoft.com/office/drawing/2014/main" id="{CEA882BB-230A-440A-A3CB-154FDC16E145}"/>
              </a:ext>
            </a:extLst>
          </p:cNvPr>
          <p:cNvSpPr txBox="1"/>
          <p:nvPr/>
        </p:nvSpPr>
        <p:spPr>
          <a:xfrm>
            <a:off x="0" y="4781397"/>
            <a:ext cx="870156" cy="369332"/>
          </a:xfrm>
          <a:prstGeom prst="rect">
            <a:avLst/>
          </a:prstGeom>
          <a:noFill/>
        </p:spPr>
        <p:txBody>
          <a:bodyPr wrap="square" rtlCol="0">
            <a:spAutoFit/>
          </a:bodyPr>
          <a:lstStyle/>
          <a:p>
            <a:r>
              <a:rPr lang="en-US" b="1" dirty="0">
                <a:solidFill>
                  <a:srgbClr val="8A2A17"/>
                </a:solidFill>
              </a:rPr>
              <a:t>1949</a:t>
            </a:r>
          </a:p>
        </p:txBody>
      </p:sp>
      <p:sp>
        <p:nvSpPr>
          <p:cNvPr id="20" name="TextBox 19">
            <a:extLst>
              <a:ext uri="{FF2B5EF4-FFF2-40B4-BE49-F238E27FC236}">
                <a16:creationId xmlns:a16="http://schemas.microsoft.com/office/drawing/2014/main" id="{DF8448DA-D992-44EB-8FFF-EF69C8C32DCA}"/>
              </a:ext>
            </a:extLst>
          </p:cNvPr>
          <p:cNvSpPr txBox="1"/>
          <p:nvPr/>
        </p:nvSpPr>
        <p:spPr>
          <a:xfrm>
            <a:off x="1949289" y="3365434"/>
            <a:ext cx="1305556" cy="1323439"/>
          </a:xfrm>
          <a:prstGeom prst="rect">
            <a:avLst/>
          </a:prstGeom>
          <a:noFill/>
        </p:spPr>
        <p:txBody>
          <a:bodyPr wrap="square" rtlCol="0">
            <a:spAutoFit/>
          </a:bodyPr>
          <a:lstStyle/>
          <a:p>
            <a:pPr defTabSz="914400"/>
            <a:r>
              <a:rPr lang="en-US" sz="1600" dirty="0">
                <a:solidFill>
                  <a:prstClr val="black"/>
                </a:solidFill>
                <a:latin typeface="Calibri" panose="020F0502020204030204"/>
              </a:rPr>
              <a:t>Oct 1949 – Mao and communists take power in China </a:t>
            </a:r>
          </a:p>
        </p:txBody>
      </p:sp>
      <p:pic>
        <p:nvPicPr>
          <p:cNvPr id="4" name="Picture 3">
            <a:extLst>
              <a:ext uri="{FF2B5EF4-FFF2-40B4-BE49-F238E27FC236}">
                <a16:creationId xmlns:a16="http://schemas.microsoft.com/office/drawing/2014/main" id="{5DDEA2DC-D459-4121-9521-1D06BD3A8E1C}"/>
              </a:ext>
            </a:extLst>
          </p:cNvPr>
          <p:cNvPicPr>
            <a:picLocks noChangeAspect="1"/>
          </p:cNvPicPr>
          <p:nvPr/>
        </p:nvPicPr>
        <p:blipFill>
          <a:blip r:embed="rId3"/>
          <a:stretch>
            <a:fillRect/>
          </a:stretch>
        </p:blipFill>
        <p:spPr>
          <a:xfrm>
            <a:off x="4876100" y="704354"/>
            <a:ext cx="3740072" cy="1748077"/>
          </a:xfrm>
          <a:prstGeom prst="rect">
            <a:avLst/>
          </a:prstGeom>
        </p:spPr>
      </p:pic>
      <p:sp>
        <p:nvSpPr>
          <p:cNvPr id="21" name="TextBox 20">
            <a:extLst>
              <a:ext uri="{FF2B5EF4-FFF2-40B4-BE49-F238E27FC236}">
                <a16:creationId xmlns:a16="http://schemas.microsoft.com/office/drawing/2014/main" id="{393F7C05-F223-43EE-B8FA-E9D13404B5D7}"/>
              </a:ext>
            </a:extLst>
          </p:cNvPr>
          <p:cNvSpPr txBox="1"/>
          <p:nvPr/>
        </p:nvSpPr>
        <p:spPr>
          <a:xfrm>
            <a:off x="3828598" y="2424408"/>
            <a:ext cx="5501048" cy="1200329"/>
          </a:xfrm>
          <a:prstGeom prst="rect">
            <a:avLst/>
          </a:prstGeom>
          <a:noFill/>
        </p:spPr>
        <p:txBody>
          <a:bodyPr wrap="square">
            <a:spAutoFit/>
          </a:bodyPr>
          <a:lstStyle/>
          <a:p>
            <a:r>
              <a:rPr lang="en-US" sz="1200" dirty="0"/>
              <a:t>Figure 3 “M46 tanks of the US Army 6th Tank </a:t>
            </a:r>
            <a:r>
              <a:rPr lang="en-US" sz="1200" dirty="0" err="1"/>
              <a:t>Batallion</a:t>
            </a:r>
            <a:r>
              <a:rPr lang="en-US" sz="1200" dirty="0"/>
              <a:t> in </a:t>
            </a:r>
            <a:r>
              <a:rPr lang="en-US" sz="1200" dirty="0" err="1"/>
              <a:t>Yangpyeong</a:t>
            </a:r>
            <a:r>
              <a:rPr lang="en-US" sz="1200" dirty="0"/>
              <a:t> County, South Korea painted with tiger stripes and faces in order to frighten supposedly superstitious Chinese troops" by S. J. </a:t>
            </a:r>
            <a:r>
              <a:rPr lang="en-US" sz="1200" dirty="0" err="1"/>
              <a:t>Zaloga</a:t>
            </a:r>
            <a:r>
              <a:rPr lang="en-US" sz="1200" dirty="0"/>
              <a:t>, US Army, available as public domain as a work prepared by the United States Government as part of official duties under  Title 17, Chapter 1, Section 105 of the US Code. </a:t>
            </a:r>
          </a:p>
          <a:p>
            <a:endParaRPr lang="en-US" sz="1200" dirty="0"/>
          </a:p>
        </p:txBody>
      </p:sp>
    </p:spTree>
    <p:extLst>
      <p:ext uri="{BB962C8B-B14F-4D97-AF65-F5344CB8AC3E}">
        <p14:creationId xmlns:p14="http://schemas.microsoft.com/office/powerpoint/2010/main" val="3013062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519" y="-83138"/>
            <a:ext cx="8229600" cy="857250"/>
          </a:xfrm>
        </p:spPr>
        <p:txBody>
          <a:bodyPr/>
          <a:lstStyle/>
          <a:p>
            <a:r>
              <a:rPr lang="en-US" u="sng" dirty="0"/>
              <a:t>Korean War Continues</a:t>
            </a:r>
          </a:p>
        </p:txBody>
      </p:sp>
      <p:sp>
        <p:nvSpPr>
          <p:cNvPr id="3" name="Content Placeholder 2"/>
          <p:cNvSpPr>
            <a:spLocks noGrp="1"/>
          </p:cNvSpPr>
          <p:nvPr>
            <p:ph idx="1"/>
          </p:nvPr>
        </p:nvSpPr>
        <p:spPr>
          <a:xfrm>
            <a:off x="86474" y="1030737"/>
            <a:ext cx="5388477" cy="3394472"/>
          </a:xfrm>
        </p:spPr>
        <p:txBody>
          <a:bodyPr/>
          <a:lstStyle/>
          <a:p>
            <a:r>
              <a:rPr lang="en-US" dirty="0"/>
              <a:t>Telegram for Mr.  Gottwald</a:t>
            </a:r>
            <a:r>
              <a:rPr lang="en-US" baseline="30000" dirty="0"/>
              <a:t>3</a:t>
            </a:r>
            <a:endParaRPr lang="en-US" dirty="0"/>
          </a:p>
          <a:p>
            <a:r>
              <a:rPr lang="en-US" dirty="0"/>
              <a:t>Stalin: We’ve “lost nothing, except for casualties…”</a:t>
            </a:r>
            <a:r>
              <a:rPr lang="en-US" baseline="30000" dirty="0"/>
              <a:t>4</a:t>
            </a:r>
            <a:endParaRPr lang="en-US" dirty="0"/>
          </a:p>
          <a:p>
            <a:r>
              <a:rPr lang="en-US" dirty="0"/>
              <a:t>US limits on resources</a:t>
            </a:r>
            <a:r>
              <a:rPr lang="en-US" baseline="30000" dirty="0"/>
              <a:t>5</a:t>
            </a:r>
            <a:endParaRPr lang="en-US" dirty="0"/>
          </a:p>
        </p:txBody>
      </p:sp>
      <p:pic>
        <p:nvPicPr>
          <p:cNvPr id="4" name="Picture 3">
            <a:extLst>
              <a:ext uri="{FF2B5EF4-FFF2-40B4-BE49-F238E27FC236}">
                <a16:creationId xmlns:a16="http://schemas.microsoft.com/office/drawing/2014/main" id="{BF1714F6-1731-40C3-9A31-B38BB9691FEF}"/>
              </a:ext>
            </a:extLst>
          </p:cNvPr>
          <p:cNvPicPr>
            <a:picLocks noChangeAspect="1"/>
          </p:cNvPicPr>
          <p:nvPr/>
        </p:nvPicPr>
        <p:blipFill>
          <a:blip r:embed="rId3"/>
          <a:stretch>
            <a:fillRect/>
          </a:stretch>
        </p:blipFill>
        <p:spPr>
          <a:xfrm>
            <a:off x="-47703" y="3371208"/>
            <a:ext cx="9231460" cy="1836048"/>
          </a:xfrm>
          <a:prstGeom prst="rect">
            <a:avLst/>
          </a:prstGeom>
        </p:spPr>
      </p:pic>
      <p:cxnSp>
        <p:nvCxnSpPr>
          <p:cNvPr id="5" name="Straight Arrow Connector 4">
            <a:extLst>
              <a:ext uri="{FF2B5EF4-FFF2-40B4-BE49-F238E27FC236}">
                <a16:creationId xmlns:a16="http://schemas.microsoft.com/office/drawing/2014/main" id="{2BFC945C-1DA8-4721-AA69-CA3BB1B1FE41}"/>
              </a:ext>
            </a:extLst>
          </p:cNvPr>
          <p:cNvCxnSpPr>
            <a:cxnSpLocks/>
          </p:cNvCxnSpPr>
          <p:nvPr/>
        </p:nvCxnSpPr>
        <p:spPr>
          <a:xfrm>
            <a:off x="103955" y="4710694"/>
            <a:ext cx="8959948" cy="0"/>
          </a:xfrm>
          <a:prstGeom prst="straightConnector1">
            <a:avLst/>
          </a:prstGeom>
          <a:ln w="47625" cap="flat" cmpd="sng" algn="ctr">
            <a:solidFill>
              <a:srgbClr val="8A2A17"/>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6" name="Straight Connector 5">
            <a:extLst>
              <a:ext uri="{FF2B5EF4-FFF2-40B4-BE49-F238E27FC236}">
                <a16:creationId xmlns:a16="http://schemas.microsoft.com/office/drawing/2014/main" id="{66C1AFFC-A214-43F8-8F0A-2F1E36F63BFC}"/>
              </a:ext>
            </a:extLst>
          </p:cNvPr>
          <p:cNvCxnSpPr>
            <a:cxnSpLocks/>
          </p:cNvCxnSpPr>
          <p:nvPr/>
        </p:nvCxnSpPr>
        <p:spPr>
          <a:xfrm flipV="1">
            <a:off x="7111199" y="4722087"/>
            <a:ext cx="0" cy="143731"/>
          </a:xfrm>
          <a:prstGeom prst="line">
            <a:avLst/>
          </a:prstGeom>
          <a:ln w="44450">
            <a:solidFill>
              <a:srgbClr val="8A2A17"/>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7FDF5AE-D8A2-4303-8001-711F97D23D5E}"/>
              </a:ext>
            </a:extLst>
          </p:cNvPr>
          <p:cNvSpPr txBox="1"/>
          <p:nvPr/>
        </p:nvSpPr>
        <p:spPr>
          <a:xfrm>
            <a:off x="6731778" y="4797478"/>
            <a:ext cx="870156" cy="369332"/>
          </a:xfrm>
          <a:prstGeom prst="rect">
            <a:avLst/>
          </a:prstGeom>
          <a:noFill/>
        </p:spPr>
        <p:txBody>
          <a:bodyPr wrap="square" rtlCol="0">
            <a:spAutoFit/>
          </a:bodyPr>
          <a:lstStyle/>
          <a:p>
            <a:r>
              <a:rPr lang="en-US" b="1" dirty="0">
                <a:solidFill>
                  <a:srgbClr val="8A2A17"/>
                </a:solidFill>
              </a:rPr>
              <a:t>1951</a:t>
            </a:r>
          </a:p>
        </p:txBody>
      </p:sp>
      <p:sp>
        <p:nvSpPr>
          <p:cNvPr id="8" name="TextBox 7">
            <a:extLst>
              <a:ext uri="{FF2B5EF4-FFF2-40B4-BE49-F238E27FC236}">
                <a16:creationId xmlns:a16="http://schemas.microsoft.com/office/drawing/2014/main" id="{EDE20B4F-A945-4219-9602-D74F276953CC}"/>
              </a:ext>
            </a:extLst>
          </p:cNvPr>
          <p:cNvSpPr txBox="1"/>
          <p:nvPr/>
        </p:nvSpPr>
        <p:spPr>
          <a:xfrm>
            <a:off x="0" y="4781397"/>
            <a:ext cx="870156" cy="369332"/>
          </a:xfrm>
          <a:prstGeom prst="rect">
            <a:avLst/>
          </a:prstGeom>
          <a:noFill/>
        </p:spPr>
        <p:txBody>
          <a:bodyPr wrap="square" rtlCol="0">
            <a:spAutoFit/>
          </a:bodyPr>
          <a:lstStyle/>
          <a:p>
            <a:r>
              <a:rPr lang="en-US" b="1" dirty="0">
                <a:solidFill>
                  <a:srgbClr val="8A2A17"/>
                </a:solidFill>
              </a:rPr>
              <a:t>1950</a:t>
            </a:r>
          </a:p>
        </p:txBody>
      </p:sp>
      <p:sp>
        <p:nvSpPr>
          <p:cNvPr id="13" name="TextBox 12">
            <a:extLst>
              <a:ext uri="{FF2B5EF4-FFF2-40B4-BE49-F238E27FC236}">
                <a16:creationId xmlns:a16="http://schemas.microsoft.com/office/drawing/2014/main" id="{114B078C-23FE-4CF6-ACB3-5E82D2A723BF}"/>
              </a:ext>
            </a:extLst>
          </p:cNvPr>
          <p:cNvSpPr txBox="1"/>
          <p:nvPr/>
        </p:nvSpPr>
        <p:spPr>
          <a:xfrm>
            <a:off x="2643762" y="3384348"/>
            <a:ext cx="1654234" cy="1077218"/>
          </a:xfrm>
          <a:prstGeom prst="rect">
            <a:avLst/>
          </a:prstGeom>
          <a:noFill/>
        </p:spPr>
        <p:txBody>
          <a:bodyPr wrap="square" rtlCol="0">
            <a:spAutoFit/>
          </a:bodyPr>
          <a:lstStyle/>
          <a:p>
            <a:pPr defTabSz="914400"/>
            <a:r>
              <a:rPr lang="en-US" sz="1600" dirty="0">
                <a:solidFill>
                  <a:prstClr val="black"/>
                </a:solidFill>
                <a:latin typeface="Calibri" panose="020F0502020204030204"/>
              </a:rPr>
              <a:t>Oct 1950– UN forces cross the 38</a:t>
            </a:r>
            <a:r>
              <a:rPr lang="en-US" sz="1600" baseline="30000" dirty="0">
                <a:solidFill>
                  <a:prstClr val="black"/>
                </a:solidFill>
                <a:latin typeface="Calibri" panose="020F0502020204030204"/>
              </a:rPr>
              <a:t>th</a:t>
            </a:r>
            <a:r>
              <a:rPr lang="en-US" sz="1600" dirty="0">
                <a:solidFill>
                  <a:prstClr val="black"/>
                </a:solidFill>
                <a:latin typeface="Calibri" panose="020F0502020204030204"/>
              </a:rPr>
              <a:t> Parallel into North Korea</a:t>
            </a:r>
          </a:p>
        </p:txBody>
      </p:sp>
      <p:sp>
        <p:nvSpPr>
          <p:cNvPr id="14" name="TextBox 13">
            <a:extLst>
              <a:ext uri="{FF2B5EF4-FFF2-40B4-BE49-F238E27FC236}">
                <a16:creationId xmlns:a16="http://schemas.microsoft.com/office/drawing/2014/main" id="{5A2D02EC-8ADC-42F1-A23B-61F5FF07E232}"/>
              </a:ext>
            </a:extLst>
          </p:cNvPr>
          <p:cNvSpPr txBox="1"/>
          <p:nvPr/>
        </p:nvSpPr>
        <p:spPr>
          <a:xfrm>
            <a:off x="1198223" y="3371148"/>
            <a:ext cx="1601623" cy="1323439"/>
          </a:xfrm>
          <a:prstGeom prst="rect">
            <a:avLst/>
          </a:prstGeom>
          <a:noFill/>
        </p:spPr>
        <p:txBody>
          <a:bodyPr wrap="square" rtlCol="0">
            <a:spAutoFit/>
          </a:bodyPr>
          <a:lstStyle/>
          <a:p>
            <a:pPr defTabSz="914400"/>
            <a:r>
              <a:rPr lang="en-US" sz="1600" dirty="0">
                <a:solidFill>
                  <a:prstClr val="black"/>
                </a:solidFill>
                <a:latin typeface="Calibri" panose="020F0502020204030204"/>
              </a:rPr>
              <a:t>Sept 1950– Stalin sends telegram to Gottwald explaining plan</a:t>
            </a:r>
          </a:p>
        </p:txBody>
      </p:sp>
      <p:sp>
        <p:nvSpPr>
          <p:cNvPr id="15" name="TextBox 14">
            <a:extLst>
              <a:ext uri="{FF2B5EF4-FFF2-40B4-BE49-F238E27FC236}">
                <a16:creationId xmlns:a16="http://schemas.microsoft.com/office/drawing/2014/main" id="{9C2AEFD1-FE0D-4187-9680-0F0EC46C2A32}"/>
              </a:ext>
            </a:extLst>
          </p:cNvPr>
          <p:cNvSpPr txBox="1"/>
          <p:nvPr/>
        </p:nvSpPr>
        <p:spPr>
          <a:xfrm>
            <a:off x="4193153" y="3384348"/>
            <a:ext cx="2165229" cy="1323439"/>
          </a:xfrm>
          <a:prstGeom prst="rect">
            <a:avLst/>
          </a:prstGeom>
          <a:noFill/>
        </p:spPr>
        <p:txBody>
          <a:bodyPr wrap="square" rtlCol="0">
            <a:spAutoFit/>
          </a:bodyPr>
          <a:lstStyle/>
          <a:p>
            <a:pPr defTabSz="914400"/>
            <a:r>
              <a:rPr lang="en-US" sz="1600" dirty="0">
                <a:solidFill>
                  <a:prstClr val="black"/>
                </a:solidFill>
                <a:latin typeface="Calibri" panose="020F0502020204030204"/>
              </a:rPr>
              <a:t>Oct 1950– Stalin threatens a communist withdrawal from Korea. Mao commits China to the war</a:t>
            </a:r>
          </a:p>
        </p:txBody>
      </p:sp>
      <p:sp>
        <p:nvSpPr>
          <p:cNvPr id="16" name="TextBox 15">
            <a:extLst>
              <a:ext uri="{FF2B5EF4-FFF2-40B4-BE49-F238E27FC236}">
                <a16:creationId xmlns:a16="http://schemas.microsoft.com/office/drawing/2014/main" id="{B9A2A377-C530-4E39-87C3-E7539AA494C3}"/>
              </a:ext>
            </a:extLst>
          </p:cNvPr>
          <p:cNvSpPr txBox="1"/>
          <p:nvPr/>
        </p:nvSpPr>
        <p:spPr>
          <a:xfrm>
            <a:off x="6244888" y="3406606"/>
            <a:ext cx="1912792" cy="1323439"/>
          </a:xfrm>
          <a:prstGeom prst="rect">
            <a:avLst/>
          </a:prstGeom>
          <a:noFill/>
        </p:spPr>
        <p:txBody>
          <a:bodyPr wrap="square" rtlCol="0">
            <a:spAutoFit/>
          </a:bodyPr>
          <a:lstStyle/>
          <a:p>
            <a:pPr defTabSz="914400"/>
            <a:r>
              <a:rPr lang="en-US" sz="1600" dirty="0">
                <a:solidFill>
                  <a:prstClr val="black"/>
                </a:solidFill>
                <a:latin typeface="Calibri" panose="020F0502020204030204"/>
              </a:rPr>
              <a:t>Nov 1950 to Apr 1951– UN forces battle China in intense ground combat</a:t>
            </a:r>
          </a:p>
        </p:txBody>
      </p:sp>
      <p:sp>
        <p:nvSpPr>
          <p:cNvPr id="17" name="TextBox 16">
            <a:extLst>
              <a:ext uri="{FF2B5EF4-FFF2-40B4-BE49-F238E27FC236}">
                <a16:creationId xmlns:a16="http://schemas.microsoft.com/office/drawing/2014/main" id="{71260128-4799-484F-B51E-ACA9ED8C06EF}"/>
              </a:ext>
            </a:extLst>
          </p:cNvPr>
          <p:cNvSpPr txBox="1"/>
          <p:nvPr/>
        </p:nvSpPr>
        <p:spPr>
          <a:xfrm>
            <a:off x="7784762" y="3387255"/>
            <a:ext cx="1591045" cy="1323439"/>
          </a:xfrm>
          <a:prstGeom prst="rect">
            <a:avLst/>
          </a:prstGeom>
          <a:noFill/>
        </p:spPr>
        <p:txBody>
          <a:bodyPr wrap="square" rtlCol="0">
            <a:spAutoFit/>
          </a:bodyPr>
          <a:lstStyle/>
          <a:p>
            <a:pPr defTabSz="914400"/>
            <a:r>
              <a:rPr lang="en-US" sz="1600" dirty="0">
                <a:solidFill>
                  <a:prstClr val="black"/>
                </a:solidFill>
                <a:latin typeface="Calibri" panose="020F0502020204030204"/>
              </a:rPr>
              <a:t>May 1951– Peace talks</a:t>
            </a:r>
          </a:p>
          <a:p>
            <a:pPr defTabSz="914400"/>
            <a:r>
              <a:rPr lang="en-US" sz="1600" dirty="0">
                <a:solidFill>
                  <a:prstClr val="black"/>
                </a:solidFill>
                <a:latin typeface="Calibri" panose="020F0502020204030204"/>
              </a:rPr>
              <a:t>begin between the UN and China/NK.</a:t>
            </a:r>
          </a:p>
        </p:txBody>
      </p:sp>
      <p:sp>
        <p:nvSpPr>
          <p:cNvPr id="19" name="TextBox 18">
            <a:extLst>
              <a:ext uri="{FF2B5EF4-FFF2-40B4-BE49-F238E27FC236}">
                <a16:creationId xmlns:a16="http://schemas.microsoft.com/office/drawing/2014/main" id="{F997DC1E-89FE-4E99-AA22-B6E2BC87561D}"/>
              </a:ext>
            </a:extLst>
          </p:cNvPr>
          <p:cNvSpPr txBox="1"/>
          <p:nvPr/>
        </p:nvSpPr>
        <p:spPr>
          <a:xfrm>
            <a:off x="4696380" y="2457598"/>
            <a:ext cx="4641737" cy="1015663"/>
          </a:xfrm>
          <a:prstGeom prst="rect">
            <a:avLst/>
          </a:prstGeom>
          <a:noFill/>
        </p:spPr>
        <p:txBody>
          <a:bodyPr wrap="square">
            <a:spAutoFit/>
          </a:bodyPr>
          <a:lstStyle/>
          <a:p>
            <a:r>
              <a:rPr lang="en-US" sz="1200" dirty="0"/>
              <a:t>Figure 4 “US Marines at Chosin" by Corporal Peter McDonald/U.S. Marine Corps, US Dept of Defense, available as public domain as a work prepared by the United States Government as part of official duties under  Title 17, Chapter 1, Section 105 of the US Code. </a:t>
            </a:r>
          </a:p>
          <a:p>
            <a:endParaRPr lang="en-US" sz="1200" dirty="0"/>
          </a:p>
        </p:txBody>
      </p:sp>
      <p:sp>
        <p:nvSpPr>
          <p:cNvPr id="20" name="TextBox 19">
            <a:extLst>
              <a:ext uri="{FF2B5EF4-FFF2-40B4-BE49-F238E27FC236}">
                <a16:creationId xmlns:a16="http://schemas.microsoft.com/office/drawing/2014/main" id="{E580453F-6A1F-4D4B-88F0-9BC394ECEF22}"/>
              </a:ext>
            </a:extLst>
          </p:cNvPr>
          <p:cNvSpPr txBox="1"/>
          <p:nvPr/>
        </p:nvSpPr>
        <p:spPr>
          <a:xfrm>
            <a:off x="-9495" y="3419803"/>
            <a:ext cx="1412729" cy="1077218"/>
          </a:xfrm>
          <a:prstGeom prst="rect">
            <a:avLst/>
          </a:prstGeom>
          <a:noFill/>
        </p:spPr>
        <p:txBody>
          <a:bodyPr wrap="square" rtlCol="0">
            <a:spAutoFit/>
          </a:bodyPr>
          <a:lstStyle/>
          <a:p>
            <a:pPr defTabSz="914400"/>
            <a:r>
              <a:rPr lang="en-US" sz="1600" dirty="0">
                <a:solidFill>
                  <a:prstClr val="black"/>
                </a:solidFill>
                <a:latin typeface="Calibri" panose="020F0502020204030204"/>
              </a:rPr>
              <a:t>August </a:t>
            </a:r>
          </a:p>
          <a:p>
            <a:pPr defTabSz="914400"/>
            <a:r>
              <a:rPr lang="en-US" sz="1600" dirty="0">
                <a:solidFill>
                  <a:prstClr val="black"/>
                </a:solidFill>
                <a:latin typeface="Calibri" panose="020F0502020204030204"/>
              </a:rPr>
              <a:t>1950 – </a:t>
            </a:r>
          </a:p>
          <a:p>
            <a:pPr defTabSz="914400"/>
            <a:r>
              <a:rPr lang="en-US" sz="1600" dirty="0">
                <a:solidFill>
                  <a:prstClr val="black"/>
                </a:solidFill>
                <a:latin typeface="Calibri" panose="020F0502020204030204"/>
              </a:rPr>
              <a:t>Soviets end UN boycott</a:t>
            </a:r>
          </a:p>
        </p:txBody>
      </p:sp>
      <p:pic>
        <p:nvPicPr>
          <p:cNvPr id="9" name="Picture 8">
            <a:extLst>
              <a:ext uri="{FF2B5EF4-FFF2-40B4-BE49-F238E27FC236}">
                <a16:creationId xmlns:a16="http://schemas.microsoft.com/office/drawing/2014/main" id="{D67E48CD-7DD9-40D3-A62E-0783F2D2D071}"/>
              </a:ext>
            </a:extLst>
          </p:cNvPr>
          <p:cNvPicPr>
            <a:picLocks noChangeAspect="1"/>
          </p:cNvPicPr>
          <p:nvPr/>
        </p:nvPicPr>
        <p:blipFill rotWithShape="1">
          <a:blip r:embed="rId4"/>
          <a:srcRect t="20854" b="17402"/>
          <a:stretch/>
        </p:blipFill>
        <p:spPr>
          <a:xfrm>
            <a:off x="5474951" y="809509"/>
            <a:ext cx="3352168" cy="1661325"/>
          </a:xfrm>
          <a:prstGeom prst="rect">
            <a:avLst/>
          </a:prstGeom>
        </p:spPr>
      </p:pic>
    </p:spTree>
    <p:extLst>
      <p:ext uri="{BB962C8B-B14F-4D97-AF65-F5344CB8AC3E}">
        <p14:creationId xmlns:p14="http://schemas.microsoft.com/office/powerpoint/2010/main" val="2438191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2" y="-36459"/>
            <a:ext cx="8229600" cy="857250"/>
          </a:xfrm>
        </p:spPr>
        <p:txBody>
          <a:bodyPr/>
          <a:lstStyle/>
          <a:p>
            <a:r>
              <a:rPr lang="en-US" u="sng" dirty="0"/>
              <a:t>The Stalin Note</a:t>
            </a:r>
          </a:p>
        </p:txBody>
      </p:sp>
      <p:sp>
        <p:nvSpPr>
          <p:cNvPr id="3" name="Content Placeholder 2"/>
          <p:cNvSpPr>
            <a:spLocks noGrp="1"/>
          </p:cNvSpPr>
          <p:nvPr>
            <p:ph idx="1"/>
          </p:nvPr>
        </p:nvSpPr>
        <p:spPr>
          <a:xfrm>
            <a:off x="90982" y="551489"/>
            <a:ext cx="5369376" cy="3394472"/>
          </a:xfrm>
        </p:spPr>
        <p:txBody>
          <a:bodyPr/>
          <a:lstStyle/>
          <a:p>
            <a:r>
              <a:rPr lang="en-US" dirty="0"/>
              <a:t>March 1952</a:t>
            </a:r>
            <a:r>
              <a:rPr lang="en-US" baseline="30000" dirty="0"/>
              <a:t>6</a:t>
            </a:r>
            <a:endParaRPr lang="en-US" dirty="0"/>
          </a:p>
          <a:p>
            <a:r>
              <a:rPr lang="en-US" dirty="0"/>
              <a:t>Height of strained US resources</a:t>
            </a:r>
            <a:r>
              <a:rPr lang="en-US" baseline="30000" dirty="0"/>
              <a:t>7</a:t>
            </a:r>
            <a:endParaRPr lang="en-US" dirty="0"/>
          </a:p>
          <a:p>
            <a:r>
              <a:rPr lang="en-US" dirty="0"/>
              <a:t>German neutrality?</a:t>
            </a:r>
          </a:p>
          <a:p>
            <a:r>
              <a:rPr lang="en-US" dirty="0"/>
              <a:t>Paranoia goes both ways</a:t>
            </a:r>
          </a:p>
        </p:txBody>
      </p:sp>
      <p:pic>
        <p:nvPicPr>
          <p:cNvPr id="5" name="Picture 4">
            <a:extLst>
              <a:ext uri="{FF2B5EF4-FFF2-40B4-BE49-F238E27FC236}">
                <a16:creationId xmlns:a16="http://schemas.microsoft.com/office/drawing/2014/main" id="{45C0B1CC-F574-4AC0-A87C-028BABE4DDDF}"/>
              </a:ext>
            </a:extLst>
          </p:cNvPr>
          <p:cNvPicPr>
            <a:picLocks noChangeAspect="1"/>
          </p:cNvPicPr>
          <p:nvPr/>
        </p:nvPicPr>
        <p:blipFill>
          <a:blip r:embed="rId3"/>
          <a:stretch>
            <a:fillRect/>
          </a:stretch>
        </p:blipFill>
        <p:spPr>
          <a:xfrm>
            <a:off x="-47705" y="3368866"/>
            <a:ext cx="9231460" cy="1836048"/>
          </a:xfrm>
          <a:prstGeom prst="rect">
            <a:avLst/>
          </a:prstGeom>
        </p:spPr>
      </p:pic>
      <p:cxnSp>
        <p:nvCxnSpPr>
          <p:cNvPr id="6" name="Straight Arrow Connector 5">
            <a:extLst>
              <a:ext uri="{FF2B5EF4-FFF2-40B4-BE49-F238E27FC236}">
                <a16:creationId xmlns:a16="http://schemas.microsoft.com/office/drawing/2014/main" id="{CD178813-8FEA-4D15-A0C7-E39105EA1C2F}"/>
              </a:ext>
            </a:extLst>
          </p:cNvPr>
          <p:cNvCxnSpPr>
            <a:cxnSpLocks/>
          </p:cNvCxnSpPr>
          <p:nvPr/>
        </p:nvCxnSpPr>
        <p:spPr>
          <a:xfrm>
            <a:off x="103953" y="4726097"/>
            <a:ext cx="8959948" cy="0"/>
          </a:xfrm>
          <a:prstGeom prst="straightConnector1">
            <a:avLst/>
          </a:prstGeom>
          <a:ln w="47625" cap="flat" cmpd="sng" algn="ctr">
            <a:solidFill>
              <a:srgbClr val="8A2A17"/>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Connector 6">
            <a:extLst>
              <a:ext uri="{FF2B5EF4-FFF2-40B4-BE49-F238E27FC236}">
                <a16:creationId xmlns:a16="http://schemas.microsoft.com/office/drawing/2014/main" id="{577667EC-FFF0-4876-AC0E-0E34CA42D7E0}"/>
              </a:ext>
            </a:extLst>
          </p:cNvPr>
          <p:cNvCxnSpPr>
            <a:cxnSpLocks/>
          </p:cNvCxnSpPr>
          <p:nvPr/>
        </p:nvCxnSpPr>
        <p:spPr>
          <a:xfrm flipV="1">
            <a:off x="1289746" y="4704324"/>
            <a:ext cx="0" cy="143731"/>
          </a:xfrm>
          <a:prstGeom prst="line">
            <a:avLst/>
          </a:prstGeom>
          <a:ln w="44450">
            <a:solidFill>
              <a:srgbClr val="8A2A17"/>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220BA23-1931-4240-8A06-F841678D3BD8}"/>
              </a:ext>
            </a:extLst>
          </p:cNvPr>
          <p:cNvSpPr txBox="1"/>
          <p:nvPr/>
        </p:nvSpPr>
        <p:spPr>
          <a:xfrm>
            <a:off x="917857" y="4796800"/>
            <a:ext cx="870156" cy="369332"/>
          </a:xfrm>
          <a:prstGeom prst="rect">
            <a:avLst/>
          </a:prstGeom>
          <a:noFill/>
        </p:spPr>
        <p:txBody>
          <a:bodyPr wrap="square" rtlCol="0">
            <a:spAutoFit/>
          </a:bodyPr>
          <a:lstStyle/>
          <a:p>
            <a:r>
              <a:rPr lang="en-US" b="1" dirty="0">
                <a:solidFill>
                  <a:srgbClr val="8A2A17"/>
                </a:solidFill>
              </a:rPr>
              <a:t>1952</a:t>
            </a:r>
          </a:p>
        </p:txBody>
      </p:sp>
      <p:sp>
        <p:nvSpPr>
          <p:cNvPr id="9" name="TextBox 8">
            <a:extLst>
              <a:ext uri="{FF2B5EF4-FFF2-40B4-BE49-F238E27FC236}">
                <a16:creationId xmlns:a16="http://schemas.microsoft.com/office/drawing/2014/main" id="{513EA639-9A8A-44CD-B6D8-AEA01F8E5582}"/>
              </a:ext>
            </a:extLst>
          </p:cNvPr>
          <p:cNvSpPr txBox="1"/>
          <p:nvPr/>
        </p:nvSpPr>
        <p:spPr>
          <a:xfrm>
            <a:off x="-2" y="4796800"/>
            <a:ext cx="870156" cy="369332"/>
          </a:xfrm>
          <a:prstGeom prst="rect">
            <a:avLst/>
          </a:prstGeom>
          <a:noFill/>
        </p:spPr>
        <p:txBody>
          <a:bodyPr wrap="square" rtlCol="0">
            <a:spAutoFit/>
          </a:bodyPr>
          <a:lstStyle/>
          <a:p>
            <a:r>
              <a:rPr lang="en-US" b="1" dirty="0">
                <a:solidFill>
                  <a:srgbClr val="8A2A17"/>
                </a:solidFill>
              </a:rPr>
              <a:t>1951</a:t>
            </a:r>
          </a:p>
        </p:txBody>
      </p:sp>
      <p:sp>
        <p:nvSpPr>
          <p:cNvPr id="10" name="TextBox 9">
            <a:extLst>
              <a:ext uri="{FF2B5EF4-FFF2-40B4-BE49-F238E27FC236}">
                <a16:creationId xmlns:a16="http://schemas.microsoft.com/office/drawing/2014/main" id="{8AFE0703-5C05-4A24-BF06-DD0C41CB26BF}"/>
              </a:ext>
            </a:extLst>
          </p:cNvPr>
          <p:cNvSpPr txBox="1"/>
          <p:nvPr/>
        </p:nvSpPr>
        <p:spPr>
          <a:xfrm>
            <a:off x="1527174" y="3474280"/>
            <a:ext cx="1975563" cy="1077218"/>
          </a:xfrm>
          <a:prstGeom prst="rect">
            <a:avLst/>
          </a:prstGeom>
          <a:noFill/>
        </p:spPr>
        <p:txBody>
          <a:bodyPr wrap="square" rtlCol="0">
            <a:spAutoFit/>
          </a:bodyPr>
          <a:lstStyle/>
          <a:p>
            <a:pPr defTabSz="914400"/>
            <a:r>
              <a:rPr lang="en-US" sz="1600" dirty="0">
                <a:solidFill>
                  <a:prstClr val="black"/>
                </a:solidFill>
                <a:latin typeface="Calibri" panose="020F0502020204030204"/>
              </a:rPr>
              <a:t>March 1952 – Stalin transmits “Stalin Note” proposal for Germany</a:t>
            </a:r>
          </a:p>
        </p:txBody>
      </p:sp>
      <p:sp>
        <p:nvSpPr>
          <p:cNvPr id="11" name="TextBox 10">
            <a:extLst>
              <a:ext uri="{FF2B5EF4-FFF2-40B4-BE49-F238E27FC236}">
                <a16:creationId xmlns:a16="http://schemas.microsoft.com/office/drawing/2014/main" id="{B9420AE7-10E3-4D65-A408-4B64FD995FF7}"/>
              </a:ext>
            </a:extLst>
          </p:cNvPr>
          <p:cNvSpPr txBox="1"/>
          <p:nvPr/>
        </p:nvSpPr>
        <p:spPr>
          <a:xfrm>
            <a:off x="3502737" y="3474280"/>
            <a:ext cx="1975563" cy="1077218"/>
          </a:xfrm>
          <a:prstGeom prst="rect">
            <a:avLst/>
          </a:prstGeom>
          <a:noFill/>
        </p:spPr>
        <p:txBody>
          <a:bodyPr wrap="square" rtlCol="0">
            <a:spAutoFit/>
          </a:bodyPr>
          <a:lstStyle/>
          <a:p>
            <a:pPr defTabSz="914400"/>
            <a:r>
              <a:rPr lang="en-US" sz="1600" dirty="0">
                <a:solidFill>
                  <a:prstClr val="black"/>
                </a:solidFill>
                <a:latin typeface="Calibri" panose="020F0502020204030204"/>
              </a:rPr>
              <a:t>March-April 1952 – “Stalin Note” uniformly rejected by Western Powers</a:t>
            </a:r>
          </a:p>
        </p:txBody>
      </p:sp>
      <p:sp>
        <p:nvSpPr>
          <p:cNvPr id="12" name="TextBox 11">
            <a:extLst>
              <a:ext uri="{FF2B5EF4-FFF2-40B4-BE49-F238E27FC236}">
                <a16:creationId xmlns:a16="http://schemas.microsoft.com/office/drawing/2014/main" id="{2B9B97B8-6CB1-4129-86FE-F2985DA62414}"/>
              </a:ext>
            </a:extLst>
          </p:cNvPr>
          <p:cNvSpPr txBox="1"/>
          <p:nvPr/>
        </p:nvSpPr>
        <p:spPr>
          <a:xfrm>
            <a:off x="5665751" y="3474280"/>
            <a:ext cx="2811474" cy="1077218"/>
          </a:xfrm>
          <a:prstGeom prst="rect">
            <a:avLst/>
          </a:prstGeom>
          <a:noFill/>
        </p:spPr>
        <p:txBody>
          <a:bodyPr wrap="square" rtlCol="0">
            <a:spAutoFit/>
          </a:bodyPr>
          <a:lstStyle/>
          <a:p>
            <a:pPr defTabSz="914400"/>
            <a:r>
              <a:rPr lang="en-US" sz="1600" dirty="0">
                <a:solidFill>
                  <a:prstClr val="black"/>
                </a:solidFill>
                <a:latin typeface="Calibri" panose="020F0502020204030204"/>
              </a:rPr>
              <a:t>April 1952 to March 1953- Peace talks stall. Stalin presses Mao to accept nothing short of communist demands. </a:t>
            </a:r>
          </a:p>
        </p:txBody>
      </p:sp>
      <p:cxnSp>
        <p:nvCxnSpPr>
          <p:cNvPr id="13" name="Straight Connector 12">
            <a:extLst>
              <a:ext uri="{FF2B5EF4-FFF2-40B4-BE49-F238E27FC236}">
                <a16:creationId xmlns:a16="http://schemas.microsoft.com/office/drawing/2014/main" id="{83588047-6110-4356-B95C-BE74B3BB0AB7}"/>
              </a:ext>
            </a:extLst>
          </p:cNvPr>
          <p:cNvCxnSpPr>
            <a:cxnSpLocks/>
          </p:cNvCxnSpPr>
          <p:nvPr/>
        </p:nvCxnSpPr>
        <p:spPr>
          <a:xfrm flipV="1">
            <a:off x="7135280" y="4725716"/>
            <a:ext cx="0" cy="143731"/>
          </a:xfrm>
          <a:prstGeom prst="line">
            <a:avLst/>
          </a:prstGeom>
          <a:ln w="44450">
            <a:solidFill>
              <a:srgbClr val="8A2A17"/>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848E4B5-A34A-495A-AA9B-36EA6B148534}"/>
              </a:ext>
            </a:extLst>
          </p:cNvPr>
          <p:cNvSpPr txBox="1"/>
          <p:nvPr/>
        </p:nvSpPr>
        <p:spPr>
          <a:xfrm>
            <a:off x="6763391" y="4818192"/>
            <a:ext cx="870156" cy="369332"/>
          </a:xfrm>
          <a:prstGeom prst="rect">
            <a:avLst/>
          </a:prstGeom>
          <a:noFill/>
        </p:spPr>
        <p:txBody>
          <a:bodyPr wrap="square" rtlCol="0">
            <a:spAutoFit/>
          </a:bodyPr>
          <a:lstStyle/>
          <a:p>
            <a:r>
              <a:rPr lang="en-US" b="1" dirty="0">
                <a:solidFill>
                  <a:srgbClr val="8A2A17"/>
                </a:solidFill>
              </a:rPr>
              <a:t>1953</a:t>
            </a:r>
          </a:p>
        </p:txBody>
      </p:sp>
      <p:pic>
        <p:nvPicPr>
          <p:cNvPr id="17" name="Picture 16">
            <a:extLst>
              <a:ext uri="{FF2B5EF4-FFF2-40B4-BE49-F238E27FC236}">
                <a16:creationId xmlns:a16="http://schemas.microsoft.com/office/drawing/2014/main" id="{BABA960F-4843-4782-8E30-B6BFBD7E669E}"/>
              </a:ext>
            </a:extLst>
          </p:cNvPr>
          <p:cNvPicPr>
            <a:picLocks noChangeAspect="1"/>
          </p:cNvPicPr>
          <p:nvPr/>
        </p:nvPicPr>
        <p:blipFill>
          <a:blip r:embed="rId4"/>
          <a:stretch>
            <a:fillRect/>
          </a:stretch>
        </p:blipFill>
        <p:spPr>
          <a:xfrm>
            <a:off x="6298168" y="748988"/>
            <a:ext cx="1546639" cy="2062185"/>
          </a:xfrm>
          <a:prstGeom prst="rect">
            <a:avLst/>
          </a:prstGeom>
        </p:spPr>
      </p:pic>
      <p:sp>
        <p:nvSpPr>
          <p:cNvPr id="20" name="TextBox 19">
            <a:extLst>
              <a:ext uri="{FF2B5EF4-FFF2-40B4-BE49-F238E27FC236}">
                <a16:creationId xmlns:a16="http://schemas.microsoft.com/office/drawing/2014/main" id="{6FE2C7AC-E597-42B9-9A88-2DB3EDE26301}"/>
              </a:ext>
            </a:extLst>
          </p:cNvPr>
          <p:cNvSpPr txBox="1"/>
          <p:nvPr/>
        </p:nvSpPr>
        <p:spPr>
          <a:xfrm>
            <a:off x="5070038" y="2822373"/>
            <a:ext cx="4130483" cy="461665"/>
          </a:xfrm>
          <a:prstGeom prst="rect">
            <a:avLst/>
          </a:prstGeom>
          <a:noFill/>
        </p:spPr>
        <p:txBody>
          <a:bodyPr wrap="square">
            <a:spAutoFit/>
          </a:bodyPr>
          <a:lstStyle/>
          <a:p>
            <a:r>
              <a:rPr lang="en-US" sz="1200" dirty="0"/>
              <a:t>Figure 5 “Portrait of Joseph Stalin at the Stalin Museum in Batumi." by Ephraim </a:t>
            </a:r>
            <a:r>
              <a:rPr lang="en-US" sz="1200" dirty="0" err="1"/>
              <a:t>Stilliberg</a:t>
            </a:r>
            <a:r>
              <a:rPr lang="en-US" sz="1200" dirty="0"/>
              <a:t> licensed under CC BY-SA 3.0</a:t>
            </a:r>
          </a:p>
        </p:txBody>
      </p:sp>
    </p:spTree>
    <p:extLst>
      <p:ext uri="{BB962C8B-B14F-4D97-AF65-F5344CB8AC3E}">
        <p14:creationId xmlns:p14="http://schemas.microsoft.com/office/powerpoint/2010/main" val="1810680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154" y="-63498"/>
            <a:ext cx="8229600" cy="857250"/>
          </a:xfrm>
        </p:spPr>
        <p:txBody>
          <a:bodyPr/>
          <a:lstStyle/>
          <a:p>
            <a:r>
              <a:rPr lang="en-US" u="sng" dirty="0"/>
              <a:t>The Death of Stalin</a:t>
            </a:r>
          </a:p>
        </p:txBody>
      </p:sp>
      <p:sp>
        <p:nvSpPr>
          <p:cNvPr id="3" name="Content Placeholder 2"/>
          <p:cNvSpPr>
            <a:spLocks noGrp="1"/>
          </p:cNvSpPr>
          <p:nvPr>
            <p:ph idx="1"/>
          </p:nvPr>
        </p:nvSpPr>
        <p:spPr>
          <a:xfrm>
            <a:off x="39303" y="639531"/>
            <a:ext cx="4812110" cy="3394472"/>
          </a:xfrm>
        </p:spPr>
        <p:txBody>
          <a:bodyPr/>
          <a:lstStyle/>
          <a:p>
            <a:r>
              <a:rPr lang="en-US" dirty="0"/>
              <a:t>March 1953</a:t>
            </a:r>
          </a:p>
          <a:p>
            <a:r>
              <a:rPr lang="en-US" dirty="0"/>
              <a:t>Communists quickly agree to terms</a:t>
            </a:r>
            <a:r>
              <a:rPr lang="en-US" baseline="30000" dirty="0"/>
              <a:t>8</a:t>
            </a:r>
            <a:endParaRPr lang="en-US" dirty="0"/>
          </a:p>
          <a:p>
            <a:r>
              <a:rPr lang="en-US" dirty="0"/>
              <a:t>West Germany joins NATO two years later</a:t>
            </a:r>
          </a:p>
        </p:txBody>
      </p:sp>
      <p:pic>
        <p:nvPicPr>
          <p:cNvPr id="5" name="Picture 4">
            <a:extLst>
              <a:ext uri="{FF2B5EF4-FFF2-40B4-BE49-F238E27FC236}">
                <a16:creationId xmlns:a16="http://schemas.microsoft.com/office/drawing/2014/main" id="{45C0B1CC-F574-4AC0-A87C-028BABE4DDDF}"/>
              </a:ext>
            </a:extLst>
          </p:cNvPr>
          <p:cNvPicPr>
            <a:picLocks noChangeAspect="1"/>
          </p:cNvPicPr>
          <p:nvPr/>
        </p:nvPicPr>
        <p:blipFill>
          <a:blip r:embed="rId3"/>
          <a:stretch>
            <a:fillRect/>
          </a:stretch>
        </p:blipFill>
        <p:spPr>
          <a:xfrm>
            <a:off x="-47705" y="3662739"/>
            <a:ext cx="9231460" cy="1542174"/>
          </a:xfrm>
          <a:prstGeom prst="rect">
            <a:avLst/>
          </a:prstGeom>
        </p:spPr>
      </p:pic>
      <p:cxnSp>
        <p:nvCxnSpPr>
          <p:cNvPr id="6" name="Straight Arrow Connector 5">
            <a:extLst>
              <a:ext uri="{FF2B5EF4-FFF2-40B4-BE49-F238E27FC236}">
                <a16:creationId xmlns:a16="http://schemas.microsoft.com/office/drawing/2014/main" id="{CD178813-8FEA-4D15-A0C7-E39105EA1C2F}"/>
              </a:ext>
            </a:extLst>
          </p:cNvPr>
          <p:cNvCxnSpPr>
            <a:cxnSpLocks/>
          </p:cNvCxnSpPr>
          <p:nvPr/>
        </p:nvCxnSpPr>
        <p:spPr>
          <a:xfrm>
            <a:off x="103953" y="4726097"/>
            <a:ext cx="8959948" cy="0"/>
          </a:xfrm>
          <a:prstGeom prst="straightConnector1">
            <a:avLst/>
          </a:prstGeom>
          <a:ln w="47625" cap="flat" cmpd="sng" algn="ctr">
            <a:solidFill>
              <a:srgbClr val="8A2A17"/>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513EA639-9A8A-44CD-B6D8-AEA01F8E5582}"/>
              </a:ext>
            </a:extLst>
          </p:cNvPr>
          <p:cNvSpPr txBox="1"/>
          <p:nvPr/>
        </p:nvSpPr>
        <p:spPr>
          <a:xfrm>
            <a:off x="-2" y="4796800"/>
            <a:ext cx="870156" cy="369332"/>
          </a:xfrm>
          <a:prstGeom prst="rect">
            <a:avLst/>
          </a:prstGeom>
          <a:noFill/>
        </p:spPr>
        <p:txBody>
          <a:bodyPr wrap="square" rtlCol="0">
            <a:spAutoFit/>
          </a:bodyPr>
          <a:lstStyle/>
          <a:p>
            <a:r>
              <a:rPr lang="en-US" b="1" dirty="0">
                <a:solidFill>
                  <a:srgbClr val="8A2A17"/>
                </a:solidFill>
              </a:rPr>
              <a:t>1953</a:t>
            </a:r>
          </a:p>
        </p:txBody>
      </p:sp>
      <p:sp>
        <p:nvSpPr>
          <p:cNvPr id="17" name="TextBox 16">
            <a:extLst>
              <a:ext uri="{FF2B5EF4-FFF2-40B4-BE49-F238E27FC236}">
                <a16:creationId xmlns:a16="http://schemas.microsoft.com/office/drawing/2014/main" id="{AAD5648C-CFF6-41E6-91AD-C783AC211AA0}"/>
              </a:ext>
            </a:extLst>
          </p:cNvPr>
          <p:cNvSpPr txBox="1"/>
          <p:nvPr/>
        </p:nvSpPr>
        <p:spPr>
          <a:xfrm>
            <a:off x="602154" y="3675018"/>
            <a:ext cx="1783117" cy="1077218"/>
          </a:xfrm>
          <a:prstGeom prst="rect">
            <a:avLst/>
          </a:prstGeom>
          <a:noFill/>
        </p:spPr>
        <p:txBody>
          <a:bodyPr wrap="square" rtlCol="0">
            <a:spAutoFit/>
          </a:bodyPr>
          <a:lstStyle/>
          <a:p>
            <a:pPr defTabSz="914400"/>
            <a:r>
              <a:rPr lang="en-US" sz="1600" dirty="0">
                <a:solidFill>
                  <a:prstClr val="black"/>
                </a:solidFill>
                <a:latin typeface="Calibri" panose="020F0502020204030204"/>
              </a:rPr>
              <a:t>March 1953 – Stalin dies of a massive cerebral hemorrhage</a:t>
            </a:r>
          </a:p>
        </p:txBody>
      </p:sp>
      <p:sp>
        <p:nvSpPr>
          <p:cNvPr id="18" name="TextBox 17">
            <a:extLst>
              <a:ext uri="{FF2B5EF4-FFF2-40B4-BE49-F238E27FC236}">
                <a16:creationId xmlns:a16="http://schemas.microsoft.com/office/drawing/2014/main" id="{690EDE0E-64BC-45F5-8373-89E5D688BAAC}"/>
              </a:ext>
            </a:extLst>
          </p:cNvPr>
          <p:cNvSpPr txBox="1"/>
          <p:nvPr/>
        </p:nvSpPr>
        <p:spPr>
          <a:xfrm>
            <a:off x="3698816" y="3652975"/>
            <a:ext cx="1471662" cy="1077218"/>
          </a:xfrm>
          <a:prstGeom prst="rect">
            <a:avLst/>
          </a:prstGeom>
          <a:noFill/>
        </p:spPr>
        <p:txBody>
          <a:bodyPr wrap="square" rtlCol="0">
            <a:spAutoFit/>
          </a:bodyPr>
          <a:lstStyle/>
          <a:p>
            <a:pPr defTabSz="914400"/>
            <a:r>
              <a:rPr lang="en-US" sz="1600" dirty="0">
                <a:solidFill>
                  <a:prstClr val="black"/>
                </a:solidFill>
                <a:latin typeface="Calibri" panose="020F0502020204030204"/>
              </a:rPr>
              <a:t>July 1953 – Armistice ends fighting in Korea</a:t>
            </a:r>
          </a:p>
        </p:txBody>
      </p:sp>
      <p:sp>
        <p:nvSpPr>
          <p:cNvPr id="19" name="TextBox 18">
            <a:extLst>
              <a:ext uri="{FF2B5EF4-FFF2-40B4-BE49-F238E27FC236}">
                <a16:creationId xmlns:a16="http://schemas.microsoft.com/office/drawing/2014/main" id="{6271DF6D-62FE-4E19-A023-41561BEA3B56}"/>
              </a:ext>
            </a:extLst>
          </p:cNvPr>
          <p:cNvSpPr txBox="1"/>
          <p:nvPr/>
        </p:nvSpPr>
        <p:spPr>
          <a:xfrm>
            <a:off x="2227154" y="3644449"/>
            <a:ext cx="1471662" cy="830997"/>
          </a:xfrm>
          <a:prstGeom prst="rect">
            <a:avLst/>
          </a:prstGeom>
          <a:noFill/>
        </p:spPr>
        <p:txBody>
          <a:bodyPr wrap="square" rtlCol="0">
            <a:spAutoFit/>
          </a:bodyPr>
          <a:lstStyle/>
          <a:p>
            <a:pPr defTabSz="914400"/>
            <a:r>
              <a:rPr lang="en-US" sz="1600" dirty="0">
                <a:solidFill>
                  <a:prstClr val="black"/>
                </a:solidFill>
                <a:latin typeface="Calibri" panose="020F0502020204030204"/>
              </a:rPr>
              <a:t>April 1953 – Communists drop demands</a:t>
            </a:r>
          </a:p>
        </p:txBody>
      </p:sp>
      <p:sp>
        <p:nvSpPr>
          <p:cNvPr id="20" name="TextBox 19">
            <a:extLst>
              <a:ext uri="{FF2B5EF4-FFF2-40B4-BE49-F238E27FC236}">
                <a16:creationId xmlns:a16="http://schemas.microsoft.com/office/drawing/2014/main" id="{6B0AF87A-74F0-426C-A308-82533E3887FD}"/>
              </a:ext>
            </a:extLst>
          </p:cNvPr>
          <p:cNvSpPr txBox="1"/>
          <p:nvPr/>
        </p:nvSpPr>
        <p:spPr>
          <a:xfrm>
            <a:off x="7633035" y="3676125"/>
            <a:ext cx="1471662" cy="830997"/>
          </a:xfrm>
          <a:prstGeom prst="rect">
            <a:avLst/>
          </a:prstGeom>
          <a:noFill/>
        </p:spPr>
        <p:txBody>
          <a:bodyPr wrap="square" rtlCol="0">
            <a:spAutoFit/>
          </a:bodyPr>
          <a:lstStyle/>
          <a:p>
            <a:pPr defTabSz="914400"/>
            <a:r>
              <a:rPr lang="en-US" sz="1600" dirty="0">
                <a:solidFill>
                  <a:prstClr val="black"/>
                </a:solidFill>
                <a:latin typeface="Calibri" panose="020F0502020204030204"/>
              </a:rPr>
              <a:t>May 1955– West Germany joins NATO</a:t>
            </a:r>
          </a:p>
        </p:txBody>
      </p:sp>
      <p:cxnSp>
        <p:nvCxnSpPr>
          <p:cNvPr id="21" name="Straight Connector 20">
            <a:extLst>
              <a:ext uri="{FF2B5EF4-FFF2-40B4-BE49-F238E27FC236}">
                <a16:creationId xmlns:a16="http://schemas.microsoft.com/office/drawing/2014/main" id="{770364B5-972C-47EB-86D4-C17F9D81A6A6}"/>
              </a:ext>
            </a:extLst>
          </p:cNvPr>
          <p:cNvCxnSpPr>
            <a:cxnSpLocks/>
          </p:cNvCxnSpPr>
          <p:nvPr/>
        </p:nvCxnSpPr>
        <p:spPr>
          <a:xfrm flipV="1">
            <a:off x="6053902" y="4725716"/>
            <a:ext cx="0" cy="143731"/>
          </a:xfrm>
          <a:prstGeom prst="line">
            <a:avLst/>
          </a:prstGeom>
          <a:ln w="44450">
            <a:solidFill>
              <a:srgbClr val="8A2A17"/>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593F1D-F4D6-4A3B-903C-7666F7BC532D}"/>
              </a:ext>
            </a:extLst>
          </p:cNvPr>
          <p:cNvSpPr txBox="1"/>
          <p:nvPr/>
        </p:nvSpPr>
        <p:spPr>
          <a:xfrm>
            <a:off x="5682013" y="4818192"/>
            <a:ext cx="870156" cy="369332"/>
          </a:xfrm>
          <a:prstGeom prst="rect">
            <a:avLst/>
          </a:prstGeom>
          <a:noFill/>
        </p:spPr>
        <p:txBody>
          <a:bodyPr wrap="square" rtlCol="0">
            <a:spAutoFit/>
          </a:bodyPr>
          <a:lstStyle/>
          <a:p>
            <a:r>
              <a:rPr lang="en-US" b="1" dirty="0">
                <a:solidFill>
                  <a:srgbClr val="8A2A17"/>
                </a:solidFill>
              </a:rPr>
              <a:t>1954</a:t>
            </a:r>
          </a:p>
        </p:txBody>
      </p:sp>
      <p:cxnSp>
        <p:nvCxnSpPr>
          <p:cNvPr id="23" name="Straight Connector 22">
            <a:extLst>
              <a:ext uri="{FF2B5EF4-FFF2-40B4-BE49-F238E27FC236}">
                <a16:creationId xmlns:a16="http://schemas.microsoft.com/office/drawing/2014/main" id="{48A52498-C5E7-4B45-91F2-56EDEF6084A7}"/>
              </a:ext>
            </a:extLst>
          </p:cNvPr>
          <p:cNvCxnSpPr>
            <a:cxnSpLocks/>
          </p:cNvCxnSpPr>
          <p:nvPr/>
        </p:nvCxnSpPr>
        <p:spPr>
          <a:xfrm flipV="1">
            <a:off x="7577293" y="4737200"/>
            <a:ext cx="0" cy="143731"/>
          </a:xfrm>
          <a:prstGeom prst="line">
            <a:avLst/>
          </a:prstGeom>
          <a:ln w="44450">
            <a:solidFill>
              <a:srgbClr val="8A2A17"/>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6FBE5A8-0997-413D-A7DB-04160BE81F94}"/>
              </a:ext>
            </a:extLst>
          </p:cNvPr>
          <p:cNvSpPr txBox="1"/>
          <p:nvPr/>
        </p:nvSpPr>
        <p:spPr>
          <a:xfrm>
            <a:off x="7205404" y="4829676"/>
            <a:ext cx="870156" cy="369332"/>
          </a:xfrm>
          <a:prstGeom prst="rect">
            <a:avLst/>
          </a:prstGeom>
          <a:noFill/>
        </p:spPr>
        <p:txBody>
          <a:bodyPr wrap="square" rtlCol="0">
            <a:spAutoFit/>
          </a:bodyPr>
          <a:lstStyle/>
          <a:p>
            <a:r>
              <a:rPr lang="en-US" b="1" dirty="0">
                <a:solidFill>
                  <a:srgbClr val="8A2A17"/>
                </a:solidFill>
              </a:rPr>
              <a:t>1955</a:t>
            </a:r>
          </a:p>
        </p:txBody>
      </p:sp>
      <p:sp>
        <p:nvSpPr>
          <p:cNvPr id="25" name="TextBox 24">
            <a:extLst>
              <a:ext uri="{FF2B5EF4-FFF2-40B4-BE49-F238E27FC236}">
                <a16:creationId xmlns:a16="http://schemas.microsoft.com/office/drawing/2014/main" id="{272277D6-4BE4-442E-8F37-F5012470B5F3}"/>
              </a:ext>
            </a:extLst>
          </p:cNvPr>
          <p:cNvSpPr txBox="1"/>
          <p:nvPr/>
        </p:nvSpPr>
        <p:spPr>
          <a:xfrm>
            <a:off x="5326244" y="3790064"/>
            <a:ext cx="2165351" cy="584775"/>
          </a:xfrm>
          <a:prstGeom prst="rect">
            <a:avLst/>
          </a:prstGeom>
          <a:noFill/>
        </p:spPr>
        <p:txBody>
          <a:bodyPr wrap="square" rtlCol="0">
            <a:spAutoFit/>
          </a:bodyPr>
          <a:lstStyle/>
          <a:p>
            <a:pPr defTabSz="914400"/>
            <a:r>
              <a:rPr lang="en-US" sz="1600" dirty="0">
                <a:solidFill>
                  <a:prstClr val="black"/>
                </a:solidFill>
                <a:latin typeface="Calibri" panose="020F0502020204030204"/>
              </a:rPr>
              <a:t>April 1953 –1955  Soviet power struggle </a:t>
            </a:r>
          </a:p>
        </p:txBody>
      </p:sp>
      <p:pic>
        <p:nvPicPr>
          <p:cNvPr id="4" name="Picture 3">
            <a:extLst>
              <a:ext uri="{FF2B5EF4-FFF2-40B4-BE49-F238E27FC236}">
                <a16:creationId xmlns:a16="http://schemas.microsoft.com/office/drawing/2014/main" id="{F6298C1D-2A6D-4F56-B18C-974261B91ED8}"/>
              </a:ext>
            </a:extLst>
          </p:cNvPr>
          <p:cNvPicPr>
            <a:picLocks noChangeAspect="1"/>
          </p:cNvPicPr>
          <p:nvPr/>
        </p:nvPicPr>
        <p:blipFill rotWithShape="1">
          <a:blip r:embed="rId4"/>
          <a:srcRect b="41286"/>
          <a:stretch/>
        </p:blipFill>
        <p:spPr>
          <a:xfrm>
            <a:off x="5414264" y="734259"/>
            <a:ext cx="2560693" cy="2129436"/>
          </a:xfrm>
          <a:prstGeom prst="rect">
            <a:avLst/>
          </a:prstGeom>
        </p:spPr>
      </p:pic>
      <p:sp>
        <p:nvSpPr>
          <p:cNvPr id="26" name="TextBox 25">
            <a:extLst>
              <a:ext uri="{FF2B5EF4-FFF2-40B4-BE49-F238E27FC236}">
                <a16:creationId xmlns:a16="http://schemas.microsoft.com/office/drawing/2014/main" id="{B966F6D8-748F-46D0-B1D3-A1697CE9C028}"/>
              </a:ext>
            </a:extLst>
          </p:cNvPr>
          <p:cNvSpPr txBox="1"/>
          <p:nvPr/>
        </p:nvSpPr>
        <p:spPr>
          <a:xfrm>
            <a:off x="4289645" y="2839165"/>
            <a:ext cx="5103877" cy="969496"/>
          </a:xfrm>
          <a:prstGeom prst="rect">
            <a:avLst/>
          </a:prstGeom>
          <a:noFill/>
        </p:spPr>
        <p:txBody>
          <a:bodyPr wrap="square">
            <a:spAutoFit/>
          </a:bodyPr>
          <a:lstStyle/>
          <a:p>
            <a:r>
              <a:rPr lang="en-US" sz="1200" dirty="0"/>
              <a:t>Figure 6 “Stalin Dies” by Stars and Stripes Newspaper, Sunday March 7, 1953, page 1, Defense Media Activity, licensed  under </a:t>
            </a:r>
            <a:r>
              <a:rPr lang="en-US" sz="1200" i="0" dirty="0">
                <a:solidFill>
                  <a:srgbClr val="FFFFFF"/>
                </a:solidFill>
                <a:effectLst/>
                <a:latin typeface="source sans pro" panose="020B0503030403020204" pitchFamily="34" charset="0"/>
              </a:rPr>
              <a:t>CC0 1.0 Universal, </a:t>
            </a:r>
            <a:r>
              <a:rPr lang="en-US" sz="1100" dirty="0"/>
              <a:t> available as public domain as a work prepared by the United States Government as part of official duties under  Title 17, Chapter 1, Section 105 of the US Code. </a:t>
            </a:r>
          </a:p>
          <a:p>
            <a:endParaRPr lang="en-US" sz="1100" dirty="0"/>
          </a:p>
        </p:txBody>
      </p:sp>
    </p:spTree>
    <p:extLst>
      <p:ext uri="{BB962C8B-B14F-4D97-AF65-F5344CB8AC3E}">
        <p14:creationId xmlns:p14="http://schemas.microsoft.com/office/powerpoint/2010/main" val="144236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6DAB5A-05EA-4822-B5B1-E8C8EA916E81}"/>
              </a:ext>
            </a:extLst>
          </p:cNvPr>
          <p:cNvPicPr>
            <a:picLocks noChangeAspect="1"/>
          </p:cNvPicPr>
          <p:nvPr/>
        </p:nvPicPr>
        <p:blipFill>
          <a:blip r:embed="rId3">
            <a:alphaModFix amt="41000"/>
          </a:blip>
          <a:stretch>
            <a:fillRect/>
          </a:stretch>
        </p:blipFill>
        <p:spPr>
          <a:xfrm>
            <a:off x="3028789" y="205979"/>
            <a:ext cx="3514674" cy="4901545"/>
          </a:xfrm>
          <a:prstGeom prst="rect">
            <a:avLst/>
          </a:prstGeom>
        </p:spPr>
      </p:pic>
      <p:sp>
        <p:nvSpPr>
          <p:cNvPr id="2" name="Title 1"/>
          <p:cNvSpPr>
            <a:spLocks noGrp="1"/>
          </p:cNvSpPr>
          <p:nvPr>
            <p:ph type="title"/>
          </p:nvPr>
        </p:nvSpPr>
        <p:spPr/>
        <p:txBody>
          <a:bodyPr/>
          <a:lstStyle/>
          <a:p>
            <a:r>
              <a:rPr lang="en-US" u="sng" dirty="0"/>
              <a:t>Summary</a:t>
            </a:r>
          </a:p>
        </p:txBody>
      </p:sp>
      <p:sp>
        <p:nvSpPr>
          <p:cNvPr id="3" name="Content Placeholder 2"/>
          <p:cNvSpPr>
            <a:spLocks noGrp="1"/>
          </p:cNvSpPr>
          <p:nvPr>
            <p:ph idx="1"/>
          </p:nvPr>
        </p:nvSpPr>
        <p:spPr>
          <a:xfrm>
            <a:off x="457200" y="1431644"/>
            <a:ext cx="8472115" cy="3394472"/>
          </a:xfrm>
        </p:spPr>
        <p:txBody>
          <a:bodyPr/>
          <a:lstStyle/>
          <a:p>
            <a:r>
              <a:rPr lang="en-US" dirty="0"/>
              <a:t>Centrality of the Stalin Note is chilling in its inhumanity</a:t>
            </a:r>
          </a:p>
          <a:p>
            <a:r>
              <a:rPr lang="en-US" dirty="0"/>
              <a:t>Hunter or the hunted?</a:t>
            </a:r>
            <a:r>
              <a:rPr lang="en-US" baseline="30000" dirty="0"/>
              <a:t>9</a:t>
            </a:r>
            <a:endParaRPr lang="en-US" dirty="0"/>
          </a:p>
          <a:p>
            <a:r>
              <a:rPr lang="en-US" dirty="0"/>
              <a:t>Parallels with Putin</a:t>
            </a:r>
            <a:r>
              <a:rPr lang="en-US" baseline="30000" dirty="0"/>
              <a:t>10</a:t>
            </a:r>
            <a:endParaRPr lang="en-US" dirty="0"/>
          </a:p>
        </p:txBody>
      </p:sp>
      <p:sp>
        <p:nvSpPr>
          <p:cNvPr id="5" name="TextBox 4">
            <a:extLst>
              <a:ext uri="{FF2B5EF4-FFF2-40B4-BE49-F238E27FC236}">
                <a16:creationId xmlns:a16="http://schemas.microsoft.com/office/drawing/2014/main" id="{3CB64841-9B59-4317-9A76-3AB94962DC93}"/>
              </a:ext>
            </a:extLst>
          </p:cNvPr>
          <p:cNvSpPr txBox="1"/>
          <p:nvPr/>
        </p:nvSpPr>
        <p:spPr>
          <a:xfrm>
            <a:off x="3163542" y="4743682"/>
            <a:ext cx="6096662" cy="446276"/>
          </a:xfrm>
          <a:prstGeom prst="rect">
            <a:avLst/>
          </a:prstGeom>
          <a:noFill/>
        </p:spPr>
        <p:txBody>
          <a:bodyPr wrap="square">
            <a:spAutoFit/>
          </a:bodyPr>
          <a:lstStyle/>
          <a:p>
            <a:r>
              <a:rPr lang="en-US" sz="1200" dirty="0"/>
              <a:t>Figure 7 “Joseph Stalin Image” by  Public Domain Vectors licensed  under </a:t>
            </a:r>
            <a:r>
              <a:rPr lang="en-US" sz="1200" i="0" dirty="0">
                <a:solidFill>
                  <a:srgbClr val="FFFFFF"/>
                </a:solidFill>
                <a:effectLst/>
                <a:latin typeface="source sans pro" panose="020B0503030403020204" pitchFamily="34" charset="0"/>
              </a:rPr>
              <a:t>CC0 1.0 Universal</a:t>
            </a:r>
          </a:p>
          <a:p>
            <a:endParaRPr lang="en-US" sz="1100" dirty="0"/>
          </a:p>
        </p:txBody>
      </p:sp>
    </p:spTree>
    <p:extLst>
      <p:ext uri="{BB962C8B-B14F-4D97-AF65-F5344CB8AC3E}">
        <p14:creationId xmlns:p14="http://schemas.microsoft.com/office/powerpoint/2010/main" val="2138577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983"/>
            <a:ext cx="8229600" cy="857250"/>
          </a:xfrm>
        </p:spPr>
        <p:txBody>
          <a:bodyPr/>
          <a:lstStyle/>
          <a:p>
            <a:r>
              <a:rPr lang="en-US" u="sng" dirty="0"/>
              <a:t>Notes</a:t>
            </a:r>
          </a:p>
        </p:txBody>
      </p:sp>
      <p:sp>
        <p:nvSpPr>
          <p:cNvPr id="3" name="Content Placeholder 2"/>
          <p:cNvSpPr>
            <a:spLocks noGrp="1"/>
          </p:cNvSpPr>
          <p:nvPr>
            <p:ph idx="1"/>
          </p:nvPr>
        </p:nvSpPr>
        <p:spPr>
          <a:xfrm>
            <a:off x="457200" y="681267"/>
            <a:ext cx="8472114" cy="4353720"/>
          </a:xfrm>
        </p:spPr>
        <p:txBody>
          <a:bodyPr>
            <a:normAutofit fontScale="92500" lnSpcReduction="20000"/>
          </a:bodyPr>
          <a:lstStyle/>
          <a:p>
            <a:pPr marL="0" indent="0">
              <a:buNone/>
            </a:pPr>
            <a:r>
              <a:rPr kumimoji="0" lang="en-US" sz="2000" b="0" i="0" u="none" strike="noStrike" kern="1200" cap="none" spc="0" normalizeH="0" baseline="30000" noProof="0" dirty="0">
                <a:ln>
                  <a:noFill/>
                </a:ln>
                <a:solidFill>
                  <a:srgbClr val="FFFFFF"/>
                </a:solidFill>
                <a:effectLst/>
                <a:uLnTx/>
                <a:uFillTx/>
                <a:latin typeface="Cambria"/>
                <a:ea typeface="+mn-ea"/>
                <a:cs typeface="+mn-cs"/>
              </a:rPr>
              <a:t>       1 </a:t>
            </a:r>
            <a:r>
              <a:rPr lang="en-US" sz="2000" dirty="0"/>
              <a:t>Quote from a stele monument in Berlin. See </a:t>
            </a:r>
            <a:r>
              <a:rPr lang="de-DE" sz="2000" dirty="0"/>
              <a:t>Rudolph photo from German Federal Archives, December 1949, at https://www.bild.bundesarchiv.de/dba/de/search/?query=Bild+183-S91833</a:t>
            </a:r>
            <a:endParaRPr lang="en-US" sz="2000" dirty="0"/>
          </a:p>
          <a:p>
            <a:pPr marL="0" indent="0">
              <a:buNone/>
            </a:pPr>
            <a:endParaRPr lang="en-US" sz="2000" dirty="0"/>
          </a:p>
          <a:p>
            <a:pPr marL="0" indent="0">
              <a:buNone/>
            </a:pPr>
            <a:r>
              <a:rPr lang="en-US" sz="2000" baseline="30000" dirty="0"/>
              <a:t>       2 </a:t>
            </a:r>
            <a:r>
              <a:rPr lang="en-US" sz="2000" dirty="0"/>
              <a:t> Vladimir O. </a:t>
            </a:r>
            <a:r>
              <a:rPr lang="en-US" sz="2000" dirty="0" err="1"/>
              <a:t>Pechatnov</a:t>
            </a:r>
            <a:r>
              <a:rPr lang="en-US" sz="2000" dirty="0"/>
              <a:t> and C. Earl Edmondson, “The Russian Perspective,” in Ralph B. Levering, </a:t>
            </a:r>
            <a:r>
              <a:rPr kumimoji="0" lang="en-US" sz="2000" b="0" i="0" u="none" strike="noStrike" kern="1200" cap="none" spc="0" normalizeH="0" baseline="0" noProof="0" dirty="0">
                <a:ln>
                  <a:noFill/>
                </a:ln>
                <a:solidFill>
                  <a:srgbClr val="FFFFFF"/>
                </a:solidFill>
                <a:effectLst/>
                <a:uLnTx/>
                <a:uFillTx/>
                <a:ea typeface="+mn-ea"/>
                <a:cs typeface="+mn-cs"/>
              </a:rPr>
              <a:t>Vladimir O. </a:t>
            </a:r>
            <a:r>
              <a:rPr kumimoji="0" lang="en-US" sz="2000" b="0" i="0" u="none" strike="noStrike" kern="1200" cap="none" spc="0" normalizeH="0" baseline="0" noProof="0" dirty="0" err="1">
                <a:ln>
                  <a:noFill/>
                </a:ln>
                <a:solidFill>
                  <a:srgbClr val="FFFFFF"/>
                </a:solidFill>
                <a:effectLst/>
                <a:uLnTx/>
                <a:uFillTx/>
                <a:ea typeface="+mn-ea"/>
                <a:cs typeface="+mn-cs"/>
              </a:rPr>
              <a:t>Pechatnov</a:t>
            </a:r>
            <a:r>
              <a:rPr lang="en-US" sz="2000" dirty="0">
                <a:solidFill>
                  <a:srgbClr val="FFFFFF"/>
                </a:solidFill>
              </a:rPr>
              <a:t>, Verena </a:t>
            </a:r>
            <a:r>
              <a:rPr lang="en-US" sz="2000" dirty="0" err="1">
                <a:solidFill>
                  <a:srgbClr val="FFFFFF"/>
                </a:solidFill>
              </a:rPr>
              <a:t>Botzenhart-Viehe</a:t>
            </a:r>
            <a:r>
              <a:rPr lang="en-US" sz="2000" dirty="0">
                <a:solidFill>
                  <a:srgbClr val="FFFFFF"/>
                </a:solidFill>
              </a:rPr>
              <a:t>, and </a:t>
            </a:r>
            <a:r>
              <a:rPr kumimoji="0" lang="en-US" sz="2000" b="0" i="0" u="none" strike="noStrike" kern="1200" cap="none" spc="0" normalizeH="0" baseline="0" noProof="0" dirty="0">
                <a:ln>
                  <a:noFill/>
                </a:ln>
                <a:solidFill>
                  <a:srgbClr val="FFFFFF"/>
                </a:solidFill>
                <a:effectLst/>
                <a:uLnTx/>
                <a:uFillTx/>
                <a:ea typeface="+mn-ea"/>
                <a:cs typeface="+mn-cs"/>
              </a:rPr>
              <a:t>C. Earl Edmondson, </a:t>
            </a:r>
            <a:r>
              <a:rPr kumimoji="0" lang="en-US" sz="2000" b="0" i="1" u="none" strike="noStrike" kern="1200" cap="none" spc="0" normalizeH="0" baseline="0" noProof="0" dirty="0">
                <a:ln>
                  <a:noFill/>
                </a:ln>
                <a:solidFill>
                  <a:srgbClr val="FFFFFF"/>
                </a:solidFill>
                <a:effectLst/>
                <a:uLnTx/>
                <a:uFillTx/>
                <a:ea typeface="+mn-ea"/>
                <a:cs typeface="+mn-cs"/>
              </a:rPr>
              <a:t>Debating the Origins of the Cold War: American and Russian Perspectives </a:t>
            </a:r>
            <a:r>
              <a:rPr kumimoji="0" lang="en-US" sz="2000" b="0" u="none" strike="noStrike" kern="1200" cap="none" spc="0" normalizeH="0" baseline="0" noProof="0" dirty="0">
                <a:ln>
                  <a:noFill/>
                </a:ln>
                <a:solidFill>
                  <a:srgbClr val="FFFFFF"/>
                </a:solidFill>
                <a:effectLst/>
                <a:uLnTx/>
                <a:uFillTx/>
                <a:ea typeface="+mn-ea"/>
                <a:cs typeface="+mn-cs"/>
              </a:rPr>
              <a:t>85-151 (New York: Rowman and Littlefield, 2002), 109. </a:t>
            </a:r>
            <a:r>
              <a:rPr lang="en-US" sz="2000" dirty="0">
                <a:solidFill>
                  <a:srgbClr val="FFFFFF"/>
                </a:solidFill>
              </a:rPr>
              <a:t> </a:t>
            </a:r>
          </a:p>
          <a:p>
            <a:pPr marL="0" indent="0">
              <a:buNone/>
            </a:pPr>
            <a:endParaRPr lang="en-US" sz="2000" baseline="30000" dirty="0">
              <a:solidFill>
                <a:srgbClr val="FFFFFF"/>
              </a:solidFill>
            </a:endParaRPr>
          </a:p>
          <a:p>
            <a:pPr marL="0" indent="0">
              <a:buNone/>
            </a:pPr>
            <a:r>
              <a:rPr lang="en-US" sz="2000" baseline="30000" dirty="0">
                <a:solidFill>
                  <a:srgbClr val="FFFFFF"/>
                </a:solidFill>
              </a:rPr>
              <a:t>       3 </a:t>
            </a:r>
            <a:r>
              <a:rPr lang="en-US" sz="2000" dirty="0" err="1">
                <a:effectLst/>
                <a:ea typeface="Calibri" panose="020F0502020204030204" pitchFamily="34" charset="0"/>
              </a:rPr>
              <a:t>Donggil</a:t>
            </a:r>
            <a:r>
              <a:rPr lang="en-US" sz="2000" dirty="0">
                <a:effectLst/>
                <a:ea typeface="Calibri" panose="020F0502020204030204" pitchFamily="34" charset="0"/>
              </a:rPr>
              <a:t> Kim and William </a:t>
            </a:r>
            <a:r>
              <a:rPr lang="en-US" sz="2000" dirty="0" err="1">
                <a:effectLst/>
                <a:ea typeface="Calibri" panose="020F0502020204030204" pitchFamily="34" charset="0"/>
              </a:rPr>
              <a:t>Strueck</a:t>
            </a:r>
            <a:r>
              <a:rPr lang="en-US" sz="2000" dirty="0">
                <a:effectLst/>
                <a:ea typeface="Calibri" panose="020F0502020204030204" pitchFamily="34" charset="0"/>
              </a:rPr>
              <a:t>, “Did Stalin Lure the United States into the Korean War?” in North Korean International Documentation Project E-Dossier #1, edited by Christian F. Osterman and Charles Kraus, Washington DC: Woodrow Wilson Center, June 2008, 5.</a:t>
            </a:r>
          </a:p>
          <a:p>
            <a:pPr marL="0" indent="0">
              <a:buNone/>
            </a:pPr>
            <a:endParaRPr lang="en-US" sz="2000" dirty="0">
              <a:effectLst/>
              <a:ea typeface="Calibri" panose="020F0502020204030204" pitchFamily="34" charset="0"/>
            </a:endParaRPr>
          </a:p>
          <a:p>
            <a:pPr marL="0" indent="0">
              <a:buNone/>
            </a:pPr>
            <a:r>
              <a:rPr lang="en-US" sz="2000" dirty="0">
                <a:ea typeface="Calibri" panose="020F0502020204030204" pitchFamily="34" charset="0"/>
              </a:rPr>
              <a:t>     </a:t>
            </a:r>
            <a:r>
              <a:rPr lang="en-US" sz="2000" baseline="30000" dirty="0">
                <a:ea typeface="Calibri" panose="020F0502020204030204" pitchFamily="34" charset="0"/>
              </a:rPr>
              <a:t>4 </a:t>
            </a:r>
            <a:r>
              <a:rPr lang="en-US" sz="2000" dirty="0">
                <a:ea typeface="Calibri" panose="020F0502020204030204" pitchFamily="34" charset="0"/>
              </a:rPr>
              <a:t>Robert </a:t>
            </a:r>
            <a:r>
              <a:rPr lang="en-US" sz="2000" dirty="0" err="1">
                <a:ea typeface="Calibri" panose="020F0502020204030204" pitchFamily="34" charset="0"/>
              </a:rPr>
              <a:t>Gellately</a:t>
            </a:r>
            <a:r>
              <a:rPr lang="en-US" sz="2000" dirty="0">
                <a:ea typeface="Calibri" panose="020F0502020204030204" pitchFamily="34" charset="0"/>
              </a:rPr>
              <a:t>, </a:t>
            </a:r>
            <a:r>
              <a:rPr lang="en-US" sz="2000" i="1" dirty="0">
                <a:ea typeface="Calibri" panose="020F0502020204030204" pitchFamily="34" charset="0"/>
              </a:rPr>
              <a:t>Stalin’s Curse: Battling for Communism in War and Cold War </a:t>
            </a:r>
            <a:r>
              <a:rPr lang="en-US" sz="2000" dirty="0">
                <a:ea typeface="Calibri" panose="020F0502020204030204" pitchFamily="34" charset="0"/>
              </a:rPr>
              <a:t>(New York: Alfred A. Knopf, 2013), 340. </a:t>
            </a:r>
            <a:endParaRPr lang="en-US" sz="2000" dirty="0">
              <a:effectLst/>
              <a:ea typeface="Calibri" panose="020F0502020204030204" pitchFamily="34" charset="0"/>
            </a:endParaRPr>
          </a:p>
          <a:p>
            <a:pPr marL="0" indent="0">
              <a:buNone/>
            </a:pPr>
            <a:endParaRPr lang="en-US" sz="2000" baseline="30000" dirty="0">
              <a:latin typeface="Times New Roman" panose="02020603050405020304" pitchFamily="18" charset="0"/>
            </a:endParaRPr>
          </a:p>
          <a:p>
            <a:pPr marL="0" indent="0">
              <a:buNone/>
            </a:pPr>
            <a:endParaRPr lang="en-US" sz="2000" baseline="30000" dirty="0"/>
          </a:p>
          <a:p>
            <a:pPr marL="457200" indent="-457200">
              <a:buAutoNum type="arabicPlain"/>
            </a:pPr>
            <a:endParaRPr lang="en-US" sz="2000" baseline="30000" dirty="0"/>
          </a:p>
        </p:txBody>
      </p:sp>
    </p:spTree>
    <p:extLst>
      <p:ext uri="{BB962C8B-B14F-4D97-AF65-F5344CB8AC3E}">
        <p14:creationId xmlns:p14="http://schemas.microsoft.com/office/powerpoint/2010/main" val="3507933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942" y="262601"/>
            <a:ext cx="8472115" cy="4691363"/>
          </a:xfrm>
        </p:spPr>
        <p:txBody>
          <a:bodyPr>
            <a:normAutofit fontScale="92500" lnSpcReduction="10000"/>
          </a:bodyPr>
          <a:lstStyle/>
          <a:p>
            <a:pPr marL="0" indent="0">
              <a:buNone/>
            </a:pPr>
            <a:r>
              <a:rPr kumimoji="0" lang="en-US" sz="2000" b="0" i="0" u="none" strike="noStrike" kern="1200" cap="none" spc="0" normalizeH="0" baseline="30000" noProof="0" dirty="0">
                <a:ln>
                  <a:noFill/>
                </a:ln>
                <a:solidFill>
                  <a:srgbClr val="FFFFFF"/>
                </a:solidFill>
                <a:effectLst/>
                <a:uLnTx/>
                <a:uFillTx/>
                <a:latin typeface="Cambria"/>
                <a:ea typeface="+mn-ea"/>
                <a:cs typeface="+mn-cs"/>
              </a:rPr>
              <a:t>       5 </a:t>
            </a:r>
            <a:r>
              <a:rPr lang="en-US" sz="2000" dirty="0"/>
              <a:t>Douglas MacArthur, </a:t>
            </a:r>
            <a:r>
              <a:rPr lang="en-US" sz="2000" i="1" dirty="0"/>
              <a:t>Reminiscences </a:t>
            </a:r>
            <a:r>
              <a:rPr lang="en-US" sz="2000" dirty="0"/>
              <a:t>(Annapolis, MD: Bluejacket Books, 1964), 337 and 400. </a:t>
            </a:r>
          </a:p>
          <a:p>
            <a:pPr marL="0" indent="0">
              <a:buNone/>
            </a:pPr>
            <a:endParaRPr lang="en-US" sz="2000" dirty="0"/>
          </a:p>
          <a:p>
            <a:pPr marL="0" indent="0">
              <a:buNone/>
            </a:pPr>
            <a:r>
              <a:rPr lang="en-US" sz="2000" baseline="30000" dirty="0"/>
              <a:t>       6 </a:t>
            </a:r>
            <a:r>
              <a:rPr lang="en-US" sz="2000" dirty="0"/>
              <a:t> Peter </a:t>
            </a:r>
            <a:r>
              <a:rPr lang="en-US" sz="2000" dirty="0" err="1"/>
              <a:t>Ruggenthaler</a:t>
            </a:r>
            <a:r>
              <a:rPr lang="en-US" sz="2000" dirty="0"/>
              <a:t>, “The 1952 Stalin Note on German Unification: The Ongoing Debate,” </a:t>
            </a:r>
            <a:r>
              <a:rPr lang="en-US" sz="2000" i="1" dirty="0"/>
              <a:t>Journal of Cold War Studies </a:t>
            </a:r>
            <a:r>
              <a:rPr lang="en-US" sz="2000" dirty="0"/>
              <a:t>13, no. 4 (2011): 172.</a:t>
            </a:r>
            <a:endParaRPr lang="en-US" sz="2000" dirty="0">
              <a:solidFill>
                <a:srgbClr val="FFFFFF"/>
              </a:solidFill>
            </a:endParaRPr>
          </a:p>
          <a:p>
            <a:pPr marL="0" indent="0">
              <a:buNone/>
            </a:pPr>
            <a:endParaRPr lang="en-US" sz="2000" baseline="30000" dirty="0">
              <a:solidFill>
                <a:srgbClr val="FFFFFF"/>
              </a:solidFill>
            </a:endParaRPr>
          </a:p>
          <a:p>
            <a:pPr marL="0" indent="0">
              <a:buNone/>
            </a:pPr>
            <a:r>
              <a:rPr lang="en-US" sz="2000" baseline="30000" dirty="0">
                <a:solidFill>
                  <a:srgbClr val="FFFFFF"/>
                </a:solidFill>
              </a:rPr>
              <a:t>       7  </a:t>
            </a:r>
            <a:r>
              <a:rPr lang="en-US" sz="2000" dirty="0">
                <a:effectLst/>
                <a:ea typeface="Calibri" panose="020F0502020204030204" pitchFamily="34" charset="0"/>
              </a:rPr>
              <a:t>Stanley Sandler, </a:t>
            </a:r>
            <a:r>
              <a:rPr lang="en-US" sz="2000" i="1" dirty="0">
                <a:effectLst/>
                <a:ea typeface="Calibri" panose="020F0502020204030204" pitchFamily="34" charset="0"/>
              </a:rPr>
              <a:t>The Korean War, No Victors, No Vanquished </a:t>
            </a:r>
            <a:r>
              <a:rPr lang="en-US" sz="2000" dirty="0">
                <a:effectLst/>
                <a:ea typeface="Calibri" panose="020F0502020204030204" pitchFamily="34" charset="0"/>
              </a:rPr>
              <a:t>(Lexington, KY: The University Press of Kentucky, 1999), 144. </a:t>
            </a:r>
          </a:p>
          <a:p>
            <a:pPr marL="0" indent="0">
              <a:buNone/>
            </a:pPr>
            <a:endParaRPr lang="en-US" sz="2000" dirty="0">
              <a:ea typeface="Calibri" panose="020F0502020204030204" pitchFamily="34" charset="0"/>
            </a:endParaRPr>
          </a:p>
          <a:p>
            <a:pPr marL="0" indent="0">
              <a:buNone/>
            </a:pPr>
            <a:r>
              <a:rPr lang="en-US" sz="2000" baseline="30000" dirty="0">
                <a:solidFill>
                  <a:srgbClr val="FFFFFF"/>
                </a:solidFill>
              </a:rPr>
              <a:t>      8  </a:t>
            </a:r>
            <a:r>
              <a:rPr lang="en-US" sz="2000" dirty="0">
                <a:effectLst/>
                <a:ea typeface="Calibri" panose="020F0502020204030204" pitchFamily="34" charset="0"/>
              </a:rPr>
              <a:t>Kathryn Weathersby, "Stalin, Mao, and the End of the Korean War” in Odd Arne </a:t>
            </a:r>
            <a:r>
              <a:rPr lang="en-US" sz="2000" dirty="0" err="1">
                <a:effectLst/>
                <a:ea typeface="Calibri" panose="020F0502020204030204" pitchFamily="34" charset="0"/>
              </a:rPr>
              <a:t>Westad</a:t>
            </a:r>
            <a:r>
              <a:rPr lang="en-US" sz="2000" dirty="0">
                <a:effectLst/>
                <a:ea typeface="Calibri" panose="020F0502020204030204" pitchFamily="34" charset="0"/>
              </a:rPr>
              <a:t>, ed. </a:t>
            </a:r>
            <a:r>
              <a:rPr lang="en-US" sz="2000" i="1" dirty="0">
                <a:effectLst/>
                <a:ea typeface="Calibri" panose="020F0502020204030204" pitchFamily="34" charset="0"/>
              </a:rPr>
              <a:t>Brothers in Arms: The Rise and Fall of the Sino-Soviet Alliance, 1945-1963</a:t>
            </a:r>
            <a:r>
              <a:rPr lang="en-US" sz="2000" dirty="0">
                <a:effectLst/>
                <a:ea typeface="Calibri" panose="020F0502020204030204" pitchFamily="34" charset="0"/>
              </a:rPr>
              <a:t> (Washington, D.C.: Woodrow Wilson Center Press, 1998), 108.</a:t>
            </a:r>
          </a:p>
          <a:p>
            <a:pPr marL="0" indent="0">
              <a:buNone/>
            </a:pPr>
            <a:endParaRPr lang="en-US" sz="2000" dirty="0">
              <a:effectLst/>
              <a:ea typeface="Calibri" panose="020F0502020204030204" pitchFamily="34" charset="0"/>
            </a:endParaRPr>
          </a:p>
          <a:p>
            <a:pPr marL="0" indent="0">
              <a:buNone/>
            </a:pPr>
            <a:r>
              <a:rPr lang="en-US" sz="2000" baseline="30000" dirty="0">
                <a:ea typeface="Calibri" panose="020F0502020204030204" pitchFamily="34" charset="0"/>
              </a:rPr>
              <a:t>      9 </a:t>
            </a:r>
            <a:r>
              <a:rPr lang="en-US" sz="2000" dirty="0">
                <a:effectLst/>
                <a:ea typeface="Calibri" panose="020F0502020204030204" pitchFamily="34" charset="0"/>
              </a:rPr>
              <a:t>David Halberstam, </a:t>
            </a:r>
            <a:r>
              <a:rPr lang="en-US" sz="2000" i="1" dirty="0">
                <a:effectLst/>
                <a:ea typeface="Calibri" panose="020F0502020204030204" pitchFamily="34" charset="0"/>
              </a:rPr>
              <a:t>The Coldest Winter </a:t>
            </a:r>
            <a:r>
              <a:rPr lang="en-US" sz="2000" dirty="0">
                <a:effectLst/>
                <a:ea typeface="Calibri" panose="020F0502020204030204" pitchFamily="34" charset="0"/>
              </a:rPr>
              <a:t>(New York, NY: Hyperion Books, 2007), 346.  </a:t>
            </a:r>
          </a:p>
          <a:p>
            <a:pPr marL="0" indent="0">
              <a:buNone/>
            </a:pPr>
            <a:endParaRPr lang="en-US" sz="2000" baseline="30000" dirty="0"/>
          </a:p>
        </p:txBody>
      </p:sp>
    </p:spTree>
    <p:extLst>
      <p:ext uri="{BB962C8B-B14F-4D97-AF65-F5344CB8AC3E}">
        <p14:creationId xmlns:p14="http://schemas.microsoft.com/office/powerpoint/2010/main" val="322187721"/>
      </p:ext>
    </p:extLst>
  </p:cSld>
  <p:clrMapOvr>
    <a:masterClrMapping/>
  </p:clrMapOvr>
</p:sld>
</file>

<file path=ppt/theme/theme1.xml><?xml version="1.0" encoding="utf-8"?>
<a:theme xmlns:a="http://schemas.openxmlformats.org/drawingml/2006/main" name="Office Theme">
  <a:themeElements>
    <a:clrScheme name="Liberty">
      <a:dk1>
        <a:srgbClr val="FFFFFF"/>
      </a:dk1>
      <a:lt1>
        <a:sysClr val="window" lastClr="FFFFFF"/>
      </a:lt1>
      <a:dk2>
        <a:srgbClr val="0A193E"/>
      </a:dk2>
      <a:lt2>
        <a:srgbClr val="0A193E"/>
      </a:lt2>
      <a:accent1>
        <a:srgbClr val="8EC1EB"/>
      </a:accent1>
      <a:accent2>
        <a:srgbClr val="BCBDBF"/>
      </a:accent2>
      <a:accent3>
        <a:srgbClr val="3C3E42"/>
      </a:accent3>
      <a:accent4>
        <a:srgbClr val="8A0000"/>
      </a:accent4>
      <a:accent5>
        <a:srgbClr val="CE1126"/>
      </a:accent5>
      <a:accent6>
        <a:srgbClr val="008ED6"/>
      </a:accent6>
      <a:hlink>
        <a:srgbClr val="8EC1EB"/>
      </a:hlink>
      <a:folHlink>
        <a:srgbClr val="BCBDBF"/>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3342</TotalTime>
  <Words>2746</Words>
  <Application>Microsoft Office PowerPoint</Application>
  <PresentationFormat>On-screen Show (16:9)</PresentationFormat>
  <Paragraphs>130</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Berlin Sans FB</vt:lpstr>
      <vt:lpstr>Calibri</vt:lpstr>
      <vt:lpstr>Cambria</vt:lpstr>
      <vt:lpstr>source sans pro</vt:lpstr>
      <vt:lpstr>Times New Roman</vt:lpstr>
      <vt:lpstr>Office Theme</vt:lpstr>
      <vt:lpstr>Stalin’s Last Grand Scheme:  The Korean War and Joseph Stalin’s Strategy to Neutralize Germany</vt:lpstr>
      <vt:lpstr>Introduction</vt:lpstr>
      <vt:lpstr>Prelude and War in Korea</vt:lpstr>
      <vt:lpstr>Korean War Continues</vt:lpstr>
      <vt:lpstr>The Stalin Note</vt:lpstr>
      <vt:lpstr>The Death of Stalin</vt:lpstr>
      <vt:lpstr>Summary</vt:lpstr>
      <vt:lpstr>Notes</vt:lpstr>
      <vt:lpstr>PowerPoint Presentation</vt:lpstr>
      <vt:lpstr>PowerPoint Presentation</vt:lpstr>
    </vt:vector>
  </TitlesOfParts>
  <Company>Liberty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Dugan</dc:creator>
  <cp:lastModifiedBy>Ron Shaw</cp:lastModifiedBy>
  <cp:revision>12</cp:revision>
  <dcterms:created xsi:type="dcterms:W3CDTF">2014-11-10T20:35:24Z</dcterms:created>
  <dcterms:modified xsi:type="dcterms:W3CDTF">2022-03-16T19:57:05Z</dcterms:modified>
</cp:coreProperties>
</file>