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 id="259" r:id="rId4"/>
    <p:sldId id="260" r:id="rId5"/>
    <p:sldId id="272" r:id="rId6"/>
    <p:sldId id="261" r:id="rId7"/>
    <p:sldId id="273" r:id="rId8"/>
    <p:sldId id="262" r:id="rId9"/>
    <p:sldId id="263" r:id="rId10"/>
    <p:sldId id="264" r:id="rId11"/>
    <p:sldId id="269" r:id="rId12"/>
    <p:sldId id="270" r:id="rId13"/>
    <p:sldId id="271" r:id="rId14"/>
    <p:sldId id="268" r:id="rId15"/>
    <p:sldId id="266" r:id="rId16"/>
    <p:sldId id="265" r:id="rId17"/>
    <p:sldId id="267"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56"/>
    <p:restoredTop sz="94728"/>
  </p:normalViewPr>
  <p:slideViewPr>
    <p:cSldViewPr snapToGrid="0" snapToObjects="1">
      <p:cViewPr varScale="1">
        <p:scale>
          <a:sx n="97" d="100"/>
          <a:sy n="97" d="100"/>
        </p:scale>
        <p:origin x="200" y="81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3/14/22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3/14/22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3/14/22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3/14/22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marquette.edu/maqom/NarratPowell.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2716" y="1597819"/>
            <a:ext cx="7198567" cy="631031"/>
          </a:xfrm>
        </p:spPr>
        <p:txBody>
          <a:bodyPr>
            <a:noAutofit/>
          </a:bodyPr>
          <a:lstStyle/>
          <a:p>
            <a:r>
              <a:rPr lang="en-US" sz="3600" dirty="0">
                <a:latin typeface="Times New Roman" panose="02020603050405020304" pitchFamily="18" charset="0"/>
                <a:cs typeface="Times New Roman" panose="02020603050405020304" pitchFamily="18" charset="0"/>
              </a:rPr>
              <a:t>The Power of a Well-Told Story: A Narrative Criticism of Barack Obama’s 2004 DNC Keynote Address </a:t>
            </a:r>
          </a:p>
        </p:txBody>
      </p:sp>
      <p:sp>
        <p:nvSpPr>
          <p:cNvPr id="3" name="Subtitle 2"/>
          <p:cNvSpPr>
            <a:spLocks noGrp="1"/>
          </p:cNvSpPr>
          <p:nvPr>
            <p:ph type="subTitle" idx="1"/>
          </p:nvPr>
        </p:nvSpPr>
        <p:spPr/>
        <p:txBody>
          <a:bodyPr/>
          <a:lstStyle/>
          <a:p>
            <a:r>
              <a:rPr lang="en-US" dirty="0">
                <a:latin typeface="Times New Roman" panose="02020603050405020304" pitchFamily="18" charset="0"/>
                <a:cs typeface="Times New Roman" panose="02020603050405020304" pitchFamily="18" charset="0"/>
              </a:rPr>
              <a:t>Grace Mallory</a:t>
            </a:r>
          </a:p>
          <a:p>
            <a:r>
              <a:rPr lang="en-US" sz="2000" dirty="0">
                <a:latin typeface="Times New Roman" panose="02020603050405020304" pitchFamily="18" charset="0"/>
                <a:cs typeface="Times New Roman" panose="02020603050405020304" pitchFamily="18" charset="0"/>
              </a:rPr>
              <a:t>Department of Strategic and Personal Communication</a:t>
            </a:r>
          </a:p>
        </p:txBody>
      </p:sp>
    </p:spTree>
    <p:extLst>
      <p:ext uri="{BB962C8B-B14F-4D97-AF65-F5344CB8AC3E}">
        <p14:creationId xmlns:p14="http://schemas.microsoft.com/office/powerpoint/2010/main" val="423240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F0919-DD24-F846-A553-B3D0E02A7BC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Climax</a:t>
            </a:r>
          </a:p>
        </p:txBody>
      </p:sp>
      <p:sp>
        <p:nvSpPr>
          <p:cNvPr id="3" name="Content Placeholder 2">
            <a:extLst>
              <a:ext uri="{FF2B5EF4-FFF2-40B4-BE49-F238E27FC236}">
                <a16:creationId xmlns:a16="http://schemas.microsoft.com/office/drawing/2014/main" id="{ADB9091C-706E-1242-A543-410D279EA561}"/>
              </a:ext>
            </a:extLst>
          </p:cNvPr>
          <p:cNvSpPr>
            <a:spLocks noGrp="1"/>
          </p:cNvSpPr>
          <p:nvPr>
            <p:ph idx="1"/>
          </p:nvPr>
        </p:nvSpPr>
        <p:spPr/>
        <p:txBody>
          <a:bodyPr/>
          <a:lstStyle/>
          <a:p>
            <a:r>
              <a:rPr lang="en-US" dirty="0"/>
              <a:t>“Patriotism/Independence” </a:t>
            </a:r>
          </a:p>
          <a:p>
            <a:r>
              <a:rPr lang="en-US" dirty="0"/>
              <a:t>Illustrates that their lives matter to him. </a:t>
            </a:r>
          </a:p>
          <a:p>
            <a:r>
              <a:rPr lang="en-US" dirty="0"/>
              <a:t>Capitalizes on the value of morality and good character throughout this narrative to encourage the audience to believe in him and establish his credibility. </a:t>
            </a:r>
          </a:p>
        </p:txBody>
      </p:sp>
    </p:spTree>
    <p:extLst>
      <p:ext uri="{BB962C8B-B14F-4D97-AF65-F5344CB8AC3E}">
        <p14:creationId xmlns:p14="http://schemas.microsoft.com/office/powerpoint/2010/main" val="342978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35A5A-1D1A-C746-B306-05DC8C7CAF0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Falling Action</a:t>
            </a:r>
          </a:p>
        </p:txBody>
      </p:sp>
      <p:sp>
        <p:nvSpPr>
          <p:cNvPr id="3" name="Content Placeholder 2">
            <a:extLst>
              <a:ext uri="{FF2B5EF4-FFF2-40B4-BE49-F238E27FC236}">
                <a16:creationId xmlns:a16="http://schemas.microsoft.com/office/drawing/2014/main" id="{D3854C04-F8C4-5F4F-A8BB-0F4982407D6B}"/>
              </a:ext>
            </a:extLst>
          </p:cNvPr>
          <p:cNvSpPr>
            <a:spLocks noGrp="1"/>
          </p:cNvSpPr>
          <p:nvPr>
            <p:ph idx="1"/>
          </p:nvPr>
        </p:nvSpPr>
        <p:spPr/>
        <p:txBody>
          <a:bodyPr>
            <a:normAutofit fontScale="92500"/>
          </a:bodyPr>
          <a:lstStyle/>
          <a:p>
            <a:r>
              <a:rPr lang="en-US" dirty="0"/>
              <a:t>His final story is heard in this section, as there are none in the resolution of his narrative.</a:t>
            </a:r>
          </a:p>
          <a:p>
            <a:pPr marL="514350" indent="-514350">
              <a:buFont typeface="+mj-lt"/>
              <a:buAutoNum type="arabicPeriod"/>
            </a:pPr>
            <a:r>
              <a:rPr lang="en-US" dirty="0"/>
              <a:t>National values/experiences, culture, and character</a:t>
            </a:r>
          </a:p>
          <a:p>
            <a:pPr marL="0" indent="0">
              <a:buNone/>
            </a:pPr>
            <a:r>
              <a:rPr lang="en-US" dirty="0"/>
              <a:t>2. Patriotism and independence</a:t>
            </a:r>
          </a:p>
          <a:p>
            <a:pPr marL="0" indent="0">
              <a:buNone/>
            </a:pPr>
            <a:r>
              <a:rPr lang="en-US" dirty="0"/>
              <a:t>3. The American Dream/Bootstraps ideal </a:t>
            </a:r>
          </a:p>
        </p:txBody>
      </p:sp>
    </p:spTree>
    <p:extLst>
      <p:ext uri="{BB962C8B-B14F-4D97-AF65-F5344CB8AC3E}">
        <p14:creationId xmlns:p14="http://schemas.microsoft.com/office/powerpoint/2010/main" val="1018452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D437B-4115-D548-9145-29AC3D1A9FD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Resolution</a:t>
            </a:r>
          </a:p>
        </p:txBody>
      </p:sp>
      <p:sp>
        <p:nvSpPr>
          <p:cNvPr id="3" name="Content Placeholder 2">
            <a:extLst>
              <a:ext uri="{FF2B5EF4-FFF2-40B4-BE49-F238E27FC236}">
                <a16:creationId xmlns:a16="http://schemas.microsoft.com/office/drawing/2014/main" id="{23572B0B-970E-6045-A899-F9C440025E20}"/>
              </a:ext>
            </a:extLst>
          </p:cNvPr>
          <p:cNvSpPr>
            <a:spLocks noGrp="1"/>
          </p:cNvSpPr>
          <p:nvPr>
            <p:ph idx="1"/>
          </p:nvPr>
        </p:nvSpPr>
        <p:spPr/>
        <p:txBody>
          <a:bodyPr/>
          <a:lstStyle/>
          <a:p>
            <a:r>
              <a:rPr lang="en-US" dirty="0"/>
              <a:t>No stories or narratives found in this portion of the narrative arc.</a:t>
            </a:r>
          </a:p>
          <a:p>
            <a:r>
              <a:rPr lang="en-US" dirty="0"/>
              <a:t>Ends the speech with invitational rhetoric and pathos-based language. </a:t>
            </a:r>
          </a:p>
        </p:txBody>
      </p:sp>
    </p:spTree>
    <p:extLst>
      <p:ext uri="{BB962C8B-B14F-4D97-AF65-F5344CB8AC3E}">
        <p14:creationId xmlns:p14="http://schemas.microsoft.com/office/powerpoint/2010/main" val="1620456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3F419-4068-F54E-A066-661A59259B01}"/>
              </a:ext>
            </a:extLst>
          </p:cNvPr>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Narrative Coherence and Fidelity</a:t>
            </a:r>
          </a:p>
        </p:txBody>
      </p:sp>
      <p:sp>
        <p:nvSpPr>
          <p:cNvPr id="3" name="Content Placeholder 2">
            <a:extLst>
              <a:ext uri="{FF2B5EF4-FFF2-40B4-BE49-F238E27FC236}">
                <a16:creationId xmlns:a16="http://schemas.microsoft.com/office/drawing/2014/main" id="{1334780E-63C4-184C-9E3E-4D9345DB94E6}"/>
              </a:ext>
            </a:extLst>
          </p:cNvPr>
          <p:cNvSpPr>
            <a:spLocks noGrp="1"/>
          </p:cNvSpPr>
          <p:nvPr>
            <p:ph idx="1"/>
          </p:nvPr>
        </p:nvSpPr>
        <p:spPr/>
        <p:txBody>
          <a:bodyPr/>
          <a:lstStyle/>
          <a:p>
            <a:r>
              <a:rPr lang="en-US" dirty="0"/>
              <a:t>Narrative Fidelity is present when a story appears truthful and congruent with our own values, culture, character, and experiences (Fisher, 1984).</a:t>
            </a:r>
          </a:p>
          <a:p>
            <a:r>
              <a:rPr lang="en-US" dirty="0"/>
              <a:t>Narrative coherence asks how much the story makes sense (Griffin, 2009). </a:t>
            </a:r>
          </a:p>
          <a:p>
            <a:endParaRPr lang="en-US" dirty="0"/>
          </a:p>
        </p:txBody>
      </p:sp>
    </p:spTree>
    <p:extLst>
      <p:ext uri="{BB962C8B-B14F-4D97-AF65-F5344CB8AC3E}">
        <p14:creationId xmlns:p14="http://schemas.microsoft.com/office/powerpoint/2010/main" val="4281651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A6A79-FB75-0C4D-AF30-B03C3C89A45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RQ:</a:t>
            </a:r>
          </a:p>
        </p:txBody>
      </p:sp>
      <p:sp>
        <p:nvSpPr>
          <p:cNvPr id="3" name="Content Placeholder 2">
            <a:extLst>
              <a:ext uri="{FF2B5EF4-FFF2-40B4-BE49-F238E27FC236}">
                <a16:creationId xmlns:a16="http://schemas.microsoft.com/office/drawing/2014/main" id="{D4B4EE8B-D88B-A24F-B246-28C4EFDF781C}"/>
              </a:ext>
            </a:extLst>
          </p:cNvPr>
          <p:cNvSpPr>
            <a:spLocks noGrp="1"/>
          </p:cNvSpPr>
          <p:nvPr>
            <p:ph idx="1"/>
          </p:nvPr>
        </p:nvSpPr>
        <p:spPr>
          <a:xfrm>
            <a:off x="457200" y="973519"/>
            <a:ext cx="8229600" cy="3394472"/>
          </a:xfrm>
        </p:spPr>
        <p:txBody>
          <a:bodyPr/>
          <a:lstStyle/>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Obama used stories of his family and his life to tie himself to the American dream and the ideals of good character, unity, and patriotism which successfully accomplished his goal. </a:t>
            </a:r>
          </a:p>
        </p:txBody>
      </p:sp>
    </p:spTree>
    <p:extLst>
      <p:ext uri="{BB962C8B-B14F-4D97-AF65-F5344CB8AC3E}">
        <p14:creationId xmlns:p14="http://schemas.microsoft.com/office/powerpoint/2010/main" val="3869020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8788A-A670-444E-A87C-2C410BB44194}"/>
              </a:ext>
            </a:extLst>
          </p:cNvPr>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Field Contribution</a:t>
            </a:r>
          </a:p>
        </p:txBody>
      </p:sp>
      <p:sp>
        <p:nvSpPr>
          <p:cNvPr id="3" name="Content Placeholder 2">
            <a:extLst>
              <a:ext uri="{FF2B5EF4-FFF2-40B4-BE49-F238E27FC236}">
                <a16:creationId xmlns:a16="http://schemas.microsoft.com/office/drawing/2014/main" id="{2FFC2F77-E003-9D44-824E-169881AD389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Examining the rhetorical tools of politicians</a:t>
            </a:r>
          </a:p>
          <a:p>
            <a:r>
              <a:rPr lang="en-US" dirty="0">
                <a:latin typeface="Times New Roman" panose="02020603050405020304" pitchFamily="18" charset="0"/>
                <a:cs typeface="Times New Roman" panose="02020603050405020304" pitchFamily="18" charset="0"/>
              </a:rPr>
              <a:t>This may help politicians and speakers become more effective storytellers and determine how one speech launched a senator to the White House.  </a:t>
            </a:r>
          </a:p>
        </p:txBody>
      </p:sp>
    </p:spTree>
    <p:extLst>
      <p:ext uri="{BB962C8B-B14F-4D97-AF65-F5344CB8AC3E}">
        <p14:creationId xmlns:p14="http://schemas.microsoft.com/office/powerpoint/2010/main" val="2704690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B68CE-32C3-E642-BA8F-E320AE172C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Future Research</a:t>
            </a:r>
          </a:p>
        </p:txBody>
      </p:sp>
      <p:sp>
        <p:nvSpPr>
          <p:cNvPr id="3" name="Content Placeholder 2">
            <a:extLst>
              <a:ext uri="{FF2B5EF4-FFF2-40B4-BE49-F238E27FC236}">
                <a16:creationId xmlns:a16="http://schemas.microsoft.com/office/drawing/2014/main" id="{7CD2CCAB-E8D3-5F40-9214-6C0470213FAE}"/>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Further research is recommended to determine the ratio of stories in Democratic candidates in comparison to Republican candidates as well as the presence of stories in female political rhetoric compared to male. </a:t>
            </a:r>
          </a:p>
        </p:txBody>
      </p:sp>
    </p:spTree>
    <p:extLst>
      <p:ext uri="{BB962C8B-B14F-4D97-AF65-F5344CB8AC3E}">
        <p14:creationId xmlns:p14="http://schemas.microsoft.com/office/powerpoint/2010/main" val="932395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9B6D7-2640-3A4C-82BC-30AFEAD11A2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B728F0E3-A1A7-1445-8CEB-B84962D861AD}"/>
              </a:ext>
            </a:extLst>
          </p:cNvPr>
          <p:cNvSpPr>
            <a:spLocks noGrp="1"/>
          </p:cNvSpPr>
          <p:nvPr>
            <p:ph idx="1"/>
          </p:nvPr>
        </p:nvSpPr>
        <p:spPr>
          <a:xfrm>
            <a:off x="228600" y="1063229"/>
            <a:ext cx="8686800" cy="3531394"/>
          </a:xfrm>
        </p:spPr>
        <p:txBody>
          <a:bodyPr>
            <a:normAutofit fontScale="25000" lnSpcReduction="20000"/>
          </a:bodyPr>
          <a:lstStyle/>
          <a:p>
            <a:pPr marL="0" indent="-457200">
              <a:lnSpc>
                <a:spcPct val="170000"/>
              </a:lnSpc>
              <a:buNone/>
            </a:pPr>
            <a:r>
              <a:rPr lang="en-US" dirty="0">
                <a:latin typeface="Times New Roman" panose="02020603050405020304" pitchFamily="18" charset="0"/>
                <a:cs typeface="Times New Roman" panose="02020603050405020304" pitchFamily="18" charset="0"/>
              </a:rPr>
              <a:t>Borchers, T. A., &amp; Hundley, H. (2018). </a:t>
            </a:r>
            <a:r>
              <a:rPr lang="en-US" i="1" dirty="0">
                <a:latin typeface="Times New Roman" panose="02020603050405020304" pitchFamily="18" charset="0"/>
                <a:cs typeface="Times New Roman" panose="02020603050405020304" pitchFamily="18" charset="0"/>
              </a:rPr>
              <a:t>Rhetorical Theory: An Introduction</a:t>
            </a:r>
            <a:r>
              <a:rPr lang="en-US" dirty="0">
                <a:latin typeface="Times New Roman" panose="02020603050405020304" pitchFamily="18" charset="0"/>
                <a:cs typeface="Times New Roman" panose="02020603050405020304" pitchFamily="18" charset="0"/>
              </a:rPr>
              <a:t>. Waveland Press, Inc. </a:t>
            </a:r>
          </a:p>
          <a:p>
            <a:pPr marL="0" indent="-457200">
              <a:lnSpc>
                <a:spcPct val="170000"/>
              </a:lnSpc>
              <a:buNone/>
            </a:pPr>
            <a:r>
              <a:rPr lang="en-US" dirty="0">
                <a:latin typeface="Times New Roman" panose="02020603050405020304" pitchFamily="18" charset="0"/>
                <a:cs typeface="Times New Roman" panose="02020603050405020304" pitchFamily="18" charset="0"/>
              </a:rPr>
              <a:t>Clayton, D. (2007, September 1). </a:t>
            </a:r>
            <a:r>
              <a:rPr lang="en-US" i="1" dirty="0">
                <a:latin typeface="Times New Roman" panose="02020603050405020304" pitchFamily="18" charset="0"/>
                <a:cs typeface="Times New Roman" panose="02020603050405020304" pitchFamily="18" charset="0"/>
              </a:rPr>
              <a:t>The Audacity of Hope</a:t>
            </a:r>
            <a:r>
              <a:rPr lang="en-US" dirty="0">
                <a:latin typeface="Times New Roman" panose="02020603050405020304" pitchFamily="18" charset="0"/>
                <a:cs typeface="Times New Roman" panose="02020603050405020304" pitchFamily="18" charset="0"/>
              </a:rPr>
              <a:t>. Journal of Black Studies. https://journals-</a:t>
            </a:r>
            <a:r>
              <a:rPr lang="en-US" dirty="0" err="1">
                <a:latin typeface="Times New Roman" panose="02020603050405020304" pitchFamily="18" charset="0"/>
                <a:cs typeface="Times New Roman" panose="02020603050405020304" pitchFamily="18" charset="0"/>
              </a:rPr>
              <a:t>sagepub</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com.ezproxy.liberty.edu</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doi</a:t>
            </a:r>
            <a:r>
              <a:rPr lang="en-US" dirty="0">
                <a:latin typeface="Times New Roman" panose="02020603050405020304" pitchFamily="18" charset="0"/>
                <a:cs typeface="Times New Roman" panose="02020603050405020304" pitchFamily="18" charset="0"/>
              </a:rPr>
              <a:t>/10.1177/0021934707305057. </a:t>
            </a:r>
          </a:p>
          <a:p>
            <a:pPr marL="0" indent="-457200">
              <a:lnSpc>
                <a:spcPct val="170000"/>
              </a:lnSpc>
              <a:buNone/>
            </a:pPr>
            <a:r>
              <a:rPr lang="en-US" dirty="0">
                <a:latin typeface="Times New Roman" panose="02020603050405020304" pitchFamily="18" charset="0"/>
                <a:cs typeface="Times New Roman" panose="02020603050405020304" pitchFamily="18" charset="0"/>
              </a:rPr>
              <a:t>Dainton, M., &amp; </a:t>
            </a:r>
            <a:r>
              <a:rPr lang="en-US" dirty="0" err="1">
                <a:latin typeface="Times New Roman" panose="02020603050405020304" pitchFamily="18" charset="0"/>
                <a:cs typeface="Times New Roman" panose="02020603050405020304" pitchFamily="18" charset="0"/>
              </a:rPr>
              <a:t>Zelley</a:t>
            </a:r>
            <a:r>
              <a:rPr lang="en-US" dirty="0">
                <a:latin typeface="Times New Roman" panose="02020603050405020304" pitchFamily="18" charset="0"/>
                <a:cs typeface="Times New Roman" panose="02020603050405020304" pitchFamily="18" charset="0"/>
              </a:rPr>
              <a:t>, E. D. (2019). </a:t>
            </a:r>
            <a:r>
              <a:rPr lang="en-US" i="1" dirty="0">
                <a:latin typeface="Times New Roman" panose="02020603050405020304" pitchFamily="18" charset="0"/>
                <a:cs typeface="Times New Roman" panose="02020603050405020304" pitchFamily="18" charset="0"/>
              </a:rPr>
              <a:t>Applying communication theory for professional life: a practical introduction</a:t>
            </a:r>
            <a:r>
              <a:rPr lang="en-US" dirty="0">
                <a:latin typeface="Times New Roman" panose="02020603050405020304" pitchFamily="18" charset="0"/>
                <a:cs typeface="Times New Roman" panose="02020603050405020304" pitchFamily="18" charset="0"/>
              </a:rPr>
              <a:t>. SAGE. </a:t>
            </a:r>
          </a:p>
          <a:p>
            <a:pPr marL="0" indent="-457200">
              <a:lnSpc>
                <a:spcPct val="170000"/>
              </a:lnSpc>
              <a:buNone/>
            </a:pPr>
            <a:r>
              <a:rPr lang="en-US" dirty="0">
                <a:latin typeface="Times New Roman" panose="02020603050405020304" pitchFamily="18" charset="0"/>
                <a:cs typeface="Times New Roman" panose="02020603050405020304" pitchFamily="18" charset="0"/>
              </a:rPr>
              <a:t>Fisher, W. (1984). Narration as human communication paradigm: The case of public moral argument. </a:t>
            </a:r>
            <a:r>
              <a:rPr lang="en-US" i="1" dirty="0">
                <a:latin typeface="Times New Roman" panose="02020603050405020304" pitchFamily="18" charset="0"/>
                <a:cs typeface="Times New Roman" panose="02020603050405020304" pitchFamily="18" charset="0"/>
              </a:rPr>
              <a:t>Communication Monographs 51</a:t>
            </a:r>
            <a:r>
              <a:rPr lang="en-US" dirty="0">
                <a:latin typeface="Times New Roman" panose="02020603050405020304" pitchFamily="18" charset="0"/>
                <a:cs typeface="Times New Roman" panose="02020603050405020304" pitchFamily="18" charset="0"/>
              </a:rPr>
              <a:t>, 1-22. http://</a:t>
            </a:r>
            <a:r>
              <a:rPr lang="en-US" dirty="0" err="1">
                <a:latin typeface="Times New Roman" panose="02020603050405020304" pitchFamily="18" charset="0"/>
                <a:cs typeface="Times New Roman" panose="02020603050405020304" pitchFamily="18" charset="0"/>
              </a:rPr>
              <a:t>redmonky.net</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utpa</a:t>
            </a:r>
            <a:r>
              <a:rPr lang="en-US" dirty="0">
                <a:latin typeface="Times New Roman" panose="02020603050405020304" pitchFamily="18" charset="0"/>
                <a:cs typeface="Times New Roman" panose="02020603050405020304" pitchFamily="18" charset="0"/>
              </a:rPr>
              <a:t>/4324/</a:t>
            </a:r>
            <a:r>
              <a:rPr lang="en-US" dirty="0" err="1">
                <a:latin typeface="Times New Roman" panose="02020603050405020304" pitchFamily="18" charset="0"/>
                <a:cs typeface="Times New Roman" panose="02020603050405020304" pitchFamily="18" charset="0"/>
              </a:rPr>
              <a:t>fischer.pdf</a:t>
            </a:r>
            <a:endParaRPr lang="en-US" dirty="0">
              <a:latin typeface="Times New Roman" panose="02020603050405020304" pitchFamily="18" charset="0"/>
              <a:cs typeface="Times New Roman" panose="02020603050405020304" pitchFamily="18" charset="0"/>
            </a:endParaRPr>
          </a:p>
          <a:p>
            <a:pPr marL="0" indent="-457200">
              <a:lnSpc>
                <a:spcPct val="170000"/>
              </a:lnSpc>
              <a:buNone/>
            </a:pPr>
            <a:r>
              <a:rPr lang="en-US" dirty="0">
                <a:latin typeface="Times New Roman" panose="02020603050405020304" pitchFamily="18" charset="0"/>
                <a:cs typeface="Times New Roman" panose="02020603050405020304" pitchFamily="18" charset="0"/>
              </a:rPr>
              <a:t>Habib, S. (2014, May 1). </a:t>
            </a:r>
            <a:r>
              <a:rPr lang="en-US" i="1" dirty="0">
                <a:latin typeface="Times New Roman" panose="02020603050405020304" pitchFamily="18" charset="0"/>
                <a:cs typeface="Times New Roman" panose="02020603050405020304" pitchFamily="18" charset="0"/>
              </a:rPr>
              <a:t>Who Converts Whom? A Narrative-Critical Exegesis of the Book of Jonah</a:t>
            </a:r>
            <a:r>
              <a:rPr lang="en-US" dirty="0">
                <a:latin typeface="Times New Roman" panose="02020603050405020304" pitchFamily="18" charset="0"/>
                <a:cs typeface="Times New Roman" panose="02020603050405020304" pitchFamily="18" charset="0"/>
              </a:rPr>
              <a:t>. Biblical Theology Bulletin: Journal of Bible and Culture. https://</a:t>
            </a:r>
            <a:r>
              <a:rPr lang="en-US" dirty="0" err="1">
                <a:latin typeface="Times New Roman" panose="02020603050405020304" pitchFamily="18" charset="0"/>
                <a:cs typeface="Times New Roman" panose="02020603050405020304" pitchFamily="18" charset="0"/>
              </a:rPr>
              <a:t>journals.sagepub.com</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doi</a:t>
            </a:r>
            <a:r>
              <a:rPr lang="en-US" dirty="0">
                <a:latin typeface="Times New Roman" panose="02020603050405020304" pitchFamily="18" charset="0"/>
                <a:cs typeface="Times New Roman" panose="02020603050405020304" pitchFamily="18" charset="0"/>
              </a:rPr>
              <a:t>/abs/10.1177/0146107914526522. </a:t>
            </a:r>
          </a:p>
          <a:p>
            <a:pPr marL="0" indent="-457200">
              <a:lnSpc>
                <a:spcPct val="170000"/>
              </a:lnSpc>
              <a:buNone/>
            </a:pPr>
            <a:r>
              <a:rPr lang="en-US" dirty="0">
                <a:latin typeface="Times New Roman" panose="02020603050405020304" pitchFamily="18" charset="0"/>
                <a:cs typeface="Times New Roman" panose="02020603050405020304" pitchFamily="18" charset="0"/>
              </a:rPr>
              <a:t>In Psychology, B. A. S. S. (2014, July 7). </a:t>
            </a:r>
            <a:r>
              <a:rPr lang="en-US" i="1" dirty="0">
                <a:latin typeface="Times New Roman" panose="02020603050405020304" pitchFamily="18" charset="0"/>
                <a:cs typeface="Times New Roman" panose="02020603050405020304" pitchFamily="18" charset="0"/>
              </a:rPr>
              <a:t>The Narrative Paradigm</a:t>
            </a:r>
            <a:r>
              <a:rPr lang="en-US" dirty="0">
                <a:latin typeface="Times New Roman" panose="02020603050405020304" pitchFamily="18" charset="0"/>
                <a:cs typeface="Times New Roman" panose="02020603050405020304" pitchFamily="18" charset="0"/>
              </a:rPr>
              <a:t>. Communication Theory. https://</a:t>
            </a:r>
            <a:r>
              <a:rPr lang="en-US" dirty="0" err="1">
                <a:latin typeface="Times New Roman" panose="02020603050405020304" pitchFamily="18" charset="0"/>
                <a:cs typeface="Times New Roman" panose="02020603050405020304" pitchFamily="18" charset="0"/>
              </a:rPr>
              <a:t>www.communicationtheory.org</a:t>
            </a:r>
            <a:r>
              <a:rPr lang="en-US" dirty="0">
                <a:latin typeface="Times New Roman" panose="02020603050405020304" pitchFamily="18" charset="0"/>
                <a:cs typeface="Times New Roman" panose="02020603050405020304" pitchFamily="18" charset="0"/>
              </a:rPr>
              <a:t>/the-narrative-paradigm/. </a:t>
            </a:r>
          </a:p>
          <a:p>
            <a:pPr marL="0" indent="-457200">
              <a:lnSpc>
                <a:spcPct val="170000"/>
              </a:lnSpc>
              <a:buNone/>
            </a:pPr>
            <a:r>
              <a:rPr lang="en-US" dirty="0">
                <a:latin typeface="Times New Roman" panose="02020603050405020304" pitchFamily="18" charset="0"/>
                <a:cs typeface="Times New Roman" panose="02020603050405020304" pitchFamily="18" charset="0"/>
              </a:rPr>
              <a:t>Lytle, J. (2012, April 3). </a:t>
            </a:r>
            <a:r>
              <a:rPr lang="en-US" i="1" dirty="0">
                <a:latin typeface="Times New Roman" panose="02020603050405020304" pitchFamily="18" charset="0"/>
                <a:cs typeface="Times New Roman" panose="02020603050405020304" pitchFamily="18" charset="0"/>
              </a:rPr>
              <a:t>Fisher named director of communication school in Annenberg</a:t>
            </a:r>
            <a:r>
              <a:rPr lang="en-US" dirty="0">
                <a:latin typeface="Times New Roman" panose="02020603050405020304" pitchFamily="18" charset="0"/>
                <a:cs typeface="Times New Roman" panose="02020603050405020304" pitchFamily="18" charset="0"/>
              </a:rPr>
              <a:t>. USC News. https://</a:t>
            </a:r>
            <a:r>
              <a:rPr lang="en-US" dirty="0" err="1">
                <a:latin typeface="Times New Roman" panose="02020603050405020304" pitchFamily="18" charset="0"/>
                <a:cs typeface="Times New Roman" panose="02020603050405020304" pitchFamily="18" charset="0"/>
              </a:rPr>
              <a:t>news.usc.edu</a:t>
            </a:r>
            <a:r>
              <a:rPr lang="en-US" dirty="0">
                <a:latin typeface="Times New Roman" panose="02020603050405020304" pitchFamily="18" charset="0"/>
                <a:cs typeface="Times New Roman" panose="02020603050405020304" pitchFamily="18" charset="0"/>
              </a:rPr>
              <a:t>/20679/Fisher-named-director-of-communication-school-in-Annenberg/</a:t>
            </a:r>
          </a:p>
          <a:p>
            <a:pPr marL="0" indent="-457200">
              <a:lnSpc>
                <a:spcPct val="170000"/>
              </a:lnSpc>
              <a:buNone/>
            </a:pPr>
            <a:r>
              <a:rPr lang="en-US" dirty="0">
                <a:latin typeface="Times New Roman" panose="02020603050405020304" pitchFamily="18" charset="0"/>
                <a:cs typeface="Times New Roman" panose="02020603050405020304" pitchFamily="18" charset="0"/>
              </a:rPr>
              <a:t>Murphy, C. (2020). </a:t>
            </a:r>
            <a:r>
              <a:rPr lang="en-US" i="1" dirty="0">
                <a:latin typeface="Times New Roman" panose="02020603050405020304" pitchFamily="18" charset="0"/>
                <a:cs typeface="Times New Roman" panose="02020603050405020304" pitchFamily="18" charset="0"/>
              </a:rPr>
              <a:t>Narrative Criticism</a:t>
            </a:r>
            <a:r>
              <a:rPr lang="en-US" dirty="0">
                <a:latin typeface="Times New Roman" panose="02020603050405020304" pitchFamily="18" charset="0"/>
                <a:cs typeface="Times New Roman" panose="02020603050405020304" pitchFamily="18" charset="0"/>
              </a:rPr>
              <a:t>. Exegesis. https://</a:t>
            </a:r>
            <a:r>
              <a:rPr lang="en-US" dirty="0" err="1">
                <a:latin typeface="Times New Roman" panose="02020603050405020304" pitchFamily="18" charset="0"/>
                <a:cs typeface="Times New Roman" panose="02020603050405020304" pitchFamily="18" charset="0"/>
              </a:rPr>
              <a:t>webpages.scu.edu</a:t>
            </a:r>
            <a:r>
              <a:rPr lang="en-US" dirty="0">
                <a:latin typeface="Times New Roman" panose="02020603050405020304" pitchFamily="18" charset="0"/>
                <a:cs typeface="Times New Roman" panose="02020603050405020304" pitchFamily="18" charset="0"/>
              </a:rPr>
              <a:t>/ftp/</a:t>
            </a:r>
            <a:r>
              <a:rPr lang="en-US" dirty="0" err="1">
                <a:latin typeface="Times New Roman" panose="02020603050405020304" pitchFamily="18" charset="0"/>
                <a:cs typeface="Times New Roman" panose="02020603050405020304" pitchFamily="18" charset="0"/>
              </a:rPr>
              <a:t>cmurphy</a:t>
            </a:r>
            <a:r>
              <a:rPr lang="en-US" dirty="0">
                <a:latin typeface="Times New Roman" panose="02020603050405020304" pitchFamily="18" charset="0"/>
                <a:cs typeface="Times New Roman" panose="02020603050405020304" pitchFamily="18" charset="0"/>
              </a:rPr>
              <a:t>/courses/all/bible/exegesis/</a:t>
            </a:r>
            <a:r>
              <a:rPr lang="en-US" dirty="0" err="1">
                <a:latin typeface="Times New Roman" panose="02020603050405020304" pitchFamily="18" charset="0"/>
                <a:cs typeface="Times New Roman" panose="02020603050405020304" pitchFamily="18" charset="0"/>
              </a:rPr>
              <a:t>narrative.htm</a:t>
            </a:r>
            <a:endParaRPr lang="en-US" dirty="0">
              <a:latin typeface="Times New Roman" panose="02020603050405020304" pitchFamily="18" charset="0"/>
              <a:cs typeface="Times New Roman" panose="02020603050405020304" pitchFamily="18" charset="0"/>
            </a:endParaRPr>
          </a:p>
          <a:p>
            <a:pPr marL="0" indent="-457200">
              <a:lnSpc>
                <a:spcPct val="170000"/>
              </a:lnSpc>
              <a:buNone/>
            </a:pPr>
            <a:r>
              <a:rPr lang="en-US" i="1" dirty="0">
                <a:latin typeface="Times New Roman" panose="02020603050405020304" pitchFamily="18" charset="0"/>
                <a:cs typeface="Times New Roman" panose="02020603050405020304" pitchFamily="18" charset="0"/>
              </a:rPr>
              <a:t>Narrative Criticism - Research in Rhetoric and Communication Studies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MastersinCommunications.com</a:t>
            </a:r>
            <a:r>
              <a:rPr lang="en-US" dirty="0">
                <a:latin typeface="Times New Roman" panose="02020603050405020304" pitchFamily="18" charset="0"/>
                <a:cs typeface="Times New Roman" panose="02020603050405020304" pitchFamily="18" charset="0"/>
              </a:rPr>
              <a:t>. (2021, March 10). https://</a:t>
            </a:r>
            <a:r>
              <a:rPr lang="en-US" dirty="0" err="1">
                <a:latin typeface="Times New Roman" panose="02020603050405020304" pitchFamily="18" charset="0"/>
                <a:cs typeface="Times New Roman" panose="02020603050405020304" pitchFamily="18" charset="0"/>
              </a:rPr>
              <a:t>www.mastersincommunications.com</a:t>
            </a:r>
            <a:r>
              <a:rPr lang="en-US" dirty="0">
                <a:latin typeface="Times New Roman" panose="02020603050405020304" pitchFamily="18" charset="0"/>
                <a:cs typeface="Times New Roman" panose="02020603050405020304" pitchFamily="18" charset="0"/>
              </a:rPr>
              <a:t>/research/rhetorical-studies/narrative-criticism. </a:t>
            </a:r>
          </a:p>
          <a:p>
            <a:pPr marL="0" indent="-457200">
              <a:lnSpc>
                <a:spcPct val="170000"/>
              </a:lnSpc>
              <a:buNone/>
            </a:pPr>
            <a:r>
              <a:rPr lang="en-US" dirty="0">
                <a:latin typeface="Times New Roman" panose="02020603050405020304" pitchFamily="18" charset="0"/>
                <a:cs typeface="Times New Roman" panose="02020603050405020304" pitchFamily="18" charset="0"/>
              </a:rPr>
              <a:t>Powell, M. A. (2010). Narrative Criticism. In J. B. Green (Ed.), </a:t>
            </a:r>
            <a:r>
              <a:rPr lang="en-US" i="1" dirty="0">
                <a:latin typeface="Times New Roman" panose="02020603050405020304" pitchFamily="18" charset="0"/>
                <a:cs typeface="Times New Roman" panose="02020603050405020304" pitchFamily="18" charset="0"/>
              </a:rPr>
              <a:t>Hearing the New Testament: Strategies for interpretation </a:t>
            </a:r>
            <a:r>
              <a:rPr lang="en-US" dirty="0">
                <a:latin typeface="Times New Roman" panose="02020603050405020304" pitchFamily="18" charset="0"/>
                <a:cs typeface="Times New Roman" panose="02020603050405020304" pitchFamily="18" charset="0"/>
              </a:rPr>
              <a:t>(pp. 239-255). Eerdmans. </a:t>
            </a:r>
            <a:r>
              <a:rPr lang="en-US" u="sng" dirty="0">
                <a:latin typeface="Times New Roman" panose="02020603050405020304" pitchFamily="18" charset="0"/>
                <a:cs typeface="Times New Roman" panose="02020603050405020304" pitchFamily="18" charset="0"/>
                <a:hlinkClick r:id="rId2"/>
              </a:rPr>
              <a:t>https://www.marquette.edu/maqom/NarratPowell.pdf</a:t>
            </a:r>
            <a:endParaRPr lang="en-US" dirty="0">
              <a:latin typeface="Times New Roman" panose="02020603050405020304" pitchFamily="18" charset="0"/>
              <a:cs typeface="Times New Roman" panose="02020603050405020304" pitchFamily="18" charset="0"/>
            </a:endParaRPr>
          </a:p>
          <a:p>
            <a:pPr marL="0" indent="-457200">
              <a:lnSpc>
                <a:spcPct val="170000"/>
              </a:lnSpc>
              <a:buNone/>
            </a:pPr>
            <a:r>
              <a:rPr lang="en-US" dirty="0">
                <a:latin typeface="Times New Roman" panose="02020603050405020304" pitchFamily="18" charset="0"/>
                <a:cs typeface="Times New Roman" panose="02020603050405020304" pitchFamily="18" charset="0"/>
              </a:rPr>
              <a:t>Rowland, R., &amp; Jones, J. (2007, October 5). </a:t>
            </a:r>
            <a:r>
              <a:rPr lang="en-US" i="1" dirty="0">
                <a:latin typeface="Times New Roman" panose="02020603050405020304" pitchFamily="18" charset="0"/>
                <a:cs typeface="Times New Roman" panose="02020603050405020304" pitchFamily="18" charset="0"/>
              </a:rPr>
              <a:t>Recasting the American Dream and American Politics: Barack Obama's Keynote Address to the 2004 Democratic National Convention</a:t>
            </a:r>
            <a:r>
              <a:rPr lang="en-US" dirty="0">
                <a:latin typeface="Times New Roman" panose="02020603050405020304" pitchFamily="18" charset="0"/>
                <a:cs typeface="Times New Roman" panose="02020603050405020304" pitchFamily="18" charset="0"/>
              </a:rPr>
              <a:t>. Taylor &amp; Francis Online. https://</a:t>
            </a:r>
            <a:r>
              <a:rPr lang="en-US" dirty="0" err="1">
                <a:latin typeface="Times New Roman" panose="02020603050405020304" pitchFamily="18" charset="0"/>
                <a:cs typeface="Times New Roman" panose="02020603050405020304" pitchFamily="18" charset="0"/>
              </a:rPr>
              <a:t>www.tandfonline.com</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doi</a:t>
            </a:r>
            <a:r>
              <a:rPr lang="en-US" dirty="0">
                <a:latin typeface="Times New Roman" panose="02020603050405020304" pitchFamily="18" charset="0"/>
                <a:cs typeface="Times New Roman" panose="02020603050405020304" pitchFamily="18" charset="0"/>
              </a:rPr>
              <a:t>/abs/10.1080/00335630701593675?casa_token=_1pzXoXfX-gAAAAA%3A8YAmDj-3MTyfnJVglI0Ljq3itln_qbafAOh8ex7Gs9BrkHLVtTTLS9dZ--0nZKwHVfiHBjIbo-mVyw&amp;journalCode=rqjs20. </a:t>
            </a:r>
          </a:p>
          <a:p>
            <a:pPr marL="0" indent="0">
              <a:buNone/>
            </a:pPr>
            <a:endParaRPr lang="en-US" dirty="0"/>
          </a:p>
        </p:txBody>
      </p:sp>
    </p:spTree>
    <p:extLst>
      <p:ext uri="{BB962C8B-B14F-4D97-AF65-F5344CB8AC3E}">
        <p14:creationId xmlns:p14="http://schemas.microsoft.com/office/powerpoint/2010/main" val="194630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Literature Review</a:t>
            </a:r>
          </a:p>
        </p:txBody>
      </p:sp>
      <p:sp>
        <p:nvSpPr>
          <p:cNvPr id="3" name="Content Placeholder 2"/>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“Who Converts Whom? A Narrative-Critical Exegesis of the Book of Jonah” (Habib, 2014) </a:t>
            </a:r>
          </a:p>
          <a:p>
            <a:r>
              <a:rPr lang="en-US" sz="2800" dirty="0">
                <a:latin typeface="Times New Roman" panose="02020603050405020304" pitchFamily="18" charset="0"/>
                <a:cs typeface="Times New Roman" panose="02020603050405020304" pitchFamily="18" charset="0"/>
              </a:rPr>
              <a:t>“Recasting the American Dream and American Politics: Barack Obama’s Keynote Address to the 2004 Democratic National Convention” (Rowland, 2007) </a:t>
            </a:r>
          </a:p>
          <a:p>
            <a:r>
              <a:rPr lang="en-US" sz="2800" dirty="0">
                <a:latin typeface="Times New Roman" panose="02020603050405020304" pitchFamily="18" charset="0"/>
                <a:cs typeface="Times New Roman" panose="02020603050405020304" pitchFamily="18" charset="0"/>
              </a:rPr>
              <a:t>“The Audacity of Hope” (Clayton, 2007 )</a:t>
            </a:r>
          </a:p>
        </p:txBody>
      </p:sp>
    </p:spTree>
    <p:extLst>
      <p:ext uri="{BB962C8B-B14F-4D97-AF65-F5344CB8AC3E}">
        <p14:creationId xmlns:p14="http://schemas.microsoft.com/office/powerpoint/2010/main" val="291044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B2311-FE50-6344-8EC3-301676DDCEE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Research Question</a:t>
            </a:r>
          </a:p>
        </p:txBody>
      </p:sp>
      <p:sp>
        <p:nvSpPr>
          <p:cNvPr id="3" name="Content Placeholder 2">
            <a:extLst>
              <a:ext uri="{FF2B5EF4-FFF2-40B4-BE49-F238E27FC236}">
                <a16:creationId xmlns:a16="http://schemas.microsoft.com/office/drawing/2014/main" id="{E5E07BD0-B4F0-F84C-B4E5-85AB527EC8B1}"/>
              </a:ext>
            </a:extLst>
          </p:cNvPr>
          <p:cNvSpPr>
            <a:spLocks noGrp="1"/>
          </p:cNvSpPr>
          <p:nvPr>
            <p:ph idx="1"/>
          </p:nvPr>
        </p:nvSpPr>
        <p:spPr/>
        <p:txBody>
          <a:bodyPr/>
          <a:lstStyle/>
          <a:p>
            <a:pPr marL="0" indent="0" algn="ctr">
              <a:buNone/>
            </a:pPr>
            <a:endParaRPr lang="en-US" dirty="0"/>
          </a:p>
          <a:p>
            <a:pPr marL="0" indent="0" algn="ctr">
              <a:buNone/>
            </a:pPr>
            <a:r>
              <a:rPr lang="en-US" dirty="0">
                <a:latin typeface="Times New Roman" panose="02020603050405020304" pitchFamily="18" charset="0"/>
                <a:cs typeface="Times New Roman" panose="02020603050405020304" pitchFamily="18" charset="0"/>
              </a:rPr>
              <a:t>How were stories used in the 2004 DNC keynote address to achieve the speaker’s goal, which was to launch his political career? </a:t>
            </a:r>
          </a:p>
        </p:txBody>
      </p:sp>
    </p:spTree>
    <p:extLst>
      <p:ext uri="{BB962C8B-B14F-4D97-AF65-F5344CB8AC3E}">
        <p14:creationId xmlns:p14="http://schemas.microsoft.com/office/powerpoint/2010/main" val="373682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21B41-D2BF-BB46-8C28-634B155B3B9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Research Overview</a:t>
            </a:r>
          </a:p>
        </p:txBody>
      </p:sp>
      <p:sp>
        <p:nvSpPr>
          <p:cNvPr id="3" name="Content Placeholder 2">
            <a:extLst>
              <a:ext uri="{FF2B5EF4-FFF2-40B4-BE49-F238E27FC236}">
                <a16:creationId xmlns:a16="http://schemas.microsoft.com/office/drawing/2014/main" id="{E054955A-17AA-734E-BEC5-C492BCC8C6D1}"/>
              </a:ext>
            </a:extLst>
          </p:cNvPr>
          <p:cNvSpPr>
            <a:spLocks noGrp="1"/>
          </p:cNvSpPr>
          <p:nvPr>
            <p:ph idx="1"/>
          </p:nvPr>
        </p:nvSpPr>
        <p:spPr/>
        <p:txBody>
          <a:bodyPr>
            <a:normAutofit fontScale="92500" lnSpcReduction="20000"/>
          </a:bodyPr>
          <a:lstStyle/>
          <a:p>
            <a:r>
              <a:rPr lang="en-US" dirty="0"/>
              <a:t>Methodology</a:t>
            </a:r>
          </a:p>
          <a:p>
            <a:r>
              <a:rPr lang="en-US" dirty="0"/>
              <a:t>Inciting Incident</a:t>
            </a:r>
          </a:p>
          <a:p>
            <a:r>
              <a:rPr lang="en-US" dirty="0"/>
              <a:t>Rising Action</a:t>
            </a:r>
          </a:p>
          <a:p>
            <a:r>
              <a:rPr lang="en-US" dirty="0"/>
              <a:t>Climax</a:t>
            </a:r>
          </a:p>
          <a:p>
            <a:r>
              <a:rPr lang="en-US" dirty="0"/>
              <a:t>Falling Action</a:t>
            </a:r>
          </a:p>
          <a:p>
            <a:r>
              <a:rPr lang="en-US" dirty="0"/>
              <a:t>Resolution</a:t>
            </a:r>
          </a:p>
          <a:p>
            <a:r>
              <a:rPr lang="en-US" dirty="0"/>
              <a:t>Narrative Coherence and Fidelity</a:t>
            </a:r>
          </a:p>
          <a:p>
            <a:endParaRPr lang="en-US" dirty="0"/>
          </a:p>
        </p:txBody>
      </p:sp>
    </p:spTree>
    <p:extLst>
      <p:ext uri="{BB962C8B-B14F-4D97-AF65-F5344CB8AC3E}">
        <p14:creationId xmlns:p14="http://schemas.microsoft.com/office/powerpoint/2010/main" val="1162465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21877-EA49-F746-96B9-A8788C9C777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Narrative Paradigm</a:t>
            </a:r>
          </a:p>
        </p:txBody>
      </p:sp>
      <p:sp>
        <p:nvSpPr>
          <p:cNvPr id="3" name="Content Placeholder 2">
            <a:extLst>
              <a:ext uri="{FF2B5EF4-FFF2-40B4-BE49-F238E27FC236}">
                <a16:creationId xmlns:a16="http://schemas.microsoft.com/office/drawing/2014/main" id="{49C0A5BD-CDEF-CE46-9694-ADDBB679B8F4}"/>
              </a:ext>
            </a:extLst>
          </p:cNvPr>
          <p:cNvSpPr>
            <a:spLocks noGrp="1"/>
          </p:cNvSpPr>
          <p:nvPr>
            <p:ph idx="1"/>
          </p:nvPr>
        </p:nvSpPr>
        <p:spPr/>
        <p:txBody>
          <a:bodyPr>
            <a:normAutofit fontScale="92500" lnSpcReduction="10000"/>
          </a:bodyPr>
          <a:lstStyle/>
          <a:p>
            <a:r>
              <a:rPr lang="en-US" dirty="0"/>
              <a:t>“Narration as Human Communication Paradigm: The Case of Public Moral Argument” (Fisher, 1984). </a:t>
            </a:r>
          </a:p>
          <a:p>
            <a:r>
              <a:rPr lang="en-US" dirty="0"/>
              <a:t>“Is the story conveyed sequentially, logically, and without contradiction?” (Dainton, 2019). </a:t>
            </a:r>
          </a:p>
          <a:p>
            <a:r>
              <a:rPr lang="en-US" dirty="0"/>
              <a:t>Fisher postulates that there are five basic beliefs or tenets that make this theory accurate. </a:t>
            </a:r>
          </a:p>
        </p:txBody>
      </p:sp>
    </p:spTree>
    <p:extLst>
      <p:ext uri="{BB962C8B-B14F-4D97-AF65-F5344CB8AC3E}">
        <p14:creationId xmlns:p14="http://schemas.microsoft.com/office/powerpoint/2010/main" val="3778111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F8BCA-AF26-0F45-9334-B87733250C0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9BD60DD8-D4FC-6E4F-B516-89511D414424}"/>
              </a:ext>
            </a:extLst>
          </p:cNvPr>
          <p:cNvSpPr>
            <a:spLocks noGrp="1"/>
          </p:cNvSpPr>
          <p:nvPr>
            <p:ph idx="1"/>
          </p:nvPr>
        </p:nvSpPr>
        <p:spPr/>
        <p:txBody>
          <a:bodyPr>
            <a:normAutofit fontScale="92500"/>
          </a:bodyPr>
          <a:lstStyle/>
          <a:p>
            <a:r>
              <a:rPr lang="en-US" dirty="0"/>
              <a:t>Examine each piece of the literary shape of the text and determine how closely it compares to the general values, culture, character, and experience of the United States as a whole.</a:t>
            </a:r>
          </a:p>
          <a:p>
            <a:r>
              <a:rPr lang="en-US" dirty="0"/>
              <a:t>Each section will be examined based on the consistency and perceived truthfulness of Obama’s narrative.  </a:t>
            </a:r>
          </a:p>
        </p:txBody>
      </p:sp>
    </p:spTree>
    <p:extLst>
      <p:ext uri="{BB962C8B-B14F-4D97-AF65-F5344CB8AC3E}">
        <p14:creationId xmlns:p14="http://schemas.microsoft.com/office/powerpoint/2010/main" val="2008103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61A90-B89F-C740-B4C6-B7D6620CBFF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6A9DB3CC-AD27-BB42-840F-9F698CC563B5}"/>
              </a:ext>
            </a:extLst>
          </p:cNvPr>
          <p:cNvSpPr>
            <a:spLocks noGrp="1"/>
          </p:cNvSpPr>
          <p:nvPr>
            <p:ph idx="1"/>
          </p:nvPr>
        </p:nvSpPr>
        <p:spPr/>
        <p:txBody>
          <a:bodyPr/>
          <a:lstStyle/>
          <a:p>
            <a:pPr marL="0" indent="0">
              <a:buNone/>
            </a:pPr>
            <a:r>
              <a:rPr lang="en-US" dirty="0"/>
              <a:t>1. National values/experiences, culture, and 	character. </a:t>
            </a:r>
          </a:p>
          <a:p>
            <a:pPr marL="0" indent="0">
              <a:buNone/>
            </a:pPr>
            <a:r>
              <a:rPr lang="en-US" dirty="0"/>
              <a:t>2. Patriotism and independence. </a:t>
            </a:r>
          </a:p>
          <a:p>
            <a:pPr marL="0" indent="0">
              <a:buNone/>
            </a:pPr>
            <a:r>
              <a:rPr lang="en-US" dirty="0"/>
              <a:t>3. The American Dream/Bootstraps ideal. </a:t>
            </a:r>
          </a:p>
        </p:txBody>
      </p:sp>
    </p:spTree>
    <p:extLst>
      <p:ext uri="{BB962C8B-B14F-4D97-AF65-F5344CB8AC3E}">
        <p14:creationId xmlns:p14="http://schemas.microsoft.com/office/powerpoint/2010/main" val="4198582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9E265-1853-2D4E-A91C-8EDB5ED0031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Inciting Incident </a:t>
            </a:r>
          </a:p>
        </p:txBody>
      </p:sp>
      <p:sp>
        <p:nvSpPr>
          <p:cNvPr id="3" name="Content Placeholder 2">
            <a:extLst>
              <a:ext uri="{FF2B5EF4-FFF2-40B4-BE49-F238E27FC236}">
                <a16:creationId xmlns:a16="http://schemas.microsoft.com/office/drawing/2014/main" id="{DA1FEED0-2482-CE4B-8FEB-B919D2409430}"/>
              </a:ext>
            </a:extLst>
          </p:cNvPr>
          <p:cNvSpPr>
            <a:spLocks noGrp="1"/>
          </p:cNvSpPr>
          <p:nvPr>
            <p:ph idx="1"/>
          </p:nvPr>
        </p:nvSpPr>
        <p:spPr/>
        <p:txBody>
          <a:bodyPr>
            <a:normAutofit fontScale="92500"/>
          </a:bodyPr>
          <a:lstStyle/>
          <a:p>
            <a:r>
              <a:rPr lang="en-US" sz="2800" dirty="0"/>
              <a:t>First five minutes and twenty seconds of the speech </a:t>
            </a:r>
          </a:p>
          <a:p>
            <a:r>
              <a:rPr lang="en-US" sz="2800" dirty="0"/>
              <a:t>“American Dream/Bootstraps” </a:t>
            </a:r>
          </a:p>
          <a:p>
            <a:r>
              <a:rPr lang="en-US" sz="2800" dirty="0"/>
              <a:t>Establishes himself as someone whose “presence on [that] stage is pretty unlikely” (Obama, 2004, 1:23).</a:t>
            </a:r>
          </a:p>
          <a:p>
            <a:r>
              <a:rPr lang="en-US" sz="2800" dirty="0"/>
              <a:t>These stories have been used to establish Obama’s credibility as an American, as an everyday citizen, and as a representative of the American dream. </a:t>
            </a:r>
          </a:p>
        </p:txBody>
      </p:sp>
    </p:spTree>
    <p:extLst>
      <p:ext uri="{BB962C8B-B14F-4D97-AF65-F5344CB8AC3E}">
        <p14:creationId xmlns:p14="http://schemas.microsoft.com/office/powerpoint/2010/main" val="2765891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54212-AEAD-9249-9B79-33D4798F9FA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Rising Action</a:t>
            </a:r>
          </a:p>
        </p:txBody>
      </p:sp>
      <p:sp>
        <p:nvSpPr>
          <p:cNvPr id="3" name="Content Placeholder 2">
            <a:extLst>
              <a:ext uri="{FF2B5EF4-FFF2-40B4-BE49-F238E27FC236}">
                <a16:creationId xmlns:a16="http://schemas.microsoft.com/office/drawing/2014/main" id="{F1E76C9D-E754-D147-A918-4CDBB948A526}"/>
              </a:ext>
            </a:extLst>
          </p:cNvPr>
          <p:cNvSpPr>
            <a:spLocks noGrp="1"/>
          </p:cNvSpPr>
          <p:nvPr>
            <p:ph idx="1"/>
          </p:nvPr>
        </p:nvSpPr>
        <p:spPr/>
        <p:txBody>
          <a:bodyPr/>
          <a:lstStyle/>
          <a:p>
            <a:r>
              <a:rPr lang="en-US" dirty="0"/>
              <a:t>This use of narrative established Obama’s personal beliefs and values as well as planted the idea in the audience that there is a desperate need for change. </a:t>
            </a:r>
          </a:p>
        </p:txBody>
      </p:sp>
    </p:spTree>
    <p:extLst>
      <p:ext uri="{BB962C8B-B14F-4D97-AF65-F5344CB8AC3E}">
        <p14:creationId xmlns:p14="http://schemas.microsoft.com/office/powerpoint/2010/main" val="1591197451"/>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139</TotalTime>
  <Words>1037</Words>
  <Application>Microsoft Macintosh PowerPoint</Application>
  <PresentationFormat>On-screen Show (16:9)</PresentationFormat>
  <Paragraphs>71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Cambria</vt:lpstr>
      <vt:lpstr>Times New Roman</vt:lpstr>
      <vt:lpstr>Office Theme</vt:lpstr>
      <vt:lpstr>The Power of a Well-Told Story: A Narrative Criticism of Barack Obama’s 2004 DNC Keynote Address </vt:lpstr>
      <vt:lpstr>Literature Review</vt:lpstr>
      <vt:lpstr>Research Question</vt:lpstr>
      <vt:lpstr>Research Overview</vt:lpstr>
      <vt:lpstr>Narrative Paradigm</vt:lpstr>
      <vt:lpstr>Methodology</vt:lpstr>
      <vt:lpstr>Methodology</vt:lpstr>
      <vt:lpstr>Inciting Incident </vt:lpstr>
      <vt:lpstr>Rising Action</vt:lpstr>
      <vt:lpstr>Climax</vt:lpstr>
      <vt:lpstr>Falling Action</vt:lpstr>
      <vt:lpstr>Resolution</vt:lpstr>
      <vt:lpstr>Narrative Coherence and Fidelity</vt:lpstr>
      <vt:lpstr>RQ:</vt:lpstr>
      <vt:lpstr>Field Contribution</vt:lpstr>
      <vt:lpstr>Future Research</vt:lpstr>
      <vt:lpstr>References</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Grace Mallory</cp:lastModifiedBy>
  <cp:revision>8</cp:revision>
  <dcterms:created xsi:type="dcterms:W3CDTF">2014-11-10T20:35:24Z</dcterms:created>
  <dcterms:modified xsi:type="dcterms:W3CDTF">2022-03-15T04:49:42Z</dcterms:modified>
</cp:coreProperties>
</file>