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DFF"/>
    <a:srgbClr val="C4EDFF"/>
    <a:srgbClr val="65CE1E"/>
    <a:srgbClr val="00C28D"/>
    <a:srgbClr val="00B4FF"/>
    <a:srgbClr val="008080"/>
    <a:srgbClr val="1270FC"/>
    <a:srgbClr val="FFA200"/>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7ED14-88AB-874C-B8BA-146D8E8498C2}" v="568" dt="2022-04-04T19:11:35.372"/>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p:scale>
          <a:sx n="40" d="100"/>
          <a:sy n="40" d="100"/>
        </p:scale>
        <p:origin x="400" y="144"/>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erbaum, Joseph" userId="3d4ffe2b-ca5b-4d74-99a2-e94d55954595" providerId="ADAL" clId="{E547ED14-88AB-874C-B8BA-146D8E8498C2}"/>
    <pc:docChg chg="undo custSel modSld">
      <pc:chgData name="Bierbaum, Joseph" userId="3d4ffe2b-ca5b-4d74-99a2-e94d55954595" providerId="ADAL" clId="{E547ED14-88AB-874C-B8BA-146D8E8498C2}" dt="2022-04-04T19:11:35.372" v="554" actId="18331"/>
      <pc:docMkLst>
        <pc:docMk/>
      </pc:docMkLst>
      <pc:sldChg chg="addSp delSp modSp mod">
        <pc:chgData name="Bierbaum, Joseph" userId="3d4ffe2b-ca5b-4d74-99a2-e94d55954595" providerId="ADAL" clId="{E547ED14-88AB-874C-B8BA-146D8E8498C2}" dt="2022-04-04T19:11:35.372" v="554" actId="18331"/>
        <pc:sldMkLst>
          <pc:docMk/>
          <pc:sldMk cId="3247708637" sldId="256"/>
        </pc:sldMkLst>
        <pc:spChg chg="mod">
          <ac:chgData name="Bierbaum, Joseph" userId="3d4ffe2b-ca5b-4d74-99a2-e94d55954595" providerId="ADAL" clId="{E547ED14-88AB-874C-B8BA-146D8E8498C2}" dt="2022-04-04T19:10:00.760" v="548" actId="20577"/>
          <ac:spMkLst>
            <pc:docMk/>
            <pc:sldMk cId="3247708637" sldId="256"/>
            <ac:spMk id="4" creationId="{00000000-0000-0000-0000-000000000000}"/>
          </ac:spMkLst>
        </pc:spChg>
        <pc:spChg chg="del">
          <ac:chgData name="Bierbaum, Joseph" userId="3d4ffe2b-ca5b-4d74-99a2-e94d55954595" providerId="ADAL" clId="{E547ED14-88AB-874C-B8BA-146D8E8498C2}" dt="2022-04-04T19:01:11.622" v="255" actId="478"/>
          <ac:spMkLst>
            <pc:docMk/>
            <pc:sldMk cId="3247708637" sldId="256"/>
            <ac:spMk id="16" creationId="{8749C337-F786-1F47-8C23-1FB3C1D98472}"/>
          </ac:spMkLst>
        </pc:spChg>
        <pc:spChg chg="add del mod">
          <ac:chgData name="Bierbaum, Joseph" userId="3d4ffe2b-ca5b-4d74-99a2-e94d55954595" providerId="ADAL" clId="{E547ED14-88AB-874C-B8BA-146D8E8498C2}" dt="2022-04-04T19:01:13.464" v="256" actId="478"/>
          <ac:spMkLst>
            <pc:docMk/>
            <pc:sldMk cId="3247708637" sldId="256"/>
            <ac:spMk id="18" creationId="{7F3F3290-C6B7-B243-81F2-78895A34FEDA}"/>
          </ac:spMkLst>
        </pc:spChg>
        <pc:spChg chg="add del mod">
          <ac:chgData name="Bierbaum, Joseph" userId="3d4ffe2b-ca5b-4d74-99a2-e94d55954595" providerId="ADAL" clId="{E547ED14-88AB-874C-B8BA-146D8E8498C2}" dt="2022-04-04T19:03:41.026" v="299" actId="478"/>
          <ac:spMkLst>
            <pc:docMk/>
            <pc:sldMk cId="3247708637" sldId="256"/>
            <ac:spMk id="21" creationId="{A90756F0-13D1-954D-8682-BCB67E4C410C}"/>
          </ac:spMkLst>
        </pc:spChg>
        <pc:spChg chg="add mod">
          <ac:chgData name="Bierbaum, Joseph" userId="3d4ffe2b-ca5b-4d74-99a2-e94d55954595" providerId="ADAL" clId="{E547ED14-88AB-874C-B8BA-146D8E8498C2}" dt="2022-04-04T19:04:15.167" v="306" actId="1076"/>
          <ac:spMkLst>
            <pc:docMk/>
            <pc:sldMk cId="3247708637" sldId="256"/>
            <ac:spMk id="22" creationId="{E1662F99-A21C-CA41-902A-FE5F646702B2}"/>
          </ac:spMkLst>
        </pc:spChg>
        <pc:spChg chg="add del mod">
          <ac:chgData name="Bierbaum, Joseph" userId="3d4ffe2b-ca5b-4d74-99a2-e94d55954595" providerId="ADAL" clId="{E547ED14-88AB-874C-B8BA-146D8E8498C2}" dt="2022-04-04T19:04:55.619" v="314"/>
          <ac:spMkLst>
            <pc:docMk/>
            <pc:sldMk cId="3247708637" sldId="256"/>
            <ac:spMk id="24" creationId="{B70E98FF-29E5-344B-B99D-D5AD35C4AB84}"/>
          </ac:spMkLst>
        </pc:spChg>
        <pc:spChg chg="add del mod">
          <ac:chgData name="Bierbaum, Joseph" userId="3d4ffe2b-ca5b-4d74-99a2-e94d55954595" providerId="ADAL" clId="{E547ED14-88AB-874C-B8BA-146D8E8498C2}" dt="2022-04-04T19:05:12.378" v="316"/>
          <ac:spMkLst>
            <pc:docMk/>
            <pc:sldMk cId="3247708637" sldId="256"/>
            <ac:spMk id="26" creationId="{EFE3B318-8D8A-1F41-8419-95AF83A67CB4}"/>
          </ac:spMkLst>
        </pc:spChg>
        <pc:spChg chg="mod">
          <ac:chgData name="Bierbaum, Joseph" userId="3d4ffe2b-ca5b-4d74-99a2-e94d55954595" providerId="ADAL" clId="{E547ED14-88AB-874C-B8BA-146D8E8498C2}" dt="2022-04-04T19:10:47.522" v="552" actId="1076"/>
          <ac:spMkLst>
            <pc:docMk/>
            <pc:sldMk cId="3247708637" sldId="256"/>
            <ac:spMk id="31" creationId="{E18BF7DB-B568-4F87-8BB2-448165E6F758}"/>
          </ac:spMkLst>
        </pc:spChg>
        <pc:spChg chg="mod">
          <ac:chgData name="Bierbaum, Joseph" userId="3d4ffe2b-ca5b-4d74-99a2-e94d55954595" providerId="ADAL" clId="{E547ED14-88AB-874C-B8BA-146D8E8498C2}" dt="2022-04-04T19:10:42.933" v="551" actId="20577"/>
          <ac:spMkLst>
            <pc:docMk/>
            <pc:sldMk cId="3247708637" sldId="256"/>
            <ac:spMk id="35" creationId="{9086115A-38C3-486F-AEAF-F1BC97ADDEFB}"/>
          </ac:spMkLst>
        </pc:spChg>
        <pc:spChg chg="mod">
          <ac:chgData name="Bierbaum, Joseph" userId="3d4ffe2b-ca5b-4d74-99a2-e94d55954595" providerId="ADAL" clId="{E547ED14-88AB-874C-B8BA-146D8E8498C2}" dt="2022-04-04T19:10:37.342" v="550" actId="20577"/>
          <ac:spMkLst>
            <pc:docMk/>
            <pc:sldMk cId="3247708637" sldId="256"/>
            <ac:spMk id="38" creationId="{C7C8C926-0357-4E54-833F-4055FF4682FB}"/>
          </ac:spMkLst>
        </pc:spChg>
        <pc:spChg chg="mod">
          <ac:chgData name="Bierbaum, Joseph" userId="3d4ffe2b-ca5b-4d74-99a2-e94d55954595" providerId="ADAL" clId="{E547ED14-88AB-874C-B8BA-146D8E8498C2}" dt="2022-04-04T18:47:58.236" v="253" actId="1076"/>
          <ac:spMkLst>
            <pc:docMk/>
            <pc:sldMk cId="3247708637" sldId="256"/>
            <ac:spMk id="39" creationId="{20A0E31F-C5EE-4119-92F2-6E9D713D9A6D}"/>
          </ac:spMkLst>
        </pc:spChg>
        <pc:spChg chg="mod">
          <ac:chgData name="Bierbaum, Joseph" userId="3d4ffe2b-ca5b-4d74-99a2-e94d55954595" providerId="ADAL" clId="{E547ED14-88AB-874C-B8BA-146D8E8498C2}" dt="2022-04-04T19:08:48.432" v="546" actId="20577"/>
          <ac:spMkLst>
            <pc:docMk/>
            <pc:sldMk cId="3247708637" sldId="256"/>
            <ac:spMk id="40" creationId="{5EF375D9-0FED-4683-BADD-971AFB857C4A}"/>
          </ac:spMkLst>
        </pc:spChg>
        <pc:spChg chg="mod">
          <ac:chgData name="Bierbaum, Joseph" userId="3d4ffe2b-ca5b-4d74-99a2-e94d55954595" providerId="ADAL" clId="{E547ED14-88AB-874C-B8BA-146D8E8498C2}" dt="2022-04-04T19:10:31.521" v="549" actId="20577"/>
          <ac:spMkLst>
            <pc:docMk/>
            <pc:sldMk cId="3247708637" sldId="256"/>
            <ac:spMk id="41" creationId="{0D7F5E47-CF65-43DA-9A6F-AA2B583315FE}"/>
          </ac:spMkLst>
        </pc:spChg>
        <pc:spChg chg="mod">
          <ac:chgData name="Bierbaum, Joseph" userId="3d4ffe2b-ca5b-4d74-99a2-e94d55954595" providerId="ADAL" clId="{E547ED14-88AB-874C-B8BA-146D8E8498C2}" dt="2022-04-04T19:07:38.342" v="517" actId="20577"/>
          <ac:spMkLst>
            <pc:docMk/>
            <pc:sldMk cId="3247708637" sldId="256"/>
            <ac:spMk id="159" creationId="{00000000-0000-0000-0000-000000000000}"/>
          </ac:spMkLst>
        </pc:spChg>
        <pc:spChg chg="mod">
          <ac:chgData name="Bierbaum, Joseph" userId="3d4ffe2b-ca5b-4d74-99a2-e94d55954595" providerId="ADAL" clId="{E547ED14-88AB-874C-B8BA-146D8E8498C2}" dt="2022-04-04T19:11:35.372" v="554" actId="18331"/>
          <ac:spMkLst>
            <pc:docMk/>
            <pc:sldMk cId="3247708637" sldId="256"/>
            <ac:spMk id="162" creationId="{00000000-0000-0000-0000-000000000000}"/>
          </ac:spMkLst>
        </pc:spChg>
        <pc:spChg chg="mod">
          <ac:chgData name="Bierbaum, Joseph" userId="3d4ffe2b-ca5b-4d74-99a2-e94d55954595" providerId="ADAL" clId="{E547ED14-88AB-874C-B8BA-146D8E8498C2}" dt="2022-04-04T18:47:17.440" v="250" actId="2"/>
          <ac:spMkLst>
            <pc:docMk/>
            <pc:sldMk cId="3247708637" sldId="256"/>
            <ac:spMk id="165" creationId="{00000000-0000-0000-0000-000000000000}"/>
          </ac:spMkLst>
        </pc:spChg>
        <pc:graphicFrameChg chg="add del mod">
          <ac:chgData name="Bierbaum, Joseph" userId="3d4ffe2b-ca5b-4d74-99a2-e94d55954595" providerId="ADAL" clId="{E547ED14-88AB-874C-B8BA-146D8E8498C2}" dt="2022-04-04T19:04:55.619" v="314"/>
          <ac:graphicFrameMkLst>
            <pc:docMk/>
            <pc:sldMk cId="3247708637" sldId="256"/>
            <ac:graphicFrameMk id="23" creationId="{9BAD514C-188F-264F-AB37-2D67157CF46F}"/>
          </ac:graphicFrameMkLst>
        </pc:graphicFrameChg>
        <pc:graphicFrameChg chg="add del mod">
          <ac:chgData name="Bierbaum, Joseph" userId="3d4ffe2b-ca5b-4d74-99a2-e94d55954595" providerId="ADAL" clId="{E547ED14-88AB-874C-B8BA-146D8E8498C2}" dt="2022-04-04T19:05:12.378" v="316"/>
          <ac:graphicFrameMkLst>
            <pc:docMk/>
            <pc:sldMk cId="3247708637" sldId="256"/>
            <ac:graphicFrameMk id="25" creationId="{7F8DEE68-B14F-9D41-A63B-8C735F6E20D4}"/>
          </ac:graphicFrameMkLst>
        </pc:graphicFrameChg>
        <pc:picChg chg="mod">
          <ac:chgData name="Bierbaum, Joseph" userId="3d4ffe2b-ca5b-4d74-99a2-e94d55954595" providerId="ADAL" clId="{E547ED14-88AB-874C-B8BA-146D8E8498C2}" dt="2022-04-04T19:07:43.085" v="518" actId="1076"/>
          <ac:picMkLst>
            <pc:docMk/>
            <pc:sldMk cId="3247708637" sldId="256"/>
            <ac:picMk id="2" creationId="{2866F4F3-9149-49DD-AF73-EDE688C70484}"/>
          </ac:picMkLst>
        </pc:picChg>
        <pc:picChg chg="mod">
          <ac:chgData name="Bierbaum, Joseph" userId="3d4ffe2b-ca5b-4d74-99a2-e94d55954595" providerId="ADAL" clId="{E547ED14-88AB-874C-B8BA-146D8E8498C2}" dt="2022-04-04T19:10:50.088" v="553" actId="1076"/>
          <ac:picMkLst>
            <pc:docMk/>
            <pc:sldMk cId="3247708637" sldId="256"/>
            <ac:picMk id="8" creationId="{EDBA8FD2-483D-4506-97A2-815D928081E2}"/>
          </ac:picMkLst>
        </pc:picChg>
        <pc:picChg chg="del">
          <ac:chgData name="Bierbaum, Joseph" userId="3d4ffe2b-ca5b-4d74-99a2-e94d55954595" providerId="ADAL" clId="{E547ED14-88AB-874C-B8BA-146D8E8498C2}" dt="2022-04-04T18:35:02.868" v="0" actId="478"/>
          <ac:picMkLst>
            <pc:docMk/>
            <pc:sldMk cId="3247708637" sldId="256"/>
            <ac:picMk id="10" creationId="{4073C58C-A621-844F-B21C-58E7A59AF1CC}"/>
          </ac:picMkLst>
        </pc:picChg>
        <pc:picChg chg="mod">
          <ac:chgData name="Bierbaum, Joseph" userId="3d4ffe2b-ca5b-4d74-99a2-e94d55954595" providerId="ADAL" clId="{E547ED14-88AB-874C-B8BA-146D8E8498C2}" dt="2022-04-04T18:47:55.770" v="252" actId="1076"/>
          <ac:picMkLst>
            <pc:docMk/>
            <pc:sldMk cId="3247708637" sldId="256"/>
            <ac:picMk id="14" creationId="{761DF33A-E436-8849-8A34-45FBEB53ABB8}"/>
          </ac:picMkLst>
        </pc:picChg>
        <pc:picChg chg="del mod">
          <ac:chgData name="Bierbaum, Joseph" userId="3d4ffe2b-ca5b-4d74-99a2-e94d55954595" providerId="ADAL" clId="{E547ED14-88AB-874C-B8BA-146D8E8498C2}" dt="2022-04-04T18:38:32.816" v="72" actId="478"/>
          <ac:picMkLst>
            <pc:docMk/>
            <pc:sldMk cId="3247708637" sldId="256"/>
            <ac:picMk id="17" creationId="{F43F7102-4C1A-5541-8F20-2F14A57F5175}"/>
          </ac:picMkLst>
        </pc:picChg>
        <pc:picChg chg="add mod">
          <ac:chgData name="Bierbaum, Joseph" userId="3d4ffe2b-ca5b-4d74-99a2-e94d55954595" providerId="ADAL" clId="{E547ED14-88AB-874C-B8BA-146D8E8498C2}" dt="2022-04-04T19:04:09.710" v="305" actId="1076"/>
          <ac:picMkLst>
            <pc:docMk/>
            <pc:sldMk cId="3247708637" sldId="256"/>
            <ac:picMk id="20" creationId="{D76DB61B-5AF6-5C45-962A-E7F28523D6FB}"/>
          </ac:picMkLst>
        </pc:picChg>
        <pc:picChg chg="add mod">
          <ac:chgData name="Bierbaum, Joseph" userId="3d4ffe2b-ca5b-4d74-99a2-e94d55954595" providerId="ADAL" clId="{E547ED14-88AB-874C-B8BA-146D8E8498C2}" dt="2022-04-04T18:38:53.436" v="77" actId="1076"/>
          <ac:picMkLst>
            <pc:docMk/>
            <pc:sldMk cId="3247708637" sldId="256"/>
            <ac:picMk id="1026" creationId="{55EC49D0-F4AF-1D46-B29E-4943A60A1516}"/>
          </ac:picMkLst>
        </pc:picChg>
        <pc:picChg chg="add del mod">
          <ac:chgData name="Bierbaum, Joseph" userId="3d4ffe2b-ca5b-4d74-99a2-e94d55954595" providerId="ADAL" clId="{E547ED14-88AB-874C-B8BA-146D8E8498C2}" dt="2022-04-04T19:00:36.180" v="254" actId="478"/>
          <ac:picMkLst>
            <pc:docMk/>
            <pc:sldMk cId="3247708637" sldId="256"/>
            <ac:picMk id="1028" creationId="{BE268C6B-0125-E84E-A5DA-900C55F9F8D8}"/>
          </ac:picMkLst>
        </pc:picChg>
        <pc:picChg chg="add del mod">
          <ac:chgData name="Bierbaum, Joseph" userId="3d4ffe2b-ca5b-4d74-99a2-e94d55954595" providerId="ADAL" clId="{E547ED14-88AB-874C-B8BA-146D8E8498C2}" dt="2022-04-04T19:01:19.588" v="261" actId="478"/>
          <ac:picMkLst>
            <pc:docMk/>
            <pc:sldMk cId="3247708637" sldId="256"/>
            <ac:picMk id="1030" creationId="{740F4797-706E-384E-8A77-2A7C3EC1FE2A}"/>
          </ac:picMkLst>
        </pc:picChg>
        <pc:cxnChg chg="add del mod">
          <ac:chgData name="Bierbaum, Joseph" userId="3d4ffe2b-ca5b-4d74-99a2-e94d55954595" providerId="ADAL" clId="{E547ED14-88AB-874C-B8BA-146D8E8498C2}" dt="2022-04-04T18:46:17.890" v="244" actId="478"/>
          <ac:cxnSpMkLst>
            <pc:docMk/>
            <pc:sldMk cId="3247708637" sldId="256"/>
            <ac:cxnSpMk id="12" creationId="{3638D222-1704-A849-9C72-C706ADB58CF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4/4/22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dirty="0"/>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dirty="0"/>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4/4/22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4/4/22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4/4/22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dirty="0"/>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4/4/22</a:t>
            </a:fld>
            <a:endParaRPr lang="en-US" dirty="0"/>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dirty="0"/>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5742" y="504527"/>
            <a:ext cx="42462546" cy="3988847"/>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r>
              <a:rPr lang="en-US" sz="7200" dirty="0">
                <a:latin typeface="Bahnschrift Condensed"/>
                <a:ea typeface="+mn-lt"/>
                <a:cs typeface="+mn-lt"/>
              </a:rPr>
              <a:t>The Cutaneous Microbiome of the Red-Spotted Newt (</a:t>
            </a:r>
            <a:r>
              <a:rPr lang="en-US" sz="7200" i="1" dirty="0">
                <a:latin typeface="Bahnschrift Condensed"/>
                <a:ea typeface="+mn-lt"/>
                <a:cs typeface="+mn-lt"/>
              </a:rPr>
              <a:t>Notophthalmus viridescens</a:t>
            </a:r>
            <a:r>
              <a:rPr lang="en-US" sz="7200" dirty="0">
                <a:ea typeface="+mn-lt"/>
                <a:cs typeface="+mn-lt"/>
              </a:rPr>
              <a:t>)</a:t>
            </a:r>
            <a:r>
              <a:rPr lang="en-US" sz="7200" dirty="0">
                <a:latin typeface="Calibri"/>
                <a:ea typeface="+mn-lt"/>
                <a:cs typeface="+mn-lt"/>
              </a:rPr>
              <a:t> </a:t>
            </a:r>
            <a:r>
              <a:rPr lang="en-US" sz="7200" dirty="0">
                <a:latin typeface="Bahnschrift Condensed"/>
                <a:ea typeface="+mn-lt"/>
                <a:cs typeface="+mn-lt"/>
              </a:rPr>
              <a:t>and Its Role</a:t>
            </a:r>
          </a:p>
          <a:p>
            <a:r>
              <a:rPr lang="en-US" sz="7200" dirty="0">
                <a:latin typeface="Bahnschrift Condensed"/>
                <a:ea typeface="+mn-lt"/>
                <a:cs typeface="+mn-lt"/>
              </a:rPr>
              <a:t> as Defense Against Fungal Pathogens </a:t>
            </a:r>
            <a:endParaRPr lang="en-US" sz="7200" dirty="0">
              <a:latin typeface="Bahnschrift Condensed"/>
              <a:cs typeface="Calibri"/>
            </a:endParaRPr>
          </a:p>
          <a:p>
            <a:pPr algn="just"/>
            <a:r>
              <a:rPr lang="en-US" sz="4400" b="1" dirty="0">
                <a:latin typeface="Times New Roman"/>
                <a:cs typeface="Times New Roman"/>
              </a:rPr>
              <a:t>Joseph Bierbaum, Dylan Peterson, Danielle Sweeney, &amp; Matthew Becker</a:t>
            </a:r>
          </a:p>
          <a:p>
            <a:pPr algn="just"/>
            <a:endParaRPr lang="en-US" sz="4400" b="1" dirty="0">
              <a:latin typeface="Times New Roman"/>
              <a:cs typeface="Times New Roman"/>
            </a:endParaRPr>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64326" y="1557500"/>
            <a:ext cx="6931132" cy="1967439"/>
          </a:xfrm>
          <a:prstGeom prst="rect">
            <a:avLst/>
          </a:prstGeom>
        </p:spPr>
      </p:pic>
      <p:sp>
        <p:nvSpPr>
          <p:cNvPr id="159" name="TextBox 158"/>
          <p:cNvSpPr txBox="1"/>
          <p:nvPr/>
        </p:nvSpPr>
        <p:spPr>
          <a:xfrm>
            <a:off x="33857931" y="23133408"/>
            <a:ext cx="9348704" cy="9612248"/>
          </a:xfrm>
          <a:prstGeom prst="rect">
            <a:avLst/>
          </a:prstGeom>
          <a:solidFill>
            <a:schemeClr val="bg1"/>
          </a:solidFill>
          <a:ln>
            <a:solidFill>
              <a:schemeClr val="tx1"/>
            </a:solidFill>
          </a:ln>
        </p:spPr>
        <p:txBody>
          <a:bodyPr wrap="square" lIns="131445" tIns="65723" rIns="131445" bIns="65723" rtlCol="0" anchor="t">
            <a:spAutoFit/>
          </a:bodyPr>
          <a:lstStyle/>
          <a:p>
            <a:r>
              <a:rPr lang="en-US" sz="2000" baseline="30000" dirty="0">
                <a:ea typeface="+mn-lt"/>
                <a:cs typeface="+mn-lt"/>
              </a:rPr>
              <a:t>1 </a:t>
            </a:r>
            <a:r>
              <a:rPr lang="en-US" sz="2000" dirty="0">
                <a:ea typeface="+mn-lt"/>
                <a:cs typeface="+mn-lt"/>
              </a:rPr>
              <a:t>Harris, R., Brucker, R., Walke, J. </a:t>
            </a:r>
            <a:r>
              <a:rPr lang="en-US" sz="2000" i="1" dirty="0">
                <a:ea typeface="+mn-lt"/>
                <a:cs typeface="+mn-lt"/>
              </a:rPr>
              <a:t>et al.</a:t>
            </a:r>
            <a:r>
              <a:rPr lang="en-US" sz="2000" dirty="0">
                <a:ea typeface="+mn-lt"/>
                <a:cs typeface="+mn-lt"/>
              </a:rPr>
              <a:t> Skin microbes on frogs prevent morbidity and mortality caused by a lethal skin fungus. </a:t>
            </a:r>
            <a:r>
              <a:rPr lang="en-US" sz="2000" i="1" dirty="0">
                <a:ea typeface="+mn-lt"/>
                <a:cs typeface="+mn-lt"/>
              </a:rPr>
              <a:t>ISME J</a:t>
            </a:r>
            <a:r>
              <a:rPr lang="en-US" sz="2000" dirty="0">
                <a:ea typeface="+mn-lt"/>
                <a:cs typeface="+mn-lt"/>
              </a:rPr>
              <a:t> </a:t>
            </a:r>
            <a:r>
              <a:rPr lang="en-US" sz="2000" b="1" dirty="0">
                <a:ea typeface="+mn-lt"/>
                <a:cs typeface="+mn-lt"/>
              </a:rPr>
              <a:t>3, </a:t>
            </a:r>
            <a:r>
              <a:rPr lang="en-US" sz="2000" dirty="0">
                <a:ea typeface="+mn-lt"/>
                <a:cs typeface="+mn-lt"/>
              </a:rPr>
              <a:t>818–824 (2009). https://doi.org/10.1038/ismej.2009.27.</a:t>
            </a:r>
            <a:endParaRPr lang="en-US" dirty="0">
              <a:cs typeface="Calibri"/>
            </a:endParaRPr>
          </a:p>
          <a:p>
            <a:r>
              <a:rPr lang="en-US" sz="2000" baseline="30000" dirty="0"/>
              <a:t>2 </a:t>
            </a:r>
            <a:r>
              <a:rPr lang="en-US" sz="2000" dirty="0"/>
              <a:t>Sreedharan, G., &amp; Vasudevan, K. (2021). Chytridiomycosis in Asian Amphibians, a Global Resource for </a:t>
            </a:r>
            <a:r>
              <a:rPr lang="en-US" sz="2000" i="1" dirty="0"/>
              <a:t>Batrachochytrium dendrobatidis</a:t>
            </a:r>
            <a:r>
              <a:rPr lang="en-US" sz="2000" dirty="0"/>
              <a:t> (Bd) Research. </a:t>
            </a:r>
            <a:r>
              <a:rPr lang="en-US" sz="2000" i="1" dirty="0"/>
              <a:t>Journal of the Indian Institute of Science</a:t>
            </a:r>
            <a:r>
              <a:rPr lang="en-US" sz="2000" dirty="0"/>
              <a:t>, </a:t>
            </a:r>
            <a:r>
              <a:rPr lang="en-US" sz="2000" i="1" dirty="0"/>
              <a:t>101</a:t>
            </a:r>
            <a:r>
              <a:rPr lang="en-US" sz="2000" dirty="0"/>
              <a:t>(2), 227–241. https://doi.org/10.1007/s41745-021-00227-3.</a:t>
            </a:r>
          </a:p>
          <a:p>
            <a:r>
              <a:rPr lang="en-US" sz="2000" baseline="30000" dirty="0">
                <a:ea typeface="+mn-lt"/>
                <a:cs typeface="+mn-lt"/>
              </a:rPr>
              <a:t>3 </a:t>
            </a:r>
            <a:r>
              <a:rPr lang="en-US" sz="2000" dirty="0"/>
              <a:t>Blackburn, L., Nanjappa, P., &amp; Lannoo, M. J. (2001). An atlas of the distribution of US amphibians. </a:t>
            </a:r>
            <a:r>
              <a:rPr lang="en-US" sz="2000" i="1" dirty="0"/>
              <a:t>Copyright, Ball State University, Muncie, Indiana, USA</a:t>
            </a:r>
            <a:r>
              <a:rPr lang="en-US" sz="2000" dirty="0"/>
              <a:t>, 230.</a:t>
            </a:r>
          </a:p>
          <a:p>
            <a:r>
              <a:rPr lang="en-US" sz="2000" baseline="30000" dirty="0"/>
              <a:t>4</a:t>
            </a:r>
            <a:r>
              <a:rPr lang="en-US" sz="2000" dirty="0"/>
              <a:t> Powell, R., Conant, R., Collins, J. (2016). Peterson Field Guide to Reptiles and Amphibians of Eastern and Central North America, 4</a:t>
            </a:r>
            <a:r>
              <a:rPr lang="en-US" sz="2000" baseline="30000" dirty="0"/>
              <a:t>th</a:t>
            </a:r>
            <a:r>
              <a:rPr lang="en-US" sz="2000" dirty="0"/>
              <a:t> edition. </a:t>
            </a:r>
            <a:r>
              <a:rPr lang="en-US" sz="2000" i="1" dirty="0"/>
              <a:t>Mifflin Harcourt. </a:t>
            </a:r>
            <a:endParaRPr lang="en-US" sz="2000" baseline="30000" dirty="0"/>
          </a:p>
          <a:p>
            <a:endParaRPr lang="en-US" sz="2000" dirty="0"/>
          </a:p>
          <a:p>
            <a:endParaRPr lang="en-US" sz="2800" i="1" dirty="0">
              <a:ea typeface="+mn-lt"/>
              <a:cs typeface="+mn-lt"/>
            </a:endParaRPr>
          </a:p>
          <a:p>
            <a:pPr algn="ctr"/>
            <a:r>
              <a:rPr lang="en-US" sz="2800" i="1" dirty="0">
                <a:ea typeface="+mn-lt"/>
                <a:cs typeface="+mn-lt"/>
              </a:rPr>
              <a:t>We would like to thank the Liberty University Department of Biology and Chemistry , the Center for Research and Scholarship, and  the Virginia Herpetological Society for funding and support. We would also like to thank the other members of Dr. Becker’s Research Team.</a:t>
            </a:r>
            <a:endParaRPr lang="en-US" sz="2800" dirty="0">
              <a:cs typeface="Calibri"/>
            </a:endParaRPr>
          </a:p>
          <a:p>
            <a:pPr algn="ctr"/>
            <a:endParaRPr lang="en-US" sz="2800" i="1" dirty="0">
              <a:latin typeface="Calibri"/>
              <a:cs typeface="Calibri"/>
            </a:endParaRPr>
          </a:p>
          <a:p>
            <a:pPr algn="ctr"/>
            <a:endParaRPr lang="en-US" sz="2800" i="1" dirty="0">
              <a:latin typeface="Calibri"/>
              <a:cs typeface="Calibri"/>
            </a:endParaRPr>
          </a:p>
          <a:p>
            <a:pPr algn="ctr"/>
            <a:endParaRPr lang="en-US" sz="2800" i="1" dirty="0">
              <a:latin typeface="Calibri"/>
              <a:cs typeface="Calibri"/>
            </a:endParaRPr>
          </a:p>
          <a:p>
            <a:pPr algn="ctr"/>
            <a:endParaRPr lang="en-US" sz="3600" i="1" dirty="0">
              <a:latin typeface="Calibri"/>
              <a:cs typeface="Calibri"/>
            </a:endParaRPr>
          </a:p>
          <a:p>
            <a:pPr algn="ctr"/>
            <a:endParaRPr lang="en-US" sz="2600" i="1" dirty="0">
              <a:latin typeface="Calibri"/>
              <a:cs typeface="Calibri"/>
            </a:endParaRPr>
          </a:p>
          <a:p>
            <a:pPr algn="ctr"/>
            <a:endParaRPr lang="en-US" sz="2600" i="1" dirty="0">
              <a:latin typeface="Calibri"/>
              <a:cs typeface="Calibri"/>
            </a:endParaRPr>
          </a:p>
          <a:p>
            <a:pPr algn="ctr"/>
            <a:endParaRPr lang="en-US" sz="3600" i="1" dirty="0">
              <a:latin typeface="Calibri"/>
              <a:cs typeface="Calibri"/>
            </a:endParaRPr>
          </a:p>
        </p:txBody>
      </p:sp>
      <p:sp>
        <p:nvSpPr>
          <p:cNvPr id="162" name="TextBox 161"/>
          <p:cNvSpPr txBox="1"/>
          <p:nvPr/>
        </p:nvSpPr>
        <p:spPr>
          <a:xfrm>
            <a:off x="10768193" y="5010742"/>
            <a:ext cx="22601738" cy="27777293"/>
          </a:xfrm>
          <a:prstGeom prst="rect">
            <a:avLst/>
          </a:prstGeom>
          <a:solidFill>
            <a:srgbClr val="FFFFFF"/>
          </a:solidFill>
          <a:ln cap="rnd">
            <a:solidFill>
              <a:schemeClr val="tx1"/>
            </a:solidFill>
          </a:ln>
        </p:spPr>
        <p:txBody>
          <a:bodyPr wrap="square" lIns="182880" tIns="45720" rIns="182880" bIns="45720" rtlCol="0" anchor="t">
            <a:noAutofit/>
          </a:bodyPr>
          <a:lstStyle/>
          <a:p>
            <a:pPr algn="just"/>
            <a:r>
              <a:rPr lang="en-US" sz="1800" dirty="0">
                <a:latin typeface="Times New Roman"/>
                <a:cs typeface="Times New Roman"/>
              </a:rPr>
              <a:t>       </a:t>
            </a:r>
            <a:endParaRPr lang="en-US" dirty="0">
              <a:latin typeface="Calibri"/>
              <a:cs typeface="Calibri"/>
            </a:endParaRPr>
          </a:p>
          <a:p>
            <a:pPr algn="just"/>
            <a:endParaRPr lang="en-US" sz="1800" dirty="0">
              <a:latin typeface="Times New Roman"/>
              <a:cs typeface="Times New Roman"/>
            </a:endParaRPr>
          </a:p>
          <a:p>
            <a:pPr algn="just"/>
            <a:r>
              <a:rPr lang="en-US" sz="1800" dirty="0">
                <a:latin typeface="Times New Roman"/>
                <a:cs typeface="Times New Roman"/>
              </a:rPr>
              <a:t>                 </a:t>
            </a:r>
          </a:p>
          <a:p>
            <a:pPr algn="just"/>
            <a:endParaRPr lang="en-US" sz="1800" dirty="0">
              <a:latin typeface="Times New Roman"/>
              <a:cs typeface="Times New Roman"/>
            </a:endParaRPr>
          </a:p>
          <a:p>
            <a:pPr algn="just"/>
            <a:r>
              <a:rPr lang="en-US" sz="1800" dirty="0">
                <a:latin typeface="Times New Roman"/>
                <a:cs typeface="Times New Roman"/>
              </a:rPr>
              <a:t>                        </a:t>
            </a:r>
          </a:p>
        </p:txBody>
      </p:sp>
      <p:sp>
        <p:nvSpPr>
          <p:cNvPr id="165" name="TextBox 164"/>
          <p:cNvSpPr txBox="1"/>
          <p:nvPr/>
        </p:nvSpPr>
        <p:spPr>
          <a:xfrm>
            <a:off x="777457" y="5777187"/>
            <a:ext cx="9331088" cy="9366027"/>
          </a:xfrm>
          <a:prstGeom prst="rect">
            <a:avLst/>
          </a:prstGeom>
          <a:solidFill>
            <a:schemeClr val="bg1"/>
          </a:solidFill>
          <a:ln>
            <a:solidFill>
              <a:srgbClr val="000000"/>
            </a:solidFill>
          </a:ln>
        </p:spPr>
        <p:txBody>
          <a:bodyPr wrap="square" lIns="131445" tIns="65723" rIns="131445" bIns="65723" rtlCol="0" anchor="t">
            <a:spAutoFit/>
          </a:bodyPr>
          <a:lstStyle/>
          <a:p>
            <a:endParaRPr lang="en-US" sz="3000" b="1" dirty="0">
              <a:cs typeface="Calibri"/>
            </a:endParaRPr>
          </a:p>
          <a:p>
            <a:pPr marL="342900" indent="-342900">
              <a:buFont typeface="Arial,Sans-Serif"/>
              <a:buChar char="•"/>
            </a:pPr>
            <a:r>
              <a:rPr lang="en-US" sz="3000" dirty="0">
                <a:latin typeface="Calibri"/>
                <a:cs typeface="Calibri"/>
              </a:rPr>
              <a:t>The lethal disease chytridiomycosis is an ongoing threat to the survival of amphibian species worldwide, and its continued spread through amphibian populations threatens the existence of especially susceptible species. Chytridiomycosis is caused by two fungal pathogens, </a:t>
            </a:r>
            <a:r>
              <a:rPr lang="en-US" sz="3000" i="1" dirty="0">
                <a:latin typeface="Calibri"/>
                <a:cs typeface="Calibri"/>
              </a:rPr>
              <a:t>Batrachochytrium dendrobatidis </a:t>
            </a:r>
            <a:r>
              <a:rPr lang="en-US" sz="3000" dirty="0">
                <a:latin typeface="Calibri"/>
                <a:cs typeface="Calibri"/>
              </a:rPr>
              <a:t> </a:t>
            </a:r>
            <a:r>
              <a:rPr lang="en-US" sz="3000" i="1" dirty="0">
                <a:latin typeface="Calibri"/>
                <a:cs typeface="Calibri"/>
              </a:rPr>
              <a:t>(Bd)</a:t>
            </a:r>
            <a:r>
              <a:rPr lang="en-US" sz="3000" dirty="0">
                <a:latin typeface="Calibri"/>
                <a:cs typeface="Calibri"/>
              </a:rPr>
              <a:t>  and B </a:t>
            </a:r>
            <a:r>
              <a:rPr lang="en-US" sz="3000" i="1" dirty="0">
                <a:latin typeface="Calibri"/>
                <a:cs typeface="Calibri"/>
              </a:rPr>
              <a:t>salamandrivorans (Bsal)</a:t>
            </a:r>
            <a:r>
              <a:rPr lang="en-US" sz="3000" dirty="0">
                <a:latin typeface="Calibri"/>
                <a:cs typeface="Calibri"/>
              </a:rPr>
              <a:t>.</a:t>
            </a:r>
            <a:endParaRPr lang="en-US" sz="3000" dirty="0">
              <a:ea typeface="+mn-lt"/>
              <a:cs typeface="+mn-lt"/>
            </a:endParaRPr>
          </a:p>
          <a:p>
            <a:pPr marL="342900" indent="-342900">
              <a:buFont typeface="Arial,Sans-Serif"/>
              <a:buChar char="•"/>
            </a:pPr>
            <a:r>
              <a:rPr lang="en-US" sz="3000" dirty="0">
                <a:latin typeface="Calibri"/>
                <a:cs typeface="Calibri"/>
              </a:rPr>
              <a:t>The eastern red spotted newt (Notophthalmus viridescens) is  common throughout the eastern United States in freshwater habitats. </a:t>
            </a:r>
            <a:r>
              <a:rPr lang="en-US" sz="3000" i="1" dirty="0">
                <a:latin typeface="Calibri"/>
                <a:cs typeface="Calibri"/>
              </a:rPr>
              <a:t>N. viridescens</a:t>
            </a:r>
            <a:r>
              <a:rPr lang="en-US" sz="3000" dirty="0">
                <a:latin typeface="Calibri"/>
                <a:cs typeface="Calibri"/>
              </a:rPr>
              <a:t> has been identified as a species that is susceptible to chytridiomycosis through the infection  of </a:t>
            </a:r>
            <a:r>
              <a:rPr lang="en-US" sz="3000" i="1" dirty="0">
                <a:latin typeface="Calibri"/>
                <a:cs typeface="Calibri"/>
              </a:rPr>
              <a:t>Bd</a:t>
            </a:r>
            <a:r>
              <a:rPr lang="en-US" sz="3000" dirty="0">
                <a:latin typeface="Calibri"/>
                <a:cs typeface="Calibri"/>
              </a:rPr>
              <a:t> or </a:t>
            </a:r>
            <a:r>
              <a:rPr lang="en-US" sz="3000" i="1" dirty="0">
                <a:latin typeface="Calibri"/>
                <a:cs typeface="Calibri"/>
              </a:rPr>
              <a:t>Bsal</a:t>
            </a:r>
            <a:r>
              <a:rPr lang="en-US" sz="3000" dirty="0">
                <a:latin typeface="Calibri"/>
                <a:cs typeface="Calibri"/>
              </a:rPr>
              <a:t>.</a:t>
            </a:r>
            <a:endParaRPr lang="en-US" sz="3000" dirty="0">
              <a:ea typeface="+mn-lt"/>
              <a:cs typeface="+mn-lt"/>
            </a:endParaRPr>
          </a:p>
          <a:p>
            <a:pPr marL="342900" indent="-342900">
              <a:buFont typeface="Arial,Sans-Serif"/>
              <a:buChar char="•"/>
            </a:pPr>
            <a:r>
              <a:rPr lang="en-US" sz="3000" dirty="0">
                <a:latin typeface="Calibri"/>
                <a:cs typeface="Calibri"/>
              </a:rPr>
              <a:t>Prior research has proven that chytridiomycosis may be inhibited through the secretions made by specific cutaneous bacteria in select species of amphibians. There are a few studies regarding the microbiome of </a:t>
            </a:r>
            <a:r>
              <a:rPr lang="en-US" sz="3000" i="1" dirty="0">
                <a:latin typeface="Calibri"/>
                <a:cs typeface="Calibri"/>
              </a:rPr>
              <a:t>N. viridescens</a:t>
            </a:r>
            <a:r>
              <a:rPr lang="en-US" sz="3000" dirty="0">
                <a:latin typeface="Calibri"/>
                <a:cs typeface="Calibri"/>
              </a:rPr>
              <a:t>, but research to characterize it would provide further insights into possible natural defenses specifically against </a:t>
            </a:r>
            <a:r>
              <a:rPr lang="en-US" sz="3000" i="1" dirty="0">
                <a:latin typeface="Calibri"/>
                <a:cs typeface="Calibri"/>
              </a:rPr>
              <a:t>Bd</a:t>
            </a:r>
            <a:r>
              <a:rPr lang="en-US" sz="3000" dirty="0">
                <a:latin typeface="Calibri"/>
                <a:cs typeface="Calibri"/>
              </a:rPr>
              <a:t>.</a:t>
            </a:r>
            <a:r>
              <a:rPr lang="en-US" sz="3000" dirty="0">
                <a:latin typeface="Calibri"/>
                <a:cs typeface="Times New Roman"/>
              </a:rPr>
              <a:t>                                     </a:t>
            </a:r>
            <a:endParaRPr lang="en-US" sz="3000" i="1" dirty="0">
              <a:latin typeface="Calibri"/>
              <a:cs typeface="Times New Roman"/>
            </a:endParaRPr>
          </a:p>
        </p:txBody>
      </p:sp>
      <p:sp>
        <p:nvSpPr>
          <p:cNvPr id="166" name="TextBox 165"/>
          <p:cNvSpPr txBox="1"/>
          <p:nvPr/>
        </p:nvSpPr>
        <p:spPr>
          <a:xfrm>
            <a:off x="797833" y="5002764"/>
            <a:ext cx="9301416" cy="871394"/>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dirty="0">
                <a:solidFill>
                  <a:schemeClr val="bg1"/>
                </a:solidFill>
                <a:latin typeface="Times New Roman"/>
                <a:cs typeface="Times New Roman"/>
              </a:rPr>
              <a:t> Background </a:t>
            </a:r>
          </a:p>
        </p:txBody>
      </p:sp>
      <p:sp>
        <p:nvSpPr>
          <p:cNvPr id="167" name="TextBox 166"/>
          <p:cNvSpPr txBox="1"/>
          <p:nvPr/>
        </p:nvSpPr>
        <p:spPr>
          <a:xfrm>
            <a:off x="769373" y="16263727"/>
            <a:ext cx="9326082" cy="3749104"/>
          </a:xfrm>
          <a:prstGeom prst="rect">
            <a:avLst/>
          </a:prstGeom>
          <a:solidFill>
            <a:schemeClr val="bg1"/>
          </a:solidFill>
          <a:ln>
            <a:solidFill>
              <a:schemeClr val="tx1"/>
            </a:solidFill>
          </a:ln>
        </p:spPr>
        <p:txBody>
          <a:bodyPr wrap="square" lIns="131445" tIns="65723" rIns="131445" bIns="65723" rtlCol="0" anchor="t">
            <a:spAutoFit/>
          </a:bodyPr>
          <a:lstStyle/>
          <a:p>
            <a:endParaRPr lang="en-US" sz="2500" dirty="0">
              <a:latin typeface="Calibri"/>
              <a:ea typeface="+mn-lt"/>
              <a:cs typeface="+mn-lt"/>
            </a:endParaRPr>
          </a:p>
          <a:p>
            <a:pPr marL="342900" indent="-342900">
              <a:buFont typeface="Arial"/>
              <a:buChar char="•"/>
            </a:pPr>
            <a:r>
              <a:rPr lang="en-US" sz="3000" dirty="0">
                <a:latin typeface="Calibri"/>
                <a:ea typeface="+mn-lt"/>
                <a:cs typeface="+mn-lt"/>
              </a:rPr>
              <a:t>The purpose of this research is to characterize the microbiome of </a:t>
            </a:r>
            <a:r>
              <a:rPr lang="en-US" sz="3000" i="1" dirty="0">
                <a:latin typeface="Calibri"/>
                <a:ea typeface="+mn-lt"/>
                <a:cs typeface="+mn-lt"/>
              </a:rPr>
              <a:t>N. viridescens</a:t>
            </a:r>
            <a:r>
              <a:rPr lang="en-US" sz="3000" dirty="0">
                <a:latin typeface="Calibri"/>
                <a:ea typeface="+mn-lt"/>
                <a:cs typeface="+mn-lt"/>
              </a:rPr>
              <a:t> to determine the presence of helpful cutaneous bacteria as a potential natural defense against </a:t>
            </a:r>
            <a:r>
              <a:rPr lang="en-US" sz="3000" i="1" dirty="0">
                <a:latin typeface="Calibri"/>
                <a:ea typeface="+mn-lt"/>
                <a:cs typeface="+mn-lt"/>
              </a:rPr>
              <a:t>Bd</a:t>
            </a:r>
            <a:r>
              <a:rPr lang="en-US" sz="3000" dirty="0">
                <a:latin typeface="Calibri"/>
                <a:ea typeface="+mn-lt"/>
                <a:cs typeface="+mn-lt"/>
              </a:rPr>
              <a:t>. What cutaneous microbiota does </a:t>
            </a:r>
            <a:r>
              <a:rPr lang="en-US" sz="3000" i="1" dirty="0">
                <a:latin typeface="Calibri"/>
                <a:ea typeface="+mn-lt"/>
                <a:cs typeface="+mn-lt"/>
              </a:rPr>
              <a:t>N. viridescens</a:t>
            </a:r>
            <a:r>
              <a:rPr lang="en-US" sz="3000" dirty="0">
                <a:latin typeface="Calibri"/>
                <a:ea typeface="+mn-lt"/>
                <a:cs typeface="+mn-lt"/>
              </a:rPr>
              <a:t> sustain as a potential natural defense against </a:t>
            </a:r>
            <a:r>
              <a:rPr lang="en-US" sz="3000" i="1" dirty="0">
                <a:latin typeface="Calibri"/>
                <a:ea typeface="+mn-lt"/>
                <a:cs typeface="+mn-lt"/>
              </a:rPr>
              <a:t>Bd</a:t>
            </a:r>
            <a:r>
              <a:rPr lang="en-US" sz="3000" dirty="0">
                <a:latin typeface="Calibri"/>
                <a:ea typeface="+mn-lt"/>
                <a:cs typeface="+mn-lt"/>
              </a:rPr>
              <a:t>?</a:t>
            </a:r>
            <a:endParaRPr lang="en-US" sz="3000" dirty="0">
              <a:latin typeface="Calibri"/>
              <a:cs typeface="Calibri"/>
            </a:endParaRPr>
          </a:p>
          <a:p>
            <a:endParaRPr lang="en-US" sz="3000" dirty="0">
              <a:solidFill>
                <a:schemeClr val="bg1"/>
              </a:solidFill>
              <a:latin typeface="Calibri"/>
              <a:cs typeface="Times New Roman"/>
            </a:endParaRPr>
          </a:p>
        </p:txBody>
      </p:sp>
      <p:sp>
        <p:nvSpPr>
          <p:cNvPr id="168" name="TextBox 167"/>
          <p:cNvSpPr txBox="1"/>
          <p:nvPr/>
        </p:nvSpPr>
        <p:spPr>
          <a:xfrm>
            <a:off x="777021" y="15384161"/>
            <a:ext cx="9326880" cy="871393"/>
          </a:xfrm>
          <a:prstGeom prst="rect">
            <a:avLst/>
          </a:prstGeom>
          <a:solidFill>
            <a:srgbClr val="0A254E"/>
          </a:solidFill>
          <a:ln>
            <a:solidFill>
              <a:srgbClr val="000000"/>
            </a:solidFill>
          </a:ln>
        </p:spPr>
        <p:txBody>
          <a:bodyPr wrap="square" lIns="131445" tIns="65723" rIns="131445" bIns="65723" rtlCol="0" anchor="t">
            <a:spAutoFit/>
          </a:bodyPr>
          <a:lstStyle/>
          <a:p>
            <a:pPr algn="ctr"/>
            <a:r>
              <a:rPr lang="en-US" sz="4800" dirty="0">
                <a:solidFill>
                  <a:schemeClr val="bg1"/>
                </a:solidFill>
                <a:latin typeface="Times New Roman"/>
                <a:cs typeface="Times New Roman"/>
              </a:rPr>
              <a:t> Research Question</a:t>
            </a:r>
            <a:endParaRPr lang="en-US" sz="6000" dirty="0">
              <a:solidFill>
                <a:schemeClr val="bg1"/>
              </a:solidFill>
              <a:latin typeface="Times New Roman"/>
              <a:cs typeface="Times New Roman"/>
            </a:endParaRPr>
          </a:p>
        </p:txBody>
      </p:sp>
      <p:sp>
        <p:nvSpPr>
          <p:cNvPr id="170" name="TextBox 169"/>
          <p:cNvSpPr txBox="1"/>
          <p:nvPr/>
        </p:nvSpPr>
        <p:spPr>
          <a:xfrm>
            <a:off x="762256" y="21133344"/>
            <a:ext cx="9356410" cy="11654691"/>
          </a:xfrm>
          <a:prstGeom prst="rect">
            <a:avLst/>
          </a:prstGeom>
          <a:solidFill>
            <a:schemeClr val="bg1"/>
          </a:solidFill>
          <a:ln cap="rnd">
            <a:noFill/>
          </a:ln>
        </p:spPr>
        <p:txBody>
          <a:bodyPr wrap="square" lIns="182880" tIns="45720" rIns="182880" bIns="45720" rtlCol="0" anchor="t">
            <a:noAutofit/>
          </a:bodyPr>
          <a:lstStyle/>
          <a:p>
            <a:pPr algn="just"/>
            <a:endParaRPr lang="en-US" sz="3000" dirty="0">
              <a:latin typeface="Calibri"/>
              <a:cs typeface="Times New Roman"/>
            </a:endParaRPr>
          </a:p>
          <a:p>
            <a:pPr algn="just"/>
            <a:r>
              <a:rPr lang="en-US" sz="2700" dirty="0">
                <a:latin typeface="Calibri"/>
                <a:cs typeface="Calibri"/>
              </a:rPr>
              <a:t>1.</a:t>
            </a:r>
            <a:r>
              <a:rPr lang="en-US" sz="2700" dirty="0">
                <a:latin typeface="Calibri"/>
                <a:ea typeface="+mn-lt"/>
                <a:cs typeface="+mn-lt"/>
              </a:rPr>
              <a:t> Eastern newts (N=15) were caught via seine and using gloves from Watson Pond in the Peaks of Otter region of the Blue Ridge Mountains of Virginia and then placed in sterile water to remove transient microbes.</a:t>
            </a:r>
          </a:p>
          <a:p>
            <a:pPr algn="just"/>
            <a:endParaRPr lang="en-US" sz="2700" dirty="0">
              <a:latin typeface="Calibri"/>
              <a:ea typeface="+mn-lt"/>
              <a:cs typeface="+mn-lt"/>
            </a:endParaRPr>
          </a:p>
          <a:p>
            <a:pPr algn="just"/>
            <a:r>
              <a:rPr lang="en-US" sz="2700" dirty="0">
                <a:latin typeface="Calibri"/>
                <a:ea typeface="+mn-lt"/>
                <a:cs typeface="+mn-lt"/>
              </a:rPr>
              <a:t>2. The skin of each newt was then swabbed,  and then cells were transferred to R2A plates and incubated at room temperature for several days with diverse colony types appearing.</a:t>
            </a:r>
          </a:p>
          <a:p>
            <a:pPr algn="just"/>
            <a:endParaRPr lang="en-US" sz="2700" dirty="0">
              <a:latin typeface="Calibri"/>
              <a:ea typeface="+mn-lt"/>
              <a:cs typeface="+mn-lt"/>
            </a:endParaRPr>
          </a:p>
          <a:p>
            <a:pPr algn="just"/>
            <a:r>
              <a:rPr lang="en-US" sz="2700" dirty="0">
                <a:latin typeface="Calibri"/>
                <a:ea typeface="+mn-lt"/>
                <a:cs typeface="+mn-lt"/>
              </a:rPr>
              <a:t>3. Bacterial colonies were examined for different morphologies and were then selected and streaked for isolation on R2A plates in order to collect pure cultures.</a:t>
            </a:r>
          </a:p>
          <a:p>
            <a:pPr algn="just"/>
            <a:endParaRPr lang="en-US" sz="2700" dirty="0">
              <a:latin typeface="Calibri"/>
              <a:ea typeface="+mn-lt"/>
              <a:cs typeface="+mn-lt"/>
            </a:endParaRPr>
          </a:p>
          <a:p>
            <a:pPr algn="just"/>
            <a:r>
              <a:rPr lang="en-US" sz="2700" dirty="0">
                <a:latin typeface="Calibri"/>
                <a:ea typeface="+mn-lt"/>
                <a:cs typeface="+mn-lt"/>
              </a:rPr>
              <a:t>4. Colonies were then placed in glycerol solutions for future use in CFS protocol and DNA extraction.</a:t>
            </a:r>
          </a:p>
          <a:p>
            <a:pPr algn="just"/>
            <a:endParaRPr lang="en-US" sz="2700" dirty="0">
              <a:latin typeface="Calibri"/>
              <a:ea typeface="+mn-lt"/>
              <a:cs typeface="+mn-lt"/>
            </a:endParaRPr>
          </a:p>
          <a:p>
            <a:pPr algn="just"/>
            <a:r>
              <a:rPr lang="en-US" sz="2700" dirty="0">
                <a:latin typeface="Calibri"/>
                <a:ea typeface="+mn-lt"/>
                <a:cs typeface="+mn-lt"/>
              </a:rPr>
              <a:t>5. PCR amplification was completed to multiply specifically the 16S gene in order to sequence through Sanger sequencing.</a:t>
            </a:r>
          </a:p>
          <a:p>
            <a:pPr algn="just"/>
            <a:endParaRPr lang="en-US" sz="2700" dirty="0">
              <a:latin typeface="Calibri"/>
              <a:ea typeface="+mn-lt"/>
              <a:cs typeface="+mn-lt"/>
            </a:endParaRPr>
          </a:p>
          <a:p>
            <a:pPr algn="just"/>
            <a:r>
              <a:rPr lang="en-US" sz="2700" dirty="0">
                <a:latin typeface="Calibri"/>
                <a:ea typeface="+mn-lt"/>
                <a:cs typeface="+mn-lt"/>
              </a:rPr>
              <a:t>6. </a:t>
            </a:r>
            <a:r>
              <a:rPr lang="en-US" sz="2700" dirty="0">
                <a:ea typeface="+mn-lt"/>
                <a:cs typeface="+mn-lt"/>
              </a:rPr>
              <a:t>Metabolites from the cell free supernatant (CFS) protocol were collected after growing bacterial cells in tryptone broth for 72 hours and a thorough filtration process.</a:t>
            </a:r>
          </a:p>
          <a:p>
            <a:pPr algn="just"/>
            <a:endParaRPr lang="en-US" sz="2700" dirty="0">
              <a:latin typeface="Calibri"/>
              <a:ea typeface="+mn-lt"/>
              <a:cs typeface="+mn-lt"/>
            </a:endParaRPr>
          </a:p>
          <a:p>
            <a:pPr algn="just"/>
            <a:r>
              <a:rPr lang="en-US" sz="2700" dirty="0">
                <a:latin typeface="Calibri"/>
                <a:ea typeface="+mn-lt"/>
                <a:cs typeface="+mn-lt"/>
              </a:rPr>
              <a:t>7. The metabolites were added to a 96-well plate and grown in the presence of Bd in order to calculate the inhibition score over a 10-day period. The assay results will then be compared with the identity of bacteria being assessed.</a:t>
            </a:r>
          </a:p>
        </p:txBody>
      </p:sp>
      <p:grpSp>
        <p:nvGrpSpPr>
          <p:cNvPr id="175" name="Group 174"/>
          <p:cNvGrpSpPr/>
          <p:nvPr/>
        </p:nvGrpSpPr>
        <p:grpSpPr>
          <a:xfrm>
            <a:off x="33869306" y="18138279"/>
            <a:ext cx="9345552" cy="3868884"/>
            <a:chOff x="34105613" y="20807977"/>
            <a:chExt cx="9371654" cy="2728260"/>
          </a:xfrm>
        </p:grpSpPr>
        <p:sp>
          <p:nvSpPr>
            <p:cNvPr id="176" name="TextBox 175"/>
            <p:cNvSpPr txBox="1"/>
            <p:nvPr/>
          </p:nvSpPr>
          <p:spPr>
            <a:xfrm>
              <a:off x="34119910" y="21411282"/>
              <a:ext cx="9349111" cy="2124955"/>
            </a:xfrm>
            <a:prstGeom prst="rect">
              <a:avLst/>
            </a:prstGeom>
            <a:solidFill>
              <a:srgbClr val="FFFFFF"/>
            </a:solidFill>
            <a:ln cap="rnd">
              <a:solidFill>
                <a:schemeClr val="tx1"/>
              </a:solidFill>
            </a:ln>
          </p:spPr>
          <p:txBody>
            <a:bodyPr wrap="square" lIns="182880" tIns="45720" rIns="182880" bIns="45720" rtlCol="0" anchor="t">
              <a:noAutofit/>
            </a:bodyPr>
            <a:lstStyle/>
            <a:p>
              <a:pPr algn="just"/>
              <a:endParaRPr lang="en-US" sz="2000" dirty="0">
                <a:latin typeface="Times New Roman"/>
                <a:cs typeface="Times New Roman"/>
              </a:endParaRPr>
            </a:p>
            <a:p>
              <a:pPr marL="514350" indent="-514350">
                <a:buFont typeface="Arial"/>
                <a:buChar char="•"/>
              </a:pPr>
              <a:r>
                <a:rPr lang="en-US" sz="3000" dirty="0">
                  <a:latin typeface="Calibri"/>
                  <a:ea typeface="+mn-lt"/>
                  <a:cs typeface="+mn-lt"/>
                </a:rPr>
                <a:t>Based on our research, it can be assumed that the Red-Spotted Newt is one of many amphibian species affected by chytridiomycosis. By continuing this research, we will continue to help other species </a:t>
              </a:r>
              <a:r>
                <a:rPr lang="en-US" sz="3000" dirty="0">
                  <a:ea typeface="+mn-lt"/>
                  <a:cs typeface="+mn-lt"/>
                </a:rPr>
                <a:t>by discovering an efficient solution to mass inoculation.</a:t>
              </a:r>
            </a:p>
            <a:p>
              <a:pPr marL="514350" indent="-514350">
                <a:buFont typeface="Arial"/>
                <a:buChar char="•"/>
              </a:pPr>
              <a:endParaRPr lang="en-US" sz="3000" dirty="0">
                <a:ea typeface="+mn-lt"/>
                <a:cs typeface="+mn-lt"/>
              </a:endParaRPr>
            </a:p>
            <a:p>
              <a:pPr marL="514350" indent="-514350">
                <a:buFont typeface="Arial"/>
                <a:buChar char="•"/>
              </a:pPr>
              <a:endParaRPr lang="en-US" sz="3000" dirty="0">
                <a:latin typeface="Times New Roman"/>
                <a:ea typeface="+mn-lt"/>
                <a:cs typeface="+mn-lt"/>
              </a:endParaRPr>
            </a:p>
            <a:p>
              <a:pPr marL="514350" indent="-514350">
                <a:buFont typeface="Arial"/>
                <a:buChar char="•"/>
              </a:pPr>
              <a:endParaRPr lang="en-US" sz="3000" dirty="0">
                <a:latin typeface="Times New Roman"/>
                <a:ea typeface="+mn-lt"/>
                <a:cs typeface="+mn-lt"/>
              </a:endParaRPr>
            </a:p>
          </p:txBody>
        </p:sp>
        <p:sp>
          <p:nvSpPr>
            <p:cNvPr id="177" name="TextBox 176"/>
            <p:cNvSpPr txBox="1"/>
            <p:nvPr/>
          </p:nvSpPr>
          <p:spPr>
            <a:xfrm>
              <a:off x="34105613" y="20807977"/>
              <a:ext cx="9371654" cy="614489"/>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dirty="0">
                  <a:solidFill>
                    <a:schemeClr val="bg1"/>
                  </a:solidFill>
                  <a:latin typeface="Times New Roman"/>
                  <a:cs typeface="Garamond"/>
                </a:rPr>
                <a:t>Future Work</a:t>
              </a:r>
            </a:p>
          </p:txBody>
        </p:sp>
      </p:grpSp>
      <p:sp>
        <p:nvSpPr>
          <p:cNvPr id="178" name="TextBox 177"/>
          <p:cNvSpPr txBox="1"/>
          <p:nvPr/>
        </p:nvSpPr>
        <p:spPr>
          <a:xfrm>
            <a:off x="33867823" y="22275795"/>
            <a:ext cx="9338812" cy="871393"/>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dirty="0">
                <a:solidFill>
                  <a:schemeClr val="bg1"/>
                </a:solidFill>
                <a:latin typeface="Times New Roman"/>
                <a:cs typeface="Times New Roman"/>
              </a:rPr>
              <a:t>References and Acknowledgments</a:t>
            </a:r>
            <a:endParaRPr lang="en-US" sz="6000" dirty="0">
              <a:solidFill>
                <a:schemeClr val="bg1"/>
              </a:solidFill>
              <a:latin typeface="Times New Roman"/>
              <a:cs typeface="Times New Roman"/>
            </a:endParaRPr>
          </a:p>
        </p:txBody>
      </p:sp>
      <p:pic>
        <p:nvPicPr>
          <p:cNvPr id="2" name="Picture 2" descr="A picture containing tree, outdoor, grass, plant&#10;&#10;Description automatically generated">
            <a:extLst>
              <a:ext uri="{FF2B5EF4-FFF2-40B4-BE49-F238E27FC236}">
                <a16:creationId xmlns:a16="http://schemas.microsoft.com/office/drawing/2014/main" id="{2866F4F3-9149-49DD-AF73-EDE688C70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02545" y="29555266"/>
            <a:ext cx="4079073" cy="3099311"/>
          </a:xfrm>
          <a:prstGeom prst="rect">
            <a:avLst/>
          </a:prstGeom>
        </p:spPr>
      </p:pic>
      <p:pic>
        <p:nvPicPr>
          <p:cNvPr id="8" name="Picture 10" descr="A picture containing different, indoor, several, displayed&#10;&#10;Description automatically generated">
            <a:extLst>
              <a:ext uri="{FF2B5EF4-FFF2-40B4-BE49-F238E27FC236}">
                <a16:creationId xmlns:a16="http://schemas.microsoft.com/office/drawing/2014/main" id="{EDBA8FD2-483D-4506-97A2-815D928081E2}"/>
              </a:ext>
            </a:extLst>
          </p:cNvPr>
          <p:cNvPicPr>
            <a:picLocks noChangeAspect="1"/>
          </p:cNvPicPr>
          <p:nvPr/>
        </p:nvPicPr>
        <p:blipFill>
          <a:blip r:embed="rId5"/>
          <a:stretch>
            <a:fillRect/>
          </a:stretch>
        </p:blipFill>
        <p:spPr>
          <a:xfrm>
            <a:off x="11034342" y="20152940"/>
            <a:ext cx="9609417" cy="5230805"/>
          </a:xfrm>
          <a:prstGeom prst="rect">
            <a:avLst/>
          </a:prstGeom>
        </p:spPr>
      </p:pic>
      <p:sp>
        <p:nvSpPr>
          <p:cNvPr id="31" name="TextBox 30">
            <a:extLst>
              <a:ext uri="{FF2B5EF4-FFF2-40B4-BE49-F238E27FC236}">
                <a16:creationId xmlns:a16="http://schemas.microsoft.com/office/drawing/2014/main" id="{E18BF7DB-B568-4F87-8BB2-448165E6F758}"/>
              </a:ext>
            </a:extLst>
          </p:cNvPr>
          <p:cNvSpPr txBox="1"/>
          <p:nvPr/>
        </p:nvSpPr>
        <p:spPr>
          <a:xfrm>
            <a:off x="11062165" y="25383745"/>
            <a:ext cx="10110157"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Times New Roman"/>
                <a:cs typeface="Times New Roman"/>
              </a:rPr>
              <a:t>2. The</a:t>
            </a:r>
            <a:r>
              <a:rPr lang="en-US" sz="3000" dirty="0">
                <a:latin typeface="Times New Roman"/>
                <a:ea typeface="+mn-lt"/>
                <a:cs typeface="+mn-lt"/>
              </a:rPr>
              <a:t> skin of each newt was swabbed with a standardized technique to collect cutaneous microbial cells. The morphology and color of each colony was examined and recorded.  Pure cultures of each morphotype was produced from the mass culture via streaking. </a:t>
            </a:r>
            <a:endParaRPr lang="en-US" sz="3000" dirty="0">
              <a:latin typeface="Times New Roman"/>
              <a:cs typeface="Calibri"/>
            </a:endParaRPr>
          </a:p>
        </p:txBody>
      </p:sp>
      <p:pic>
        <p:nvPicPr>
          <p:cNvPr id="6" name="Picture 10">
            <a:extLst>
              <a:ext uri="{FF2B5EF4-FFF2-40B4-BE49-F238E27FC236}">
                <a16:creationId xmlns:a16="http://schemas.microsoft.com/office/drawing/2014/main" id="{4D4E12DD-B6B5-415D-B02C-1F61E5E0F63D}"/>
              </a:ext>
            </a:extLst>
          </p:cNvPr>
          <p:cNvPicPr>
            <a:picLocks noChangeAspect="1"/>
          </p:cNvPicPr>
          <p:nvPr/>
        </p:nvPicPr>
        <p:blipFill>
          <a:blip r:embed="rId6"/>
          <a:stretch>
            <a:fillRect/>
          </a:stretch>
        </p:blipFill>
        <p:spPr>
          <a:xfrm>
            <a:off x="21417498" y="5512645"/>
            <a:ext cx="10528661" cy="6577275"/>
          </a:xfrm>
          <a:prstGeom prst="rect">
            <a:avLst/>
          </a:prstGeom>
        </p:spPr>
      </p:pic>
      <p:sp>
        <p:nvSpPr>
          <p:cNvPr id="35" name="TextBox 34">
            <a:extLst>
              <a:ext uri="{FF2B5EF4-FFF2-40B4-BE49-F238E27FC236}">
                <a16:creationId xmlns:a16="http://schemas.microsoft.com/office/drawing/2014/main" id="{9086115A-38C3-486F-AEAF-F1BC97ADDEFB}"/>
              </a:ext>
            </a:extLst>
          </p:cNvPr>
          <p:cNvSpPr txBox="1"/>
          <p:nvPr/>
        </p:nvSpPr>
        <p:spPr>
          <a:xfrm>
            <a:off x="11034342" y="18761175"/>
            <a:ext cx="971531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000" dirty="0">
                <a:latin typeface="Times New Roman"/>
                <a:cs typeface="Times New Roman"/>
              </a:rPr>
              <a:t>1. Distribution map of N. </a:t>
            </a:r>
            <a:r>
              <a:rPr lang="en-US" sz="3000" i="1" dirty="0">
                <a:latin typeface="Times New Roman"/>
                <a:cs typeface="Times New Roman"/>
              </a:rPr>
              <a:t>viridescens </a:t>
            </a:r>
            <a:r>
              <a:rPr lang="en-US" sz="3000" dirty="0">
                <a:latin typeface="Times New Roman"/>
                <a:cs typeface="Times New Roman"/>
              </a:rPr>
              <a:t>in the yellow and the location of where the swabbing took place [blue arrow] (Powell et al., 2016).</a:t>
            </a:r>
            <a:r>
              <a:rPr lang="en-US" sz="3000" i="1" dirty="0">
                <a:latin typeface="Times New Roman"/>
                <a:cs typeface="Times New Roman"/>
              </a:rPr>
              <a:t> </a:t>
            </a:r>
            <a:endParaRPr lang="en-US" sz="3000" dirty="0"/>
          </a:p>
        </p:txBody>
      </p:sp>
      <p:sp>
        <p:nvSpPr>
          <p:cNvPr id="38" name="TextBox 37">
            <a:extLst>
              <a:ext uri="{FF2B5EF4-FFF2-40B4-BE49-F238E27FC236}">
                <a16:creationId xmlns:a16="http://schemas.microsoft.com/office/drawing/2014/main" id="{C7C8C926-0357-4E54-833F-4055FF4682FB}"/>
              </a:ext>
            </a:extLst>
          </p:cNvPr>
          <p:cNvSpPr txBox="1"/>
          <p:nvPr/>
        </p:nvSpPr>
        <p:spPr>
          <a:xfrm>
            <a:off x="21509895" y="12170316"/>
            <a:ext cx="1066412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Times New Roman"/>
                <a:cs typeface="Calibri"/>
              </a:rPr>
              <a:t>3. Isolation streaks from one mass culture plate. The DNA of each isolated colony will be extracted for DNA sequencing. </a:t>
            </a:r>
          </a:p>
        </p:txBody>
      </p:sp>
      <p:sp>
        <p:nvSpPr>
          <p:cNvPr id="39" name="TextBox 38">
            <a:extLst>
              <a:ext uri="{FF2B5EF4-FFF2-40B4-BE49-F238E27FC236}">
                <a16:creationId xmlns:a16="http://schemas.microsoft.com/office/drawing/2014/main" id="{20A0E31F-C5EE-4119-92F2-6E9D713D9A6D}"/>
              </a:ext>
            </a:extLst>
          </p:cNvPr>
          <p:cNvSpPr txBox="1"/>
          <p:nvPr/>
        </p:nvSpPr>
        <p:spPr>
          <a:xfrm>
            <a:off x="21417498" y="29611272"/>
            <a:ext cx="1133978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Times New Roman"/>
                <a:cs typeface="Times New Roman"/>
              </a:rPr>
              <a:t>5. Example of chromatogram results from Sanger Sequencing to determine the 16S rRNA gene.</a:t>
            </a:r>
          </a:p>
        </p:txBody>
      </p:sp>
      <p:sp>
        <p:nvSpPr>
          <p:cNvPr id="40" name="TextBox 39">
            <a:extLst>
              <a:ext uri="{FF2B5EF4-FFF2-40B4-BE49-F238E27FC236}">
                <a16:creationId xmlns:a16="http://schemas.microsoft.com/office/drawing/2014/main" id="{5EF375D9-0FED-4683-BADD-971AFB857C4A}"/>
              </a:ext>
            </a:extLst>
          </p:cNvPr>
          <p:cNvSpPr txBox="1"/>
          <p:nvPr/>
        </p:nvSpPr>
        <p:spPr>
          <a:xfrm>
            <a:off x="11420622" y="10884650"/>
            <a:ext cx="82811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000" dirty="0">
                <a:latin typeface="Times New Roman" panose="02020603050405020304" pitchFamily="18" charset="0"/>
                <a:cs typeface="Times New Roman" panose="02020603050405020304" pitchFamily="18" charset="0"/>
              </a:rPr>
              <a:t>Figure 1. Photo of </a:t>
            </a:r>
            <a:r>
              <a:rPr lang="en-US" sz="3000" i="1" dirty="0">
                <a:latin typeface="Times New Roman" panose="02020603050405020304" pitchFamily="18" charset="0"/>
                <a:cs typeface="Times New Roman" panose="02020603050405020304" pitchFamily="18" charset="0"/>
              </a:rPr>
              <a:t>Notophthalmus viridescens</a:t>
            </a:r>
          </a:p>
          <a:p>
            <a:pPr algn="just"/>
            <a:r>
              <a:rPr lang="en-US" sz="1800" dirty="0">
                <a:cs typeface="Calibri"/>
              </a:rPr>
              <a:t>Brian </a:t>
            </a:r>
            <a:r>
              <a:rPr lang="en-US" sz="1800" dirty="0" err="1">
                <a:cs typeface="Calibri"/>
              </a:rPr>
              <a:t>Gatwicke</a:t>
            </a:r>
            <a:r>
              <a:rPr lang="en-US" sz="1800" dirty="0">
                <a:cs typeface="Calibri"/>
              </a:rPr>
              <a:t> https://commons.wikimedia.org/wiki/File:Redspotted_newt.jpg </a:t>
            </a:r>
          </a:p>
        </p:txBody>
      </p:sp>
      <p:grpSp>
        <p:nvGrpSpPr>
          <p:cNvPr id="42" name="Group 41">
            <a:extLst>
              <a:ext uri="{FF2B5EF4-FFF2-40B4-BE49-F238E27FC236}">
                <a16:creationId xmlns:a16="http://schemas.microsoft.com/office/drawing/2014/main" id="{A5B09269-20E8-4E96-A066-A17768D40828}"/>
              </a:ext>
            </a:extLst>
          </p:cNvPr>
          <p:cNvGrpSpPr/>
          <p:nvPr/>
        </p:nvGrpSpPr>
        <p:grpSpPr>
          <a:xfrm>
            <a:off x="33927061" y="5008952"/>
            <a:ext cx="9345550" cy="12854507"/>
            <a:chOff x="34097357" y="17838275"/>
            <a:chExt cx="9371653" cy="6506149"/>
          </a:xfrm>
        </p:grpSpPr>
        <p:sp>
          <p:nvSpPr>
            <p:cNvPr id="43" name="TextBox 42">
              <a:extLst>
                <a:ext uri="{FF2B5EF4-FFF2-40B4-BE49-F238E27FC236}">
                  <a16:creationId xmlns:a16="http://schemas.microsoft.com/office/drawing/2014/main" id="{B1407BB8-A580-40D6-B68E-E4834941BFA0}"/>
                </a:ext>
              </a:extLst>
            </p:cNvPr>
            <p:cNvSpPr txBox="1"/>
            <p:nvPr/>
          </p:nvSpPr>
          <p:spPr>
            <a:xfrm>
              <a:off x="34114511" y="18191121"/>
              <a:ext cx="9328546" cy="6153303"/>
            </a:xfrm>
            <a:prstGeom prst="rect">
              <a:avLst/>
            </a:prstGeom>
            <a:solidFill>
              <a:srgbClr val="FFFFFF"/>
            </a:solidFill>
            <a:ln cap="rnd">
              <a:solidFill>
                <a:schemeClr val="tx1"/>
              </a:solidFill>
            </a:ln>
          </p:spPr>
          <p:txBody>
            <a:bodyPr wrap="square" lIns="182880" tIns="45720" rIns="182880" bIns="45720" rtlCol="0" anchor="t">
              <a:noAutofit/>
            </a:bodyPr>
            <a:lstStyle/>
            <a:p>
              <a:pPr algn="just"/>
              <a:endParaRPr lang="en-US" sz="2000" dirty="0">
                <a:latin typeface="Calibri"/>
                <a:cs typeface="Times New Roman"/>
              </a:endParaRPr>
            </a:p>
            <a:p>
              <a:pPr marL="285750" indent="-285750">
                <a:buFont typeface="Arial,Sans-Serif"/>
                <a:buChar char="•"/>
              </a:pPr>
              <a:r>
                <a:rPr lang="en-US" sz="3600" dirty="0">
                  <a:latin typeface="Calibri"/>
                  <a:ea typeface="+mn-lt"/>
                  <a:cs typeface="Times New Roman"/>
                </a:rPr>
                <a:t>A total of 188 different bacterial morphotypes were obtained and there was found to be an average of 12.5 different bacterial morphotypes per newt swabbed. </a:t>
              </a:r>
              <a:endParaRPr lang="en-US" sz="3600" dirty="0">
                <a:latin typeface="Calibri"/>
                <a:ea typeface="+mn-lt"/>
                <a:cs typeface="+mn-lt"/>
              </a:endParaRPr>
            </a:p>
            <a:p>
              <a:pPr marL="285750" indent="-285750">
                <a:buFont typeface="Arial,Sans-Serif"/>
                <a:buChar char="•"/>
              </a:pPr>
              <a:r>
                <a:rPr lang="en-US" sz="3600" dirty="0">
                  <a:latin typeface="Calibri"/>
                  <a:ea typeface="+mn-lt"/>
                  <a:cs typeface="Times New Roman"/>
                </a:rPr>
                <a:t>Each individual bacterial morphotype was isolate on R2A plates and underwent DNA extraction from pure colonies. This DNA extraction was used to identify species of bacteria by identifying the 16S rRNA gene of each bacteria isolate.</a:t>
              </a:r>
            </a:p>
            <a:p>
              <a:pPr marL="285750" indent="-285750">
                <a:buFont typeface="Arial,Sans-Serif"/>
                <a:buChar char="•"/>
              </a:pPr>
              <a:r>
                <a:rPr lang="en-US" sz="3600" dirty="0">
                  <a:ea typeface="+mn-lt"/>
                  <a:cs typeface="Times New Roman"/>
                </a:rPr>
                <a:t>The bacteria </a:t>
              </a:r>
              <a:r>
                <a:rPr lang="en-US" sz="3600" i="1" dirty="0">
                  <a:ea typeface="+mn-lt"/>
                  <a:cs typeface="Times New Roman"/>
                </a:rPr>
                <a:t>Aquitalae aquatilis </a:t>
              </a:r>
              <a:r>
                <a:rPr lang="en-US" sz="3600" dirty="0">
                  <a:ea typeface="+mn-lt"/>
                  <a:cs typeface="Times New Roman"/>
                </a:rPr>
                <a:t>and </a:t>
              </a:r>
              <a:r>
                <a:rPr lang="en-US" sz="3600" i="1" dirty="0">
                  <a:ea typeface="+mn-lt"/>
                  <a:cs typeface="Times New Roman"/>
                </a:rPr>
                <a:t>Solimicrobium silvestre </a:t>
              </a:r>
              <a:r>
                <a:rPr lang="en-US" sz="3600" dirty="0">
                  <a:ea typeface="+mn-lt"/>
                  <a:cs typeface="Times New Roman"/>
                </a:rPr>
                <a:t>were discovered four times on the newts, with both showing inhibition properties greater than 80% for Bd.</a:t>
              </a:r>
              <a:endParaRPr lang="en-US" sz="3600" dirty="0">
                <a:latin typeface="Calibri"/>
                <a:ea typeface="+mn-lt"/>
                <a:cs typeface="Times New Roman"/>
              </a:endParaRPr>
            </a:p>
            <a:p>
              <a:pPr marL="285750" indent="-285750">
                <a:buFont typeface="Arial,Sans-Serif"/>
                <a:buChar char="•"/>
              </a:pPr>
              <a:r>
                <a:rPr lang="en-US" sz="3600" dirty="0">
                  <a:latin typeface="Calibri"/>
                  <a:ea typeface="+mn-lt"/>
                  <a:cs typeface="Times New Roman"/>
                </a:rPr>
                <a:t>47 out of the 188 bacterial morphotypes showed greater than 80% inhibition levels when tested against Bd.</a:t>
              </a:r>
            </a:p>
            <a:p>
              <a:pPr marL="285750" indent="-285750">
                <a:buFont typeface="Arial,Sans-Serif"/>
                <a:buChar char="•"/>
              </a:pPr>
              <a:r>
                <a:rPr lang="en-US" sz="3600" dirty="0">
                  <a:latin typeface="Calibri"/>
                  <a:ea typeface="+mn-lt"/>
                  <a:cs typeface="Times New Roman"/>
                </a:rPr>
                <a:t>Results for all of the bacteria identifications are still being determined, with the last three newt microbiomes still needing to be sequenced.</a:t>
              </a:r>
            </a:p>
            <a:p>
              <a:pPr marL="285750" indent="-285750">
                <a:buFont typeface="Arial,Sans-Serif"/>
                <a:buChar char="•"/>
              </a:pPr>
              <a:endParaRPr lang="en-US" sz="3600" dirty="0">
                <a:latin typeface="Calibri"/>
                <a:ea typeface="+mn-lt"/>
                <a:cs typeface="Times New Roman"/>
              </a:endParaRPr>
            </a:p>
            <a:p>
              <a:pPr marL="285750" indent="-285750">
                <a:buFont typeface="Arial,Sans-Serif"/>
                <a:buChar char="•"/>
              </a:pPr>
              <a:endParaRPr lang="en-US" sz="3600" dirty="0">
                <a:latin typeface="Calibri"/>
                <a:ea typeface="+mn-lt"/>
                <a:cs typeface="Times New Roman"/>
              </a:endParaRPr>
            </a:p>
          </p:txBody>
        </p:sp>
        <p:sp>
          <p:nvSpPr>
            <p:cNvPr id="44" name="TextBox 43">
              <a:extLst>
                <a:ext uri="{FF2B5EF4-FFF2-40B4-BE49-F238E27FC236}">
                  <a16:creationId xmlns:a16="http://schemas.microsoft.com/office/drawing/2014/main" id="{105F44D3-8C42-4B76-8FC8-96CB1521FA39}"/>
                </a:ext>
              </a:extLst>
            </p:cNvPr>
            <p:cNvSpPr txBox="1"/>
            <p:nvPr/>
          </p:nvSpPr>
          <p:spPr>
            <a:xfrm>
              <a:off x="34097357" y="17838275"/>
              <a:ext cx="9371653" cy="441045"/>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dirty="0">
                  <a:solidFill>
                    <a:schemeClr val="bg1"/>
                  </a:solidFill>
                  <a:latin typeface="Times New Roman"/>
                  <a:cs typeface="Times New Roman"/>
                </a:rPr>
                <a:t>Results </a:t>
              </a:r>
              <a:endParaRPr lang="en-US" dirty="0">
                <a:solidFill>
                  <a:schemeClr val="bg1"/>
                </a:solidFill>
                <a:latin typeface="Times New Roman"/>
                <a:cs typeface="Times New Roman"/>
              </a:endParaRPr>
            </a:p>
          </p:txBody>
        </p:sp>
      </p:grpSp>
      <p:pic>
        <p:nvPicPr>
          <p:cNvPr id="11" name="Picture 11" descr="A picture containing person, outdoor, grass, blue&#10;&#10;Description automatically generated">
            <a:extLst>
              <a:ext uri="{FF2B5EF4-FFF2-40B4-BE49-F238E27FC236}">
                <a16:creationId xmlns:a16="http://schemas.microsoft.com/office/drawing/2014/main" id="{83EEAA43-136B-40C6-95B7-CA37600D2E5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494"/>
          <a:stretch/>
        </p:blipFill>
        <p:spPr>
          <a:xfrm>
            <a:off x="11468865" y="27747633"/>
            <a:ext cx="5068999" cy="4491415"/>
          </a:xfrm>
          <a:prstGeom prst="rect">
            <a:avLst/>
          </a:prstGeom>
        </p:spPr>
      </p:pic>
      <p:sp>
        <p:nvSpPr>
          <p:cNvPr id="41" name="TextBox 40">
            <a:extLst>
              <a:ext uri="{FF2B5EF4-FFF2-40B4-BE49-F238E27FC236}">
                <a16:creationId xmlns:a16="http://schemas.microsoft.com/office/drawing/2014/main" id="{0D7F5E47-CF65-43DA-9A6F-AA2B583315FE}"/>
              </a:ext>
            </a:extLst>
          </p:cNvPr>
          <p:cNvSpPr txBox="1"/>
          <p:nvPr/>
        </p:nvSpPr>
        <p:spPr>
          <a:xfrm>
            <a:off x="16786748" y="31358651"/>
            <a:ext cx="533733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Times New Roman"/>
                <a:cs typeface="Times New Roman"/>
              </a:rPr>
              <a:t>Figure 2. Photo of swabbing the newts to obtain the skin bacteria.</a:t>
            </a:r>
            <a:endParaRPr lang="en-US" sz="2000" dirty="0">
              <a:latin typeface="Times New Roman"/>
              <a:cs typeface="Times New Roman"/>
            </a:endParaRPr>
          </a:p>
        </p:txBody>
      </p:sp>
      <p:sp>
        <p:nvSpPr>
          <p:cNvPr id="171" name="TextBox 170"/>
          <p:cNvSpPr txBox="1"/>
          <p:nvPr/>
        </p:nvSpPr>
        <p:spPr>
          <a:xfrm>
            <a:off x="774306" y="20316812"/>
            <a:ext cx="9348470" cy="888646"/>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pic>
        <p:nvPicPr>
          <p:cNvPr id="5" name="Picture 4" descr="Chart, bar chart&#10;&#10;Description automatically generated">
            <a:extLst>
              <a:ext uri="{FF2B5EF4-FFF2-40B4-BE49-F238E27FC236}">
                <a16:creationId xmlns:a16="http://schemas.microsoft.com/office/drawing/2014/main" id="{EE8036C0-399B-2548-95E1-1F122410C951}"/>
              </a:ext>
            </a:extLst>
          </p:cNvPr>
          <p:cNvPicPr>
            <a:picLocks noChangeAspect="1"/>
          </p:cNvPicPr>
          <p:nvPr/>
        </p:nvPicPr>
        <p:blipFill>
          <a:blip r:embed="rId8"/>
          <a:stretch>
            <a:fillRect/>
          </a:stretch>
        </p:blipFill>
        <p:spPr>
          <a:xfrm>
            <a:off x="21237654" y="13895516"/>
            <a:ext cx="11797064" cy="6830982"/>
          </a:xfrm>
          <a:prstGeom prst="rect">
            <a:avLst/>
          </a:prstGeom>
        </p:spPr>
      </p:pic>
      <p:sp>
        <p:nvSpPr>
          <p:cNvPr id="3" name="TextBox 2">
            <a:extLst>
              <a:ext uri="{FF2B5EF4-FFF2-40B4-BE49-F238E27FC236}">
                <a16:creationId xmlns:a16="http://schemas.microsoft.com/office/drawing/2014/main" id="{6DC99BDA-0F89-4F20-8DA2-2F71CDD5A7C4}"/>
              </a:ext>
            </a:extLst>
          </p:cNvPr>
          <p:cNvSpPr txBox="1"/>
          <p:nvPr/>
        </p:nvSpPr>
        <p:spPr>
          <a:xfrm>
            <a:off x="21417498" y="20793832"/>
            <a:ext cx="11617220"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4. Frequency distribution of bacteria that were found on the N. </a:t>
            </a:r>
            <a:r>
              <a:rPr lang="en-US" sz="3000" i="1" dirty="0">
                <a:latin typeface="Times New Roman" panose="02020603050405020304" pitchFamily="18" charset="0"/>
                <a:cs typeface="Times New Roman" panose="02020603050405020304" pitchFamily="18" charset="0"/>
              </a:rPr>
              <a:t>viridescens</a:t>
            </a:r>
            <a:r>
              <a:rPr lang="en-US" sz="3000" dirty="0">
                <a:latin typeface="Times New Roman" panose="02020603050405020304" pitchFamily="18" charset="0"/>
                <a:cs typeface="Times New Roman" panose="02020603050405020304" pitchFamily="18" charset="0"/>
              </a:rPr>
              <a:t> population.</a:t>
            </a:r>
          </a:p>
        </p:txBody>
      </p:sp>
      <p:pic>
        <p:nvPicPr>
          <p:cNvPr id="14" name="Picture 13" descr="Timeline&#10;&#10;Description automatically generated">
            <a:extLst>
              <a:ext uri="{FF2B5EF4-FFF2-40B4-BE49-F238E27FC236}">
                <a16:creationId xmlns:a16="http://schemas.microsoft.com/office/drawing/2014/main" id="{761DF33A-E436-8849-8A34-45FBEB53A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466293" y="22891111"/>
            <a:ext cx="11339786" cy="6507768"/>
          </a:xfrm>
          <a:prstGeom prst="rect">
            <a:avLst/>
          </a:prstGeom>
        </p:spPr>
      </p:pic>
      <p:sp>
        <p:nvSpPr>
          <p:cNvPr id="7" name="TextBox 6">
            <a:extLst>
              <a:ext uri="{FF2B5EF4-FFF2-40B4-BE49-F238E27FC236}">
                <a16:creationId xmlns:a16="http://schemas.microsoft.com/office/drawing/2014/main" id="{9547F99E-9025-0641-9D80-6A48C870A0BF}"/>
              </a:ext>
            </a:extLst>
          </p:cNvPr>
          <p:cNvSpPr txBox="1"/>
          <p:nvPr/>
        </p:nvSpPr>
        <p:spPr>
          <a:xfrm>
            <a:off x="-13106400" y="17495520"/>
            <a:ext cx="184731" cy="1354217"/>
          </a:xfrm>
          <a:prstGeom prst="rect">
            <a:avLst/>
          </a:prstGeom>
          <a:noFill/>
        </p:spPr>
        <p:txBody>
          <a:bodyPr wrap="none" rtlCol="0">
            <a:spAutoFit/>
          </a:bodyPr>
          <a:lstStyle/>
          <a:p>
            <a:endParaRPr lang="en-US" dirty="0"/>
          </a:p>
        </p:txBody>
      </p:sp>
      <p:pic>
        <p:nvPicPr>
          <p:cNvPr id="1026" name="Picture 2">
            <a:extLst>
              <a:ext uri="{FF2B5EF4-FFF2-40B4-BE49-F238E27FC236}">
                <a16:creationId xmlns:a16="http://schemas.microsoft.com/office/drawing/2014/main" id="{55EC49D0-F4AF-1D46-B29E-4943A60A151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1420622" y="5559559"/>
            <a:ext cx="8281148" cy="53516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Map&#10;&#10;Description automatically generated">
            <a:extLst>
              <a:ext uri="{FF2B5EF4-FFF2-40B4-BE49-F238E27FC236}">
                <a16:creationId xmlns:a16="http://schemas.microsoft.com/office/drawing/2014/main" id="{D76DB61B-5AF6-5C45-962A-E7F28523D6F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62165" y="12237446"/>
            <a:ext cx="9978686" cy="6438896"/>
          </a:xfrm>
          <a:prstGeom prst="rect">
            <a:avLst/>
          </a:prstGeom>
        </p:spPr>
      </p:pic>
      <p:sp>
        <p:nvSpPr>
          <p:cNvPr id="22" name="Left Arrow 21">
            <a:extLst>
              <a:ext uri="{FF2B5EF4-FFF2-40B4-BE49-F238E27FC236}">
                <a16:creationId xmlns:a16="http://schemas.microsoft.com/office/drawing/2014/main" id="{E1662F99-A21C-CA41-902A-FE5F646702B2}"/>
              </a:ext>
            </a:extLst>
          </p:cNvPr>
          <p:cNvSpPr/>
          <p:nvPr/>
        </p:nvSpPr>
        <p:spPr>
          <a:xfrm rot="20221453">
            <a:off x="18116107" y="15610372"/>
            <a:ext cx="635842" cy="2535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D6FF30632334ABC9B44EA31D7B7FC" ma:contentTypeVersion="12" ma:contentTypeDescription="Create a new document." ma:contentTypeScope="" ma:versionID="485a70f97deb36cb67d73b5cc3c5aad6">
  <xsd:schema xmlns:xsd="http://www.w3.org/2001/XMLSchema" xmlns:xs="http://www.w3.org/2001/XMLSchema" xmlns:p="http://schemas.microsoft.com/office/2006/metadata/properties" xmlns:ns2="e3b61e77-9c46-42cd-88ad-072002ea4e2f" xmlns:ns3="3cbfa150-5825-4b4e-b03a-0057a0c58877" targetNamespace="http://schemas.microsoft.com/office/2006/metadata/properties" ma:root="true" ma:fieldsID="563b61151204646e434184fe35bf4544" ns2:_="" ns3:_="">
    <xsd:import namespace="e3b61e77-9c46-42cd-88ad-072002ea4e2f"/>
    <xsd:import namespace="3cbfa150-5825-4b4e-b03a-0057a0c588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b61e77-9c46-42cd-88ad-072002ea4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bfa150-5825-4b4e-b03a-0057a0c5887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05C7B-4B6D-4F95-89BE-50F133FAE0DA}">
  <ds:schemaRefs>
    <ds:schemaRef ds:uri="3cbfa150-5825-4b4e-b03a-0057a0c58877"/>
    <ds:schemaRef ds:uri="e3b61e77-9c46-42cd-88ad-072002ea4e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59EEF4-5355-4EA2-8AF2-8851EDC28303}">
  <ds:schemaRefs>
    <ds:schemaRef ds:uri="e3b61e77-9c46-42cd-88ad-072002ea4e2f"/>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3cbfa150-5825-4b4e-b03a-0057a0c58877"/>
    <ds:schemaRef ds:uri="http://purl.org/dc/terms/"/>
  </ds:schemaRefs>
</ds:datastoreItem>
</file>

<file path=customXml/itemProps3.xml><?xml version="1.0" encoding="utf-8"?>
<ds:datastoreItem xmlns:ds="http://schemas.openxmlformats.org/officeDocument/2006/customXml" ds:itemID="{131BB0C6-FF30-42FA-97A3-659C27D55C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TotalTime>
  <Words>1031</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Arial,Sans-Serif</vt:lpstr>
      <vt:lpstr>Bahnschrift Condensed</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Bierbaum, Joseph</cp:lastModifiedBy>
  <cp:revision>2</cp:revision>
  <dcterms:created xsi:type="dcterms:W3CDTF">2013-10-19T16:33:22Z</dcterms:created>
  <dcterms:modified xsi:type="dcterms:W3CDTF">2022-04-04T19:11:45Z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0x010100AA3D6FF30632334ABC9B44EA31D7B7FC</vt:lpwstr>
  </property>
</Properties>
</file>