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6"/>
  </p:notesMasterIdLst>
  <p:sldIdLst>
    <p:sldId id="256" r:id="rId5"/>
  </p:sldIdLst>
  <p:sldSz cx="43891200" cy="32918400"/>
  <p:notesSz cx="9144000" cy="6858000"/>
  <p:defaultTextStyle>
    <a:defPPr>
      <a:defRPr lang="en-US"/>
    </a:defPPr>
    <a:lvl1pPr marL="0" algn="l" defTabSz="2072951" rtl="0" eaLnBrk="1" latinLnBrk="0" hangingPunct="1">
      <a:defRPr sz="8200" kern="1200">
        <a:solidFill>
          <a:schemeClr val="tx1"/>
        </a:solidFill>
        <a:latin typeface="+mn-lt"/>
        <a:ea typeface="+mn-ea"/>
        <a:cs typeface="+mn-cs"/>
      </a:defRPr>
    </a:lvl1pPr>
    <a:lvl2pPr marL="2072951" algn="l" defTabSz="2072951" rtl="0" eaLnBrk="1" latinLnBrk="0" hangingPunct="1">
      <a:defRPr sz="8200" kern="1200">
        <a:solidFill>
          <a:schemeClr val="tx1"/>
        </a:solidFill>
        <a:latin typeface="+mn-lt"/>
        <a:ea typeface="+mn-ea"/>
        <a:cs typeface="+mn-cs"/>
      </a:defRPr>
    </a:lvl2pPr>
    <a:lvl3pPr marL="4145900" algn="l" defTabSz="2072951" rtl="0" eaLnBrk="1" latinLnBrk="0" hangingPunct="1">
      <a:defRPr sz="8200" kern="1200">
        <a:solidFill>
          <a:schemeClr val="tx1"/>
        </a:solidFill>
        <a:latin typeface="+mn-lt"/>
        <a:ea typeface="+mn-ea"/>
        <a:cs typeface="+mn-cs"/>
      </a:defRPr>
    </a:lvl3pPr>
    <a:lvl4pPr marL="6218851" algn="l" defTabSz="2072951" rtl="0" eaLnBrk="1" latinLnBrk="0" hangingPunct="1">
      <a:defRPr sz="8200" kern="1200">
        <a:solidFill>
          <a:schemeClr val="tx1"/>
        </a:solidFill>
        <a:latin typeface="+mn-lt"/>
        <a:ea typeface="+mn-ea"/>
        <a:cs typeface="+mn-cs"/>
      </a:defRPr>
    </a:lvl4pPr>
    <a:lvl5pPr marL="8291798" algn="l" defTabSz="2072951" rtl="0" eaLnBrk="1" latinLnBrk="0" hangingPunct="1">
      <a:defRPr sz="8200" kern="1200">
        <a:solidFill>
          <a:schemeClr val="tx1"/>
        </a:solidFill>
        <a:latin typeface="+mn-lt"/>
        <a:ea typeface="+mn-ea"/>
        <a:cs typeface="+mn-cs"/>
      </a:defRPr>
    </a:lvl5pPr>
    <a:lvl6pPr marL="10364750" algn="l" defTabSz="2072951" rtl="0" eaLnBrk="1" latinLnBrk="0" hangingPunct="1">
      <a:defRPr sz="8200" kern="1200">
        <a:solidFill>
          <a:schemeClr val="tx1"/>
        </a:solidFill>
        <a:latin typeface="+mn-lt"/>
        <a:ea typeface="+mn-ea"/>
        <a:cs typeface="+mn-cs"/>
      </a:defRPr>
    </a:lvl6pPr>
    <a:lvl7pPr marL="12437701" algn="l" defTabSz="2072951" rtl="0" eaLnBrk="1" latinLnBrk="0" hangingPunct="1">
      <a:defRPr sz="8200" kern="1200">
        <a:solidFill>
          <a:schemeClr val="tx1"/>
        </a:solidFill>
        <a:latin typeface="+mn-lt"/>
        <a:ea typeface="+mn-ea"/>
        <a:cs typeface="+mn-cs"/>
      </a:defRPr>
    </a:lvl7pPr>
    <a:lvl8pPr marL="14510648" algn="l" defTabSz="2072951" rtl="0" eaLnBrk="1" latinLnBrk="0" hangingPunct="1">
      <a:defRPr sz="8200" kern="1200">
        <a:solidFill>
          <a:schemeClr val="tx1"/>
        </a:solidFill>
        <a:latin typeface="+mn-lt"/>
        <a:ea typeface="+mn-ea"/>
        <a:cs typeface="+mn-cs"/>
      </a:defRPr>
    </a:lvl8pPr>
    <a:lvl9pPr marL="16583601" algn="l" defTabSz="2072951" rtl="0" eaLnBrk="1" latinLnBrk="0" hangingPunct="1">
      <a:defRPr sz="8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9">
          <p15:clr>
            <a:srgbClr val="A4A3A4"/>
          </p15:clr>
        </p15:guide>
        <p15:guide id="2" pos="16128">
          <p15:clr>
            <a:srgbClr val="A4A3A4"/>
          </p15:clr>
        </p15:guide>
        <p15:guide id="3" pos="13824">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ah Burnham" initials="MB" lastIdx="1" clrIdx="0">
    <p:extLst>
      <p:ext uri="{19B8F6BF-5375-455C-9EA6-DF929625EA0E}">
        <p15:presenceInfo xmlns:p15="http://schemas.microsoft.com/office/powerpoint/2012/main" userId="500b36b0f040a669" providerId="Windows Live"/>
      </p:ext>
    </p:extLst>
  </p:cmAuthor>
  <p:cmAuthor id="2" name="Bethany Wildeman" initials="BW" lastIdx="1" clrIdx="1">
    <p:extLst>
      <p:ext uri="{19B8F6BF-5375-455C-9EA6-DF929625EA0E}">
        <p15:presenceInfo xmlns:p15="http://schemas.microsoft.com/office/powerpoint/2012/main" userId="faa298e52d14036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254E"/>
    <a:srgbClr val="65CE1E"/>
    <a:srgbClr val="00C28D"/>
    <a:srgbClr val="00B4FF"/>
    <a:srgbClr val="008080"/>
    <a:srgbClr val="1270FC"/>
    <a:srgbClr val="FFA200"/>
    <a:srgbClr val="008000"/>
    <a:srgbClr val="FFFFFF"/>
    <a:srgbClr val="0A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021" autoAdjust="0"/>
    <p:restoredTop sz="95268" autoAdjust="0"/>
  </p:normalViewPr>
  <p:slideViewPr>
    <p:cSldViewPr snapToGrid="0" snapToObjects="1">
      <p:cViewPr>
        <p:scale>
          <a:sx n="35" d="100"/>
          <a:sy n="35" d="100"/>
        </p:scale>
        <p:origin x="-1428" y="-999"/>
      </p:cViewPr>
      <p:guideLst>
        <p:guide orient="horz" pos="10369"/>
        <p:guide pos="16128"/>
        <p:guide pos="1382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commentAuthors" Target="commentAuthor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36263FE2-9438-354A-B60A-5A471281E58B}" type="datetimeFigureOut">
              <a:rPr lang="en-US" smtClean="0"/>
              <a:t>3/23/2022</a:t>
            </a:fld>
            <a:endParaRPr lang="en-US" dirty="0"/>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FECA9BC3-5A08-5C40-8DE6-1B49CE826337}" type="slidenum">
              <a:rPr lang="en-US" smtClean="0"/>
              <a:t>‹#›</a:t>
            </a:fld>
            <a:endParaRPr lang="en-US" dirty="0"/>
          </a:p>
        </p:txBody>
      </p:sp>
    </p:spTree>
    <p:extLst>
      <p:ext uri="{BB962C8B-B14F-4D97-AF65-F5344CB8AC3E}">
        <p14:creationId xmlns:p14="http://schemas.microsoft.com/office/powerpoint/2010/main" val="3278815488"/>
      </p:ext>
    </p:extLst>
  </p:cSld>
  <p:clrMap bg1="lt1" tx1="dk1" bg2="lt2" tx2="dk2" accent1="accent1" accent2="accent2" accent3="accent3" accent4="accent4" accent5="accent5" accent6="accent6" hlink="hlink" folHlink="folHlink"/>
  <p:notesStyle>
    <a:lvl1pPr marL="0" algn="l" defTabSz="477467" rtl="0" eaLnBrk="1" latinLnBrk="0" hangingPunct="1">
      <a:defRPr sz="1300" kern="1200">
        <a:solidFill>
          <a:schemeClr val="tx1"/>
        </a:solidFill>
        <a:latin typeface="+mn-lt"/>
        <a:ea typeface="+mn-ea"/>
        <a:cs typeface="+mn-cs"/>
      </a:defRPr>
    </a:lvl1pPr>
    <a:lvl2pPr marL="477467" algn="l" defTabSz="477467" rtl="0" eaLnBrk="1" latinLnBrk="0" hangingPunct="1">
      <a:defRPr sz="1300" kern="1200">
        <a:solidFill>
          <a:schemeClr val="tx1"/>
        </a:solidFill>
        <a:latin typeface="+mn-lt"/>
        <a:ea typeface="+mn-ea"/>
        <a:cs typeface="+mn-cs"/>
      </a:defRPr>
    </a:lvl2pPr>
    <a:lvl3pPr marL="954936" algn="l" defTabSz="477467" rtl="0" eaLnBrk="1" latinLnBrk="0" hangingPunct="1">
      <a:defRPr sz="1300" kern="1200">
        <a:solidFill>
          <a:schemeClr val="tx1"/>
        </a:solidFill>
        <a:latin typeface="+mn-lt"/>
        <a:ea typeface="+mn-ea"/>
        <a:cs typeface="+mn-cs"/>
      </a:defRPr>
    </a:lvl3pPr>
    <a:lvl4pPr marL="1432403" algn="l" defTabSz="477467" rtl="0" eaLnBrk="1" latinLnBrk="0" hangingPunct="1">
      <a:defRPr sz="1300" kern="1200">
        <a:solidFill>
          <a:schemeClr val="tx1"/>
        </a:solidFill>
        <a:latin typeface="+mn-lt"/>
        <a:ea typeface="+mn-ea"/>
        <a:cs typeface="+mn-cs"/>
      </a:defRPr>
    </a:lvl4pPr>
    <a:lvl5pPr marL="1909870" algn="l" defTabSz="477467" rtl="0" eaLnBrk="1" latinLnBrk="0" hangingPunct="1">
      <a:defRPr sz="1300" kern="1200">
        <a:solidFill>
          <a:schemeClr val="tx1"/>
        </a:solidFill>
        <a:latin typeface="+mn-lt"/>
        <a:ea typeface="+mn-ea"/>
        <a:cs typeface="+mn-cs"/>
      </a:defRPr>
    </a:lvl5pPr>
    <a:lvl6pPr marL="2387337" algn="l" defTabSz="477467" rtl="0" eaLnBrk="1" latinLnBrk="0" hangingPunct="1">
      <a:defRPr sz="1300" kern="1200">
        <a:solidFill>
          <a:schemeClr val="tx1"/>
        </a:solidFill>
        <a:latin typeface="+mn-lt"/>
        <a:ea typeface="+mn-ea"/>
        <a:cs typeface="+mn-cs"/>
      </a:defRPr>
    </a:lvl6pPr>
    <a:lvl7pPr marL="2864805" algn="l" defTabSz="477467" rtl="0" eaLnBrk="1" latinLnBrk="0" hangingPunct="1">
      <a:defRPr sz="1300" kern="1200">
        <a:solidFill>
          <a:schemeClr val="tx1"/>
        </a:solidFill>
        <a:latin typeface="+mn-lt"/>
        <a:ea typeface="+mn-ea"/>
        <a:cs typeface="+mn-cs"/>
      </a:defRPr>
    </a:lvl7pPr>
    <a:lvl8pPr marL="3342272" algn="l" defTabSz="477467" rtl="0" eaLnBrk="1" latinLnBrk="0" hangingPunct="1">
      <a:defRPr sz="1300" kern="1200">
        <a:solidFill>
          <a:schemeClr val="tx1"/>
        </a:solidFill>
        <a:latin typeface="+mn-lt"/>
        <a:ea typeface="+mn-ea"/>
        <a:cs typeface="+mn-cs"/>
      </a:defRPr>
    </a:lvl8pPr>
    <a:lvl9pPr marL="3819741" algn="l" defTabSz="477467"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CA9BC3-5A08-5C40-8DE6-1B49CE826337}" type="slidenum">
              <a:rPr lang="en-US" smtClean="0"/>
              <a:t>1</a:t>
            </a:fld>
            <a:endParaRPr lang="en-US" dirty="0"/>
          </a:p>
        </p:txBody>
      </p:sp>
    </p:spTree>
    <p:extLst>
      <p:ext uri="{BB962C8B-B14F-4D97-AF65-F5344CB8AC3E}">
        <p14:creationId xmlns:p14="http://schemas.microsoft.com/office/powerpoint/2010/main" val="23329826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6"/>
            <a:ext cx="37307520" cy="7056121"/>
          </a:xfrm>
        </p:spPr>
        <p:txBody>
          <a:bodyPr/>
          <a:lstStyle/>
          <a:p>
            <a:r>
              <a:rPr lang="en-US"/>
              <a:t>Click to edit Master title style</a:t>
            </a:r>
          </a:p>
        </p:txBody>
      </p:sp>
      <p:sp>
        <p:nvSpPr>
          <p:cNvPr id="3" name="Subtitle 2"/>
          <p:cNvSpPr>
            <a:spLocks noGrp="1"/>
          </p:cNvSpPr>
          <p:nvPr>
            <p:ph type="subTitle" idx="1"/>
          </p:nvPr>
        </p:nvSpPr>
        <p:spPr>
          <a:xfrm>
            <a:off x="6583680" y="18653763"/>
            <a:ext cx="30723840" cy="8412480"/>
          </a:xfrm>
        </p:spPr>
        <p:txBody>
          <a:bodyPr/>
          <a:lstStyle>
            <a:lvl1pPr marL="0" indent="0" algn="ctr">
              <a:buNone/>
              <a:defRPr>
                <a:solidFill>
                  <a:schemeClr val="tx1">
                    <a:tint val="75000"/>
                  </a:schemeClr>
                </a:solidFill>
              </a:defRPr>
            </a:lvl1pPr>
            <a:lvl2pPr marL="2072951" indent="0" algn="ctr">
              <a:buNone/>
              <a:defRPr>
                <a:solidFill>
                  <a:schemeClr val="tx1">
                    <a:tint val="75000"/>
                  </a:schemeClr>
                </a:solidFill>
              </a:defRPr>
            </a:lvl2pPr>
            <a:lvl3pPr marL="4145900" indent="0" algn="ctr">
              <a:buNone/>
              <a:defRPr>
                <a:solidFill>
                  <a:schemeClr val="tx1">
                    <a:tint val="75000"/>
                  </a:schemeClr>
                </a:solidFill>
              </a:defRPr>
            </a:lvl3pPr>
            <a:lvl4pPr marL="6218851" indent="0" algn="ctr">
              <a:buNone/>
              <a:defRPr>
                <a:solidFill>
                  <a:schemeClr val="tx1">
                    <a:tint val="75000"/>
                  </a:schemeClr>
                </a:solidFill>
              </a:defRPr>
            </a:lvl4pPr>
            <a:lvl5pPr marL="8291798" indent="0" algn="ctr">
              <a:buNone/>
              <a:defRPr>
                <a:solidFill>
                  <a:schemeClr val="tx1">
                    <a:tint val="75000"/>
                  </a:schemeClr>
                </a:solidFill>
              </a:defRPr>
            </a:lvl5pPr>
            <a:lvl6pPr marL="10364750" indent="0" algn="ctr">
              <a:buNone/>
              <a:defRPr>
                <a:solidFill>
                  <a:schemeClr val="tx1">
                    <a:tint val="75000"/>
                  </a:schemeClr>
                </a:solidFill>
              </a:defRPr>
            </a:lvl6pPr>
            <a:lvl7pPr marL="12437701" indent="0" algn="ctr">
              <a:buNone/>
              <a:defRPr>
                <a:solidFill>
                  <a:schemeClr val="tx1">
                    <a:tint val="75000"/>
                  </a:schemeClr>
                </a:solidFill>
              </a:defRPr>
            </a:lvl7pPr>
            <a:lvl8pPr marL="14510648" indent="0" algn="ctr">
              <a:buNone/>
              <a:defRPr>
                <a:solidFill>
                  <a:schemeClr val="tx1">
                    <a:tint val="75000"/>
                  </a:schemeClr>
                </a:solidFill>
              </a:defRPr>
            </a:lvl8pPr>
            <a:lvl9pPr marL="16583601"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63D97CC-475F-BE49-B579-6BFEF977A37E}" type="datetimeFigureOut">
              <a:rPr lang="en-US" smtClean="0"/>
              <a:t>3/23/2022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dirty="0"/>
          </a:p>
        </p:txBody>
      </p:sp>
    </p:spTree>
    <p:extLst>
      <p:ext uri="{BB962C8B-B14F-4D97-AF65-F5344CB8AC3E}">
        <p14:creationId xmlns:p14="http://schemas.microsoft.com/office/powerpoint/2010/main" val="3135240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3D97CC-475F-BE49-B579-6BFEF977A37E}" type="datetimeFigureOut">
              <a:rPr lang="en-US" smtClean="0"/>
              <a:t>3/23/2022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dirty="0"/>
          </a:p>
        </p:txBody>
      </p:sp>
    </p:spTree>
    <p:extLst>
      <p:ext uri="{BB962C8B-B14F-4D97-AF65-F5344CB8AC3E}">
        <p14:creationId xmlns:p14="http://schemas.microsoft.com/office/powerpoint/2010/main" val="3412173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120" y="1318275"/>
            <a:ext cx="9875520" cy="2808732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194560" y="1318275"/>
            <a:ext cx="28895040" cy="2808732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3D97CC-475F-BE49-B579-6BFEF977A37E}" type="datetimeFigureOut">
              <a:rPr lang="en-US" smtClean="0"/>
              <a:t>3/23/2022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dirty="0"/>
          </a:p>
        </p:txBody>
      </p:sp>
    </p:spTree>
    <p:extLst>
      <p:ext uri="{BB962C8B-B14F-4D97-AF65-F5344CB8AC3E}">
        <p14:creationId xmlns:p14="http://schemas.microsoft.com/office/powerpoint/2010/main" val="33828534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3D97CC-475F-BE49-B579-6BFEF977A37E}" type="datetimeFigureOut">
              <a:rPr lang="en-US" smtClean="0"/>
              <a:t>3/23/2022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dirty="0"/>
          </a:p>
        </p:txBody>
      </p:sp>
    </p:spTree>
    <p:extLst>
      <p:ext uri="{BB962C8B-B14F-4D97-AF65-F5344CB8AC3E}">
        <p14:creationId xmlns:p14="http://schemas.microsoft.com/office/powerpoint/2010/main" val="3803175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3" y="21153124"/>
            <a:ext cx="37307520" cy="6537961"/>
          </a:xfrm>
        </p:spPr>
        <p:txBody>
          <a:bodyPr anchor="t"/>
          <a:lstStyle>
            <a:lvl1pPr algn="l">
              <a:defRPr sz="18300" b="1" cap="all"/>
            </a:lvl1pPr>
          </a:lstStyle>
          <a:p>
            <a:r>
              <a:rPr lang="en-US"/>
              <a:t>Click to edit Master title style</a:t>
            </a:r>
          </a:p>
        </p:txBody>
      </p:sp>
      <p:sp>
        <p:nvSpPr>
          <p:cNvPr id="3" name="Text Placeholder 2"/>
          <p:cNvSpPr>
            <a:spLocks noGrp="1"/>
          </p:cNvSpPr>
          <p:nvPr>
            <p:ph type="body" idx="1"/>
          </p:nvPr>
        </p:nvSpPr>
        <p:spPr>
          <a:xfrm>
            <a:off x="3467103" y="13952231"/>
            <a:ext cx="37307520" cy="7200900"/>
          </a:xfrm>
        </p:spPr>
        <p:txBody>
          <a:bodyPr anchor="b"/>
          <a:lstStyle>
            <a:lvl1pPr marL="0" indent="0">
              <a:buNone/>
              <a:defRPr sz="9100">
                <a:solidFill>
                  <a:schemeClr val="tx1">
                    <a:tint val="75000"/>
                  </a:schemeClr>
                </a:solidFill>
              </a:defRPr>
            </a:lvl1pPr>
            <a:lvl2pPr marL="2072951" indent="0">
              <a:buNone/>
              <a:defRPr sz="8200">
                <a:solidFill>
                  <a:schemeClr val="tx1">
                    <a:tint val="75000"/>
                  </a:schemeClr>
                </a:solidFill>
              </a:defRPr>
            </a:lvl2pPr>
            <a:lvl3pPr marL="4145900" indent="0">
              <a:buNone/>
              <a:defRPr sz="7200">
                <a:solidFill>
                  <a:schemeClr val="tx1">
                    <a:tint val="75000"/>
                  </a:schemeClr>
                </a:solidFill>
              </a:defRPr>
            </a:lvl3pPr>
            <a:lvl4pPr marL="6218851" indent="0">
              <a:buNone/>
              <a:defRPr sz="6300">
                <a:solidFill>
                  <a:schemeClr val="tx1">
                    <a:tint val="75000"/>
                  </a:schemeClr>
                </a:solidFill>
              </a:defRPr>
            </a:lvl4pPr>
            <a:lvl5pPr marL="8291798" indent="0">
              <a:buNone/>
              <a:defRPr sz="6300">
                <a:solidFill>
                  <a:schemeClr val="tx1">
                    <a:tint val="75000"/>
                  </a:schemeClr>
                </a:solidFill>
              </a:defRPr>
            </a:lvl5pPr>
            <a:lvl6pPr marL="10364750" indent="0">
              <a:buNone/>
              <a:defRPr sz="6300">
                <a:solidFill>
                  <a:schemeClr val="tx1">
                    <a:tint val="75000"/>
                  </a:schemeClr>
                </a:solidFill>
              </a:defRPr>
            </a:lvl6pPr>
            <a:lvl7pPr marL="12437701" indent="0">
              <a:buNone/>
              <a:defRPr sz="6300">
                <a:solidFill>
                  <a:schemeClr val="tx1">
                    <a:tint val="75000"/>
                  </a:schemeClr>
                </a:solidFill>
              </a:defRPr>
            </a:lvl7pPr>
            <a:lvl8pPr marL="14510648" indent="0">
              <a:buNone/>
              <a:defRPr sz="6300">
                <a:solidFill>
                  <a:schemeClr val="tx1">
                    <a:tint val="75000"/>
                  </a:schemeClr>
                </a:solidFill>
              </a:defRPr>
            </a:lvl8pPr>
            <a:lvl9pPr marL="16583601" indent="0">
              <a:buNone/>
              <a:defRPr sz="63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63D97CC-475F-BE49-B579-6BFEF977A37E}" type="datetimeFigureOut">
              <a:rPr lang="en-US" smtClean="0"/>
              <a:t>3/23/2022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dirty="0"/>
          </a:p>
        </p:txBody>
      </p:sp>
    </p:spTree>
    <p:extLst>
      <p:ext uri="{BB962C8B-B14F-4D97-AF65-F5344CB8AC3E}">
        <p14:creationId xmlns:p14="http://schemas.microsoft.com/office/powerpoint/2010/main" val="1404899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194560" y="7680971"/>
            <a:ext cx="19385280" cy="21724622"/>
          </a:xfrm>
        </p:spPr>
        <p:txBody>
          <a:bodyPr/>
          <a:lstStyle>
            <a:lvl1pPr>
              <a:defRPr sz="12800"/>
            </a:lvl1pPr>
            <a:lvl2pPr>
              <a:defRPr sz="10900"/>
            </a:lvl2pPr>
            <a:lvl3pPr>
              <a:defRPr sz="9100"/>
            </a:lvl3pPr>
            <a:lvl4pPr>
              <a:defRPr sz="8200"/>
            </a:lvl4pPr>
            <a:lvl5pPr>
              <a:defRPr sz="8200"/>
            </a:lvl5pPr>
            <a:lvl6pPr>
              <a:defRPr sz="8200"/>
            </a:lvl6pPr>
            <a:lvl7pPr>
              <a:defRPr sz="8200"/>
            </a:lvl7pPr>
            <a:lvl8pPr>
              <a:defRPr sz="8200"/>
            </a:lvl8pPr>
            <a:lvl9pPr>
              <a:defRPr sz="8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311360" y="7680971"/>
            <a:ext cx="19385280" cy="21724622"/>
          </a:xfrm>
        </p:spPr>
        <p:txBody>
          <a:bodyPr/>
          <a:lstStyle>
            <a:lvl1pPr>
              <a:defRPr sz="12800"/>
            </a:lvl1pPr>
            <a:lvl2pPr>
              <a:defRPr sz="10900"/>
            </a:lvl2pPr>
            <a:lvl3pPr>
              <a:defRPr sz="9100"/>
            </a:lvl3pPr>
            <a:lvl4pPr>
              <a:defRPr sz="8200"/>
            </a:lvl4pPr>
            <a:lvl5pPr>
              <a:defRPr sz="8200"/>
            </a:lvl5pPr>
            <a:lvl6pPr>
              <a:defRPr sz="8200"/>
            </a:lvl6pPr>
            <a:lvl7pPr>
              <a:defRPr sz="8200"/>
            </a:lvl7pPr>
            <a:lvl8pPr>
              <a:defRPr sz="8200"/>
            </a:lvl8pPr>
            <a:lvl9pPr>
              <a:defRPr sz="8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63D97CC-475F-BE49-B579-6BFEF977A37E}" type="datetimeFigureOut">
              <a:rPr lang="en-US" smtClean="0"/>
              <a:t>3/23/2022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EC96AFA-303D-8042-85F3-1EA037B235F2}" type="slidenum">
              <a:rPr lang="en-US" smtClean="0"/>
              <a:t>‹#›</a:t>
            </a:fld>
            <a:endParaRPr lang="en-US" dirty="0"/>
          </a:p>
        </p:txBody>
      </p:sp>
    </p:spTree>
    <p:extLst>
      <p:ext uri="{BB962C8B-B14F-4D97-AF65-F5344CB8AC3E}">
        <p14:creationId xmlns:p14="http://schemas.microsoft.com/office/powerpoint/2010/main" val="737522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94564" y="7368544"/>
            <a:ext cx="19392903" cy="3070859"/>
          </a:xfrm>
        </p:spPr>
        <p:txBody>
          <a:bodyPr anchor="b"/>
          <a:lstStyle>
            <a:lvl1pPr marL="0" indent="0">
              <a:buNone/>
              <a:defRPr sz="10900" b="1"/>
            </a:lvl1pPr>
            <a:lvl2pPr marL="2072951" indent="0">
              <a:buNone/>
              <a:defRPr sz="9100" b="1"/>
            </a:lvl2pPr>
            <a:lvl3pPr marL="4145900" indent="0">
              <a:buNone/>
              <a:defRPr sz="8200" b="1"/>
            </a:lvl3pPr>
            <a:lvl4pPr marL="6218851" indent="0">
              <a:buNone/>
              <a:defRPr sz="7200" b="1"/>
            </a:lvl4pPr>
            <a:lvl5pPr marL="8291798" indent="0">
              <a:buNone/>
              <a:defRPr sz="7200" b="1"/>
            </a:lvl5pPr>
            <a:lvl6pPr marL="10364750" indent="0">
              <a:buNone/>
              <a:defRPr sz="7200" b="1"/>
            </a:lvl6pPr>
            <a:lvl7pPr marL="12437701" indent="0">
              <a:buNone/>
              <a:defRPr sz="7200" b="1"/>
            </a:lvl7pPr>
            <a:lvl8pPr marL="14510648" indent="0">
              <a:buNone/>
              <a:defRPr sz="7200" b="1"/>
            </a:lvl8pPr>
            <a:lvl9pPr marL="16583601" indent="0">
              <a:buNone/>
              <a:defRPr sz="7200" b="1"/>
            </a:lvl9pPr>
          </a:lstStyle>
          <a:p>
            <a:pPr lvl="0"/>
            <a:r>
              <a:rPr lang="en-US"/>
              <a:t>Click to edit Master text styles</a:t>
            </a:r>
          </a:p>
        </p:txBody>
      </p:sp>
      <p:sp>
        <p:nvSpPr>
          <p:cNvPr id="4" name="Content Placeholder 3"/>
          <p:cNvSpPr>
            <a:spLocks noGrp="1"/>
          </p:cNvSpPr>
          <p:nvPr>
            <p:ph sz="half" idx="2"/>
          </p:nvPr>
        </p:nvSpPr>
        <p:spPr>
          <a:xfrm>
            <a:off x="2194564" y="10439402"/>
            <a:ext cx="19392903" cy="18966181"/>
          </a:xfrm>
        </p:spPr>
        <p:txBody>
          <a:bodyPr/>
          <a:lstStyle>
            <a:lvl1pPr>
              <a:defRPr sz="10900"/>
            </a:lvl1pPr>
            <a:lvl2pPr>
              <a:defRPr sz="9100"/>
            </a:lvl2pPr>
            <a:lvl3pPr>
              <a:defRPr sz="8200"/>
            </a:lvl3pPr>
            <a:lvl4pPr>
              <a:defRPr sz="7200"/>
            </a:lvl4pPr>
            <a:lvl5pPr>
              <a:defRPr sz="7200"/>
            </a:lvl5pPr>
            <a:lvl6pPr>
              <a:defRPr sz="7200"/>
            </a:lvl6pPr>
            <a:lvl7pPr>
              <a:defRPr sz="7200"/>
            </a:lvl7pPr>
            <a:lvl8pPr>
              <a:defRPr sz="7200"/>
            </a:lvl8pPr>
            <a:lvl9pPr>
              <a:defRPr sz="7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6128" y="7368544"/>
            <a:ext cx="19400520" cy="3070859"/>
          </a:xfrm>
        </p:spPr>
        <p:txBody>
          <a:bodyPr anchor="b"/>
          <a:lstStyle>
            <a:lvl1pPr marL="0" indent="0">
              <a:buNone/>
              <a:defRPr sz="10900" b="1"/>
            </a:lvl1pPr>
            <a:lvl2pPr marL="2072951" indent="0">
              <a:buNone/>
              <a:defRPr sz="9100" b="1"/>
            </a:lvl2pPr>
            <a:lvl3pPr marL="4145900" indent="0">
              <a:buNone/>
              <a:defRPr sz="8200" b="1"/>
            </a:lvl3pPr>
            <a:lvl4pPr marL="6218851" indent="0">
              <a:buNone/>
              <a:defRPr sz="7200" b="1"/>
            </a:lvl4pPr>
            <a:lvl5pPr marL="8291798" indent="0">
              <a:buNone/>
              <a:defRPr sz="7200" b="1"/>
            </a:lvl5pPr>
            <a:lvl6pPr marL="10364750" indent="0">
              <a:buNone/>
              <a:defRPr sz="7200" b="1"/>
            </a:lvl6pPr>
            <a:lvl7pPr marL="12437701" indent="0">
              <a:buNone/>
              <a:defRPr sz="7200" b="1"/>
            </a:lvl7pPr>
            <a:lvl8pPr marL="14510648" indent="0">
              <a:buNone/>
              <a:defRPr sz="7200" b="1"/>
            </a:lvl8pPr>
            <a:lvl9pPr marL="16583601" indent="0">
              <a:buNone/>
              <a:defRPr sz="7200" b="1"/>
            </a:lvl9pPr>
          </a:lstStyle>
          <a:p>
            <a:pPr lvl="0"/>
            <a:r>
              <a:rPr lang="en-US"/>
              <a:t>Click to edit Master text styles</a:t>
            </a:r>
          </a:p>
        </p:txBody>
      </p:sp>
      <p:sp>
        <p:nvSpPr>
          <p:cNvPr id="6" name="Content Placeholder 5"/>
          <p:cNvSpPr>
            <a:spLocks noGrp="1"/>
          </p:cNvSpPr>
          <p:nvPr>
            <p:ph sz="quarter" idx="4"/>
          </p:nvPr>
        </p:nvSpPr>
        <p:spPr>
          <a:xfrm>
            <a:off x="22296128" y="10439402"/>
            <a:ext cx="19400520" cy="18966181"/>
          </a:xfrm>
        </p:spPr>
        <p:txBody>
          <a:bodyPr/>
          <a:lstStyle>
            <a:lvl1pPr>
              <a:defRPr sz="10900"/>
            </a:lvl1pPr>
            <a:lvl2pPr>
              <a:defRPr sz="9100"/>
            </a:lvl2pPr>
            <a:lvl3pPr>
              <a:defRPr sz="8200"/>
            </a:lvl3pPr>
            <a:lvl4pPr>
              <a:defRPr sz="7200"/>
            </a:lvl4pPr>
            <a:lvl5pPr>
              <a:defRPr sz="7200"/>
            </a:lvl5pPr>
            <a:lvl6pPr>
              <a:defRPr sz="7200"/>
            </a:lvl6pPr>
            <a:lvl7pPr>
              <a:defRPr sz="7200"/>
            </a:lvl7pPr>
            <a:lvl8pPr>
              <a:defRPr sz="7200"/>
            </a:lvl8pPr>
            <a:lvl9pPr>
              <a:defRPr sz="7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63D97CC-475F-BE49-B579-6BFEF977A37E}" type="datetimeFigureOut">
              <a:rPr lang="en-US" smtClean="0"/>
              <a:t>3/23/2022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EC96AFA-303D-8042-85F3-1EA037B235F2}" type="slidenum">
              <a:rPr lang="en-US" smtClean="0"/>
              <a:t>‹#›</a:t>
            </a:fld>
            <a:endParaRPr lang="en-US" dirty="0"/>
          </a:p>
        </p:txBody>
      </p:sp>
    </p:spTree>
    <p:extLst>
      <p:ext uri="{BB962C8B-B14F-4D97-AF65-F5344CB8AC3E}">
        <p14:creationId xmlns:p14="http://schemas.microsoft.com/office/powerpoint/2010/main" val="3434501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63D97CC-475F-BE49-B579-6BFEF977A37E}" type="datetimeFigureOut">
              <a:rPr lang="en-US" smtClean="0"/>
              <a:t>3/23/2022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EC96AFA-303D-8042-85F3-1EA037B235F2}" type="slidenum">
              <a:rPr lang="en-US" smtClean="0"/>
              <a:t>‹#›</a:t>
            </a:fld>
            <a:endParaRPr lang="en-US" dirty="0"/>
          </a:p>
        </p:txBody>
      </p:sp>
    </p:spTree>
    <p:extLst>
      <p:ext uri="{BB962C8B-B14F-4D97-AF65-F5344CB8AC3E}">
        <p14:creationId xmlns:p14="http://schemas.microsoft.com/office/powerpoint/2010/main" val="2085731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3D97CC-475F-BE49-B579-6BFEF977A37E}" type="datetimeFigureOut">
              <a:rPr lang="en-US" smtClean="0"/>
              <a:t>3/23/2022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EC96AFA-303D-8042-85F3-1EA037B235F2}" type="slidenum">
              <a:rPr lang="en-US" smtClean="0"/>
              <a:t>‹#›</a:t>
            </a:fld>
            <a:endParaRPr lang="en-US" dirty="0"/>
          </a:p>
        </p:txBody>
      </p:sp>
    </p:spTree>
    <p:extLst>
      <p:ext uri="{BB962C8B-B14F-4D97-AF65-F5344CB8AC3E}">
        <p14:creationId xmlns:p14="http://schemas.microsoft.com/office/powerpoint/2010/main" val="945370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71" y="1310640"/>
            <a:ext cx="14439903" cy="5577840"/>
          </a:xfrm>
        </p:spPr>
        <p:txBody>
          <a:bodyPr anchor="b"/>
          <a:lstStyle>
            <a:lvl1pPr algn="l">
              <a:defRPr sz="9100" b="1"/>
            </a:lvl1pPr>
          </a:lstStyle>
          <a:p>
            <a:r>
              <a:rPr lang="en-US"/>
              <a:t>Click to edit Master title style</a:t>
            </a:r>
          </a:p>
        </p:txBody>
      </p:sp>
      <p:sp>
        <p:nvSpPr>
          <p:cNvPr id="3" name="Content Placeholder 2"/>
          <p:cNvSpPr>
            <a:spLocks noGrp="1"/>
          </p:cNvSpPr>
          <p:nvPr>
            <p:ph idx="1"/>
          </p:nvPr>
        </p:nvSpPr>
        <p:spPr>
          <a:xfrm>
            <a:off x="17160240" y="1310653"/>
            <a:ext cx="24536400" cy="28094943"/>
          </a:xfrm>
        </p:spPr>
        <p:txBody>
          <a:bodyPr/>
          <a:lstStyle>
            <a:lvl1pPr>
              <a:defRPr sz="14500"/>
            </a:lvl1pPr>
            <a:lvl2pPr>
              <a:defRPr sz="12800"/>
            </a:lvl2pPr>
            <a:lvl3pPr>
              <a:defRPr sz="10900"/>
            </a:lvl3pPr>
            <a:lvl4pPr>
              <a:defRPr sz="9100"/>
            </a:lvl4pPr>
            <a:lvl5pPr>
              <a:defRPr sz="9100"/>
            </a:lvl5pPr>
            <a:lvl6pPr>
              <a:defRPr sz="9100"/>
            </a:lvl6pPr>
            <a:lvl7pPr>
              <a:defRPr sz="9100"/>
            </a:lvl7pPr>
            <a:lvl8pPr>
              <a:defRPr sz="9100"/>
            </a:lvl8pPr>
            <a:lvl9pPr>
              <a:defRPr sz="9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4571" y="6888488"/>
            <a:ext cx="14439903" cy="22517103"/>
          </a:xfrm>
        </p:spPr>
        <p:txBody>
          <a:bodyPr/>
          <a:lstStyle>
            <a:lvl1pPr marL="0" indent="0">
              <a:buNone/>
              <a:defRPr sz="6300"/>
            </a:lvl1pPr>
            <a:lvl2pPr marL="2072951" indent="0">
              <a:buNone/>
              <a:defRPr sz="5500"/>
            </a:lvl2pPr>
            <a:lvl3pPr marL="4145900" indent="0">
              <a:buNone/>
              <a:defRPr sz="4500"/>
            </a:lvl3pPr>
            <a:lvl4pPr marL="6218851" indent="0">
              <a:buNone/>
              <a:defRPr sz="4000"/>
            </a:lvl4pPr>
            <a:lvl5pPr marL="8291798" indent="0">
              <a:buNone/>
              <a:defRPr sz="4000"/>
            </a:lvl5pPr>
            <a:lvl6pPr marL="10364750" indent="0">
              <a:buNone/>
              <a:defRPr sz="4000"/>
            </a:lvl6pPr>
            <a:lvl7pPr marL="12437701" indent="0">
              <a:buNone/>
              <a:defRPr sz="4000"/>
            </a:lvl7pPr>
            <a:lvl8pPr marL="14510648" indent="0">
              <a:buNone/>
              <a:defRPr sz="4000"/>
            </a:lvl8pPr>
            <a:lvl9pPr marL="16583601" indent="0">
              <a:buNone/>
              <a:defRPr sz="4000"/>
            </a:lvl9pPr>
          </a:lstStyle>
          <a:p>
            <a:pPr lvl="0"/>
            <a:r>
              <a:rPr lang="en-US"/>
              <a:t>Click to edit Master text styles</a:t>
            </a:r>
          </a:p>
        </p:txBody>
      </p:sp>
      <p:sp>
        <p:nvSpPr>
          <p:cNvPr id="5" name="Date Placeholder 4"/>
          <p:cNvSpPr>
            <a:spLocks noGrp="1"/>
          </p:cNvSpPr>
          <p:nvPr>
            <p:ph type="dt" sz="half" idx="10"/>
          </p:nvPr>
        </p:nvSpPr>
        <p:spPr/>
        <p:txBody>
          <a:bodyPr/>
          <a:lstStyle/>
          <a:p>
            <a:fld id="{163D97CC-475F-BE49-B579-6BFEF977A37E}" type="datetimeFigureOut">
              <a:rPr lang="en-US" smtClean="0"/>
              <a:t>3/23/2022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EC96AFA-303D-8042-85F3-1EA037B235F2}" type="slidenum">
              <a:rPr lang="en-US" smtClean="0"/>
              <a:t>‹#›</a:t>
            </a:fld>
            <a:endParaRPr lang="en-US" dirty="0"/>
          </a:p>
        </p:txBody>
      </p:sp>
    </p:spTree>
    <p:extLst>
      <p:ext uri="{BB962C8B-B14F-4D97-AF65-F5344CB8AC3E}">
        <p14:creationId xmlns:p14="http://schemas.microsoft.com/office/powerpoint/2010/main" val="3151937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3" y="23042881"/>
            <a:ext cx="26334720" cy="2720343"/>
          </a:xfrm>
        </p:spPr>
        <p:txBody>
          <a:bodyPr anchor="b"/>
          <a:lstStyle>
            <a:lvl1pPr algn="l">
              <a:defRPr sz="9100" b="1"/>
            </a:lvl1pPr>
          </a:lstStyle>
          <a:p>
            <a:r>
              <a:rPr lang="en-US"/>
              <a:t>Click to edit Master title style</a:t>
            </a:r>
          </a:p>
        </p:txBody>
      </p:sp>
      <p:sp>
        <p:nvSpPr>
          <p:cNvPr id="3" name="Picture Placeholder 2"/>
          <p:cNvSpPr>
            <a:spLocks noGrp="1"/>
          </p:cNvSpPr>
          <p:nvPr>
            <p:ph type="pic" idx="1"/>
          </p:nvPr>
        </p:nvSpPr>
        <p:spPr>
          <a:xfrm>
            <a:off x="8602983" y="2941321"/>
            <a:ext cx="26334720" cy="19751040"/>
          </a:xfrm>
        </p:spPr>
        <p:txBody>
          <a:bodyPr/>
          <a:lstStyle>
            <a:lvl1pPr marL="0" indent="0">
              <a:buNone/>
              <a:defRPr sz="14500"/>
            </a:lvl1pPr>
            <a:lvl2pPr marL="2072951" indent="0">
              <a:buNone/>
              <a:defRPr sz="12800"/>
            </a:lvl2pPr>
            <a:lvl3pPr marL="4145900" indent="0">
              <a:buNone/>
              <a:defRPr sz="10900"/>
            </a:lvl3pPr>
            <a:lvl4pPr marL="6218851" indent="0">
              <a:buNone/>
              <a:defRPr sz="9100"/>
            </a:lvl4pPr>
            <a:lvl5pPr marL="8291798" indent="0">
              <a:buNone/>
              <a:defRPr sz="9100"/>
            </a:lvl5pPr>
            <a:lvl6pPr marL="10364750" indent="0">
              <a:buNone/>
              <a:defRPr sz="9100"/>
            </a:lvl6pPr>
            <a:lvl7pPr marL="12437701" indent="0">
              <a:buNone/>
              <a:defRPr sz="9100"/>
            </a:lvl7pPr>
            <a:lvl8pPr marL="14510648" indent="0">
              <a:buNone/>
              <a:defRPr sz="9100"/>
            </a:lvl8pPr>
            <a:lvl9pPr marL="16583601" indent="0">
              <a:buNone/>
              <a:defRPr sz="9100"/>
            </a:lvl9pPr>
          </a:lstStyle>
          <a:p>
            <a:endParaRPr lang="en-US" dirty="0"/>
          </a:p>
        </p:txBody>
      </p:sp>
      <p:sp>
        <p:nvSpPr>
          <p:cNvPr id="4" name="Text Placeholder 3"/>
          <p:cNvSpPr>
            <a:spLocks noGrp="1"/>
          </p:cNvSpPr>
          <p:nvPr>
            <p:ph type="body" sz="half" idx="2"/>
          </p:nvPr>
        </p:nvSpPr>
        <p:spPr>
          <a:xfrm>
            <a:off x="8602983" y="25763227"/>
            <a:ext cx="26334720" cy="3863337"/>
          </a:xfrm>
        </p:spPr>
        <p:txBody>
          <a:bodyPr/>
          <a:lstStyle>
            <a:lvl1pPr marL="0" indent="0">
              <a:buNone/>
              <a:defRPr sz="6300"/>
            </a:lvl1pPr>
            <a:lvl2pPr marL="2072951" indent="0">
              <a:buNone/>
              <a:defRPr sz="5500"/>
            </a:lvl2pPr>
            <a:lvl3pPr marL="4145900" indent="0">
              <a:buNone/>
              <a:defRPr sz="4500"/>
            </a:lvl3pPr>
            <a:lvl4pPr marL="6218851" indent="0">
              <a:buNone/>
              <a:defRPr sz="4000"/>
            </a:lvl4pPr>
            <a:lvl5pPr marL="8291798" indent="0">
              <a:buNone/>
              <a:defRPr sz="4000"/>
            </a:lvl5pPr>
            <a:lvl6pPr marL="10364750" indent="0">
              <a:buNone/>
              <a:defRPr sz="4000"/>
            </a:lvl6pPr>
            <a:lvl7pPr marL="12437701" indent="0">
              <a:buNone/>
              <a:defRPr sz="4000"/>
            </a:lvl7pPr>
            <a:lvl8pPr marL="14510648" indent="0">
              <a:buNone/>
              <a:defRPr sz="4000"/>
            </a:lvl8pPr>
            <a:lvl9pPr marL="16583601" indent="0">
              <a:buNone/>
              <a:defRPr sz="4000"/>
            </a:lvl9pPr>
          </a:lstStyle>
          <a:p>
            <a:pPr lvl="0"/>
            <a:r>
              <a:rPr lang="en-US"/>
              <a:t>Click to edit Master text styles</a:t>
            </a:r>
          </a:p>
        </p:txBody>
      </p:sp>
      <p:sp>
        <p:nvSpPr>
          <p:cNvPr id="5" name="Date Placeholder 4"/>
          <p:cNvSpPr>
            <a:spLocks noGrp="1"/>
          </p:cNvSpPr>
          <p:nvPr>
            <p:ph type="dt" sz="half" idx="10"/>
          </p:nvPr>
        </p:nvSpPr>
        <p:spPr/>
        <p:txBody>
          <a:bodyPr/>
          <a:lstStyle/>
          <a:p>
            <a:fld id="{163D97CC-475F-BE49-B579-6BFEF977A37E}" type="datetimeFigureOut">
              <a:rPr lang="en-US" smtClean="0"/>
              <a:t>3/23/2022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EC96AFA-303D-8042-85F3-1EA037B235F2}" type="slidenum">
              <a:rPr lang="en-US" smtClean="0"/>
              <a:t>‹#›</a:t>
            </a:fld>
            <a:endParaRPr lang="en-US" dirty="0"/>
          </a:p>
        </p:txBody>
      </p:sp>
    </p:spTree>
    <p:extLst>
      <p:ext uri="{BB962C8B-B14F-4D97-AF65-F5344CB8AC3E}">
        <p14:creationId xmlns:p14="http://schemas.microsoft.com/office/powerpoint/2010/main" val="3034846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900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318262"/>
            <a:ext cx="39502080" cy="5486400"/>
          </a:xfrm>
          <a:prstGeom prst="rect">
            <a:avLst/>
          </a:prstGeom>
        </p:spPr>
        <p:txBody>
          <a:bodyPr vert="horz" lIns="414591" tIns="207295" rIns="414591" bIns="207295" rtlCol="0" anchor="ctr">
            <a:normAutofit/>
          </a:bodyPr>
          <a:lstStyle/>
          <a:p>
            <a:r>
              <a:rPr lang="en-US"/>
              <a:t>Click to edit Master title style</a:t>
            </a:r>
          </a:p>
        </p:txBody>
      </p:sp>
      <p:sp>
        <p:nvSpPr>
          <p:cNvPr id="3" name="Text Placeholder 2"/>
          <p:cNvSpPr>
            <a:spLocks noGrp="1"/>
          </p:cNvSpPr>
          <p:nvPr>
            <p:ph type="body" idx="1"/>
          </p:nvPr>
        </p:nvSpPr>
        <p:spPr>
          <a:xfrm>
            <a:off x="2194560" y="7680971"/>
            <a:ext cx="39502080" cy="21724622"/>
          </a:xfrm>
          <a:prstGeom prst="rect">
            <a:avLst/>
          </a:prstGeom>
        </p:spPr>
        <p:txBody>
          <a:bodyPr vert="horz" lIns="414591" tIns="207295" rIns="414591" bIns="20729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194560" y="30510482"/>
            <a:ext cx="10241280" cy="1752601"/>
          </a:xfrm>
          <a:prstGeom prst="rect">
            <a:avLst/>
          </a:prstGeom>
        </p:spPr>
        <p:txBody>
          <a:bodyPr vert="horz" lIns="414591" tIns="207295" rIns="414591" bIns="207295" rtlCol="0" anchor="ctr"/>
          <a:lstStyle>
            <a:lvl1pPr algn="l">
              <a:defRPr sz="5500">
                <a:solidFill>
                  <a:schemeClr val="tx1">
                    <a:tint val="75000"/>
                  </a:schemeClr>
                </a:solidFill>
              </a:defRPr>
            </a:lvl1pPr>
          </a:lstStyle>
          <a:p>
            <a:fld id="{163D97CC-475F-BE49-B579-6BFEF977A37E}" type="datetimeFigureOut">
              <a:rPr lang="en-US" smtClean="0"/>
              <a:t>3/23/2022</a:t>
            </a:fld>
            <a:endParaRPr lang="en-US" dirty="0"/>
          </a:p>
        </p:txBody>
      </p:sp>
      <p:sp>
        <p:nvSpPr>
          <p:cNvPr id="5" name="Footer Placeholder 4"/>
          <p:cNvSpPr>
            <a:spLocks noGrp="1"/>
          </p:cNvSpPr>
          <p:nvPr>
            <p:ph type="ftr" sz="quarter" idx="3"/>
          </p:nvPr>
        </p:nvSpPr>
        <p:spPr>
          <a:xfrm>
            <a:off x="14996160" y="30510482"/>
            <a:ext cx="13898880" cy="1752601"/>
          </a:xfrm>
          <a:prstGeom prst="rect">
            <a:avLst/>
          </a:prstGeom>
        </p:spPr>
        <p:txBody>
          <a:bodyPr vert="horz" lIns="414591" tIns="207295" rIns="414591" bIns="207295" rtlCol="0" anchor="ctr"/>
          <a:lstStyle>
            <a:lvl1pPr algn="ctr">
              <a:defRPr sz="55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31455360" y="30510482"/>
            <a:ext cx="10241280" cy="1752601"/>
          </a:xfrm>
          <a:prstGeom prst="rect">
            <a:avLst/>
          </a:prstGeom>
        </p:spPr>
        <p:txBody>
          <a:bodyPr vert="horz" lIns="414591" tIns="207295" rIns="414591" bIns="207295" rtlCol="0" anchor="ctr"/>
          <a:lstStyle>
            <a:lvl1pPr algn="r">
              <a:defRPr sz="5500">
                <a:solidFill>
                  <a:schemeClr val="tx1">
                    <a:tint val="75000"/>
                  </a:schemeClr>
                </a:solidFill>
              </a:defRPr>
            </a:lvl1pPr>
          </a:lstStyle>
          <a:p>
            <a:fld id="{BEC96AFA-303D-8042-85F3-1EA037B235F2}" type="slidenum">
              <a:rPr lang="en-US" smtClean="0"/>
              <a:t>‹#›</a:t>
            </a:fld>
            <a:endParaRPr lang="en-US" dirty="0"/>
          </a:p>
        </p:txBody>
      </p:sp>
    </p:spTree>
    <p:extLst>
      <p:ext uri="{BB962C8B-B14F-4D97-AF65-F5344CB8AC3E}">
        <p14:creationId xmlns:p14="http://schemas.microsoft.com/office/powerpoint/2010/main" val="1487580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072951" rtl="0" eaLnBrk="1" latinLnBrk="0" hangingPunct="1">
        <a:spcBef>
          <a:spcPct val="0"/>
        </a:spcBef>
        <a:buNone/>
        <a:defRPr sz="20000" kern="1200">
          <a:solidFill>
            <a:schemeClr val="tx1"/>
          </a:solidFill>
          <a:latin typeface="+mj-lt"/>
          <a:ea typeface="+mj-ea"/>
          <a:cs typeface="+mj-cs"/>
        </a:defRPr>
      </a:lvl1pPr>
    </p:titleStyle>
    <p:bodyStyle>
      <a:lvl1pPr marL="1554711" indent="-1554711" algn="l" defTabSz="2072951" rtl="0" eaLnBrk="1" latinLnBrk="0" hangingPunct="1">
        <a:spcBef>
          <a:spcPct val="20000"/>
        </a:spcBef>
        <a:buFont typeface="Arial"/>
        <a:buChar char="•"/>
        <a:defRPr sz="14500" kern="1200">
          <a:solidFill>
            <a:schemeClr val="tx1"/>
          </a:solidFill>
          <a:latin typeface="+mn-lt"/>
          <a:ea typeface="+mn-ea"/>
          <a:cs typeface="+mn-cs"/>
        </a:defRPr>
      </a:lvl1pPr>
      <a:lvl2pPr marL="3368541" indent="-1295594" algn="l" defTabSz="2072951" rtl="0" eaLnBrk="1" latinLnBrk="0" hangingPunct="1">
        <a:spcBef>
          <a:spcPct val="20000"/>
        </a:spcBef>
        <a:buFont typeface="Arial"/>
        <a:buChar char="–"/>
        <a:defRPr sz="12800" kern="1200">
          <a:solidFill>
            <a:schemeClr val="tx1"/>
          </a:solidFill>
          <a:latin typeface="+mn-lt"/>
          <a:ea typeface="+mn-ea"/>
          <a:cs typeface="+mn-cs"/>
        </a:defRPr>
      </a:lvl2pPr>
      <a:lvl3pPr marL="5182373" indent="-1036473" algn="l" defTabSz="2072951" rtl="0" eaLnBrk="1" latinLnBrk="0" hangingPunct="1">
        <a:spcBef>
          <a:spcPct val="20000"/>
        </a:spcBef>
        <a:buFont typeface="Arial"/>
        <a:buChar char="•"/>
        <a:defRPr sz="10900" kern="1200">
          <a:solidFill>
            <a:schemeClr val="tx1"/>
          </a:solidFill>
          <a:latin typeface="+mn-lt"/>
          <a:ea typeface="+mn-ea"/>
          <a:cs typeface="+mn-cs"/>
        </a:defRPr>
      </a:lvl3pPr>
      <a:lvl4pPr marL="7255324" indent="-1036473" algn="l" defTabSz="2072951" rtl="0" eaLnBrk="1" latinLnBrk="0" hangingPunct="1">
        <a:spcBef>
          <a:spcPct val="20000"/>
        </a:spcBef>
        <a:buFont typeface="Arial"/>
        <a:buChar char="–"/>
        <a:defRPr sz="9100" kern="1200">
          <a:solidFill>
            <a:schemeClr val="tx1"/>
          </a:solidFill>
          <a:latin typeface="+mn-lt"/>
          <a:ea typeface="+mn-ea"/>
          <a:cs typeface="+mn-cs"/>
        </a:defRPr>
      </a:lvl4pPr>
      <a:lvl5pPr marL="9328275" indent="-1036473" algn="l" defTabSz="2072951" rtl="0" eaLnBrk="1" latinLnBrk="0" hangingPunct="1">
        <a:spcBef>
          <a:spcPct val="20000"/>
        </a:spcBef>
        <a:buFont typeface="Arial"/>
        <a:buChar char="»"/>
        <a:defRPr sz="9100" kern="1200">
          <a:solidFill>
            <a:schemeClr val="tx1"/>
          </a:solidFill>
          <a:latin typeface="+mn-lt"/>
          <a:ea typeface="+mn-ea"/>
          <a:cs typeface="+mn-cs"/>
        </a:defRPr>
      </a:lvl5pPr>
      <a:lvl6pPr marL="11401224" indent="-1036473" algn="l" defTabSz="2072951" rtl="0" eaLnBrk="1" latinLnBrk="0" hangingPunct="1">
        <a:spcBef>
          <a:spcPct val="20000"/>
        </a:spcBef>
        <a:buFont typeface="Arial"/>
        <a:buChar char="•"/>
        <a:defRPr sz="9100" kern="1200">
          <a:solidFill>
            <a:schemeClr val="tx1"/>
          </a:solidFill>
          <a:latin typeface="+mn-lt"/>
          <a:ea typeface="+mn-ea"/>
          <a:cs typeface="+mn-cs"/>
        </a:defRPr>
      </a:lvl6pPr>
      <a:lvl7pPr marL="13474175" indent="-1036473" algn="l" defTabSz="2072951" rtl="0" eaLnBrk="1" latinLnBrk="0" hangingPunct="1">
        <a:spcBef>
          <a:spcPct val="20000"/>
        </a:spcBef>
        <a:buFont typeface="Arial"/>
        <a:buChar char="•"/>
        <a:defRPr sz="9100" kern="1200">
          <a:solidFill>
            <a:schemeClr val="tx1"/>
          </a:solidFill>
          <a:latin typeface="+mn-lt"/>
          <a:ea typeface="+mn-ea"/>
          <a:cs typeface="+mn-cs"/>
        </a:defRPr>
      </a:lvl7pPr>
      <a:lvl8pPr marL="15547122" indent="-1036473" algn="l" defTabSz="2072951" rtl="0" eaLnBrk="1" latinLnBrk="0" hangingPunct="1">
        <a:spcBef>
          <a:spcPct val="20000"/>
        </a:spcBef>
        <a:buFont typeface="Arial"/>
        <a:buChar char="•"/>
        <a:defRPr sz="9100" kern="1200">
          <a:solidFill>
            <a:schemeClr val="tx1"/>
          </a:solidFill>
          <a:latin typeface="+mn-lt"/>
          <a:ea typeface="+mn-ea"/>
          <a:cs typeface="+mn-cs"/>
        </a:defRPr>
      </a:lvl8pPr>
      <a:lvl9pPr marL="17620073" indent="-1036473" algn="l" defTabSz="2072951" rtl="0" eaLnBrk="1" latinLnBrk="0" hangingPunct="1">
        <a:spcBef>
          <a:spcPct val="20000"/>
        </a:spcBef>
        <a:buFont typeface="Arial"/>
        <a:buChar char="•"/>
        <a:defRPr sz="9100" kern="1200">
          <a:solidFill>
            <a:schemeClr val="tx1"/>
          </a:solidFill>
          <a:latin typeface="+mn-lt"/>
          <a:ea typeface="+mn-ea"/>
          <a:cs typeface="+mn-cs"/>
        </a:defRPr>
      </a:lvl9pPr>
    </p:bodyStyle>
    <p:otherStyle>
      <a:defPPr>
        <a:defRPr lang="en-US"/>
      </a:defPPr>
      <a:lvl1pPr marL="0" algn="l" defTabSz="2072951" rtl="0" eaLnBrk="1" latinLnBrk="0" hangingPunct="1">
        <a:defRPr sz="8200" kern="1200">
          <a:solidFill>
            <a:schemeClr val="tx1"/>
          </a:solidFill>
          <a:latin typeface="+mn-lt"/>
          <a:ea typeface="+mn-ea"/>
          <a:cs typeface="+mn-cs"/>
        </a:defRPr>
      </a:lvl1pPr>
      <a:lvl2pPr marL="2072951" algn="l" defTabSz="2072951" rtl="0" eaLnBrk="1" latinLnBrk="0" hangingPunct="1">
        <a:defRPr sz="8200" kern="1200">
          <a:solidFill>
            <a:schemeClr val="tx1"/>
          </a:solidFill>
          <a:latin typeface="+mn-lt"/>
          <a:ea typeface="+mn-ea"/>
          <a:cs typeface="+mn-cs"/>
        </a:defRPr>
      </a:lvl2pPr>
      <a:lvl3pPr marL="4145900" algn="l" defTabSz="2072951" rtl="0" eaLnBrk="1" latinLnBrk="0" hangingPunct="1">
        <a:defRPr sz="8200" kern="1200">
          <a:solidFill>
            <a:schemeClr val="tx1"/>
          </a:solidFill>
          <a:latin typeface="+mn-lt"/>
          <a:ea typeface="+mn-ea"/>
          <a:cs typeface="+mn-cs"/>
        </a:defRPr>
      </a:lvl3pPr>
      <a:lvl4pPr marL="6218851" algn="l" defTabSz="2072951" rtl="0" eaLnBrk="1" latinLnBrk="0" hangingPunct="1">
        <a:defRPr sz="8200" kern="1200">
          <a:solidFill>
            <a:schemeClr val="tx1"/>
          </a:solidFill>
          <a:latin typeface="+mn-lt"/>
          <a:ea typeface="+mn-ea"/>
          <a:cs typeface="+mn-cs"/>
        </a:defRPr>
      </a:lvl4pPr>
      <a:lvl5pPr marL="8291798" algn="l" defTabSz="2072951" rtl="0" eaLnBrk="1" latinLnBrk="0" hangingPunct="1">
        <a:defRPr sz="8200" kern="1200">
          <a:solidFill>
            <a:schemeClr val="tx1"/>
          </a:solidFill>
          <a:latin typeface="+mn-lt"/>
          <a:ea typeface="+mn-ea"/>
          <a:cs typeface="+mn-cs"/>
        </a:defRPr>
      </a:lvl5pPr>
      <a:lvl6pPr marL="10364750" algn="l" defTabSz="2072951" rtl="0" eaLnBrk="1" latinLnBrk="0" hangingPunct="1">
        <a:defRPr sz="8200" kern="1200">
          <a:solidFill>
            <a:schemeClr val="tx1"/>
          </a:solidFill>
          <a:latin typeface="+mn-lt"/>
          <a:ea typeface="+mn-ea"/>
          <a:cs typeface="+mn-cs"/>
        </a:defRPr>
      </a:lvl6pPr>
      <a:lvl7pPr marL="12437701" algn="l" defTabSz="2072951" rtl="0" eaLnBrk="1" latinLnBrk="0" hangingPunct="1">
        <a:defRPr sz="8200" kern="1200">
          <a:solidFill>
            <a:schemeClr val="tx1"/>
          </a:solidFill>
          <a:latin typeface="+mn-lt"/>
          <a:ea typeface="+mn-ea"/>
          <a:cs typeface="+mn-cs"/>
        </a:defRPr>
      </a:lvl7pPr>
      <a:lvl8pPr marL="14510648" algn="l" defTabSz="2072951" rtl="0" eaLnBrk="1" latinLnBrk="0" hangingPunct="1">
        <a:defRPr sz="8200" kern="1200">
          <a:solidFill>
            <a:schemeClr val="tx1"/>
          </a:solidFill>
          <a:latin typeface="+mn-lt"/>
          <a:ea typeface="+mn-ea"/>
          <a:cs typeface="+mn-cs"/>
        </a:defRPr>
      </a:lvl8pPr>
      <a:lvl9pPr marL="16583601" algn="l" defTabSz="2072951" rtl="0" eaLnBrk="1" latinLnBrk="0" hangingPunct="1">
        <a:defRPr sz="8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emf"/><Relationship Id="rId10" Type="http://schemas.openxmlformats.org/officeDocument/2006/relationships/image" Target="../media/image8.jpg"/><Relationship Id="rId4" Type="http://schemas.openxmlformats.org/officeDocument/2006/relationships/image" Target="../media/image2.JP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42129" y="504527"/>
            <a:ext cx="42534030" cy="2249909"/>
          </a:xfrm>
          <a:prstGeom prst="rect">
            <a:avLst/>
          </a:prstGeom>
          <a:ln w="12700" cap="rnd" cmpd="sng">
            <a:solidFill>
              <a:schemeClr val="tx1"/>
            </a:solidFill>
            <a:round/>
          </a:ln>
          <a:effectLst/>
        </p:spPr>
        <p:style>
          <a:lnRef idx="2">
            <a:schemeClr val="dk1"/>
          </a:lnRef>
          <a:fillRef idx="1">
            <a:schemeClr val="lt1"/>
          </a:fillRef>
          <a:effectRef idx="0">
            <a:schemeClr val="dk1"/>
          </a:effectRef>
          <a:fontRef idx="minor">
            <a:schemeClr val="dk1"/>
          </a:fontRef>
        </p:style>
        <p:txBody>
          <a:bodyPr wrap="square" lIns="414591" tIns="207295" rIns="414591" bIns="207295" rtlCol="0" anchor="t" anchorCtr="0">
            <a:spAutoFit/>
          </a:bodyPr>
          <a:lstStyle/>
          <a:p>
            <a:pPr algn="ctr"/>
            <a:r>
              <a:rPr lang="en-US" sz="6600" b="1" dirty="0">
                <a:solidFill>
                  <a:schemeClr val="tx1"/>
                </a:solidFill>
                <a:latin typeface="Cambria" panose="02040503050406030204" pitchFamily="18" charset="0"/>
                <a:ea typeface="Cambria Math" panose="02040503050406030204" pitchFamily="18" charset="0"/>
                <a:cs typeface="Calibri" charset="0"/>
              </a:rPr>
              <a:t>             </a:t>
            </a:r>
            <a:r>
              <a:rPr lang="en-US" sz="5400" b="1" dirty="0">
                <a:solidFill>
                  <a:schemeClr val="tx1"/>
                </a:solidFill>
                <a:latin typeface="Cambria" panose="02040503050406030204" pitchFamily="18" charset="0"/>
                <a:ea typeface="Cambria Math" panose="02040503050406030204" pitchFamily="18" charset="0"/>
                <a:cs typeface="Calibri" charset="0"/>
              </a:rPr>
              <a:t>Characterizing the cutaneous microbiome of </a:t>
            </a:r>
            <a:r>
              <a:rPr lang="en-US" sz="5400" b="1" i="1" dirty="0">
                <a:solidFill>
                  <a:schemeClr val="tx1"/>
                </a:solidFill>
                <a:latin typeface="Cambria" panose="02040503050406030204" pitchFamily="18" charset="0"/>
                <a:ea typeface="Cambria Math" panose="02040503050406030204" pitchFamily="18" charset="0"/>
                <a:cs typeface="Calibri" charset="0"/>
              </a:rPr>
              <a:t>Eurycea </a:t>
            </a:r>
            <a:r>
              <a:rPr lang="en-US" sz="5400" b="1" i="1" dirty="0" err="1">
                <a:solidFill>
                  <a:schemeClr val="tx1"/>
                </a:solidFill>
                <a:latin typeface="Cambria" panose="02040503050406030204" pitchFamily="18" charset="0"/>
                <a:ea typeface="Cambria Math" panose="02040503050406030204" pitchFamily="18" charset="0"/>
                <a:cs typeface="Calibri" charset="0"/>
              </a:rPr>
              <a:t>lucifuga</a:t>
            </a:r>
            <a:r>
              <a:rPr lang="en-US" sz="5400" b="1" dirty="0">
                <a:solidFill>
                  <a:schemeClr val="tx1"/>
                </a:solidFill>
                <a:latin typeface="Cambria" panose="02040503050406030204" pitchFamily="18" charset="0"/>
                <a:ea typeface="Cambria Math" panose="02040503050406030204" pitchFamily="18" charset="0"/>
                <a:cs typeface="Calibri" charset="0"/>
              </a:rPr>
              <a:t> as a potential defense against infectious diseases</a:t>
            </a:r>
          </a:p>
          <a:p>
            <a:pPr algn="ctr"/>
            <a:r>
              <a:rPr lang="en-US" sz="4800" dirty="0">
                <a:solidFill>
                  <a:schemeClr val="tx1"/>
                </a:solidFill>
                <a:latin typeface="Cambria" panose="02040503050406030204" pitchFamily="18" charset="0"/>
                <a:cs typeface="Narkisim" pitchFamily="34" charset="-79"/>
              </a:rPr>
              <a:t>Madeline Key, McKenzie Perkins, and Dr. Matthew H. Becker</a:t>
            </a:r>
          </a:p>
        </p:txBody>
      </p:sp>
      <p:sp>
        <p:nvSpPr>
          <p:cNvPr id="26" name="Rectangle 25"/>
          <p:cNvSpPr/>
          <p:nvPr/>
        </p:nvSpPr>
        <p:spPr>
          <a:xfrm>
            <a:off x="26067966" y="22728382"/>
            <a:ext cx="21945600" cy="261610"/>
          </a:xfrm>
          <a:prstGeom prst="rect">
            <a:avLst/>
          </a:prstGeom>
        </p:spPr>
        <p:txBody>
          <a:bodyPr>
            <a:spAutoFit/>
          </a:bodyPr>
          <a:lstStyle/>
          <a:p>
            <a:r>
              <a:rPr lang="en-US" sz="1100" dirty="0">
                <a:solidFill>
                  <a:prstClr val="black"/>
                </a:solidFill>
                <a:latin typeface="Lucida Grande"/>
                <a:cs typeface="Lucida Grande"/>
              </a:rPr>
              <a:t>  1        2       3       4        5       6        7       8        9      10      11     12      13      14 </a:t>
            </a:r>
            <a:endParaRPr lang="en-US" dirty="0"/>
          </a:p>
        </p:txBody>
      </p:sp>
      <p:pic>
        <p:nvPicPr>
          <p:cNvPr id="29" name="Picture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6580" y="1222938"/>
            <a:ext cx="4840224" cy="1377696"/>
          </a:xfrm>
          <a:prstGeom prst="rect">
            <a:avLst/>
          </a:prstGeom>
        </p:spPr>
      </p:pic>
      <p:sp>
        <p:nvSpPr>
          <p:cNvPr id="159" name="TextBox 158"/>
          <p:cNvSpPr txBox="1"/>
          <p:nvPr/>
        </p:nvSpPr>
        <p:spPr>
          <a:xfrm>
            <a:off x="34014376" y="22791577"/>
            <a:ext cx="9261783" cy="9617377"/>
          </a:xfrm>
          <a:prstGeom prst="rect">
            <a:avLst/>
          </a:prstGeom>
          <a:solidFill>
            <a:schemeClr val="bg1"/>
          </a:solidFill>
          <a:ln>
            <a:solidFill>
              <a:schemeClr val="tx1"/>
            </a:solidFill>
          </a:ln>
        </p:spPr>
        <p:txBody>
          <a:bodyPr wrap="square" lIns="131445" tIns="65723" rIns="131445" bIns="65723" rtlCol="0">
            <a:spAutoFit/>
          </a:bodyPr>
          <a:lstStyle/>
          <a:p>
            <a:endParaRPr lang="en-US" sz="2600" dirty="0">
              <a:latin typeface="Times New Roman"/>
              <a:cs typeface="Times New Roman"/>
            </a:endParaRPr>
          </a:p>
          <a:p>
            <a:pPr>
              <a:spcAft>
                <a:spcPts val="493"/>
              </a:spcAft>
            </a:pPr>
            <a:r>
              <a:rPr lang="en-US" sz="2800" dirty="0">
                <a:latin typeface="Cambria" panose="02040503050406030204" pitchFamily="18" charset="0"/>
              </a:rPr>
              <a:t>We would like to thank the Liberty University Department of Biology and Chemistry for the use of their equipment and facilities as well as the Virginia Herpetological Society for their funding and support. We would also like to thank the other members of Dr. Becker’s lab team and acquaintances who helped with the sampling and lab methods.</a:t>
            </a:r>
          </a:p>
          <a:p>
            <a:pPr>
              <a:spcAft>
                <a:spcPts val="493"/>
              </a:spcAft>
            </a:pPr>
            <a:endParaRPr lang="en-US" sz="2000" dirty="0">
              <a:latin typeface="Cambria" panose="02040503050406030204" pitchFamily="18" charset="0"/>
            </a:endParaRPr>
          </a:p>
          <a:p>
            <a:pPr marL="471488" indent="-471488">
              <a:spcAft>
                <a:spcPts val="493"/>
              </a:spcAft>
            </a:pPr>
            <a:r>
              <a:rPr lang="en-US" sz="2000" dirty="0">
                <a:latin typeface="Cambria" panose="02040503050406030204" pitchFamily="18" charset="0"/>
              </a:rPr>
              <a:t>Becker, M. H. et al.(2009). The bacterially produced metabolite violacein is associated with survival of amphibians infected with a lethal fungus. </a:t>
            </a:r>
            <a:r>
              <a:rPr lang="en-US" sz="2000" i="1" dirty="0">
                <a:latin typeface="Cambria" panose="02040503050406030204" pitchFamily="18" charset="0"/>
              </a:rPr>
              <a:t>Applied And Environmental Microbiology, 75</a:t>
            </a:r>
            <a:r>
              <a:rPr lang="en-US" sz="2000" dirty="0">
                <a:latin typeface="Cambria" panose="02040503050406030204" pitchFamily="18" charset="0"/>
              </a:rPr>
              <a:t>(21), 6635-6638. </a:t>
            </a:r>
            <a:endParaRPr lang="en-US" sz="2000" i="1" dirty="0">
              <a:latin typeface="Cambria" panose="02040503050406030204" pitchFamily="18" charset="0"/>
            </a:endParaRPr>
          </a:p>
          <a:p>
            <a:pPr marL="471488" indent="-471488">
              <a:spcAft>
                <a:spcPts val="493"/>
              </a:spcAft>
            </a:pPr>
            <a:r>
              <a:rPr lang="en-US" sz="2000" dirty="0">
                <a:latin typeface="Cambria" panose="02040503050406030204" pitchFamily="18" charset="0"/>
              </a:rPr>
              <a:t>Becker, M. H., &amp; Harris, R. N. (2010). Cutaneous bacteria of the redback salamander prevent morbidity associated with a lethal disease. </a:t>
            </a:r>
            <a:r>
              <a:rPr lang="en-US" sz="2000" i="1" dirty="0">
                <a:latin typeface="Cambria" panose="02040503050406030204" pitchFamily="18" charset="0"/>
              </a:rPr>
              <a:t>PLoS One, 5</a:t>
            </a:r>
            <a:r>
              <a:rPr lang="en-US" sz="2000" dirty="0">
                <a:latin typeface="Cambria" panose="02040503050406030204" pitchFamily="18" charset="0"/>
              </a:rPr>
              <a:t>(6), e10957. </a:t>
            </a:r>
            <a:endParaRPr lang="en-US" sz="2000" i="1" dirty="0">
              <a:latin typeface="Cambria" panose="02040503050406030204" pitchFamily="18" charset="0"/>
            </a:endParaRPr>
          </a:p>
          <a:p>
            <a:pPr marL="471488" indent="-471488">
              <a:spcAft>
                <a:spcPts val="493"/>
              </a:spcAft>
            </a:pPr>
            <a:r>
              <a:rPr lang="fr-FR" sz="2000" dirty="0">
                <a:latin typeface="Cambria" panose="02040503050406030204" pitchFamily="18" charset="0"/>
              </a:rPr>
              <a:t>Bletz, M. C. et al. (2013). Mitigating amphibian chytridiomycosis with bioaugmentation: characteristics of effective probiotics and strategies for their selection and use. </a:t>
            </a:r>
            <a:r>
              <a:rPr lang="fr-FR" sz="2000" i="1" dirty="0">
                <a:latin typeface="Cambria" panose="02040503050406030204" pitchFamily="18" charset="0"/>
              </a:rPr>
              <a:t>Ecology Letters, 16</a:t>
            </a:r>
            <a:r>
              <a:rPr lang="fr-FR" sz="2000" dirty="0">
                <a:latin typeface="Cambria" panose="02040503050406030204" pitchFamily="18" charset="0"/>
              </a:rPr>
              <a:t>(6), 807-820. </a:t>
            </a:r>
          </a:p>
          <a:p>
            <a:pPr marL="471488" indent="-471488">
              <a:spcAft>
                <a:spcPts val="493"/>
              </a:spcAft>
            </a:pPr>
            <a:r>
              <a:rPr lang="fr-FR" sz="2000" dirty="0">
                <a:latin typeface="Cambria" panose="02040503050406030204" pitchFamily="18" charset="0"/>
              </a:rPr>
              <a:t>Myers, J. M. et al. (2012). Synergistic inhibition of the lethal fungal pathogen Batrachochytrium dendrobatidis: the combined effect of symbiotic bacterial metabolites and antimicrobial peptides of the frog </a:t>
            </a:r>
            <a:r>
              <a:rPr lang="fr-FR" sz="2000" i="1" dirty="0">
                <a:latin typeface="Cambria" panose="02040503050406030204" pitchFamily="18" charset="0"/>
              </a:rPr>
              <a:t>Rana muscosa</a:t>
            </a:r>
            <a:r>
              <a:rPr lang="fr-FR" sz="2000" dirty="0">
                <a:latin typeface="Cambria" panose="02040503050406030204" pitchFamily="18" charset="0"/>
              </a:rPr>
              <a:t>. </a:t>
            </a:r>
            <a:r>
              <a:rPr lang="fr-FR" sz="2000" i="1" dirty="0">
                <a:latin typeface="Cambria" panose="02040503050406030204" pitchFamily="18" charset="0"/>
              </a:rPr>
              <a:t>J Chem Ecol, 38</a:t>
            </a:r>
            <a:r>
              <a:rPr lang="pt-BR" sz="2000" dirty="0">
                <a:latin typeface="Cambria" panose="02040503050406030204" pitchFamily="18" charset="0"/>
              </a:rPr>
              <a:t>(8), 958-965. </a:t>
            </a:r>
          </a:p>
          <a:p>
            <a:pPr marL="471488" indent="-471488">
              <a:spcAft>
                <a:spcPts val="493"/>
              </a:spcAft>
            </a:pPr>
            <a:r>
              <a:rPr lang="en-US" sz="2000" dirty="0">
                <a:latin typeface="Cambria" panose="02040503050406030204" pitchFamily="18" charset="0"/>
              </a:rPr>
              <a:t>Stuart, S. N. et al. (2004). Status and trends of amphibian declines and extinctions worldwide. </a:t>
            </a:r>
            <a:r>
              <a:rPr lang="en-US" sz="2000" i="1" dirty="0">
                <a:latin typeface="Cambria" panose="02040503050406030204" pitchFamily="18" charset="0"/>
              </a:rPr>
              <a:t>Science, 306</a:t>
            </a:r>
            <a:r>
              <a:rPr lang="fr-FR" sz="2000" dirty="0">
                <a:latin typeface="Cambria" panose="02040503050406030204" pitchFamily="18" charset="0"/>
              </a:rPr>
              <a:t>(5702), 1783-1786.</a:t>
            </a:r>
          </a:p>
          <a:p>
            <a:pPr marL="471488" indent="-471488">
              <a:spcAft>
                <a:spcPts val="493"/>
              </a:spcAft>
            </a:pPr>
            <a:r>
              <a:rPr lang="fr-FR" sz="2000" dirty="0">
                <a:latin typeface="Cambria" panose="02040503050406030204" pitchFamily="18" charset="0"/>
              </a:rPr>
              <a:t> </a:t>
            </a:r>
            <a:r>
              <a:rPr lang="en-US" sz="2000" dirty="0">
                <a:latin typeface="Cambria" panose="02040503050406030204" pitchFamily="18" charset="0"/>
              </a:rPr>
              <a:t>Woodhams, D.C. et al. (2015). Anti-fungal isolates database of amphibian skin-associated bacteria and function against emerging fungal pathogens. </a:t>
            </a:r>
            <a:r>
              <a:rPr lang="en-US" sz="2000" i="1" dirty="0">
                <a:latin typeface="Cambria" panose="02040503050406030204" pitchFamily="18" charset="0"/>
              </a:rPr>
              <a:t>Ecology</a:t>
            </a:r>
            <a:r>
              <a:rPr lang="en-US" sz="2000" dirty="0">
                <a:latin typeface="Cambria" panose="02040503050406030204" pitchFamily="18" charset="0"/>
              </a:rPr>
              <a:t> </a:t>
            </a:r>
            <a:r>
              <a:rPr lang="en-US" sz="2000" i="1" dirty="0">
                <a:latin typeface="Cambria" panose="02040503050406030204" pitchFamily="18" charset="0"/>
              </a:rPr>
              <a:t>96</a:t>
            </a:r>
            <a:r>
              <a:rPr lang="en-US" sz="2000" dirty="0">
                <a:latin typeface="Cambria" panose="02040503050406030204" pitchFamily="18" charset="0"/>
              </a:rPr>
              <a:t>:595</a:t>
            </a:r>
            <a:endParaRPr lang="fr-FR" sz="2000" dirty="0">
              <a:latin typeface="Cambria" panose="02040503050406030204" pitchFamily="18" charset="0"/>
            </a:endParaRPr>
          </a:p>
          <a:p>
            <a:pPr marL="471488" indent="-471488">
              <a:spcAft>
                <a:spcPts val="493"/>
              </a:spcAft>
            </a:pPr>
            <a:endParaRPr lang="en-US" sz="100" dirty="0">
              <a:latin typeface="Times New Roman"/>
              <a:cs typeface="Times New Roman"/>
            </a:endParaRPr>
          </a:p>
        </p:txBody>
      </p:sp>
      <p:sp>
        <p:nvSpPr>
          <p:cNvPr id="160" name="Rectangle 159"/>
          <p:cNvSpPr/>
          <p:nvPr/>
        </p:nvSpPr>
        <p:spPr>
          <a:xfrm>
            <a:off x="26052107" y="22706580"/>
            <a:ext cx="21945600" cy="261610"/>
          </a:xfrm>
          <a:prstGeom prst="rect">
            <a:avLst/>
          </a:prstGeom>
        </p:spPr>
        <p:txBody>
          <a:bodyPr>
            <a:spAutoFit/>
          </a:bodyPr>
          <a:lstStyle/>
          <a:p>
            <a:r>
              <a:rPr lang="en-US" sz="1100" dirty="0">
                <a:solidFill>
                  <a:prstClr val="black"/>
                </a:solidFill>
                <a:latin typeface="Lucida Grande"/>
                <a:cs typeface="Lucida Grande"/>
              </a:rPr>
              <a:t>  1        2       3       4        5       6        7       8        9      10      11     12      13      14 </a:t>
            </a:r>
            <a:endParaRPr lang="en-US" dirty="0"/>
          </a:p>
        </p:txBody>
      </p:sp>
      <p:sp>
        <p:nvSpPr>
          <p:cNvPr id="162" name="TextBox 161"/>
          <p:cNvSpPr txBox="1"/>
          <p:nvPr/>
        </p:nvSpPr>
        <p:spPr>
          <a:xfrm>
            <a:off x="10788992" y="4084739"/>
            <a:ext cx="22440303" cy="28272408"/>
          </a:xfrm>
          <a:prstGeom prst="rect">
            <a:avLst/>
          </a:prstGeom>
          <a:solidFill>
            <a:srgbClr val="FFFFFF"/>
          </a:solidFill>
          <a:ln cap="rnd">
            <a:solidFill>
              <a:schemeClr val="tx1"/>
            </a:solidFill>
          </a:ln>
        </p:spPr>
        <p:txBody>
          <a:bodyPr wrap="square" lIns="182880" rIns="182880" rtlCol="0">
            <a:noAutofit/>
          </a:bodyPr>
          <a:lstStyle/>
          <a:p>
            <a:pPr algn="just"/>
            <a:endParaRPr lang="en-US" sz="1800" dirty="0">
              <a:latin typeface="Times New Roman"/>
              <a:cs typeface="Times New Roman"/>
            </a:endParaRPr>
          </a:p>
        </p:txBody>
      </p:sp>
      <p:sp>
        <p:nvSpPr>
          <p:cNvPr id="165" name="TextBox 164"/>
          <p:cNvSpPr txBox="1"/>
          <p:nvPr/>
        </p:nvSpPr>
        <p:spPr>
          <a:xfrm>
            <a:off x="876580" y="4754255"/>
            <a:ext cx="9317164" cy="8822288"/>
          </a:xfrm>
          <a:prstGeom prst="rect">
            <a:avLst/>
          </a:prstGeom>
          <a:solidFill>
            <a:schemeClr val="bg1"/>
          </a:solidFill>
          <a:ln>
            <a:solidFill>
              <a:srgbClr val="000000"/>
            </a:solidFill>
          </a:ln>
        </p:spPr>
        <p:txBody>
          <a:bodyPr wrap="square" lIns="131445" tIns="65723" rIns="131445" bIns="65723" rtlCol="0" anchor="t">
            <a:spAutoFit/>
          </a:bodyPr>
          <a:lstStyle/>
          <a:p>
            <a:endParaRPr lang="en-US" sz="2600" b="1" dirty="0"/>
          </a:p>
          <a:p>
            <a:pPr marL="457200" indent="-457200" algn="just">
              <a:buFont typeface="Arial"/>
              <a:buChar char="•"/>
            </a:pPr>
            <a:r>
              <a:rPr lang="en-US" sz="2800" dirty="0">
                <a:latin typeface="Times New Roman"/>
                <a:ea typeface="+mn-lt"/>
                <a:cs typeface="+mn-lt"/>
              </a:rPr>
              <a:t>Many amphibian species, especially those who inhabit aquatic environments, are at risk for developing chytridiomycosis, a lethal disease caused by the fungal pathogens </a:t>
            </a:r>
            <a:r>
              <a:rPr lang="en-US" sz="2800" i="1" dirty="0">
                <a:latin typeface="Times New Roman"/>
                <a:ea typeface="+mn-lt"/>
                <a:cs typeface="+mn-lt"/>
              </a:rPr>
              <a:t>Batrachochytrium </a:t>
            </a:r>
            <a:r>
              <a:rPr lang="en-US" sz="2800" i="1" dirty="0" err="1">
                <a:latin typeface="Times New Roman"/>
                <a:ea typeface="+mn-lt"/>
                <a:cs typeface="+mn-lt"/>
              </a:rPr>
              <a:t>dendrobatidis</a:t>
            </a:r>
            <a:r>
              <a:rPr lang="en-US" sz="2800" i="1" dirty="0">
                <a:latin typeface="Times New Roman"/>
                <a:ea typeface="+mn-lt"/>
                <a:cs typeface="+mn-lt"/>
              </a:rPr>
              <a:t> </a:t>
            </a:r>
            <a:r>
              <a:rPr lang="en-US" sz="2800" dirty="0">
                <a:latin typeface="Times New Roman"/>
                <a:ea typeface="+mn-lt"/>
                <a:cs typeface="+mn-lt"/>
              </a:rPr>
              <a:t>(</a:t>
            </a:r>
            <a:r>
              <a:rPr lang="en-US" sz="2800" i="1" dirty="0">
                <a:latin typeface="Times New Roman"/>
                <a:ea typeface="+mn-lt"/>
                <a:cs typeface="+mn-lt"/>
              </a:rPr>
              <a:t>Bd</a:t>
            </a:r>
            <a:r>
              <a:rPr lang="en-US" sz="2800" dirty="0">
                <a:latin typeface="Times New Roman"/>
                <a:ea typeface="+mn-lt"/>
                <a:cs typeface="+mn-lt"/>
              </a:rPr>
              <a:t>) and </a:t>
            </a:r>
            <a:r>
              <a:rPr lang="en-US" sz="2800" i="1" dirty="0">
                <a:latin typeface="Times New Roman"/>
                <a:ea typeface="+mn-lt"/>
                <a:cs typeface="+mn-lt"/>
              </a:rPr>
              <a:t>Batrachochytrium </a:t>
            </a:r>
            <a:r>
              <a:rPr lang="en-US" sz="2800" i="1" dirty="0" err="1">
                <a:latin typeface="Times New Roman"/>
                <a:ea typeface="+mn-lt"/>
                <a:cs typeface="+mn-lt"/>
              </a:rPr>
              <a:t>salamandriovorans</a:t>
            </a:r>
            <a:r>
              <a:rPr lang="en-US" sz="2800" dirty="0">
                <a:latin typeface="Times New Roman"/>
                <a:ea typeface="+mn-lt"/>
                <a:cs typeface="+mn-lt"/>
              </a:rPr>
              <a:t> (</a:t>
            </a:r>
            <a:r>
              <a:rPr lang="en-US" sz="2800" i="1" dirty="0" err="1">
                <a:latin typeface="Times New Roman"/>
                <a:ea typeface="+mn-lt"/>
                <a:cs typeface="+mn-lt"/>
              </a:rPr>
              <a:t>Bsal</a:t>
            </a:r>
            <a:r>
              <a:rPr lang="en-US" sz="2800" dirty="0">
                <a:latin typeface="Times New Roman"/>
                <a:ea typeface="+mn-lt"/>
                <a:cs typeface="+mn-lt"/>
              </a:rPr>
              <a:t>). Among the affected amphibian species is the cave salamander, </a:t>
            </a:r>
            <a:r>
              <a:rPr lang="en-US" sz="2800" i="1" dirty="0">
                <a:latin typeface="Times New Roman"/>
                <a:ea typeface="+mn-lt"/>
                <a:cs typeface="+mn-lt"/>
              </a:rPr>
              <a:t>Eurycea </a:t>
            </a:r>
            <a:r>
              <a:rPr lang="en-US" sz="2800" i="1" dirty="0" err="1">
                <a:latin typeface="Times New Roman"/>
                <a:ea typeface="+mn-lt"/>
                <a:cs typeface="+mn-lt"/>
              </a:rPr>
              <a:t>lucifuga</a:t>
            </a:r>
            <a:r>
              <a:rPr lang="en-US" sz="2800" dirty="0">
                <a:latin typeface="Times New Roman"/>
                <a:ea typeface="+mn-lt"/>
                <a:cs typeface="+mn-lt"/>
              </a:rPr>
              <a:t>, which is found along the Ohio River Valley and Southeast United States.</a:t>
            </a:r>
          </a:p>
          <a:p>
            <a:pPr algn="just"/>
            <a:endParaRPr lang="en-US" sz="2800" dirty="0">
              <a:latin typeface="Times New Roman"/>
              <a:ea typeface="+mn-lt"/>
              <a:cs typeface="+mn-lt"/>
            </a:endParaRPr>
          </a:p>
          <a:p>
            <a:pPr marL="457200" indent="-457200" algn="just">
              <a:spcAft>
                <a:spcPts val="1971"/>
              </a:spcAft>
              <a:buFont typeface="Arial"/>
              <a:buChar char="•"/>
            </a:pPr>
            <a:r>
              <a:rPr lang="en-US" sz="2800" dirty="0">
                <a:latin typeface="Times New Roman"/>
                <a:ea typeface="+mn-lt"/>
                <a:cs typeface="+mn-lt"/>
              </a:rPr>
              <a:t>Previous research has indicated that among the variety of bacterial species present within the salamander microbiome, there may be many species which possess antifungal properties, possibly aiding in providing some level of immunity against </a:t>
            </a:r>
            <a:r>
              <a:rPr lang="en-US" sz="2800" i="1" dirty="0">
                <a:latin typeface="Times New Roman"/>
                <a:ea typeface="+mn-lt"/>
                <a:cs typeface="+mn-lt"/>
              </a:rPr>
              <a:t>Bd </a:t>
            </a:r>
            <a:r>
              <a:rPr lang="en-US" sz="2800" dirty="0">
                <a:latin typeface="Times New Roman"/>
                <a:ea typeface="+mn-lt"/>
                <a:cs typeface="+mn-lt"/>
              </a:rPr>
              <a:t>and </a:t>
            </a:r>
            <a:r>
              <a:rPr lang="en-US" sz="2800" i="1" dirty="0" err="1">
                <a:latin typeface="Times New Roman"/>
                <a:ea typeface="+mn-lt"/>
                <a:cs typeface="+mn-lt"/>
              </a:rPr>
              <a:t>Bsal</a:t>
            </a:r>
            <a:r>
              <a:rPr lang="en-US" sz="2800" i="1" dirty="0">
                <a:latin typeface="Times New Roman"/>
                <a:ea typeface="+mn-lt"/>
                <a:cs typeface="+mn-lt"/>
              </a:rPr>
              <a:t>.</a:t>
            </a:r>
            <a:r>
              <a:rPr lang="en-US" sz="2800" dirty="0">
                <a:latin typeface="Times New Roman"/>
                <a:ea typeface="+mn-lt"/>
                <a:cs typeface="+mn-lt"/>
              </a:rPr>
              <a:t> Characterization of the salamander microbiome as well as assessing the antifungal activity, if any, of the present bacterial species may provide insight into possible treatment options for many amphibian species against </a:t>
            </a:r>
            <a:r>
              <a:rPr lang="en-US" sz="2800" i="1" dirty="0">
                <a:latin typeface="Times New Roman"/>
                <a:ea typeface="+mn-lt"/>
                <a:cs typeface="+mn-lt"/>
              </a:rPr>
              <a:t>Bd</a:t>
            </a:r>
            <a:r>
              <a:rPr lang="en-US" sz="2800" dirty="0">
                <a:latin typeface="Times New Roman"/>
                <a:ea typeface="+mn-lt"/>
                <a:cs typeface="+mn-lt"/>
              </a:rPr>
              <a:t> and </a:t>
            </a:r>
            <a:r>
              <a:rPr lang="en-US" sz="2800" i="1" dirty="0" err="1">
                <a:latin typeface="Times New Roman"/>
                <a:ea typeface="+mn-lt"/>
                <a:cs typeface="+mn-lt"/>
              </a:rPr>
              <a:t>Bsal</a:t>
            </a:r>
            <a:r>
              <a:rPr lang="en-US" sz="2800" i="1" dirty="0">
                <a:latin typeface="Times New Roman"/>
                <a:ea typeface="+mn-lt"/>
                <a:cs typeface="+mn-lt"/>
              </a:rPr>
              <a:t> </a:t>
            </a:r>
            <a:r>
              <a:rPr lang="en-US" sz="2800" dirty="0">
                <a:latin typeface="Times New Roman"/>
                <a:ea typeface="+mn-lt"/>
                <a:cs typeface="+mn-lt"/>
              </a:rPr>
              <a:t>at large.</a:t>
            </a:r>
          </a:p>
          <a:p>
            <a:pPr marL="281305" indent="-281305" algn="just">
              <a:spcAft>
                <a:spcPts val="1971"/>
              </a:spcAft>
              <a:buFont typeface="Arial" panose="020B0604020202020204" pitchFamily="34" charset="0"/>
              <a:buChar char="•"/>
            </a:pPr>
            <a:endParaRPr lang="en-US" sz="1800" dirty="0">
              <a:latin typeface="Cambria" panose="02040503050406030204" pitchFamily="18" charset="0"/>
            </a:endParaRPr>
          </a:p>
        </p:txBody>
      </p:sp>
      <p:sp>
        <p:nvSpPr>
          <p:cNvPr id="166" name="TextBox 165"/>
          <p:cNvSpPr txBox="1"/>
          <p:nvPr/>
        </p:nvSpPr>
        <p:spPr>
          <a:xfrm>
            <a:off x="892328" y="4073073"/>
            <a:ext cx="9301416" cy="871394"/>
          </a:xfrm>
          <a:prstGeom prst="rect">
            <a:avLst/>
          </a:prstGeom>
          <a:solidFill>
            <a:srgbClr val="0A254E"/>
          </a:solidFill>
          <a:ln>
            <a:solidFill>
              <a:schemeClr val="tx1"/>
            </a:solidFill>
          </a:ln>
        </p:spPr>
        <p:txBody>
          <a:bodyPr wrap="square" lIns="131445" tIns="65723" rIns="131445" bIns="65723" rtlCol="0">
            <a:spAutoFit/>
          </a:bodyPr>
          <a:lstStyle/>
          <a:p>
            <a:pPr algn="ctr"/>
            <a:r>
              <a:rPr lang="en-US" sz="4800" dirty="0">
                <a:solidFill>
                  <a:schemeClr val="bg1"/>
                </a:solidFill>
                <a:latin typeface="Times New Roman"/>
                <a:cs typeface="Times New Roman"/>
              </a:rPr>
              <a:t>Introduction</a:t>
            </a:r>
            <a:endParaRPr lang="en-US" sz="6000" dirty="0">
              <a:solidFill>
                <a:schemeClr val="bg1"/>
              </a:solidFill>
              <a:latin typeface="Times New Roman"/>
              <a:cs typeface="Times New Roman"/>
            </a:endParaRPr>
          </a:p>
        </p:txBody>
      </p:sp>
      <p:sp>
        <p:nvSpPr>
          <p:cNvPr id="167" name="TextBox 166"/>
          <p:cNvSpPr txBox="1"/>
          <p:nvPr/>
        </p:nvSpPr>
        <p:spPr>
          <a:xfrm>
            <a:off x="894435" y="15586372"/>
            <a:ext cx="9312772" cy="3856826"/>
          </a:xfrm>
          <a:prstGeom prst="rect">
            <a:avLst/>
          </a:prstGeom>
          <a:solidFill>
            <a:schemeClr val="bg1"/>
          </a:solidFill>
          <a:ln>
            <a:solidFill>
              <a:schemeClr val="tx1"/>
            </a:solidFill>
          </a:ln>
        </p:spPr>
        <p:txBody>
          <a:bodyPr wrap="square" lIns="131445" tIns="65723" rIns="131445" bIns="65723" rtlCol="0" anchor="t">
            <a:spAutoFit/>
          </a:bodyPr>
          <a:lstStyle/>
          <a:p>
            <a:endParaRPr lang="en-US" sz="2600" dirty="0">
              <a:latin typeface="Times New Roman"/>
              <a:cs typeface="Times New Roman"/>
            </a:endParaRPr>
          </a:p>
          <a:p>
            <a:pPr marL="281305" indent="-281305" algn="just">
              <a:buFont typeface="Arial" panose="020B0604020202020204" pitchFamily="34" charset="0"/>
              <a:buChar char="•"/>
            </a:pPr>
            <a:r>
              <a:rPr lang="en-US" sz="2800" dirty="0">
                <a:latin typeface="Times New Roman"/>
                <a:ea typeface="+mn-lt"/>
                <a:cs typeface="+mn-lt"/>
              </a:rPr>
              <a:t>The purpose of this study is to: (1) characterize the microbiome of salamander species </a:t>
            </a:r>
            <a:r>
              <a:rPr lang="en-US" sz="2800" i="1" dirty="0">
                <a:latin typeface="Times New Roman"/>
                <a:ea typeface="+mn-lt"/>
                <a:cs typeface="+mn-lt"/>
              </a:rPr>
              <a:t>Eurycea </a:t>
            </a:r>
            <a:r>
              <a:rPr lang="en-US" sz="2800" i="1" dirty="0" err="1">
                <a:latin typeface="Times New Roman"/>
                <a:ea typeface="+mn-lt"/>
                <a:cs typeface="+mn-lt"/>
              </a:rPr>
              <a:t>lucifuga</a:t>
            </a:r>
            <a:r>
              <a:rPr lang="en-US" sz="2800" dirty="0">
                <a:latin typeface="Times New Roman"/>
                <a:ea typeface="+mn-lt"/>
                <a:cs typeface="+mn-lt"/>
              </a:rPr>
              <a:t>, and (2) assess the antifungal properties, if any, of the bacterial species present on salamander skin which would protect the salamander against infection by </a:t>
            </a:r>
            <a:r>
              <a:rPr lang="en-US" sz="2800" i="1" dirty="0">
                <a:latin typeface="Times New Roman"/>
                <a:ea typeface="+mn-lt"/>
                <a:cs typeface="+mn-lt"/>
              </a:rPr>
              <a:t>Bd</a:t>
            </a:r>
            <a:r>
              <a:rPr lang="en-US" sz="2800" dirty="0">
                <a:latin typeface="Times New Roman"/>
                <a:ea typeface="+mn-lt"/>
                <a:cs typeface="+mn-lt"/>
              </a:rPr>
              <a:t> or</a:t>
            </a:r>
            <a:r>
              <a:rPr lang="en-US" sz="2800" i="1" dirty="0">
                <a:latin typeface="Times New Roman"/>
                <a:ea typeface="+mn-lt"/>
                <a:cs typeface="+mn-lt"/>
              </a:rPr>
              <a:t> </a:t>
            </a:r>
            <a:r>
              <a:rPr lang="en-US" sz="2800" i="1" dirty="0" err="1">
                <a:latin typeface="Times New Roman"/>
                <a:ea typeface="+mn-lt"/>
                <a:cs typeface="+mn-lt"/>
              </a:rPr>
              <a:t>Bsal</a:t>
            </a:r>
            <a:r>
              <a:rPr lang="en-US" sz="2800" dirty="0">
                <a:latin typeface="Times New Roman"/>
                <a:ea typeface="+mn-lt"/>
                <a:cs typeface="+mn-lt"/>
              </a:rPr>
              <a:t>. What bacterial species within the native resident microbiota of Eurycea </a:t>
            </a:r>
            <a:r>
              <a:rPr lang="en-US" sz="2800" dirty="0" err="1">
                <a:latin typeface="Times New Roman"/>
                <a:ea typeface="+mn-lt"/>
                <a:cs typeface="+mn-lt"/>
              </a:rPr>
              <a:t>lucifuga</a:t>
            </a:r>
            <a:r>
              <a:rPr lang="en-US" sz="2800" dirty="0">
                <a:latin typeface="Times New Roman"/>
                <a:ea typeface="+mn-lt"/>
                <a:cs typeface="+mn-lt"/>
              </a:rPr>
              <a:t> would aid in its defense against </a:t>
            </a:r>
            <a:r>
              <a:rPr lang="en-US" sz="2800" i="1" dirty="0">
                <a:latin typeface="Times New Roman"/>
                <a:ea typeface="+mn-lt"/>
                <a:cs typeface="+mn-lt"/>
              </a:rPr>
              <a:t>Bd</a:t>
            </a:r>
            <a:r>
              <a:rPr lang="en-US" sz="2800" dirty="0">
                <a:latin typeface="Times New Roman"/>
                <a:ea typeface="+mn-lt"/>
                <a:cs typeface="+mn-lt"/>
              </a:rPr>
              <a:t> and/or </a:t>
            </a:r>
            <a:r>
              <a:rPr lang="en-US" sz="2800" i="1" dirty="0" err="1">
                <a:latin typeface="Times New Roman"/>
                <a:ea typeface="+mn-lt"/>
                <a:cs typeface="+mn-lt"/>
              </a:rPr>
              <a:t>Bsal</a:t>
            </a:r>
            <a:r>
              <a:rPr lang="en-US" sz="2800" dirty="0">
                <a:latin typeface="Times New Roman"/>
                <a:ea typeface="+mn-lt"/>
                <a:cs typeface="+mn-lt"/>
              </a:rPr>
              <a:t>?</a:t>
            </a:r>
          </a:p>
          <a:p>
            <a:pPr marL="281305" indent="-281305" algn="just">
              <a:spcAft>
                <a:spcPts val="1971"/>
              </a:spcAft>
              <a:buFont typeface="Arial" panose="020B0604020202020204" pitchFamily="34" charset="0"/>
              <a:buChar char="•"/>
            </a:pPr>
            <a:endParaRPr lang="en-US" sz="2000" i="1" dirty="0">
              <a:latin typeface="Cambria" panose="02040503050406030204" pitchFamily="18" charset="0"/>
              <a:ea typeface="Cambria" panose="02040503050406030204" pitchFamily="18" charset="0"/>
            </a:endParaRPr>
          </a:p>
        </p:txBody>
      </p:sp>
      <p:sp>
        <p:nvSpPr>
          <p:cNvPr id="168" name="TextBox 167"/>
          <p:cNvSpPr txBox="1"/>
          <p:nvPr/>
        </p:nvSpPr>
        <p:spPr>
          <a:xfrm>
            <a:off x="901839" y="14984710"/>
            <a:ext cx="9308592" cy="871393"/>
          </a:xfrm>
          <a:prstGeom prst="rect">
            <a:avLst/>
          </a:prstGeom>
          <a:solidFill>
            <a:srgbClr val="0A254E"/>
          </a:solidFill>
          <a:ln>
            <a:solidFill>
              <a:srgbClr val="000000"/>
            </a:solidFill>
          </a:ln>
        </p:spPr>
        <p:txBody>
          <a:bodyPr wrap="square" lIns="131445" tIns="65723" rIns="131445" bIns="65723" rtlCol="0">
            <a:spAutoFit/>
          </a:bodyPr>
          <a:lstStyle/>
          <a:p>
            <a:pPr algn="ctr"/>
            <a:r>
              <a:rPr lang="en-US" sz="4800" dirty="0">
                <a:solidFill>
                  <a:schemeClr val="bg1"/>
                </a:solidFill>
                <a:latin typeface="Times New Roman"/>
                <a:cs typeface="Times New Roman"/>
              </a:rPr>
              <a:t> Research Question</a:t>
            </a:r>
            <a:endParaRPr lang="en-US" sz="6000" dirty="0">
              <a:solidFill>
                <a:schemeClr val="bg1"/>
              </a:solidFill>
              <a:latin typeface="Times New Roman"/>
              <a:cs typeface="Times New Roman"/>
            </a:endParaRPr>
          </a:p>
        </p:txBody>
      </p:sp>
      <p:sp>
        <p:nvSpPr>
          <p:cNvPr id="170" name="TextBox 169"/>
          <p:cNvSpPr txBox="1"/>
          <p:nvPr/>
        </p:nvSpPr>
        <p:spPr>
          <a:xfrm>
            <a:off x="913838" y="21195047"/>
            <a:ext cx="9302451" cy="11162100"/>
          </a:xfrm>
          <a:prstGeom prst="rect">
            <a:avLst/>
          </a:prstGeom>
          <a:solidFill>
            <a:schemeClr val="bg1"/>
          </a:solidFill>
          <a:ln cap="rnd">
            <a:solidFill>
              <a:schemeClr val="tx1"/>
            </a:solidFill>
          </a:ln>
        </p:spPr>
        <p:txBody>
          <a:bodyPr wrap="square" lIns="182880" tIns="45720" rIns="182880" bIns="45720" rtlCol="0" anchor="t">
            <a:noAutofit/>
          </a:bodyPr>
          <a:lstStyle/>
          <a:p>
            <a:pPr marL="342900" indent="-342900" algn="just">
              <a:buFont typeface="Arial" panose="020B0604020202020204" pitchFamily="34" charset="0"/>
              <a:buChar char="•"/>
            </a:pPr>
            <a:endParaRPr lang="en-US" sz="2600" dirty="0">
              <a:latin typeface="Times New Roman"/>
              <a:ea typeface="+mn-lt"/>
              <a:cs typeface="Times New Roman"/>
            </a:endParaRPr>
          </a:p>
          <a:p>
            <a:pPr marL="457200" indent="-457200" algn="just">
              <a:buFont typeface="Arial"/>
              <a:buChar char="•"/>
            </a:pPr>
            <a:r>
              <a:rPr lang="en-US" sz="2800" dirty="0">
                <a:latin typeface="Times New Roman"/>
                <a:ea typeface="+mn-lt"/>
                <a:cs typeface="+mn-lt"/>
              </a:rPr>
              <a:t>Cell-free supernatant (CFS) was used to isolate bacterial metabolites from bacterial cultures. </a:t>
            </a:r>
          </a:p>
          <a:p>
            <a:pPr marL="457200" indent="-457200" algn="just">
              <a:buFont typeface="Arial"/>
              <a:buChar char="•"/>
            </a:pPr>
            <a:endParaRPr lang="en-US" sz="2800" dirty="0">
              <a:latin typeface="Times New Roman"/>
              <a:ea typeface="+mn-lt"/>
              <a:cs typeface="+mn-lt"/>
            </a:endParaRPr>
          </a:p>
          <a:p>
            <a:pPr marL="457200" indent="-457200" algn="just">
              <a:buFont typeface="Arial"/>
              <a:buChar char="•"/>
            </a:pPr>
            <a:endParaRPr lang="en-US" sz="2800" dirty="0">
              <a:latin typeface="Times New Roman"/>
              <a:ea typeface="+mn-lt"/>
              <a:cs typeface="+mn-lt"/>
            </a:endParaRPr>
          </a:p>
          <a:p>
            <a:pPr marL="457200" indent="-457200" algn="just">
              <a:buFont typeface="Arial"/>
              <a:buChar char="•"/>
            </a:pPr>
            <a:r>
              <a:rPr lang="en-US" sz="2800" dirty="0">
                <a:latin typeface="Times New Roman"/>
                <a:ea typeface="+mn-lt"/>
                <a:cs typeface="+mn-lt"/>
              </a:rPr>
              <a:t>The isolated bacterial colonies were grown on R2A plates. </a:t>
            </a:r>
          </a:p>
          <a:p>
            <a:pPr marL="457200" indent="-457200" algn="just">
              <a:buFont typeface="Arial"/>
              <a:buChar char="•"/>
            </a:pPr>
            <a:endParaRPr lang="en-US" sz="2800" dirty="0">
              <a:latin typeface="Times New Roman"/>
              <a:ea typeface="+mn-lt"/>
              <a:cs typeface="+mn-lt"/>
            </a:endParaRPr>
          </a:p>
          <a:p>
            <a:pPr marL="457200" indent="-457200" algn="just">
              <a:buFont typeface="Arial"/>
              <a:buChar char="•"/>
            </a:pPr>
            <a:endParaRPr lang="en-US" sz="2800" dirty="0">
              <a:latin typeface="Times New Roman"/>
              <a:ea typeface="+mn-lt"/>
              <a:cs typeface="+mn-lt"/>
            </a:endParaRPr>
          </a:p>
          <a:p>
            <a:pPr marL="457200" indent="-457200" algn="just">
              <a:buFont typeface="Arial"/>
              <a:buChar char="•"/>
            </a:pPr>
            <a:r>
              <a:rPr lang="en-US" sz="2800" dirty="0">
                <a:latin typeface="Times New Roman"/>
                <a:ea typeface="+mn-lt"/>
                <a:cs typeface="+mn-lt"/>
              </a:rPr>
              <a:t>A small sample from each of these colonies was placed in culture tubes filled with tryptone broth, which were later incubated in a shaker incubator at 23°C for 72 hours at 140 rpm.</a:t>
            </a:r>
            <a:endParaRPr lang="en-US" sz="2800" dirty="0">
              <a:latin typeface="Times New Roman"/>
              <a:cs typeface="Calibri"/>
            </a:endParaRPr>
          </a:p>
          <a:p>
            <a:pPr marL="457200" indent="-457200" algn="just">
              <a:buFont typeface="Arial"/>
              <a:buChar char="•"/>
            </a:pPr>
            <a:endParaRPr lang="en-US" sz="2800" dirty="0">
              <a:latin typeface="Times New Roman"/>
              <a:ea typeface="+mn-lt"/>
              <a:cs typeface="+mn-lt"/>
            </a:endParaRPr>
          </a:p>
          <a:p>
            <a:pPr marL="457200" indent="-457200" algn="just">
              <a:buFont typeface="Arial"/>
              <a:buChar char="•"/>
            </a:pPr>
            <a:r>
              <a:rPr lang="en-US" sz="2800" dirty="0">
                <a:latin typeface="Times New Roman"/>
                <a:ea typeface="+mn-lt"/>
                <a:cs typeface="+mn-lt"/>
              </a:rPr>
              <a:t>Syringes capped with filtration tips were used to filter the contents of each sample, and to produce CFS which would then be later used in a </a:t>
            </a:r>
            <a:r>
              <a:rPr lang="en-US" sz="2800" i="1" dirty="0">
                <a:latin typeface="Times New Roman"/>
                <a:ea typeface="+mn-lt"/>
                <a:cs typeface="+mn-lt"/>
              </a:rPr>
              <a:t>Bd</a:t>
            </a:r>
            <a:r>
              <a:rPr lang="en-US" sz="2800" dirty="0">
                <a:latin typeface="Times New Roman"/>
                <a:ea typeface="+mn-lt"/>
                <a:cs typeface="+mn-lt"/>
              </a:rPr>
              <a:t> challenge assay.</a:t>
            </a:r>
          </a:p>
          <a:p>
            <a:pPr marL="457200" indent="-457200" algn="just">
              <a:buFont typeface="Arial"/>
              <a:buChar char="•"/>
            </a:pPr>
            <a:endParaRPr lang="en-US" sz="2800" dirty="0">
              <a:latin typeface="Times New Roman"/>
              <a:ea typeface="+mn-lt"/>
              <a:cs typeface="+mn-lt"/>
            </a:endParaRPr>
          </a:p>
          <a:p>
            <a:pPr algn="just"/>
            <a:endParaRPr lang="en-US" sz="2800" dirty="0">
              <a:latin typeface="Times New Roman"/>
              <a:ea typeface="+mn-lt"/>
              <a:cs typeface="+mn-lt"/>
            </a:endParaRPr>
          </a:p>
          <a:p>
            <a:pPr marL="457200" indent="-457200" algn="just">
              <a:buFont typeface="Arial"/>
              <a:buChar char="•"/>
            </a:pPr>
            <a:r>
              <a:rPr lang="en-US" sz="2800" dirty="0">
                <a:latin typeface="Times New Roman"/>
                <a:ea typeface="+mn-lt"/>
                <a:cs typeface="+mn-lt"/>
              </a:rPr>
              <a:t>Heat-killed </a:t>
            </a:r>
            <a:r>
              <a:rPr lang="en-US" sz="2800" i="1" dirty="0">
                <a:latin typeface="Times New Roman"/>
                <a:ea typeface="+mn-lt"/>
                <a:cs typeface="+mn-lt"/>
              </a:rPr>
              <a:t>Bd </a:t>
            </a:r>
            <a:r>
              <a:rPr lang="en-US" sz="2800" dirty="0">
                <a:latin typeface="Times New Roman"/>
                <a:ea typeface="+mn-lt"/>
                <a:cs typeface="+mn-lt"/>
              </a:rPr>
              <a:t>was prepared and frozen CFS samples were thawed. </a:t>
            </a:r>
          </a:p>
          <a:p>
            <a:pPr marL="457200" indent="-457200" algn="just">
              <a:buFont typeface="Arial"/>
              <a:buChar char="•"/>
            </a:pPr>
            <a:endParaRPr lang="en-US" sz="2800" dirty="0">
              <a:latin typeface="Times New Roman"/>
              <a:ea typeface="+mn-lt"/>
              <a:cs typeface="+mn-lt"/>
            </a:endParaRPr>
          </a:p>
          <a:p>
            <a:pPr marL="457200" indent="-457200" algn="just">
              <a:buFont typeface="Arial"/>
              <a:buChar char="•"/>
            </a:pPr>
            <a:endParaRPr lang="en-US" sz="2800" dirty="0">
              <a:latin typeface="Times New Roman"/>
              <a:ea typeface="+mn-lt"/>
              <a:cs typeface="+mn-lt"/>
            </a:endParaRPr>
          </a:p>
          <a:p>
            <a:pPr marL="457200" indent="-457200" algn="just">
              <a:buFont typeface="Arial"/>
              <a:buChar char="•"/>
            </a:pPr>
            <a:r>
              <a:rPr lang="en-US" sz="2800" dirty="0">
                <a:latin typeface="Times New Roman"/>
                <a:ea typeface="+mn-lt"/>
                <a:cs typeface="+mn-lt"/>
              </a:rPr>
              <a:t>A 96-well plate was prepared with each sample and control run in triplicate. Plates were read, and antifungal activity was assessed.</a:t>
            </a:r>
          </a:p>
          <a:p>
            <a:pPr marL="342900" indent="-342900" algn="just">
              <a:buFont typeface="Arial" panose="020B0604020202020204" pitchFamily="34" charset="0"/>
              <a:buChar char="•"/>
            </a:pPr>
            <a:endParaRPr lang="en-US" sz="2600" dirty="0">
              <a:latin typeface="Times New Roman"/>
              <a:cs typeface="Times New Roman"/>
            </a:endParaRPr>
          </a:p>
        </p:txBody>
      </p:sp>
      <p:sp>
        <p:nvSpPr>
          <p:cNvPr id="171" name="TextBox 170"/>
          <p:cNvSpPr txBox="1"/>
          <p:nvPr/>
        </p:nvSpPr>
        <p:spPr>
          <a:xfrm>
            <a:off x="903820" y="20533329"/>
            <a:ext cx="9308592" cy="822960"/>
          </a:xfrm>
          <a:prstGeom prst="rect">
            <a:avLst/>
          </a:prstGeom>
          <a:solidFill>
            <a:srgbClr val="0A254E"/>
          </a:solidFill>
          <a:ln>
            <a:solidFill>
              <a:schemeClr val="tx1"/>
            </a:solidFill>
          </a:ln>
        </p:spPr>
        <p:txBody>
          <a:bodyPr wrap="square" lIns="131445" tIns="65723" rIns="131445" bIns="65723" rtlCol="0">
            <a:spAutoFit/>
          </a:bodyPr>
          <a:lstStyle/>
          <a:p>
            <a:pPr algn="ctr"/>
            <a:r>
              <a:rPr lang="en-US" sz="4800" dirty="0">
                <a:solidFill>
                  <a:schemeClr val="bg1"/>
                </a:solidFill>
                <a:latin typeface="Times New Roman"/>
                <a:cs typeface="Times New Roman"/>
              </a:rPr>
              <a:t>Methods</a:t>
            </a:r>
            <a:endParaRPr lang="en-US" sz="6000" dirty="0">
              <a:solidFill>
                <a:schemeClr val="bg1"/>
              </a:solidFill>
              <a:latin typeface="Times New Roman"/>
              <a:cs typeface="Times New Roman"/>
            </a:endParaRPr>
          </a:p>
        </p:txBody>
      </p:sp>
      <p:sp>
        <p:nvSpPr>
          <p:cNvPr id="176" name="TextBox 175"/>
          <p:cNvSpPr txBox="1"/>
          <p:nvPr/>
        </p:nvSpPr>
        <p:spPr>
          <a:xfrm>
            <a:off x="33998490" y="18630341"/>
            <a:ext cx="9262894" cy="2805878"/>
          </a:xfrm>
          <a:prstGeom prst="rect">
            <a:avLst/>
          </a:prstGeom>
          <a:solidFill>
            <a:srgbClr val="FFFFFF"/>
          </a:solidFill>
          <a:ln cap="rnd">
            <a:solidFill>
              <a:schemeClr val="tx1"/>
            </a:solidFill>
          </a:ln>
        </p:spPr>
        <p:txBody>
          <a:bodyPr wrap="square" lIns="182880" tIns="45720" rIns="182880" bIns="45720" rtlCol="0" anchor="t">
            <a:noAutofit/>
          </a:bodyPr>
          <a:lstStyle/>
          <a:p>
            <a:pPr algn="just"/>
            <a:r>
              <a:rPr lang="en-US" sz="2800" dirty="0">
                <a:ea typeface="+mn-lt"/>
                <a:cs typeface="+mn-lt"/>
              </a:rPr>
              <a:t>      </a:t>
            </a:r>
          </a:p>
          <a:p>
            <a:pPr algn="just"/>
            <a:r>
              <a:rPr lang="en-US" sz="2800" dirty="0">
                <a:latin typeface="Times New Roman"/>
                <a:ea typeface="+mn-lt"/>
                <a:cs typeface="+mn-lt"/>
              </a:rPr>
              <a:t>Future work in this area of research would entail identifying which bacterial species within the resident microbiome of </a:t>
            </a:r>
            <a:r>
              <a:rPr lang="en-US" sz="2800" i="1" dirty="0">
                <a:latin typeface="Times New Roman"/>
                <a:ea typeface="+mn-lt"/>
                <a:cs typeface="+mn-lt"/>
              </a:rPr>
              <a:t>Eurycea </a:t>
            </a:r>
            <a:r>
              <a:rPr lang="en-US" sz="2800" i="1" dirty="0" err="1">
                <a:latin typeface="Times New Roman"/>
                <a:ea typeface="+mn-lt"/>
                <a:cs typeface="+mn-lt"/>
              </a:rPr>
              <a:t>lucifuga</a:t>
            </a:r>
            <a:r>
              <a:rPr lang="en-US" sz="2800" dirty="0">
                <a:latin typeface="Times New Roman"/>
                <a:ea typeface="+mn-lt"/>
                <a:cs typeface="+mn-lt"/>
              </a:rPr>
              <a:t> would be most useful in terms of developing a treatment against </a:t>
            </a:r>
            <a:r>
              <a:rPr lang="en-US" sz="2800" i="1" dirty="0">
                <a:latin typeface="Times New Roman"/>
                <a:ea typeface="+mn-lt"/>
                <a:cs typeface="+mn-lt"/>
              </a:rPr>
              <a:t>Bd</a:t>
            </a:r>
            <a:r>
              <a:rPr lang="en-US" sz="2800" dirty="0">
                <a:latin typeface="Times New Roman"/>
                <a:ea typeface="+mn-lt"/>
                <a:cs typeface="+mn-lt"/>
              </a:rPr>
              <a:t> and/or </a:t>
            </a:r>
            <a:r>
              <a:rPr lang="en-US" sz="2800" i="1" dirty="0" err="1">
                <a:latin typeface="Times New Roman"/>
                <a:ea typeface="+mn-lt"/>
                <a:cs typeface="+mn-lt"/>
              </a:rPr>
              <a:t>Bsal</a:t>
            </a:r>
            <a:r>
              <a:rPr lang="en-US" sz="2800" i="1" dirty="0">
                <a:latin typeface="Times New Roman"/>
                <a:ea typeface="+mn-lt"/>
                <a:cs typeface="+mn-lt"/>
              </a:rPr>
              <a:t> </a:t>
            </a:r>
            <a:r>
              <a:rPr lang="en-US" sz="2800" dirty="0">
                <a:latin typeface="Times New Roman"/>
                <a:ea typeface="+mn-lt"/>
                <a:cs typeface="+mn-lt"/>
              </a:rPr>
              <a:t>to prevent chytridiomycosis in amphibian species.</a:t>
            </a:r>
          </a:p>
        </p:txBody>
      </p:sp>
      <p:sp>
        <p:nvSpPr>
          <p:cNvPr id="177" name="TextBox 176"/>
          <p:cNvSpPr txBox="1"/>
          <p:nvPr/>
        </p:nvSpPr>
        <p:spPr>
          <a:xfrm>
            <a:off x="34014376" y="17988905"/>
            <a:ext cx="9262894" cy="871393"/>
          </a:xfrm>
          <a:prstGeom prst="rect">
            <a:avLst/>
          </a:prstGeom>
          <a:solidFill>
            <a:srgbClr val="0A254E"/>
          </a:solidFill>
          <a:ln>
            <a:solidFill>
              <a:schemeClr val="tx1"/>
            </a:solidFill>
          </a:ln>
        </p:spPr>
        <p:txBody>
          <a:bodyPr wrap="square" lIns="131445" tIns="65723" rIns="131445" bIns="65723" rtlCol="0">
            <a:spAutoFit/>
          </a:bodyPr>
          <a:lstStyle/>
          <a:p>
            <a:pPr algn="ctr"/>
            <a:r>
              <a:rPr lang="en-US" sz="4800" dirty="0">
                <a:solidFill>
                  <a:schemeClr val="bg1"/>
                </a:solidFill>
                <a:latin typeface="Garamond"/>
                <a:cs typeface="Garamond"/>
              </a:rPr>
              <a:t>Future Work</a:t>
            </a:r>
            <a:endParaRPr lang="en-US" sz="6000" dirty="0">
              <a:solidFill>
                <a:schemeClr val="bg1"/>
              </a:solidFill>
              <a:latin typeface="Garamond"/>
              <a:cs typeface="Garamond"/>
            </a:endParaRPr>
          </a:p>
        </p:txBody>
      </p:sp>
      <p:sp>
        <p:nvSpPr>
          <p:cNvPr id="178" name="TextBox 177"/>
          <p:cNvSpPr txBox="1"/>
          <p:nvPr/>
        </p:nvSpPr>
        <p:spPr>
          <a:xfrm>
            <a:off x="34008529" y="22177680"/>
            <a:ext cx="9261783" cy="871393"/>
          </a:xfrm>
          <a:prstGeom prst="rect">
            <a:avLst/>
          </a:prstGeom>
          <a:solidFill>
            <a:srgbClr val="0A254E"/>
          </a:solidFill>
          <a:ln>
            <a:solidFill>
              <a:schemeClr val="tx1"/>
            </a:solidFill>
          </a:ln>
        </p:spPr>
        <p:txBody>
          <a:bodyPr wrap="square" lIns="131445" tIns="65723" rIns="131445" bIns="65723" rtlCol="0">
            <a:spAutoFit/>
          </a:bodyPr>
          <a:lstStyle/>
          <a:p>
            <a:pPr algn="ctr"/>
            <a:r>
              <a:rPr lang="en-US" sz="4800" dirty="0">
                <a:solidFill>
                  <a:schemeClr val="bg1"/>
                </a:solidFill>
                <a:latin typeface="Times New Roman"/>
                <a:cs typeface="Times New Roman"/>
              </a:rPr>
              <a:t>References and Acknowledgments</a:t>
            </a:r>
            <a:endParaRPr lang="en-US" sz="6000" dirty="0">
              <a:solidFill>
                <a:schemeClr val="bg1"/>
              </a:solidFill>
              <a:latin typeface="Times New Roman"/>
              <a:cs typeface="Times New Roman"/>
            </a:endParaRPr>
          </a:p>
        </p:txBody>
      </p:sp>
      <p:grpSp>
        <p:nvGrpSpPr>
          <p:cNvPr id="179" name="Group 178"/>
          <p:cNvGrpSpPr/>
          <p:nvPr/>
        </p:nvGrpSpPr>
        <p:grpSpPr>
          <a:xfrm>
            <a:off x="33998490" y="4046732"/>
            <a:ext cx="9288298" cy="13326867"/>
            <a:chOff x="34008529" y="3934552"/>
            <a:chExt cx="9278259" cy="16209189"/>
          </a:xfrm>
        </p:grpSpPr>
        <p:sp>
          <p:nvSpPr>
            <p:cNvPr id="180" name="TextBox 179"/>
            <p:cNvSpPr txBox="1"/>
            <p:nvPr/>
          </p:nvSpPr>
          <p:spPr>
            <a:xfrm>
              <a:off x="34008529" y="4700800"/>
              <a:ext cx="9278259" cy="15122208"/>
            </a:xfrm>
            <a:prstGeom prst="rect">
              <a:avLst/>
            </a:prstGeom>
            <a:solidFill>
              <a:srgbClr val="FFFFFF"/>
            </a:solidFill>
            <a:ln cap="rnd">
              <a:solidFill>
                <a:schemeClr val="tx1"/>
              </a:solidFill>
            </a:ln>
          </p:spPr>
          <p:txBody>
            <a:bodyPr wrap="square" lIns="182880" rIns="182880" rtlCol="0">
              <a:noAutofit/>
            </a:bodyPr>
            <a:lstStyle/>
            <a:p>
              <a:pPr algn="just"/>
              <a:endParaRPr lang="en-US" sz="1800" dirty="0">
                <a:latin typeface="Garamond"/>
                <a:cs typeface="Garamond"/>
              </a:endParaRPr>
            </a:p>
            <a:p>
              <a:pPr algn="just"/>
              <a:endParaRPr lang="en-US" sz="1800" dirty="0">
                <a:latin typeface="Garamond"/>
                <a:cs typeface="Garamond"/>
              </a:endParaRPr>
            </a:p>
            <a:p>
              <a:pPr algn="just"/>
              <a:endParaRPr lang="en-US" sz="1800" dirty="0">
                <a:latin typeface="Garamond"/>
                <a:cs typeface="Garamond"/>
              </a:endParaRPr>
            </a:p>
            <a:p>
              <a:pPr algn="just"/>
              <a:endParaRPr lang="en-US" sz="1800" dirty="0">
                <a:latin typeface="Garamond"/>
                <a:cs typeface="Garamond"/>
              </a:endParaRPr>
            </a:p>
            <a:p>
              <a:pPr algn="just"/>
              <a:endParaRPr lang="en-US" sz="1800" dirty="0">
                <a:latin typeface="Garamond"/>
                <a:cs typeface="Garamond"/>
              </a:endParaRPr>
            </a:p>
            <a:p>
              <a:pPr algn="just"/>
              <a:endParaRPr lang="en-US" sz="1800" dirty="0">
                <a:latin typeface="Garamond"/>
                <a:cs typeface="Garamond"/>
              </a:endParaRPr>
            </a:p>
            <a:p>
              <a:pPr algn="just"/>
              <a:endParaRPr lang="en-US" sz="1800" dirty="0">
                <a:latin typeface="Garamond"/>
                <a:cs typeface="Garamond"/>
              </a:endParaRPr>
            </a:p>
            <a:p>
              <a:pPr algn="just"/>
              <a:endParaRPr lang="en-US" sz="1800" dirty="0">
                <a:latin typeface="Garamond"/>
                <a:cs typeface="Garamond"/>
              </a:endParaRPr>
            </a:p>
            <a:p>
              <a:pPr algn="just"/>
              <a:endParaRPr lang="en-US" sz="1800" dirty="0">
                <a:latin typeface="Garamond"/>
                <a:cs typeface="Garamond"/>
              </a:endParaRPr>
            </a:p>
          </p:txBody>
        </p:sp>
        <p:sp>
          <p:nvSpPr>
            <p:cNvPr id="181" name="TextBox 180"/>
            <p:cNvSpPr txBox="1"/>
            <p:nvPr/>
          </p:nvSpPr>
          <p:spPr>
            <a:xfrm>
              <a:off x="34011515" y="3934552"/>
              <a:ext cx="9263330" cy="971841"/>
            </a:xfrm>
            <a:prstGeom prst="rect">
              <a:avLst/>
            </a:prstGeom>
            <a:solidFill>
              <a:srgbClr val="0A254E"/>
            </a:solidFill>
            <a:ln>
              <a:solidFill>
                <a:schemeClr val="tx1"/>
              </a:solidFill>
            </a:ln>
          </p:spPr>
          <p:txBody>
            <a:bodyPr wrap="square" lIns="131445" tIns="65723" rIns="131445" bIns="65723" rtlCol="0">
              <a:spAutoFit/>
            </a:bodyPr>
            <a:lstStyle/>
            <a:p>
              <a:pPr algn="ctr"/>
              <a:r>
                <a:rPr lang="en-US" sz="4800" dirty="0">
                  <a:solidFill>
                    <a:schemeClr val="bg1"/>
                  </a:solidFill>
                  <a:latin typeface="Times New Roman"/>
                  <a:cs typeface="Times New Roman"/>
                </a:rPr>
                <a:t>Results</a:t>
              </a:r>
              <a:endParaRPr lang="en-US" sz="6000" dirty="0">
                <a:solidFill>
                  <a:schemeClr val="bg1"/>
                </a:solidFill>
                <a:latin typeface="Times New Roman"/>
                <a:cs typeface="Times New Roman"/>
              </a:endParaRPr>
            </a:p>
          </p:txBody>
        </p:sp>
        <p:sp>
          <p:nvSpPr>
            <p:cNvPr id="182" name="Rectangle 181"/>
            <p:cNvSpPr/>
            <p:nvPr/>
          </p:nvSpPr>
          <p:spPr>
            <a:xfrm>
              <a:off x="34231012" y="5132403"/>
              <a:ext cx="9039300" cy="15011338"/>
            </a:xfrm>
            <a:prstGeom prst="rect">
              <a:avLst/>
            </a:prstGeom>
          </p:spPr>
          <p:txBody>
            <a:bodyPr wrap="square">
              <a:spAutoFit/>
            </a:bodyPr>
            <a:lstStyle/>
            <a:p>
              <a:pPr marL="457200" indent="-457200" algn="just">
                <a:buAutoNum type="arabicPeriod"/>
              </a:pPr>
              <a:r>
                <a:rPr lang="en-US" sz="2800" dirty="0">
                  <a:latin typeface="Cambria" panose="02040503050406030204" pitchFamily="18" charset="0"/>
                </a:rPr>
                <a:t>A collection of resident microbiota samples from the skin of Cave salamander individuals (N=13) provided uniquely observable microbial cultures that included fungi and bacteria.</a:t>
              </a:r>
            </a:p>
            <a:p>
              <a:pPr marL="457200" indent="-457200" algn="just">
                <a:buAutoNum type="arabicPeriod"/>
              </a:pPr>
              <a:endParaRPr lang="en-US" sz="2800" dirty="0">
                <a:latin typeface="Cambria" panose="02040503050406030204" pitchFamily="18" charset="0"/>
              </a:endParaRPr>
            </a:p>
            <a:p>
              <a:pPr marL="457200" indent="-457200" algn="just">
                <a:buAutoNum type="arabicPeriod"/>
              </a:pPr>
              <a:r>
                <a:rPr lang="en-US" sz="2800" dirty="0">
                  <a:latin typeface="Cambria" panose="02040503050406030204" pitchFamily="18" charset="0"/>
                </a:rPr>
                <a:t>A chromatogram (Figure 6) for each isolate was obtained as a result of the DNA sequencing of each microbial isolate. </a:t>
              </a:r>
            </a:p>
            <a:p>
              <a:pPr marL="457200" indent="-457200" algn="just">
                <a:buAutoNum type="arabicPeriod"/>
              </a:pPr>
              <a:endParaRPr lang="en-US" sz="2800" dirty="0">
                <a:latin typeface="Cambria" panose="02040503050406030204" pitchFamily="18" charset="0"/>
              </a:endParaRPr>
            </a:p>
            <a:p>
              <a:pPr marL="457200" indent="-457200" algn="just">
                <a:buAutoNum type="arabicPeriod"/>
              </a:pPr>
              <a:r>
                <a:rPr lang="en-US" sz="2800" dirty="0">
                  <a:latin typeface="Cambria" panose="02040503050406030204" pitchFamily="18" charset="0"/>
                </a:rPr>
                <a:t>40 unique bacterial genera were identified within three different phyla (Figure 3), with the most prevalent being </a:t>
              </a:r>
              <a:r>
                <a:rPr lang="en-US" sz="2800" i="1" dirty="0">
                  <a:latin typeface="Cambria" panose="02040503050406030204" pitchFamily="18" charset="0"/>
                </a:rPr>
                <a:t>Streptomyces,</a:t>
              </a:r>
              <a:r>
                <a:rPr lang="en-US" sz="2800" dirty="0">
                  <a:latin typeface="Cambria" panose="02040503050406030204" pitchFamily="18" charset="0"/>
                </a:rPr>
                <a:t> </a:t>
              </a:r>
              <a:r>
                <a:rPr lang="en-US" sz="2800" i="1" dirty="0" err="1">
                  <a:latin typeface="Cambria" panose="02040503050406030204" pitchFamily="18" charset="0"/>
                </a:rPr>
                <a:t>Microbacterium</a:t>
              </a:r>
              <a:r>
                <a:rPr lang="en-US" sz="2800" i="1" dirty="0">
                  <a:latin typeface="Cambria" panose="02040503050406030204" pitchFamily="18" charset="0"/>
                </a:rPr>
                <a:t>, </a:t>
              </a:r>
              <a:r>
                <a:rPr lang="en-US" sz="2800" dirty="0">
                  <a:latin typeface="Cambria" panose="02040503050406030204" pitchFamily="18" charset="0"/>
                </a:rPr>
                <a:t>and</a:t>
              </a:r>
              <a:r>
                <a:rPr lang="en-US" sz="2800" i="1" dirty="0">
                  <a:latin typeface="Cambria" panose="02040503050406030204" pitchFamily="18" charset="0"/>
                </a:rPr>
                <a:t> </a:t>
              </a:r>
              <a:r>
                <a:rPr lang="en-US" sz="2800" i="1" dirty="0" err="1">
                  <a:latin typeface="Cambria" panose="02040503050406030204" pitchFamily="18" charset="0"/>
                </a:rPr>
                <a:t>Agromyces</a:t>
              </a:r>
              <a:r>
                <a:rPr lang="en-US" sz="2800" i="1" dirty="0">
                  <a:latin typeface="Cambria" panose="02040503050406030204" pitchFamily="18" charset="0"/>
                </a:rPr>
                <a:t> </a:t>
              </a:r>
              <a:r>
                <a:rPr lang="en-US" sz="2800" dirty="0">
                  <a:latin typeface="Cambria" panose="02040503050406030204" pitchFamily="18" charset="0"/>
                </a:rPr>
                <a:t>(Figure 4).</a:t>
              </a:r>
            </a:p>
            <a:p>
              <a:pPr marL="457200" indent="-457200" algn="just">
                <a:buAutoNum type="arabicPeriod"/>
              </a:pPr>
              <a:endParaRPr lang="en-US" sz="2800" dirty="0">
                <a:latin typeface="Cambria" panose="02040503050406030204" pitchFamily="18" charset="0"/>
              </a:endParaRPr>
            </a:p>
            <a:p>
              <a:pPr marL="457200" indent="-457200" algn="just">
                <a:buAutoNum type="arabicPeriod"/>
              </a:pPr>
              <a:r>
                <a:rPr lang="en-US" sz="2800" dirty="0">
                  <a:latin typeface="Cambria" panose="02040503050406030204" pitchFamily="18" charset="0"/>
                </a:rPr>
                <a:t>A challenge assay was conducted (Figure 8) with the isolated bacteria to determine their </a:t>
              </a:r>
              <a:r>
                <a:rPr lang="en-US" sz="2800" i="1" dirty="0">
                  <a:latin typeface="Cambria" panose="02040503050406030204" pitchFamily="18" charset="0"/>
                </a:rPr>
                <a:t>in vitro </a:t>
              </a:r>
              <a:r>
                <a:rPr lang="en-US" sz="2800" dirty="0">
                  <a:latin typeface="Cambria" panose="02040503050406030204" pitchFamily="18" charset="0"/>
                </a:rPr>
                <a:t>effect against </a:t>
              </a:r>
              <a:r>
                <a:rPr lang="en-US" sz="2800" i="1" dirty="0">
                  <a:latin typeface="Cambria" panose="02040503050406030204" pitchFamily="18" charset="0"/>
                </a:rPr>
                <a:t>Bd</a:t>
              </a:r>
              <a:r>
                <a:rPr lang="en-US" sz="2800" dirty="0">
                  <a:latin typeface="Cambria" panose="02040503050406030204" pitchFamily="18" charset="0"/>
                </a:rPr>
                <a:t>. 82% were inhibitory against Bd, with the median inhibition being 0.32.</a:t>
              </a:r>
            </a:p>
            <a:p>
              <a:pPr marL="457200" indent="-457200" algn="just">
                <a:buAutoNum type="arabicPeriod"/>
              </a:pPr>
              <a:endParaRPr lang="en-US" sz="2800" dirty="0">
                <a:latin typeface="Cambria" panose="02040503050406030204" pitchFamily="18" charset="0"/>
              </a:endParaRPr>
            </a:p>
            <a:p>
              <a:pPr marL="457200" indent="-457200" algn="just">
                <a:buAutoNum type="arabicPeriod"/>
              </a:pPr>
              <a:r>
                <a:rPr lang="en-US" sz="2800" dirty="0">
                  <a:latin typeface="Cambria" panose="02040503050406030204" pitchFamily="18" charset="0"/>
                </a:rPr>
                <a:t>Each </a:t>
              </a:r>
              <a:r>
                <a:rPr lang="en-US" sz="2800" i="1" dirty="0">
                  <a:latin typeface="Cambria" panose="02040503050406030204" pitchFamily="18" charset="0"/>
                </a:rPr>
                <a:t>E. </a:t>
              </a:r>
              <a:r>
                <a:rPr lang="en-US" sz="2800" i="1" dirty="0" err="1">
                  <a:latin typeface="Cambria" panose="02040503050406030204" pitchFamily="18" charset="0"/>
                </a:rPr>
                <a:t>lucifuga</a:t>
              </a:r>
              <a:r>
                <a:rPr lang="en-US" sz="2800" i="1" dirty="0">
                  <a:latin typeface="Cambria" panose="02040503050406030204" pitchFamily="18" charset="0"/>
                </a:rPr>
                <a:t> </a:t>
              </a:r>
              <a:r>
                <a:rPr lang="en-US" sz="2800" dirty="0">
                  <a:latin typeface="Cambria" panose="02040503050406030204" pitchFamily="18" charset="0"/>
                </a:rPr>
                <a:t>individual contained from 1-9 </a:t>
              </a:r>
              <a:r>
                <a:rPr lang="en-US" sz="2800" i="1" dirty="0">
                  <a:latin typeface="Cambria" panose="02040503050406030204" pitchFamily="18" charset="0"/>
                </a:rPr>
                <a:t>Bd</a:t>
              </a:r>
              <a:r>
                <a:rPr lang="en-US" sz="2800" dirty="0">
                  <a:latin typeface="Cambria" panose="02040503050406030204" pitchFamily="18" charset="0"/>
                </a:rPr>
                <a:t>-inhibiting bacteria and one-third of the individuals contained </a:t>
              </a:r>
              <a:r>
                <a:rPr lang="en-US" sz="2800" i="1" dirty="0">
                  <a:latin typeface="Cambria" panose="02040503050406030204" pitchFamily="18" charset="0"/>
                </a:rPr>
                <a:t>Bd</a:t>
              </a:r>
              <a:r>
                <a:rPr lang="en-US" sz="2800" dirty="0">
                  <a:latin typeface="Cambria" panose="02040503050406030204" pitchFamily="18" charset="0"/>
                </a:rPr>
                <a:t>-enhancing bacteria (Figure 7).</a:t>
              </a:r>
            </a:p>
            <a:p>
              <a:pPr marL="457200" indent="-457200" algn="just">
                <a:buAutoNum type="arabicPeriod"/>
              </a:pPr>
              <a:endParaRPr lang="en-US" sz="2800" dirty="0">
                <a:latin typeface="Cambria" panose="02040503050406030204" pitchFamily="18" charset="0"/>
              </a:endParaRPr>
            </a:p>
            <a:p>
              <a:pPr marL="457200" indent="-457200" algn="just">
                <a:buAutoNum type="arabicPeriod"/>
              </a:pPr>
              <a:r>
                <a:rPr lang="en-US" sz="2800" dirty="0">
                  <a:latin typeface="Cambria" panose="02040503050406030204" pitchFamily="18" charset="0"/>
                </a:rPr>
                <a:t>6 bacterial genera provided </a:t>
              </a:r>
              <a:r>
                <a:rPr lang="en-US" sz="2800" i="1" dirty="0">
                  <a:latin typeface="Cambria" panose="02040503050406030204" pitchFamily="18" charset="0"/>
                </a:rPr>
                <a:t>Bd</a:t>
              </a:r>
              <a:r>
                <a:rPr lang="en-US" sz="2800" dirty="0">
                  <a:latin typeface="Cambria" panose="02040503050406030204" pitchFamily="18" charset="0"/>
                </a:rPr>
                <a:t>-inhibition of over 0.95.</a:t>
              </a:r>
            </a:p>
            <a:p>
              <a:pPr marL="457200" indent="-457200" algn="just">
                <a:buAutoNum type="arabicPeriod"/>
              </a:pPr>
              <a:endParaRPr lang="en-US" sz="2800" dirty="0">
                <a:latin typeface="Cambria" panose="02040503050406030204" pitchFamily="18" charset="0"/>
              </a:endParaRPr>
            </a:p>
            <a:p>
              <a:pPr algn="just"/>
              <a:endParaRPr lang="en-US" sz="2600" dirty="0">
                <a:latin typeface="Cambria" panose="02040503050406030204" pitchFamily="18" charset="0"/>
              </a:endParaRPr>
            </a:p>
            <a:p>
              <a:pPr marL="457200" indent="-457200" algn="just">
                <a:buAutoNum type="arabicPeriod"/>
              </a:pPr>
              <a:endParaRPr lang="en-US" sz="2600" dirty="0">
                <a:latin typeface="Cambria" panose="02040503050406030204" pitchFamily="18" charset="0"/>
              </a:endParaRPr>
            </a:p>
            <a:p>
              <a:endParaRPr lang="en-US" sz="2600" dirty="0">
                <a:latin typeface="Cambria" panose="02040503050406030204" pitchFamily="18" charset="0"/>
                <a:ea typeface="Calibri" charset="0"/>
                <a:cs typeface="Calibri" charset="0"/>
              </a:endParaRPr>
            </a:p>
            <a:p>
              <a:endParaRPr lang="en-US" sz="2400" dirty="0">
                <a:latin typeface="Cambria" panose="02040503050406030204" pitchFamily="18" charset="0"/>
              </a:endParaRPr>
            </a:p>
            <a:p>
              <a:endParaRPr lang="en-US" sz="2000" dirty="0">
                <a:latin typeface="Times New Roman"/>
                <a:cs typeface="Times New Roman"/>
              </a:endParaRPr>
            </a:p>
          </p:txBody>
        </p:sp>
      </p:grpSp>
      <p:grpSp>
        <p:nvGrpSpPr>
          <p:cNvPr id="11" name="Group 10">
            <a:extLst>
              <a:ext uri="{FF2B5EF4-FFF2-40B4-BE49-F238E27FC236}">
                <a16:creationId xmlns:a16="http://schemas.microsoft.com/office/drawing/2014/main" id="{E546F3F4-8813-48FA-BDB2-85BDB46D6C20}"/>
              </a:ext>
            </a:extLst>
          </p:cNvPr>
          <p:cNvGrpSpPr/>
          <p:nvPr/>
        </p:nvGrpSpPr>
        <p:grpSpPr>
          <a:xfrm>
            <a:off x="11378551" y="4697141"/>
            <a:ext cx="7178363" cy="6139252"/>
            <a:chOff x="11106488" y="4558339"/>
            <a:chExt cx="7178363" cy="6139252"/>
          </a:xfrm>
        </p:grpSpPr>
        <p:sp>
          <p:nvSpPr>
            <p:cNvPr id="89" name="Rectangle 88">
              <a:extLst>
                <a:ext uri="{FF2B5EF4-FFF2-40B4-BE49-F238E27FC236}">
                  <a16:creationId xmlns:a16="http://schemas.microsoft.com/office/drawing/2014/main" id="{D11811AC-74A0-B94D-AC6F-2F68C9867A46}"/>
                </a:ext>
              </a:extLst>
            </p:cNvPr>
            <p:cNvSpPr/>
            <p:nvPr/>
          </p:nvSpPr>
          <p:spPr>
            <a:xfrm>
              <a:off x="11301544" y="9866594"/>
              <a:ext cx="6649052" cy="830997"/>
            </a:xfrm>
            <a:prstGeom prst="rect">
              <a:avLst/>
            </a:prstGeom>
          </p:spPr>
          <p:txBody>
            <a:bodyPr wrap="square">
              <a:spAutoFit/>
            </a:bodyPr>
            <a:lstStyle/>
            <a:p>
              <a:pPr algn="ctr"/>
              <a:r>
                <a:rPr lang="en-US" sz="2400" dirty="0">
                  <a:latin typeface="Cambria" panose="02040503050406030204" pitchFamily="18" charset="0"/>
                </a:rPr>
                <a:t>Figure 1. </a:t>
              </a:r>
              <a:r>
                <a:rPr lang="en-US" sz="2400" i="1" dirty="0">
                  <a:latin typeface="Cambria" panose="02040503050406030204" pitchFamily="18" charset="0"/>
                </a:rPr>
                <a:t>Eurycea lucifuga  </a:t>
              </a:r>
              <a:r>
                <a:rPr lang="en-US" sz="2400" dirty="0">
                  <a:latin typeface="Cambria" panose="02040503050406030204" pitchFamily="18" charset="0"/>
                </a:rPr>
                <a:t>(Credit: Dr. Becker)</a:t>
              </a:r>
              <a:endParaRPr lang="en-US" sz="2100" dirty="0">
                <a:latin typeface="Cambria" panose="02040503050406030204" pitchFamily="18" charset="0"/>
              </a:endParaRPr>
            </a:p>
            <a:p>
              <a:pPr algn="just"/>
              <a:r>
                <a:rPr lang="en-US" sz="2400" dirty="0">
                  <a:latin typeface="Cambria" panose="02040503050406030204" pitchFamily="18" charset="0"/>
                </a:rPr>
                <a:t> </a:t>
              </a:r>
            </a:p>
          </p:txBody>
        </p:sp>
        <p:pic>
          <p:nvPicPr>
            <p:cNvPr id="5" name="Picture 4">
              <a:extLst>
                <a:ext uri="{FF2B5EF4-FFF2-40B4-BE49-F238E27FC236}">
                  <a16:creationId xmlns:a16="http://schemas.microsoft.com/office/drawing/2014/main" id="{174E774E-3502-4F92-A2D9-BB10D1044167}"/>
                </a:ext>
              </a:extLst>
            </p:cNvPr>
            <p:cNvPicPr>
              <a:picLocks noChangeAspect="1"/>
            </p:cNvPicPr>
            <p:nvPr/>
          </p:nvPicPr>
          <p:blipFill rotWithShape="1">
            <a:blip r:embed="rId4"/>
            <a:srcRect t="18217" r="24098" b="7257"/>
            <a:stretch/>
          </p:blipFill>
          <p:spPr>
            <a:xfrm>
              <a:off x="11106488" y="4558339"/>
              <a:ext cx="7178363" cy="5286147"/>
            </a:xfrm>
            <a:prstGeom prst="rect">
              <a:avLst/>
            </a:prstGeom>
          </p:spPr>
        </p:pic>
      </p:grpSp>
      <p:grpSp>
        <p:nvGrpSpPr>
          <p:cNvPr id="17" name="Group 16">
            <a:extLst>
              <a:ext uri="{FF2B5EF4-FFF2-40B4-BE49-F238E27FC236}">
                <a16:creationId xmlns:a16="http://schemas.microsoft.com/office/drawing/2014/main" id="{0177FC7E-3D7D-40E2-BD9F-1743BA38DE55}"/>
              </a:ext>
            </a:extLst>
          </p:cNvPr>
          <p:cNvGrpSpPr/>
          <p:nvPr/>
        </p:nvGrpSpPr>
        <p:grpSpPr>
          <a:xfrm>
            <a:off x="23897903" y="12463097"/>
            <a:ext cx="8665294" cy="9364477"/>
            <a:chOff x="23623380" y="11381695"/>
            <a:chExt cx="8665294" cy="8795675"/>
          </a:xfrm>
        </p:grpSpPr>
        <p:sp>
          <p:nvSpPr>
            <p:cNvPr id="72" name="Rectangle 71">
              <a:extLst>
                <a:ext uri="{FF2B5EF4-FFF2-40B4-BE49-F238E27FC236}">
                  <a16:creationId xmlns:a16="http://schemas.microsoft.com/office/drawing/2014/main" id="{AA5BDCD4-7ED1-43BC-9960-14E51A112B32}"/>
                </a:ext>
              </a:extLst>
            </p:cNvPr>
            <p:cNvSpPr/>
            <p:nvPr/>
          </p:nvSpPr>
          <p:spPr>
            <a:xfrm>
              <a:off x="23988861" y="19346373"/>
              <a:ext cx="8218307" cy="830997"/>
            </a:xfrm>
            <a:prstGeom prst="rect">
              <a:avLst/>
            </a:prstGeom>
          </p:spPr>
          <p:txBody>
            <a:bodyPr wrap="square">
              <a:spAutoFit/>
            </a:bodyPr>
            <a:lstStyle/>
            <a:p>
              <a:pPr algn="ctr"/>
              <a:r>
                <a:rPr lang="en-US" sz="2400" dirty="0">
                  <a:latin typeface="Cambria" panose="02040503050406030204" pitchFamily="18" charset="0"/>
                </a:rPr>
                <a:t>Figure 5. Mean inhibition of the top </a:t>
              </a:r>
              <a:r>
                <a:rPr lang="en-US" sz="2400" i="1" dirty="0">
                  <a:latin typeface="Cambria" panose="02040503050406030204" pitchFamily="18" charset="0"/>
                </a:rPr>
                <a:t>Bd</a:t>
              </a:r>
              <a:r>
                <a:rPr lang="en-US" sz="2400" dirty="0">
                  <a:latin typeface="Cambria" panose="02040503050406030204" pitchFamily="18" charset="0"/>
                </a:rPr>
                <a:t>-inhibitory bacterial genera with their prevalence on </a:t>
              </a:r>
              <a:r>
                <a:rPr lang="en-US" sz="2400" i="1" dirty="0">
                  <a:latin typeface="Cambria" panose="02040503050406030204" pitchFamily="18" charset="0"/>
                </a:rPr>
                <a:t>E. </a:t>
              </a:r>
              <a:r>
                <a:rPr lang="en-US" sz="2400" i="1" dirty="0" err="1">
                  <a:latin typeface="Cambria" panose="02040503050406030204" pitchFamily="18" charset="0"/>
                </a:rPr>
                <a:t>lucifuga</a:t>
              </a:r>
              <a:r>
                <a:rPr lang="en-US" sz="2400" i="1" dirty="0">
                  <a:latin typeface="Cambria" panose="02040503050406030204" pitchFamily="18" charset="0"/>
                </a:rPr>
                <a:t> </a:t>
              </a:r>
              <a:r>
                <a:rPr lang="en-US" sz="2400" dirty="0">
                  <a:latin typeface="Cambria" panose="02040503050406030204" pitchFamily="18" charset="0"/>
                </a:rPr>
                <a:t>individuals</a:t>
              </a:r>
            </a:p>
          </p:txBody>
        </p:sp>
        <p:pic>
          <p:nvPicPr>
            <p:cNvPr id="19" name="Picture 18">
              <a:extLst>
                <a:ext uri="{FF2B5EF4-FFF2-40B4-BE49-F238E27FC236}">
                  <a16:creationId xmlns:a16="http://schemas.microsoft.com/office/drawing/2014/main" id="{E498F7BE-BF51-406C-85D5-5C1C13710614}"/>
                </a:ext>
              </a:extLst>
            </p:cNvPr>
            <p:cNvPicPr>
              <a:picLocks noChangeAspect="1"/>
            </p:cNvPicPr>
            <p:nvPr/>
          </p:nvPicPr>
          <p:blipFill>
            <a:blip r:embed="rId5"/>
            <a:stretch>
              <a:fillRect/>
            </a:stretch>
          </p:blipFill>
          <p:spPr>
            <a:xfrm>
              <a:off x="23623380" y="11381695"/>
              <a:ext cx="8665294" cy="7791327"/>
            </a:xfrm>
            <a:prstGeom prst="rect">
              <a:avLst/>
            </a:prstGeom>
          </p:spPr>
        </p:pic>
      </p:grpSp>
      <p:grpSp>
        <p:nvGrpSpPr>
          <p:cNvPr id="22" name="Group 21">
            <a:extLst>
              <a:ext uri="{FF2B5EF4-FFF2-40B4-BE49-F238E27FC236}">
                <a16:creationId xmlns:a16="http://schemas.microsoft.com/office/drawing/2014/main" id="{51A46512-8CB6-46FB-A416-7BA916E4CF5C}"/>
              </a:ext>
            </a:extLst>
          </p:cNvPr>
          <p:cNvGrpSpPr/>
          <p:nvPr/>
        </p:nvGrpSpPr>
        <p:grpSpPr>
          <a:xfrm>
            <a:off x="21598764" y="24230477"/>
            <a:ext cx="11386162" cy="7410534"/>
            <a:chOff x="21299623" y="25256954"/>
            <a:chExt cx="11386162" cy="7410534"/>
          </a:xfrm>
        </p:grpSpPr>
        <p:pic>
          <p:nvPicPr>
            <p:cNvPr id="3" name="Picture 2">
              <a:extLst>
                <a:ext uri="{FF2B5EF4-FFF2-40B4-BE49-F238E27FC236}">
                  <a16:creationId xmlns:a16="http://schemas.microsoft.com/office/drawing/2014/main" id="{02200E3F-381D-46BC-AC60-CDC0538BEF24}"/>
                </a:ext>
              </a:extLst>
            </p:cNvPr>
            <p:cNvPicPr>
              <a:picLocks noChangeAspect="1"/>
            </p:cNvPicPr>
            <p:nvPr/>
          </p:nvPicPr>
          <p:blipFill rotWithShape="1">
            <a:blip r:embed="rId6"/>
            <a:srcRect t="8393"/>
            <a:stretch/>
          </p:blipFill>
          <p:spPr>
            <a:xfrm>
              <a:off x="21299623" y="25256954"/>
              <a:ext cx="11386162" cy="6763120"/>
            </a:xfrm>
            <a:prstGeom prst="rect">
              <a:avLst/>
            </a:prstGeom>
          </p:spPr>
        </p:pic>
        <p:sp>
          <p:nvSpPr>
            <p:cNvPr id="78" name="Rectangle 77">
              <a:extLst>
                <a:ext uri="{FF2B5EF4-FFF2-40B4-BE49-F238E27FC236}">
                  <a16:creationId xmlns:a16="http://schemas.microsoft.com/office/drawing/2014/main" id="{768227A9-E404-1648-98E7-1B0B8D998A76}"/>
                </a:ext>
              </a:extLst>
            </p:cNvPr>
            <p:cNvSpPr/>
            <p:nvPr/>
          </p:nvSpPr>
          <p:spPr>
            <a:xfrm>
              <a:off x="23900513" y="31836491"/>
              <a:ext cx="7321660" cy="830997"/>
            </a:xfrm>
            <a:prstGeom prst="rect">
              <a:avLst/>
            </a:prstGeom>
          </p:spPr>
          <p:txBody>
            <a:bodyPr wrap="square" anchor="t">
              <a:spAutoFit/>
            </a:bodyPr>
            <a:lstStyle/>
            <a:p>
              <a:pPr algn="ctr"/>
              <a:r>
                <a:rPr lang="en-US" sz="2400" dirty="0">
                  <a:latin typeface="Cambria" panose="02040503050406030204" pitchFamily="18" charset="0"/>
                </a:rPr>
                <a:t>Figure 8. </a:t>
              </a:r>
              <a:r>
                <a:rPr lang="en-US" sz="2400" i="1" dirty="0">
                  <a:latin typeface="Cambria" panose="02040503050406030204" pitchFamily="18" charset="0"/>
                </a:rPr>
                <a:t>Bd</a:t>
              </a:r>
              <a:r>
                <a:rPr lang="en-US" sz="2400" dirty="0">
                  <a:latin typeface="Cambria" panose="02040503050406030204" pitchFamily="18" charset="0"/>
                </a:rPr>
                <a:t>-inhibition of each OTU with the median inhibition labeled in red </a:t>
              </a:r>
              <a:endParaRPr lang="en-US" sz="2100" dirty="0">
                <a:latin typeface="Cambria" panose="02040503050406030204" pitchFamily="18" charset="0"/>
              </a:endParaRPr>
            </a:p>
          </p:txBody>
        </p:sp>
      </p:grpSp>
      <p:grpSp>
        <p:nvGrpSpPr>
          <p:cNvPr id="14" name="Group 13">
            <a:extLst>
              <a:ext uri="{FF2B5EF4-FFF2-40B4-BE49-F238E27FC236}">
                <a16:creationId xmlns:a16="http://schemas.microsoft.com/office/drawing/2014/main" id="{7787E1CF-86C8-404E-BA57-3087EF1CCFA5}"/>
              </a:ext>
            </a:extLst>
          </p:cNvPr>
          <p:cNvGrpSpPr/>
          <p:nvPr/>
        </p:nvGrpSpPr>
        <p:grpSpPr>
          <a:xfrm>
            <a:off x="11004205" y="11194935"/>
            <a:ext cx="12625100" cy="7948753"/>
            <a:chOff x="11106488" y="11469201"/>
            <a:chExt cx="11611751" cy="6985099"/>
          </a:xfrm>
        </p:grpSpPr>
        <p:pic>
          <p:nvPicPr>
            <p:cNvPr id="12" name="Picture 11">
              <a:extLst>
                <a:ext uri="{FF2B5EF4-FFF2-40B4-BE49-F238E27FC236}">
                  <a16:creationId xmlns:a16="http://schemas.microsoft.com/office/drawing/2014/main" id="{B030658E-B4EC-4674-BE91-A63303D2DCF5}"/>
                </a:ext>
              </a:extLst>
            </p:cNvPr>
            <p:cNvPicPr>
              <a:picLocks noChangeAspect="1"/>
            </p:cNvPicPr>
            <p:nvPr/>
          </p:nvPicPr>
          <p:blipFill rotWithShape="1">
            <a:blip r:embed="rId7"/>
            <a:srcRect t="8842"/>
            <a:stretch/>
          </p:blipFill>
          <p:spPr>
            <a:xfrm>
              <a:off x="11106488" y="11469201"/>
              <a:ext cx="11611751" cy="6093196"/>
            </a:xfrm>
            <a:prstGeom prst="rect">
              <a:avLst/>
            </a:prstGeom>
          </p:spPr>
        </p:pic>
        <p:sp>
          <p:nvSpPr>
            <p:cNvPr id="46" name="Rectangle 45">
              <a:extLst>
                <a:ext uri="{FF2B5EF4-FFF2-40B4-BE49-F238E27FC236}">
                  <a16:creationId xmlns:a16="http://schemas.microsoft.com/office/drawing/2014/main" id="{44E8B6EA-9091-49DA-AFA0-7CAEBB583523}"/>
                </a:ext>
              </a:extLst>
            </p:cNvPr>
            <p:cNvSpPr/>
            <p:nvPr/>
          </p:nvSpPr>
          <p:spPr>
            <a:xfrm>
              <a:off x="13160267" y="17724048"/>
              <a:ext cx="7321660" cy="730252"/>
            </a:xfrm>
            <a:prstGeom prst="rect">
              <a:avLst/>
            </a:prstGeom>
          </p:spPr>
          <p:txBody>
            <a:bodyPr wrap="square" anchor="t">
              <a:spAutoFit/>
            </a:bodyPr>
            <a:lstStyle/>
            <a:p>
              <a:pPr algn="ctr"/>
              <a:r>
                <a:rPr lang="en-US" sz="2400" dirty="0">
                  <a:latin typeface="Cambria" panose="02040503050406030204" pitchFamily="18" charset="0"/>
                </a:rPr>
                <a:t>Figure 4. Prevalence of bacterial genera found on the sampled</a:t>
              </a:r>
              <a:r>
                <a:rPr lang="en-US" sz="2400" i="1" dirty="0">
                  <a:latin typeface="Cambria" panose="02040503050406030204" pitchFamily="18" charset="0"/>
                </a:rPr>
                <a:t> E. </a:t>
              </a:r>
              <a:r>
                <a:rPr lang="en-US" sz="2400" i="1" dirty="0" err="1">
                  <a:latin typeface="Cambria" panose="02040503050406030204" pitchFamily="18" charset="0"/>
                </a:rPr>
                <a:t>lucifuga</a:t>
              </a:r>
              <a:r>
                <a:rPr lang="en-US" sz="2400" i="1" dirty="0">
                  <a:latin typeface="Cambria" panose="02040503050406030204" pitchFamily="18" charset="0"/>
                </a:rPr>
                <a:t> </a:t>
              </a:r>
              <a:r>
                <a:rPr lang="en-US" sz="2400" dirty="0">
                  <a:latin typeface="Cambria" panose="02040503050406030204" pitchFamily="18" charset="0"/>
                </a:rPr>
                <a:t>population</a:t>
              </a:r>
              <a:endParaRPr lang="en-US" sz="2100" dirty="0">
                <a:latin typeface="Cambria" panose="02040503050406030204" pitchFamily="18" charset="0"/>
              </a:endParaRPr>
            </a:p>
          </p:txBody>
        </p:sp>
      </p:grpSp>
      <p:grpSp>
        <p:nvGrpSpPr>
          <p:cNvPr id="9" name="Group 8">
            <a:extLst>
              <a:ext uri="{FF2B5EF4-FFF2-40B4-BE49-F238E27FC236}">
                <a16:creationId xmlns:a16="http://schemas.microsoft.com/office/drawing/2014/main" id="{E80CE1C2-EA18-4B0B-BAB5-00D2280BCC04}"/>
              </a:ext>
            </a:extLst>
          </p:cNvPr>
          <p:cNvGrpSpPr/>
          <p:nvPr/>
        </p:nvGrpSpPr>
        <p:grpSpPr>
          <a:xfrm>
            <a:off x="26942832" y="4572068"/>
            <a:ext cx="6064667" cy="6383387"/>
            <a:chOff x="27965280" y="3814716"/>
            <a:chExt cx="6064667" cy="6383387"/>
          </a:xfrm>
        </p:grpSpPr>
        <p:pic>
          <p:nvPicPr>
            <p:cNvPr id="13" name="Picture 12">
              <a:extLst>
                <a:ext uri="{FF2B5EF4-FFF2-40B4-BE49-F238E27FC236}">
                  <a16:creationId xmlns:a16="http://schemas.microsoft.com/office/drawing/2014/main" id="{7FB668FB-6271-46B4-A253-A0A84550B491}"/>
                </a:ext>
              </a:extLst>
            </p:cNvPr>
            <p:cNvPicPr>
              <a:picLocks noChangeAspect="1"/>
            </p:cNvPicPr>
            <p:nvPr/>
          </p:nvPicPr>
          <p:blipFill rotWithShape="1">
            <a:blip r:embed="rId8"/>
            <a:srcRect l="17092" t="10150" r="18086"/>
            <a:stretch/>
          </p:blipFill>
          <p:spPr>
            <a:xfrm>
              <a:off x="27965280" y="3814716"/>
              <a:ext cx="6064667" cy="5563077"/>
            </a:xfrm>
            <a:prstGeom prst="rect">
              <a:avLst/>
            </a:prstGeom>
          </p:spPr>
        </p:pic>
        <p:sp>
          <p:nvSpPr>
            <p:cNvPr id="47" name="Rectangle 46">
              <a:extLst>
                <a:ext uri="{FF2B5EF4-FFF2-40B4-BE49-F238E27FC236}">
                  <a16:creationId xmlns:a16="http://schemas.microsoft.com/office/drawing/2014/main" id="{5599A232-17CA-4646-8903-5A2074A5883B}"/>
                </a:ext>
              </a:extLst>
            </p:cNvPr>
            <p:cNvSpPr/>
            <p:nvPr/>
          </p:nvSpPr>
          <p:spPr>
            <a:xfrm>
              <a:off x="28626636" y="9367106"/>
              <a:ext cx="4741954" cy="830997"/>
            </a:xfrm>
            <a:prstGeom prst="rect">
              <a:avLst/>
            </a:prstGeom>
          </p:spPr>
          <p:txBody>
            <a:bodyPr wrap="square" anchor="t">
              <a:spAutoFit/>
            </a:bodyPr>
            <a:lstStyle/>
            <a:p>
              <a:pPr algn="ctr"/>
              <a:r>
                <a:rPr lang="en-US" sz="2400" dirty="0">
                  <a:latin typeface="Cambria" panose="02040503050406030204" pitchFamily="18" charset="0"/>
                </a:rPr>
                <a:t>Figure 3. Distribution of bacterial isolate phyla</a:t>
              </a:r>
              <a:endParaRPr lang="en-US" sz="2100" dirty="0">
                <a:latin typeface="Cambria" panose="02040503050406030204" pitchFamily="18" charset="0"/>
              </a:endParaRPr>
            </a:p>
          </p:txBody>
        </p:sp>
      </p:grpSp>
      <p:grpSp>
        <p:nvGrpSpPr>
          <p:cNvPr id="18" name="Group 17">
            <a:extLst>
              <a:ext uri="{FF2B5EF4-FFF2-40B4-BE49-F238E27FC236}">
                <a16:creationId xmlns:a16="http://schemas.microsoft.com/office/drawing/2014/main" id="{983419F3-68F7-47D3-9DC2-3223B8BD5812}"/>
              </a:ext>
            </a:extLst>
          </p:cNvPr>
          <p:cNvGrpSpPr/>
          <p:nvPr/>
        </p:nvGrpSpPr>
        <p:grpSpPr>
          <a:xfrm>
            <a:off x="11226881" y="24487144"/>
            <a:ext cx="10888452" cy="7215348"/>
            <a:chOff x="10801721" y="24466463"/>
            <a:chExt cx="10888452" cy="7215348"/>
          </a:xfrm>
        </p:grpSpPr>
        <p:pic>
          <p:nvPicPr>
            <p:cNvPr id="20" name="Picture 19">
              <a:extLst>
                <a:ext uri="{FF2B5EF4-FFF2-40B4-BE49-F238E27FC236}">
                  <a16:creationId xmlns:a16="http://schemas.microsoft.com/office/drawing/2014/main" id="{58EBFD33-37E3-4A12-A233-1F6E8E3F2B1E}"/>
                </a:ext>
              </a:extLst>
            </p:cNvPr>
            <p:cNvPicPr>
              <a:picLocks noChangeAspect="1"/>
            </p:cNvPicPr>
            <p:nvPr/>
          </p:nvPicPr>
          <p:blipFill rotWithShape="1">
            <a:blip r:embed="rId9"/>
            <a:srcRect t="6453"/>
            <a:stretch/>
          </p:blipFill>
          <p:spPr>
            <a:xfrm>
              <a:off x="10801721" y="24466463"/>
              <a:ext cx="10888452" cy="6157443"/>
            </a:xfrm>
            <a:prstGeom prst="rect">
              <a:avLst/>
            </a:prstGeom>
          </p:spPr>
        </p:pic>
        <p:sp>
          <p:nvSpPr>
            <p:cNvPr id="56" name="Rectangle 55">
              <a:extLst>
                <a:ext uri="{FF2B5EF4-FFF2-40B4-BE49-F238E27FC236}">
                  <a16:creationId xmlns:a16="http://schemas.microsoft.com/office/drawing/2014/main" id="{8FF5C5F3-5932-437F-8262-E9708EC7F865}"/>
                </a:ext>
              </a:extLst>
            </p:cNvPr>
            <p:cNvSpPr/>
            <p:nvPr/>
          </p:nvSpPr>
          <p:spPr>
            <a:xfrm>
              <a:off x="12103371" y="30850814"/>
              <a:ext cx="8285152" cy="830997"/>
            </a:xfrm>
            <a:prstGeom prst="rect">
              <a:avLst/>
            </a:prstGeom>
          </p:spPr>
          <p:txBody>
            <a:bodyPr wrap="square" anchor="t">
              <a:spAutoFit/>
            </a:bodyPr>
            <a:lstStyle/>
            <a:p>
              <a:pPr algn="ctr"/>
              <a:r>
                <a:rPr lang="en-US" sz="2400" dirty="0">
                  <a:latin typeface="Cambria" panose="02040503050406030204" pitchFamily="18" charset="0"/>
                </a:rPr>
                <a:t>Figure 7. Number of </a:t>
              </a:r>
              <a:r>
                <a:rPr lang="en-US" sz="2400" i="1" dirty="0">
                  <a:latin typeface="Cambria" panose="02040503050406030204" pitchFamily="18" charset="0"/>
                </a:rPr>
                <a:t>Bd</a:t>
              </a:r>
              <a:r>
                <a:rPr lang="en-US" sz="2400" dirty="0">
                  <a:latin typeface="Cambria" panose="02040503050406030204" pitchFamily="18" charset="0"/>
                </a:rPr>
                <a:t>-inhibiting (red) and </a:t>
              </a:r>
              <a:r>
                <a:rPr lang="en-US" sz="2400" i="1" dirty="0">
                  <a:latin typeface="Cambria" panose="02040503050406030204" pitchFamily="18" charset="0"/>
                </a:rPr>
                <a:t>Bd</a:t>
              </a:r>
              <a:r>
                <a:rPr lang="en-US" sz="2400" dirty="0">
                  <a:latin typeface="Cambria" panose="02040503050406030204" pitchFamily="18" charset="0"/>
                </a:rPr>
                <a:t>-enhancing (blue) OTUs present on each Cave salamander individual </a:t>
              </a:r>
              <a:endParaRPr lang="en-US" sz="2100" dirty="0">
                <a:latin typeface="Cambria" panose="02040503050406030204" pitchFamily="18" charset="0"/>
              </a:endParaRPr>
            </a:p>
          </p:txBody>
        </p:sp>
      </p:grpSp>
      <p:grpSp>
        <p:nvGrpSpPr>
          <p:cNvPr id="23" name="Group 22">
            <a:extLst>
              <a:ext uri="{FF2B5EF4-FFF2-40B4-BE49-F238E27FC236}">
                <a16:creationId xmlns:a16="http://schemas.microsoft.com/office/drawing/2014/main" id="{65E9E943-6C29-4167-9CBB-060B9BDF1CA1}"/>
              </a:ext>
            </a:extLst>
          </p:cNvPr>
          <p:cNvGrpSpPr/>
          <p:nvPr/>
        </p:nvGrpSpPr>
        <p:grpSpPr>
          <a:xfrm>
            <a:off x="12813770" y="19994207"/>
            <a:ext cx="9424836" cy="4009362"/>
            <a:chOff x="12499341" y="17295941"/>
            <a:chExt cx="10470020" cy="4672821"/>
          </a:xfrm>
        </p:grpSpPr>
        <p:pic>
          <p:nvPicPr>
            <p:cNvPr id="118" name="Picture 117">
              <a:extLst>
                <a:ext uri="{FF2B5EF4-FFF2-40B4-BE49-F238E27FC236}">
                  <a16:creationId xmlns:a16="http://schemas.microsoft.com/office/drawing/2014/main" id="{1BB37308-2EAC-8046-B2A1-CF8D50A8992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2499341" y="17295941"/>
              <a:ext cx="7059106" cy="4672821"/>
            </a:xfrm>
            <a:prstGeom prst="rect">
              <a:avLst/>
            </a:prstGeom>
          </p:spPr>
        </p:pic>
        <p:sp>
          <p:nvSpPr>
            <p:cNvPr id="60" name="Rectangle 59">
              <a:extLst>
                <a:ext uri="{FF2B5EF4-FFF2-40B4-BE49-F238E27FC236}">
                  <a16:creationId xmlns:a16="http://schemas.microsoft.com/office/drawing/2014/main" id="{BA561531-4CC8-4114-99E4-D198B65BB730}"/>
                </a:ext>
              </a:extLst>
            </p:cNvPr>
            <p:cNvSpPr/>
            <p:nvPr/>
          </p:nvSpPr>
          <p:spPr>
            <a:xfrm>
              <a:off x="19881599" y="18255142"/>
              <a:ext cx="3087762" cy="1829403"/>
            </a:xfrm>
            <a:prstGeom prst="rect">
              <a:avLst/>
            </a:prstGeom>
          </p:spPr>
          <p:txBody>
            <a:bodyPr wrap="square" anchor="t">
              <a:spAutoFit/>
            </a:bodyPr>
            <a:lstStyle/>
            <a:p>
              <a:pPr algn="ctr"/>
              <a:r>
                <a:rPr lang="en-US" sz="2400" dirty="0">
                  <a:latin typeface="Cambria" panose="02040503050406030204" pitchFamily="18" charset="0"/>
                </a:rPr>
                <a:t>Figure 6. Example of chromatogram results from Sanger sequencing</a:t>
              </a:r>
              <a:endParaRPr lang="en-US" sz="2100" dirty="0">
                <a:latin typeface="Cambria" panose="02040503050406030204" pitchFamily="18" charset="0"/>
              </a:endParaRPr>
            </a:p>
          </p:txBody>
        </p:sp>
      </p:grpSp>
      <p:grpSp>
        <p:nvGrpSpPr>
          <p:cNvPr id="24" name="Group 23">
            <a:extLst>
              <a:ext uri="{FF2B5EF4-FFF2-40B4-BE49-F238E27FC236}">
                <a16:creationId xmlns:a16="http://schemas.microsoft.com/office/drawing/2014/main" id="{CDAD0970-9AC7-41CC-B9CE-5722889DE9E6}"/>
              </a:ext>
            </a:extLst>
          </p:cNvPr>
          <p:cNvGrpSpPr/>
          <p:nvPr/>
        </p:nvGrpSpPr>
        <p:grpSpPr>
          <a:xfrm>
            <a:off x="19124675" y="6067991"/>
            <a:ext cx="7646736" cy="4764423"/>
            <a:chOff x="19124675" y="6067991"/>
            <a:chExt cx="7646736" cy="4764423"/>
          </a:xfrm>
        </p:grpSpPr>
        <p:sp>
          <p:nvSpPr>
            <p:cNvPr id="51" name="Rectangle 50">
              <a:extLst>
                <a:ext uri="{FF2B5EF4-FFF2-40B4-BE49-F238E27FC236}">
                  <a16:creationId xmlns:a16="http://schemas.microsoft.com/office/drawing/2014/main" id="{5803A9D6-20E4-44F3-B396-B245878678E9}"/>
                </a:ext>
              </a:extLst>
            </p:cNvPr>
            <p:cNvSpPr/>
            <p:nvPr/>
          </p:nvSpPr>
          <p:spPr>
            <a:xfrm>
              <a:off x="20055387" y="9632085"/>
              <a:ext cx="5785311" cy="1200329"/>
            </a:xfrm>
            <a:prstGeom prst="rect">
              <a:avLst/>
            </a:prstGeom>
          </p:spPr>
          <p:txBody>
            <a:bodyPr wrap="square" anchor="t">
              <a:spAutoFit/>
            </a:bodyPr>
            <a:lstStyle/>
            <a:p>
              <a:pPr algn="ctr"/>
              <a:r>
                <a:rPr lang="en-US" sz="2400" dirty="0">
                  <a:latin typeface="Cambria" panose="02040503050406030204" pitchFamily="18" charset="0"/>
                </a:rPr>
                <a:t>Figure 2.  Distribution of </a:t>
              </a:r>
              <a:r>
                <a:rPr lang="en-US" sz="2400" i="1" dirty="0">
                  <a:latin typeface="Cambria" panose="02040503050406030204" pitchFamily="18" charset="0"/>
                </a:rPr>
                <a:t>E. </a:t>
              </a:r>
              <a:r>
                <a:rPr lang="en-US" sz="2400" i="1" dirty="0" err="1">
                  <a:latin typeface="Cambria" panose="02040503050406030204" pitchFamily="18" charset="0"/>
                </a:rPr>
                <a:t>lucifuga</a:t>
              </a:r>
              <a:r>
                <a:rPr lang="en-US" sz="2400" i="1" dirty="0">
                  <a:latin typeface="Cambria" panose="02040503050406030204" pitchFamily="18" charset="0"/>
                </a:rPr>
                <a:t> </a:t>
              </a:r>
              <a:r>
                <a:rPr lang="en-US" sz="2400" dirty="0">
                  <a:latin typeface="Cambria" panose="02040503050406030204" pitchFamily="18" charset="0"/>
                </a:rPr>
                <a:t>and sampling location (red arrow)</a:t>
              </a:r>
            </a:p>
            <a:p>
              <a:pPr algn="ctr"/>
              <a:r>
                <a:rPr lang="en-US" sz="2400" dirty="0">
                  <a:latin typeface="Cambria" panose="02040503050406030204" pitchFamily="18" charset="0"/>
                </a:rPr>
                <a:t>(Credit: Dr. Becker) </a:t>
              </a:r>
              <a:endParaRPr lang="en-US" sz="2100" dirty="0">
                <a:latin typeface="Cambria" panose="02040503050406030204" pitchFamily="18" charset="0"/>
              </a:endParaRPr>
            </a:p>
          </p:txBody>
        </p:sp>
        <p:pic>
          <p:nvPicPr>
            <p:cNvPr id="15" name="Picture 14">
              <a:extLst>
                <a:ext uri="{FF2B5EF4-FFF2-40B4-BE49-F238E27FC236}">
                  <a16:creationId xmlns:a16="http://schemas.microsoft.com/office/drawing/2014/main" id="{C3646150-738F-4CE4-BDF4-220746700490}"/>
                </a:ext>
              </a:extLst>
            </p:cNvPr>
            <p:cNvPicPr>
              <a:picLocks noChangeAspect="1"/>
            </p:cNvPicPr>
            <p:nvPr/>
          </p:nvPicPr>
          <p:blipFill>
            <a:blip r:embed="rId11"/>
            <a:stretch>
              <a:fillRect/>
            </a:stretch>
          </p:blipFill>
          <p:spPr>
            <a:xfrm>
              <a:off x="19124675" y="6067991"/>
              <a:ext cx="7646736" cy="3283345"/>
            </a:xfrm>
            <a:prstGeom prst="rect">
              <a:avLst/>
            </a:prstGeom>
          </p:spPr>
        </p:pic>
      </p:grpSp>
      <p:sp>
        <p:nvSpPr>
          <p:cNvPr id="28" name="Arrow: Right 27">
            <a:extLst>
              <a:ext uri="{FF2B5EF4-FFF2-40B4-BE49-F238E27FC236}">
                <a16:creationId xmlns:a16="http://schemas.microsoft.com/office/drawing/2014/main" id="{8CEC094B-31A4-459E-8BE2-79F9949897B9}"/>
              </a:ext>
            </a:extLst>
          </p:cNvPr>
          <p:cNvSpPr/>
          <p:nvPr/>
        </p:nvSpPr>
        <p:spPr>
          <a:xfrm rot="6063905">
            <a:off x="19202734" y="8104009"/>
            <a:ext cx="1431297" cy="473195"/>
          </a:xfrm>
          <a:prstGeom prst="rightArrow">
            <a:avLst/>
          </a:prstGeom>
          <a:solidFill>
            <a:srgbClr val="C00000"/>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77086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82711F879083944996252FDF1C6DDE3" ma:contentTypeVersion="7" ma:contentTypeDescription="Create a new document." ma:contentTypeScope="" ma:versionID="90ddc591a395d22b644d31e226b1857e">
  <xsd:schema xmlns:xsd="http://www.w3.org/2001/XMLSchema" xmlns:xs="http://www.w3.org/2001/XMLSchema" xmlns:p="http://schemas.microsoft.com/office/2006/metadata/properties" xmlns:ns3="70b0291d-bf50-4198-be5c-275e3f3405e5" xmlns:ns4="9688b566-b505-4e8a-ba32-00ccbaf7328b" targetNamespace="http://schemas.microsoft.com/office/2006/metadata/properties" ma:root="true" ma:fieldsID="60e2e8d7cbc9923c099bea1b41747bcf" ns3:_="" ns4:_="">
    <xsd:import namespace="70b0291d-bf50-4198-be5c-275e3f3405e5"/>
    <xsd:import namespace="9688b566-b505-4e8a-ba32-00ccbaf7328b"/>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b0291d-bf50-4198-be5c-275e3f3405e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688b566-b505-4e8a-ba32-00ccbaf7328b"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157870A-AD2B-4467-B426-4816BB2397AC}">
  <ds:schemaRefs>
    <ds:schemaRef ds:uri="http://schemas.microsoft.com/sharepoint/v3/contenttype/forms"/>
  </ds:schemaRefs>
</ds:datastoreItem>
</file>

<file path=customXml/itemProps2.xml><?xml version="1.0" encoding="utf-8"?>
<ds:datastoreItem xmlns:ds="http://schemas.openxmlformats.org/officeDocument/2006/customXml" ds:itemID="{11FA0BD8-2FAF-4E87-9033-F9A4C4D602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0b0291d-bf50-4198-be5c-275e3f3405e5"/>
    <ds:schemaRef ds:uri="9688b566-b505-4e8a-ba32-00ccbaf732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3E1E51A-ACCD-4254-A64B-C367327F3EAF}">
  <ds:schemaRefs>
    <ds:schemaRef ds:uri="http://schemas.microsoft.com/office/2006/metadata/properties"/>
    <ds:schemaRef ds:uri="http://schemas.microsoft.com/office/2006/documentManagement/types"/>
    <ds:schemaRef ds:uri="http://purl.org/dc/terms/"/>
    <ds:schemaRef ds:uri="9688b566-b505-4e8a-ba32-00ccbaf7328b"/>
    <ds:schemaRef ds:uri="http://purl.org/dc/dcmitype/"/>
    <ds:schemaRef ds:uri="http://www.w3.org/XML/1998/namespace"/>
    <ds:schemaRef ds:uri="http://purl.org/dc/elements/1.1/"/>
    <ds:schemaRef ds:uri="http://schemas.openxmlformats.org/package/2006/metadata/core-properties"/>
    <ds:schemaRef ds:uri="http://schemas.microsoft.com/office/infopath/2007/PartnerControls"/>
    <ds:schemaRef ds:uri="70b0291d-bf50-4198-be5c-275e3f3405e5"/>
  </ds:schemaRefs>
</ds:datastoreItem>
</file>

<file path=docProps/app.xml><?xml version="1.0" encoding="utf-8"?>
<Properties xmlns="http://schemas.openxmlformats.org/officeDocument/2006/extended-properties" xmlns:vt="http://schemas.openxmlformats.org/officeDocument/2006/docPropsVTypes">
  <Template/>
  <TotalTime>25818</TotalTime>
  <Words>1005</Words>
  <Application>Microsoft Office PowerPoint</Application>
  <PresentationFormat>Custom</PresentationFormat>
  <Paragraphs>76</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Cambria</vt:lpstr>
      <vt:lpstr>Garamond</vt:lpstr>
      <vt:lpstr>Lucida Grande</vt:lpstr>
      <vt:lpstr>Times New Roman</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Montalvo</dc:creator>
  <cp:lastModifiedBy>Madeline Key</cp:lastModifiedBy>
  <cp:revision>395</cp:revision>
  <dcterms:created xsi:type="dcterms:W3CDTF">2013-10-19T16:33:22Z</dcterms:created>
  <dcterms:modified xsi:type="dcterms:W3CDTF">2022-03-23T16:28:24Z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0x010100082711F879083944996252FDF1C6DDE3</vt:lpwstr>
  </property>
</Properties>
</file>