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DFA42-D252-1208-3804-B554DEF99CC6}" v="44" dt="2022-04-01T18:14:18.573"/>
    <p1510:client id="{87F50AB7-9A00-2B97-00F4-D291CABB7E28}" v="176" dt="2022-04-01T02:15:29.276"/>
    <p1510:client id="{8E130B17-65AA-CEDF-5C5E-33DD2A004ADF}" v="203" dt="2022-04-01T16:50:02.807"/>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6197" autoAdjust="0"/>
  </p:normalViewPr>
  <p:slideViewPr>
    <p:cSldViewPr snapToGrid="0" snapToObjects="1">
      <p:cViewPr>
        <p:scale>
          <a:sx n="22" d="100"/>
          <a:sy n="22" d="100"/>
        </p:scale>
        <p:origin x="2856" y="752"/>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richardtuttle\Downloads\UV%20vs%20excitation%20emiss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solidFill>
                <a:latin typeface="+mj-lt"/>
                <a:ea typeface="+mj-ea"/>
                <a:cs typeface="+mj-cs"/>
              </a:defRPr>
            </a:pPr>
            <a:r>
              <a:rPr lang="en-US">
                <a:latin typeface="+mj-lt"/>
                <a:cs typeface="Calibri" panose="020F0502020204030204" pitchFamily="34" charset="0"/>
              </a:rPr>
              <a:t>Stokes Shift of Various Anthraquinones</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solidFill>
              <a:latin typeface="+mj-lt"/>
              <a:ea typeface="+mj-ea"/>
              <a:cs typeface="+mj-cs"/>
            </a:defRPr>
          </a:pPr>
          <a:endParaRPr lang="en-US"/>
        </a:p>
      </c:txPr>
    </c:title>
    <c:autoTitleDeleted val="0"/>
    <c:plotArea>
      <c:layout/>
      <c:barChart>
        <c:barDir val="col"/>
        <c:grouping val="stacked"/>
        <c:varyColors val="0"/>
        <c:ser>
          <c:idx val="0"/>
          <c:order val="0"/>
          <c:spPr>
            <a:noFill/>
            <a:ln>
              <a:noFill/>
            </a:ln>
            <a:effectLst/>
          </c:spPr>
          <c:invertIfNegative val="0"/>
          <c:cat>
            <c:strRef>
              <c:f>Sheet1!$M$2:$M$9</c:f>
              <c:strCache>
                <c:ptCount val="8"/>
                <c:pt idx="0">
                  <c:v>A1TG</c:v>
                </c:pt>
                <c:pt idx="1">
                  <c:v>RRT5A</c:v>
                </c:pt>
                <c:pt idx="2">
                  <c:v>ADS7A</c:v>
                </c:pt>
                <c:pt idx="3">
                  <c:v>ADS6B #1</c:v>
                </c:pt>
                <c:pt idx="4">
                  <c:v>AFS1AA pt 1</c:v>
                </c:pt>
                <c:pt idx="5">
                  <c:v>Anthraquinone</c:v>
                </c:pt>
                <c:pt idx="6">
                  <c:v>RBS1U</c:v>
                </c:pt>
                <c:pt idx="7">
                  <c:v>DRAQ5</c:v>
                </c:pt>
              </c:strCache>
            </c:strRef>
          </c:cat>
          <c:val>
            <c:numRef>
              <c:f>Sheet1!$N$2:$N$9</c:f>
              <c:numCache>
                <c:formatCode>General</c:formatCode>
                <c:ptCount val="8"/>
                <c:pt idx="0">
                  <c:v>278</c:v>
                </c:pt>
                <c:pt idx="1">
                  <c:v>278</c:v>
                </c:pt>
                <c:pt idx="2">
                  <c:v>296.5</c:v>
                </c:pt>
                <c:pt idx="3">
                  <c:v>338</c:v>
                </c:pt>
                <c:pt idx="4">
                  <c:v>397</c:v>
                </c:pt>
                <c:pt idx="5">
                  <c:v>400</c:v>
                </c:pt>
                <c:pt idx="6">
                  <c:v>499</c:v>
                </c:pt>
                <c:pt idx="7">
                  <c:v>647</c:v>
                </c:pt>
              </c:numCache>
            </c:numRef>
          </c:val>
          <c:extLst>
            <c:ext xmlns:c16="http://schemas.microsoft.com/office/drawing/2014/chart" uri="{C3380CC4-5D6E-409C-BE32-E72D297353CC}">
              <c16:uniqueId val="{00000000-091E-7A45-AA1F-B612CFF91087}"/>
            </c:ext>
          </c:extLst>
        </c:ser>
        <c:ser>
          <c:idx val="1"/>
          <c:order val="1"/>
          <c:spPr>
            <a:gradFill>
              <a:gsLst>
                <a:gs pos="0">
                  <a:srgbClr val="4A23F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dPt>
            <c:idx val="0"/>
            <c:invertIfNegative val="0"/>
            <c:bubble3D val="0"/>
            <c:spPr>
              <a:solidFill>
                <a:srgbClr val="000CAB"/>
              </a:solidFill>
              <a:ln>
                <a:noFill/>
              </a:ln>
              <a:effectLst/>
            </c:spPr>
            <c:extLst>
              <c:ext xmlns:c16="http://schemas.microsoft.com/office/drawing/2014/chart" uri="{C3380CC4-5D6E-409C-BE32-E72D297353CC}">
                <c16:uniqueId val="{00000002-091E-7A45-AA1F-B612CFF91087}"/>
              </c:ext>
            </c:extLst>
          </c:dPt>
          <c:dPt>
            <c:idx val="1"/>
            <c:invertIfNegative val="0"/>
            <c:bubble3D val="0"/>
            <c:spPr>
              <a:solidFill>
                <a:srgbClr val="000CAB"/>
              </a:solidFill>
              <a:ln>
                <a:noFill/>
              </a:ln>
              <a:effectLst/>
            </c:spPr>
            <c:extLst>
              <c:ext xmlns:c16="http://schemas.microsoft.com/office/drawing/2014/chart" uri="{C3380CC4-5D6E-409C-BE32-E72D297353CC}">
                <c16:uniqueId val="{00000004-091E-7A45-AA1F-B612CFF91087}"/>
              </c:ext>
            </c:extLst>
          </c:dPt>
          <c:dPt>
            <c:idx val="2"/>
            <c:invertIfNegative val="0"/>
            <c:bubble3D val="0"/>
            <c:spPr>
              <a:solidFill>
                <a:srgbClr val="000CAB"/>
              </a:solidFill>
              <a:ln>
                <a:noFill/>
              </a:ln>
              <a:effectLst/>
            </c:spPr>
            <c:extLst>
              <c:ext xmlns:c16="http://schemas.microsoft.com/office/drawing/2014/chart" uri="{C3380CC4-5D6E-409C-BE32-E72D297353CC}">
                <c16:uniqueId val="{00000006-091E-7A45-AA1F-B612CFF91087}"/>
              </c:ext>
            </c:extLst>
          </c:dPt>
          <c:dPt>
            <c:idx val="3"/>
            <c:invertIfNegative val="0"/>
            <c:bubble3D val="0"/>
            <c:spPr>
              <a:solidFill>
                <a:srgbClr val="000CAB"/>
              </a:solidFill>
              <a:ln>
                <a:noFill/>
              </a:ln>
              <a:effectLst/>
            </c:spPr>
            <c:extLst>
              <c:ext xmlns:c16="http://schemas.microsoft.com/office/drawing/2014/chart" uri="{C3380CC4-5D6E-409C-BE32-E72D297353CC}">
                <c16:uniqueId val="{00000008-091E-7A45-AA1F-B612CFF91087}"/>
              </c:ext>
            </c:extLst>
          </c:dPt>
          <c:dPt>
            <c:idx val="4"/>
            <c:invertIfNegative val="0"/>
            <c:bubble3D val="0"/>
            <c:spPr>
              <a:gradFill flip="none" rotWithShape="1">
                <a:gsLst>
                  <a:gs pos="0">
                    <a:srgbClr val="000ED2"/>
                  </a:gs>
                  <a:gs pos="60000">
                    <a:srgbClr val="842FE4"/>
                  </a:gs>
                  <a:gs pos="93000">
                    <a:srgbClr val="6E00E4"/>
                  </a:gs>
                  <a:gs pos="46000">
                    <a:srgbClr val="6636FC"/>
                  </a:gs>
                </a:gsLst>
                <a:lin ang="5400000" scaled="1"/>
                <a:tileRect/>
              </a:gradFill>
              <a:ln>
                <a:noFill/>
              </a:ln>
              <a:effectLst/>
            </c:spPr>
            <c:extLst>
              <c:ext xmlns:c16="http://schemas.microsoft.com/office/drawing/2014/chart" uri="{C3380CC4-5D6E-409C-BE32-E72D297353CC}">
                <c16:uniqueId val="{0000000A-091E-7A45-AA1F-B612CFF91087}"/>
              </c:ext>
            </c:extLst>
          </c:dPt>
          <c:dPt>
            <c:idx val="5"/>
            <c:invertIfNegative val="0"/>
            <c:bubble3D val="0"/>
            <c:spPr>
              <a:gradFill>
                <a:gsLst>
                  <a:gs pos="0">
                    <a:srgbClr val="000ED2"/>
                  </a:gs>
                  <a:gs pos="45000">
                    <a:srgbClr val="6636FC"/>
                  </a:gs>
                  <a:gs pos="61000">
                    <a:srgbClr val="842FE4"/>
                  </a:gs>
                  <a:gs pos="100000">
                    <a:srgbClr val="6E00E4"/>
                  </a:gs>
                </a:gsLst>
                <a:lin ang="5400000" scaled="1"/>
              </a:gradFill>
              <a:ln>
                <a:noFill/>
              </a:ln>
              <a:effectLst/>
            </c:spPr>
            <c:extLst>
              <c:ext xmlns:c16="http://schemas.microsoft.com/office/drawing/2014/chart" uri="{C3380CC4-5D6E-409C-BE32-E72D297353CC}">
                <c16:uniqueId val="{0000000C-091E-7A45-AA1F-B612CFF91087}"/>
              </c:ext>
            </c:extLst>
          </c:dPt>
          <c:dPt>
            <c:idx val="6"/>
            <c:invertIfNegative val="0"/>
            <c:bubble3D val="0"/>
            <c:spPr>
              <a:gradFill>
                <a:gsLst>
                  <a:gs pos="0">
                    <a:srgbClr val="25C61C"/>
                  </a:gs>
                  <a:gs pos="40000">
                    <a:srgbClr val="4FE4B2"/>
                  </a:gs>
                  <a:gs pos="59000">
                    <a:srgbClr val="1F74FF"/>
                  </a:gs>
                  <a:gs pos="100000">
                    <a:srgbClr val="000ED2"/>
                  </a:gs>
                </a:gsLst>
                <a:lin ang="5400000" scaled="1"/>
              </a:gradFill>
              <a:ln>
                <a:noFill/>
              </a:ln>
              <a:effectLst/>
            </c:spPr>
            <c:extLst>
              <c:ext xmlns:c16="http://schemas.microsoft.com/office/drawing/2014/chart" uri="{C3380CC4-5D6E-409C-BE32-E72D297353CC}">
                <c16:uniqueId val="{0000000E-091E-7A45-AA1F-B612CFF91087}"/>
              </c:ext>
            </c:extLst>
          </c:dPt>
          <c:dPt>
            <c:idx val="7"/>
            <c:invertIfNegative val="0"/>
            <c:bubble3D val="0"/>
            <c:spPr>
              <a:gradFill>
                <a:gsLst>
                  <a:gs pos="100000">
                    <a:srgbClr val="FC882C"/>
                  </a:gs>
                  <a:gs pos="43000">
                    <a:srgbClr val="FF2F22"/>
                  </a:gs>
                  <a:gs pos="56000">
                    <a:srgbClr val="FF441E"/>
                  </a:gs>
                  <a:gs pos="0">
                    <a:srgbClr val="FF0000"/>
                  </a:gs>
                </a:gsLst>
                <a:lin ang="5400000" scaled="1"/>
              </a:gradFill>
              <a:ln>
                <a:noFill/>
              </a:ln>
              <a:effectLst/>
            </c:spPr>
            <c:extLst>
              <c:ext xmlns:c16="http://schemas.microsoft.com/office/drawing/2014/chart" uri="{C3380CC4-5D6E-409C-BE32-E72D297353CC}">
                <c16:uniqueId val="{00000010-091E-7A45-AA1F-B612CFF91087}"/>
              </c:ext>
            </c:extLst>
          </c:dPt>
          <c:cat>
            <c:strRef>
              <c:f>Sheet1!$M$2:$M$9</c:f>
              <c:strCache>
                <c:ptCount val="8"/>
                <c:pt idx="0">
                  <c:v>A1TG</c:v>
                </c:pt>
                <c:pt idx="1">
                  <c:v>RRT5A</c:v>
                </c:pt>
                <c:pt idx="2">
                  <c:v>ADS7A</c:v>
                </c:pt>
                <c:pt idx="3">
                  <c:v>ADS6B #1</c:v>
                </c:pt>
                <c:pt idx="4">
                  <c:v>AFS1AA pt 1</c:v>
                </c:pt>
                <c:pt idx="5">
                  <c:v>Anthraquinone</c:v>
                </c:pt>
                <c:pt idx="6">
                  <c:v>RBS1U</c:v>
                </c:pt>
                <c:pt idx="7">
                  <c:v>DRAQ5</c:v>
                </c:pt>
              </c:strCache>
            </c:strRef>
          </c:cat>
          <c:val>
            <c:numRef>
              <c:f>Sheet1!$P$2:$P$9</c:f>
              <c:numCache>
                <c:formatCode>General</c:formatCode>
                <c:ptCount val="8"/>
                <c:pt idx="0">
                  <c:v>15</c:v>
                </c:pt>
                <c:pt idx="1">
                  <c:v>20</c:v>
                </c:pt>
                <c:pt idx="2">
                  <c:v>81</c:v>
                </c:pt>
                <c:pt idx="3">
                  <c:v>24</c:v>
                </c:pt>
                <c:pt idx="4">
                  <c:v>87.5</c:v>
                </c:pt>
                <c:pt idx="5">
                  <c:v>79</c:v>
                </c:pt>
                <c:pt idx="6">
                  <c:v>42.5</c:v>
                </c:pt>
                <c:pt idx="7">
                  <c:v>34</c:v>
                </c:pt>
              </c:numCache>
            </c:numRef>
          </c:val>
          <c:extLst>
            <c:ext xmlns:c16="http://schemas.microsoft.com/office/drawing/2014/chart" uri="{C3380CC4-5D6E-409C-BE32-E72D297353CC}">
              <c16:uniqueId val="{00000011-091E-7A45-AA1F-B612CFF91087}"/>
            </c:ext>
          </c:extLst>
        </c:ser>
        <c:dLbls>
          <c:showLegendKey val="0"/>
          <c:showVal val="0"/>
          <c:showCatName val="0"/>
          <c:showSerName val="0"/>
          <c:showPercent val="0"/>
          <c:showBubbleSize val="0"/>
        </c:dLbls>
        <c:gapWidth val="150"/>
        <c:overlap val="100"/>
        <c:axId val="1311999744"/>
        <c:axId val="1312267344"/>
      </c:barChart>
      <c:catAx>
        <c:axId val="1311999744"/>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solidFill>
                    <a:latin typeface="+mn-lt"/>
                    <a:ea typeface="+mn-ea"/>
                    <a:cs typeface="+mn-cs"/>
                  </a:defRPr>
                </a:pPr>
                <a:r>
                  <a:rPr lang="en-US" dirty="0">
                    <a:latin typeface="+mj-lt"/>
                    <a:cs typeface="Times New Roman" panose="02020603050405020304" pitchFamily="18" charset="0"/>
                  </a:rPr>
                  <a:t>Various Anthraquinone Compounds</a:t>
                </a:r>
              </a:p>
            </c:rich>
          </c:tx>
          <c:layout>
            <c:manualLayout>
              <c:xMode val="edge"/>
              <c:yMode val="edge"/>
              <c:x val="0.42788123780189519"/>
              <c:y val="0.94219734348015594"/>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solidFill>
                <a:latin typeface="+mn-lt"/>
                <a:ea typeface="+mn-ea"/>
                <a:cs typeface="+mn-cs"/>
              </a:defRPr>
            </a:pPr>
            <a:endParaRPr lang="en-US"/>
          </a:p>
        </c:txPr>
        <c:crossAx val="1312267344"/>
        <c:crosses val="autoZero"/>
        <c:auto val="1"/>
        <c:lblAlgn val="ctr"/>
        <c:lblOffset val="100"/>
        <c:noMultiLvlLbl val="0"/>
      </c:catAx>
      <c:valAx>
        <c:axId val="1312267344"/>
        <c:scaling>
          <c:orientation val="minMax"/>
          <c:max val="700"/>
          <c:min val="25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solidFill>
                    <a:latin typeface="+mn-lt"/>
                    <a:ea typeface="+mn-ea"/>
                    <a:cs typeface="+mn-cs"/>
                  </a:defRPr>
                </a:pPr>
                <a:r>
                  <a:rPr lang="en-US" dirty="0">
                    <a:latin typeface="+mj-lt"/>
                    <a:cs typeface="Times New Roman" panose="02020603050405020304" pitchFamily="18" charset="0"/>
                  </a:rPr>
                  <a:t>Wavelength, nm</a:t>
                </a:r>
              </a:p>
            </c:rich>
          </c:tx>
          <c:layout>
            <c:manualLayout>
              <c:xMode val="edge"/>
              <c:yMode val="edge"/>
              <c:x val="5.7666403894005517E-3"/>
              <c:y val="0.3822728905521946"/>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11999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4/1/2022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4/1/2022</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5.jpe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F7B505-11E3-CA81-409E-C57D6C6A6EF3}"/>
              </a:ext>
            </a:extLst>
          </p:cNvPr>
          <p:cNvSpPr/>
          <p:nvPr/>
        </p:nvSpPr>
        <p:spPr>
          <a:xfrm>
            <a:off x="33882138" y="23606649"/>
            <a:ext cx="9545282" cy="862430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42129" y="504527"/>
            <a:ext cx="42534030" cy="3003962"/>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6000" b="1" dirty="0">
                <a:solidFill>
                  <a:schemeClr val="tx1"/>
                </a:solidFill>
                <a:latin typeface="Times New Roman" panose="02020603050405020304" pitchFamily="18" charset="0"/>
                <a:cs typeface="Times New Roman" panose="02020603050405020304" pitchFamily="18" charset="0"/>
              </a:rPr>
              <a:t>The Synthesis and Analysis of Fluorescent </a:t>
            </a:r>
          </a:p>
          <a:p>
            <a:pPr algn="ctr"/>
            <a:r>
              <a:rPr lang="en-US" sz="6000" b="1" dirty="0">
                <a:solidFill>
                  <a:schemeClr val="tx1"/>
                </a:solidFill>
                <a:latin typeface="Times New Roman" panose="02020603050405020304" pitchFamily="18" charset="0"/>
                <a:cs typeface="Times New Roman" panose="02020603050405020304" pitchFamily="18" charset="0"/>
              </a:rPr>
              <a:t>Cell Stains For Biomedical Applications</a:t>
            </a:r>
          </a:p>
          <a:p>
            <a:pPr algn="ctr"/>
            <a:r>
              <a:rPr lang="en-US" sz="4800" b="1" dirty="0" err="1">
                <a:latin typeface="Times New Roman"/>
                <a:cs typeface="Times New Roman"/>
              </a:rPr>
              <a:t>Angielisa</a:t>
            </a:r>
            <a:r>
              <a:rPr lang="en-US" sz="4800" b="1" dirty="0">
                <a:latin typeface="Times New Roman"/>
                <a:cs typeface="Times New Roman"/>
              </a:rPr>
              <a:t> </a:t>
            </a:r>
            <a:r>
              <a:rPr lang="en-US" sz="4800" b="1" dirty="0" err="1">
                <a:latin typeface="Times New Roman"/>
                <a:cs typeface="Times New Roman"/>
              </a:rPr>
              <a:t>Sirard</a:t>
            </a:r>
            <a:r>
              <a:rPr lang="en-US" sz="4800" b="1" dirty="0">
                <a:latin typeface="Times New Roman"/>
                <a:cs typeface="Times New Roman"/>
              </a:rPr>
              <a:t>, Ashley Stubbs, Richard Tuttle, and Dr. Michael Korn</a:t>
            </a: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159" name="TextBox 158"/>
          <p:cNvSpPr txBox="1"/>
          <p:nvPr/>
        </p:nvSpPr>
        <p:spPr>
          <a:xfrm>
            <a:off x="33912456" y="23742467"/>
            <a:ext cx="9518790" cy="8935139"/>
          </a:xfrm>
          <a:prstGeom prst="rect">
            <a:avLst/>
          </a:prstGeom>
          <a:noFill/>
          <a:ln>
            <a:solidFill>
              <a:srgbClr val="4472C4"/>
            </a:solidFill>
          </a:ln>
        </p:spPr>
        <p:txBody>
          <a:bodyPr wrap="square" lIns="131445" tIns="65723" rIns="131445" bIns="65723" rtlCol="0" anchor="t">
            <a:spAutoFit/>
          </a:bodyPr>
          <a:lstStyle/>
          <a:p>
            <a:r>
              <a:rPr lang="en-US" sz="2600" dirty="0">
                <a:latin typeface="Times New Roman"/>
                <a:ea typeface="+mn-lt"/>
                <a:cs typeface="+mn-lt"/>
              </a:rPr>
              <a:t>(1)  Mahato, R. Chapter 2- Multifunctional Micro- and Nanoparticles.</a:t>
            </a:r>
            <a:r>
              <a:rPr lang="en-US" sz="2600" i="1" dirty="0">
                <a:latin typeface="Times New Roman"/>
                <a:ea typeface="+mn-lt"/>
                <a:cs typeface="+mn-lt"/>
              </a:rPr>
              <a:t> Emerging Nanotechnologies for Diagnostics, Drug Delivery, and Medical Devices: Micro and Nano Technologies </a:t>
            </a:r>
            <a:r>
              <a:rPr lang="en-US" sz="2600" b="1" dirty="0">
                <a:latin typeface="Times New Roman"/>
                <a:ea typeface="+mn-lt"/>
                <a:cs typeface="+mn-lt"/>
              </a:rPr>
              <a:t>2017</a:t>
            </a:r>
            <a:r>
              <a:rPr lang="en-US" sz="2600" dirty="0">
                <a:latin typeface="Times New Roman"/>
                <a:ea typeface="+mn-lt"/>
                <a:cs typeface="+mn-lt"/>
              </a:rPr>
              <a:t>, 21-43. </a:t>
            </a:r>
          </a:p>
          <a:p>
            <a:r>
              <a:rPr lang="en-US" sz="2600" dirty="0">
                <a:latin typeface="Times New Roman"/>
                <a:cs typeface="Times New Roman"/>
              </a:rPr>
              <a:t>(2) </a:t>
            </a:r>
            <a:r>
              <a:rPr lang="en-US" sz="2600" dirty="0" err="1">
                <a:latin typeface="Times New Roman"/>
                <a:cs typeface="Times New Roman"/>
              </a:rPr>
              <a:t>Lakowicz</a:t>
            </a:r>
            <a:r>
              <a:rPr lang="en-US" sz="2600" dirty="0">
                <a:latin typeface="Times New Roman"/>
                <a:cs typeface="Times New Roman"/>
              </a:rPr>
              <a:t> J.R. (eds) Principles of Fluorescence Spectroscopy, S</a:t>
            </a:r>
            <a:r>
              <a:rPr lang="en-US" sz="2600" i="1" dirty="0">
                <a:latin typeface="Times New Roman"/>
                <a:cs typeface="Times New Roman"/>
              </a:rPr>
              <a:t>pringer,</a:t>
            </a:r>
            <a:r>
              <a:rPr lang="en-US" sz="2600" b="1" dirty="0">
                <a:latin typeface="Times New Roman"/>
                <a:cs typeface="Times New Roman"/>
              </a:rPr>
              <a:t> 2006</a:t>
            </a:r>
            <a:r>
              <a:rPr lang="en-US" sz="2600" dirty="0">
                <a:latin typeface="Times New Roman"/>
                <a:cs typeface="Times New Roman"/>
              </a:rPr>
              <a:t>, pp. 27-61.</a:t>
            </a:r>
            <a:endParaRPr lang="en-US" sz="2600" dirty="0">
              <a:latin typeface="Times New Roman"/>
              <a:cs typeface="Calibri"/>
            </a:endParaRPr>
          </a:p>
          <a:p>
            <a:r>
              <a:rPr lang="en-US" sz="2600" dirty="0">
                <a:latin typeface="Times New Roman"/>
                <a:cs typeface="Calibri"/>
              </a:rPr>
              <a:t>(3) </a:t>
            </a:r>
            <a:r>
              <a:rPr lang="en-US" sz="2600" dirty="0">
                <a:latin typeface="Times New Roman"/>
                <a:ea typeface="+mn-lt"/>
                <a:cs typeface="+mn-lt"/>
              </a:rPr>
              <a:t>https://www.thermofisher.com/order/catalog/product/62251 (accessed </a:t>
            </a:r>
            <a:r>
              <a:rPr lang="en-US" sz="2600" i="1" dirty="0">
                <a:latin typeface="Times New Roman"/>
                <a:ea typeface="+mn-lt"/>
                <a:cs typeface="+mn-lt"/>
              </a:rPr>
              <a:t>3/12/22</a:t>
            </a:r>
            <a:r>
              <a:rPr lang="en-US" sz="2600" dirty="0">
                <a:latin typeface="Times New Roman"/>
                <a:ea typeface="+mn-lt"/>
                <a:cs typeface="+mn-lt"/>
              </a:rPr>
              <a:t>).</a:t>
            </a:r>
            <a:endParaRPr lang="en-US" sz="2600" dirty="0">
              <a:latin typeface="Times New Roman"/>
              <a:cs typeface="Calibri"/>
            </a:endParaRPr>
          </a:p>
          <a:p>
            <a:r>
              <a:rPr lang="en-US" sz="2600" dirty="0">
                <a:latin typeface="Times New Roman"/>
                <a:ea typeface="+mn-lt"/>
                <a:cs typeface="+mn-lt"/>
              </a:rPr>
              <a:t>(4) Generated by Dr. Michael Korn, </a:t>
            </a:r>
            <a:r>
              <a:rPr lang="en-US" sz="2600" dirty="0" err="1">
                <a:latin typeface="Times New Roman"/>
                <a:ea typeface="+mn-lt"/>
                <a:cs typeface="+mn-lt"/>
              </a:rPr>
              <a:t>Angielisa</a:t>
            </a:r>
            <a:r>
              <a:rPr lang="en-US" sz="2600" dirty="0">
                <a:latin typeface="Times New Roman"/>
                <a:ea typeface="+mn-lt"/>
                <a:cs typeface="+mn-lt"/>
              </a:rPr>
              <a:t> Sirard, Richard Tuttle.</a:t>
            </a:r>
            <a:endParaRPr lang="en-US" sz="2600" dirty="0">
              <a:latin typeface="Times New Roman"/>
              <a:cs typeface="Calibri"/>
            </a:endParaRPr>
          </a:p>
          <a:p>
            <a:r>
              <a:rPr lang="en-US" sz="2600" dirty="0">
                <a:latin typeface="Times New Roman"/>
                <a:cs typeface="Calibri"/>
              </a:rPr>
              <a:t>(5) </a:t>
            </a:r>
            <a:r>
              <a:rPr lang="en-US" sz="2600" dirty="0">
                <a:latin typeface="Times New Roman"/>
                <a:ea typeface="+mn-lt"/>
                <a:cs typeface="+mn-lt"/>
              </a:rPr>
              <a:t>https://images.aatbio.com/products/figures-and-data/readiuse-draq5-staining-solution-5-mm-in-water/chemical-structure-of-readiuse-draq5-staining-solution-5-mm-in-water.svg (accessed 3/12/22)</a:t>
            </a:r>
            <a:endParaRPr lang="en-US" sz="2600" dirty="0">
              <a:latin typeface="Times New Roman"/>
              <a:cs typeface="Calibri"/>
            </a:endParaRPr>
          </a:p>
          <a:p>
            <a:r>
              <a:rPr lang="en-US" sz="2600" dirty="0">
                <a:latin typeface="Times New Roman"/>
                <a:cs typeface="Calibri"/>
              </a:rPr>
              <a:t>(6) </a:t>
            </a:r>
            <a:r>
              <a:rPr lang="en-US" sz="2600" dirty="0">
                <a:latin typeface="Times New Roman"/>
                <a:ea typeface="+mn-lt"/>
                <a:cs typeface="+mn-lt"/>
              </a:rPr>
              <a:t>https://images.aatbio.com/products/figures-and-data/dapi-4-6-diamidino-2-phenylindole-dihydrochloride-cas-28718-90-3/chemical-structure-of-dapi-4-6-diamidino-2-phenylindole-dihydrochloride-cas-28718-90-3.svg (accessed 3/12/22)</a:t>
            </a:r>
            <a:endParaRPr lang="en-US" sz="2600" dirty="0">
              <a:latin typeface="Times New Roman"/>
              <a:cs typeface="Calibri"/>
            </a:endParaRPr>
          </a:p>
          <a:p>
            <a:r>
              <a:rPr lang="en-US" sz="2600" u="sng" dirty="0">
                <a:latin typeface="Times New Roman"/>
                <a:cs typeface="Calibri"/>
              </a:rPr>
              <a:t>(7) </a:t>
            </a:r>
            <a:r>
              <a:rPr lang="en-US" sz="2600" dirty="0">
                <a:latin typeface="Times New Roman"/>
                <a:ea typeface="+mn-lt"/>
                <a:cs typeface="+mn-lt"/>
              </a:rPr>
              <a:t>https://en.wikipedia.org/wiki/Fluorescein#/media/File:Fluorescein_2.svg (accessed 3/12/22)</a:t>
            </a:r>
            <a:endParaRPr lang="en-US" sz="2600" u="sng" dirty="0">
              <a:latin typeface="Times New Roman"/>
              <a:cs typeface="Calibri"/>
            </a:endParaRPr>
          </a:p>
          <a:p>
            <a:r>
              <a:rPr lang="en-US" sz="2600" dirty="0">
                <a:latin typeface="Times New Roman"/>
                <a:cs typeface="Times New Roman"/>
              </a:rPr>
              <a:t>We thank Dr. Winter, Dr. </a:t>
            </a:r>
            <a:r>
              <a:rPr lang="en-US" sz="2600" dirty="0" err="1">
                <a:latin typeface="Times New Roman"/>
                <a:cs typeface="Times New Roman"/>
              </a:rPr>
              <a:t>Rockabrand</a:t>
            </a:r>
            <a:r>
              <a:rPr lang="en-US" sz="2600" dirty="0">
                <a:latin typeface="Times New Roman"/>
                <a:cs typeface="Times New Roman"/>
              </a:rPr>
              <a:t>, and Dr. Passburg for their advice and any materials they provided us. We thank the Center for Research and Scholarship (CRS) at Liberty University for their financial support of this project.</a:t>
            </a:r>
          </a:p>
        </p:txBody>
      </p:sp>
      <p:sp>
        <p:nvSpPr>
          <p:cNvPr id="160" name="Rectangle 159"/>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162" name="TextBox 161"/>
          <p:cNvSpPr txBox="1"/>
          <p:nvPr/>
        </p:nvSpPr>
        <p:spPr>
          <a:xfrm>
            <a:off x="11747759" y="3851778"/>
            <a:ext cx="21638639" cy="28172569"/>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566480" y="4745014"/>
            <a:ext cx="10585106" cy="13059345"/>
          </a:xfrm>
          <a:prstGeom prst="rect">
            <a:avLst/>
          </a:prstGeom>
          <a:solidFill>
            <a:schemeClr val="bg1"/>
          </a:solidFill>
          <a:ln>
            <a:solidFill>
              <a:srgbClr val="000000"/>
            </a:solidFill>
          </a:ln>
        </p:spPr>
        <p:txBody>
          <a:bodyPr wrap="square" lIns="131445" tIns="65723" rIns="131445" bIns="65723" rtlCol="0" anchor="t">
            <a:spAutoFit/>
          </a:bodyPr>
          <a:lstStyle/>
          <a:p>
            <a:pPr algn="just"/>
            <a:r>
              <a:rPr lang="en-US" sz="2800" b="1" dirty="0">
                <a:latin typeface="Times New Roman"/>
                <a:cs typeface="Times New Roman"/>
              </a:rPr>
              <a:t>Background: </a:t>
            </a:r>
            <a:r>
              <a:rPr lang="en-US" sz="2800" dirty="0">
                <a:latin typeface="Times New Roman"/>
                <a:cs typeface="Times New Roman"/>
              </a:rPr>
              <a:t>The principle of fluorescence has become a widely accepted and important biological technique as it allows for the visualization of cells, their extracellular environment, and intracellular organelles. Fluorescence then offers various biological and biomedical applications, including live-cell imaging, bioconjugation strategies, and bioassays [1]. A large number of fluorescent dyes (fluorophores) are presently known for biomedical applications, several of which are shown </a:t>
            </a:r>
            <a:r>
              <a:rPr lang="en-US" sz="2800" b="1" dirty="0">
                <a:latin typeface="Times New Roman"/>
                <a:cs typeface="Times New Roman"/>
              </a:rPr>
              <a:t>(Figure 1) </a:t>
            </a:r>
            <a:r>
              <a:rPr lang="en-US" sz="2800" dirty="0">
                <a:latin typeface="Times New Roman"/>
                <a:cs typeface="Times New Roman"/>
              </a:rPr>
              <a:t>[1]. Anthraquinone-based fluorophores </a:t>
            </a:r>
            <a:r>
              <a:rPr lang="en-US" sz="2800" b="1" dirty="0">
                <a:latin typeface="Times New Roman"/>
                <a:cs typeface="Times New Roman"/>
              </a:rPr>
              <a:t>(Figure 1(a))</a:t>
            </a:r>
            <a:r>
              <a:rPr lang="en-US" sz="2800" dirty="0">
                <a:latin typeface="Times New Roman"/>
                <a:cs typeface="Times New Roman"/>
              </a:rPr>
              <a:t> represent several promising fluorescent dyes and exhibit favorable properties, such as a large Stokes shift. </a:t>
            </a:r>
            <a:r>
              <a:rPr lang="en-US" sz="2800" dirty="0">
                <a:latin typeface="Times New Roman"/>
                <a:cs typeface="Calibri"/>
              </a:rPr>
              <a:t>The Stokes</a:t>
            </a:r>
            <a:r>
              <a:rPr lang="en-US" sz="2800" dirty="0">
                <a:latin typeface="Times New Roman"/>
                <a:ea typeface="+mn-lt"/>
                <a:cs typeface="+mn-lt"/>
              </a:rPr>
              <a:t> shift is the difference between the absorption (excitation) and release (emission) of light (</a:t>
            </a:r>
            <a:r>
              <a:rPr lang="en-US" sz="2800" b="1" dirty="0">
                <a:latin typeface="Times New Roman"/>
                <a:ea typeface="+mn-lt"/>
                <a:cs typeface="+mn-lt"/>
              </a:rPr>
              <a:t>Figure 5</a:t>
            </a:r>
            <a:r>
              <a:rPr lang="en-US" sz="2800" dirty="0">
                <a:latin typeface="Times New Roman"/>
                <a:ea typeface="+mn-lt"/>
                <a:cs typeface="+mn-lt"/>
              </a:rPr>
              <a:t>) [2]. A larger Stokes shift is desired, as small Stokes shifts increase the likeliness of self-quenching for the fluorophore.</a:t>
            </a:r>
            <a:r>
              <a:rPr lang="en-US" sz="2800" dirty="0">
                <a:latin typeface="Times New Roman"/>
                <a:ea typeface="+mn-lt"/>
                <a:cs typeface="Calibri"/>
              </a:rPr>
              <a:t> </a:t>
            </a:r>
            <a:r>
              <a:rPr lang="en-US" sz="2800" dirty="0">
                <a:latin typeface="Times New Roman"/>
                <a:ea typeface="+mn-lt"/>
                <a:cs typeface="Times New Roman"/>
              </a:rPr>
              <a:t>Very few anthraquinone dyes are on the market, implying many opportunities for further inquiry and development. One currently available dye is DRAQ5 (</a:t>
            </a:r>
            <a:r>
              <a:rPr lang="en-US" sz="2800" b="1" dirty="0">
                <a:latin typeface="Times New Roman"/>
                <a:ea typeface="+mn-lt"/>
                <a:cs typeface="Times New Roman"/>
              </a:rPr>
              <a:t>Figure 1(b)), </a:t>
            </a:r>
            <a:r>
              <a:rPr lang="en-US" sz="2800" dirty="0">
                <a:latin typeface="Times New Roman"/>
                <a:ea typeface="+mn-lt"/>
                <a:cs typeface="Times New Roman"/>
              </a:rPr>
              <a:t>which has the anthraquinone core and exhibits a far-red stain and is mainly used for nuclei counterstaining [3]. The downside to DRAQ5 and other commonly used cell stains, like DAPI, is the complex synthesis that results in a higher price, so part of this research is striving to look for a cheaper and more readily available alternative.</a:t>
            </a:r>
            <a:r>
              <a:rPr lang="en-US" sz="2800" b="1" dirty="0">
                <a:latin typeface="Times New Roman"/>
                <a:ea typeface="+mn-lt"/>
                <a:cs typeface="Times New Roman"/>
              </a:rPr>
              <a:t> </a:t>
            </a:r>
            <a:r>
              <a:rPr lang="en-US" sz="2800" dirty="0">
                <a:latin typeface="Times New Roman"/>
                <a:ea typeface="+mn-lt"/>
                <a:cs typeface="Times New Roman"/>
              </a:rPr>
              <a:t>Furthermore, many commonly used fluorescent dyes are only used on fixed cells, not live cells, which could be very beneficial for medical research, especially in DNA dying.</a:t>
            </a:r>
            <a:endParaRPr lang="en-US" sz="2800" dirty="0">
              <a:latin typeface="Times New Roman"/>
              <a:cs typeface="Times New Roman"/>
            </a:endParaRPr>
          </a:p>
          <a:p>
            <a:pPr algn="just"/>
            <a:endParaRPr lang="en-US" sz="2800" dirty="0">
              <a:latin typeface="Times New Roman"/>
              <a:cs typeface="Times New Roman"/>
            </a:endParaRPr>
          </a:p>
          <a:p>
            <a:pPr algn="just"/>
            <a:r>
              <a:rPr lang="en-US" sz="2800" b="1" dirty="0">
                <a:latin typeface="Times New Roman"/>
                <a:cs typeface="Times New Roman"/>
              </a:rPr>
              <a:t>Abstract: </a:t>
            </a:r>
            <a:r>
              <a:rPr lang="en-US" sz="2800" dirty="0">
                <a:latin typeface="Times New Roman"/>
                <a:cs typeface="Times New Roman"/>
              </a:rPr>
              <a:t>This research analyzes and builds upon previous students' work to synthesize more effective fluorescent dyes (fluorophores) with an application as cell stains. The anthraquinone core has demonstrated desirable fluorescent and photophysical properties; variable substituents have then been added to synthesize various fluorescent dyes</a:t>
            </a:r>
            <a:r>
              <a:rPr lang="en-US" sz="2800" b="1" dirty="0">
                <a:latin typeface="Times New Roman"/>
                <a:cs typeface="Times New Roman"/>
              </a:rPr>
              <a:t> (Figure 1)</a:t>
            </a:r>
            <a:r>
              <a:rPr lang="en-US" sz="2800" dirty="0">
                <a:latin typeface="Times New Roman"/>
                <a:cs typeface="Times New Roman"/>
              </a:rPr>
              <a:t>.</a:t>
            </a:r>
          </a:p>
        </p:txBody>
      </p:sp>
      <p:sp>
        <p:nvSpPr>
          <p:cNvPr id="166" name="TextBox 165"/>
          <p:cNvSpPr txBox="1"/>
          <p:nvPr/>
        </p:nvSpPr>
        <p:spPr>
          <a:xfrm>
            <a:off x="566480" y="3881999"/>
            <a:ext cx="10569703" cy="871393"/>
          </a:xfrm>
          <a:prstGeom prst="rect">
            <a:avLst/>
          </a:prstGeom>
          <a:solidFill>
            <a:srgbClr val="0A254E"/>
          </a:solidFill>
          <a:ln>
            <a:solidFill>
              <a:schemeClr val="tx1"/>
            </a:solidFill>
          </a:ln>
        </p:spPr>
        <p:txBody>
          <a:bodyPr wrap="square" lIns="131445" tIns="65723" rIns="131445" bIns="65723" rtlCol="0" anchor="t">
            <a:spAutoFit/>
          </a:bodyPr>
          <a:lstStyle/>
          <a:p>
            <a:pPr algn="ctr"/>
            <a:r>
              <a:rPr lang="en-US" sz="4800" dirty="0">
                <a:solidFill>
                  <a:schemeClr val="bg1"/>
                </a:solidFill>
                <a:latin typeface="Times New Roman"/>
                <a:cs typeface="Times New Roman"/>
              </a:rPr>
              <a:t>Background</a:t>
            </a:r>
            <a:r>
              <a:rPr lang="en-US" sz="4800">
                <a:solidFill>
                  <a:schemeClr val="bg1"/>
                </a:solidFill>
                <a:latin typeface="Times New Roman"/>
                <a:cs typeface="Times New Roman"/>
              </a:rPr>
              <a:t> and Abstract</a:t>
            </a:r>
            <a:endParaRPr lang="en-US" sz="6000" dirty="0">
              <a:solidFill>
                <a:schemeClr val="bg1"/>
              </a:solidFill>
              <a:latin typeface="Times New Roman"/>
              <a:cs typeface="Times New Roman"/>
            </a:endParaRPr>
          </a:p>
        </p:txBody>
      </p:sp>
      <p:sp>
        <p:nvSpPr>
          <p:cNvPr id="167" name="TextBox 166"/>
          <p:cNvSpPr txBox="1"/>
          <p:nvPr/>
        </p:nvSpPr>
        <p:spPr>
          <a:xfrm>
            <a:off x="504092" y="20920283"/>
            <a:ext cx="10545593" cy="3148940"/>
          </a:xfrm>
          <a:prstGeom prst="rect">
            <a:avLst/>
          </a:prstGeom>
          <a:solidFill>
            <a:schemeClr val="bg1"/>
          </a:solidFill>
          <a:ln>
            <a:solidFill>
              <a:schemeClr val="tx1"/>
            </a:solidFill>
          </a:ln>
        </p:spPr>
        <p:txBody>
          <a:bodyPr wrap="square" lIns="131445" tIns="65723" rIns="131445" bIns="65723" rtlCol="0" anchor="t">
            <a:spAutoFit/>
          </a:bodyPr>
          <a:lstStyle/>
          <a:p>
            <a:pPr algn="just"/>
            <a:r>
              <a:rPr lang="en-US" sz="2800" dirty="0">
                <a:latin typeface="Times New Roman"/>
                <a:cs typeface="Calibri"/>
              </a:rPr>
              <a:t>This research investigates the photophysical properties of modified anthraquinones. Very few anthraquinone dyes are on the market, implying many opportunities for further inquiry and development. Presently, various new anthraquinone-derived fluorophores have been synthesized in the experimental process. The fluorescent properties of these fluorophores have been analyzed, and some of their biomedical applications will be presented. </a:t>
            </a:r>
          </a:p>
        </p:txBody>
      </p:sp>
      <p:sp>
        <p:nvSpPr>
          <p:cNvPr id="168" name="TextBox 167"/>
          <p:cNvSpPr txBox="1"/>
          <p:nvPr/>
        </p:nvSpPr>
        <p:spPr>
          <a:xfrm>
            <a:off x="493711" y="20050761"/>
            <a:ext cx="10578064" cy="871393"/>
          </a:xfrm>
          <a:prstGeom prst="rect">
            <a:avLst/>
          </a:prstGeom>
          <a:solidFill>
            <a:srgbClr val="0A254E"/>
          </a:solidFill>
          <a:ln>
            <a:solidFill>
              <a:srgbClr val="000000"/>
            </a:solidFill>
          </a:ln>
        </p:spPr>
        <p:txBody>
          <a:bodyPr wrap="square" lIns="131445" tIns="65723" rIns="131445" bIns="65723" rtlCol="0" anchor="t">
            <a:spAutoFit/>
          </a:bodyPr>
          <a:lstStyle/>
          <a:p>
            <a:pPr algn="ctr"/>
            <a:r>
              <a:rPr lang="en-US" sz="4800" dirty="0">
                <a:solidFill>
                  <a:schemeClr val="bg1"/>
                </a:solidFill>
                <a:latin typeface="Times New Roman"/>
                <a:cs typeface="Times New Roman"/>
              </a:rPr>
              <a:t>Introduction</a:t>
            </a:r>
            <a:endParaRPr lang="en-US" sz="6000" dirty="0">
              <a:solidFill>
                <a:schemeClr val="bg1"/>
              </a:solidFill>
              <a:latin typeface="Times New Roman"/>
              <a:cs typeface="Times New Roman"/>
            </a:endParaRPr>
          </a:p>
        </p:txBody>
      </p:sp>
      <p:sp>
        <p:nvSpPr>
          <p:cNvPr id="170" name="TextBox 169"/>
          <p:cNvSpPr txBox="1"/>
          <p:nvPr/>
        </p:nvSpPr>
        <p:spPr>
          <a:xfrm>
            <a:off x="560019" y="26885440"/>
            <a:ext cx="10624343" cy="5165221"/>
          </a:xfrm>
          <a:prstGeom prst="rect">
            <a:avLst/>
          </a:prstGeom>
          <a:solidFill>
            <a:schemeClr val="bg1"/>
          </a:solidFill>
          <a:ln cap="rnd">
            <a:solidFill>
              <a:schemeClr val="tx1"/>
            </a:solidFill>
          </a:ln>
        </p:spPr>
        <p:txBody>
          <a:bodyPr wrap="square" lIns="182880" tIns="45720" rIns="182880" bIns="45720" rtlCol="0" anchor="t">
            <a:noAutofit/>
          </a:bodyPr>
          <a:lstStyle/>
          <a:p>
            <a:pPr algn="just"/>
            <a:r>
              <a:rPr lang="en-US" sz="2700" dirty="0">
                <a:latin typeface="Times New Roman"/>
                <a:cs typeface="Times New Roman"/>
              </a:rPr>
              <a:t>Several new anthraquinone-based compounds were synthesized with several different functional groups were placed on the R groups (</a:t>
            </a:r>
            <a:r>
              <a:rPr lang="en-US" sz="2700" b="1" dirty="0">
                <a:latin typeface="Times New Roman"/>
                <a:cs typeface="Times New Roman"/>
              </a:rPr>
              <a:t>Figure 1),  </a:t>
            </a:r>
            <a:r>
              <a:rPr lang="en-US" sz="2700" dirty="0">
                <a:latin typeface="Times New Roman"/>
                <a:cs typeface="Times New Roman"/>
              </a:rPr>
              <a:t>varying for each compound</a:t>
            </a:r>
            <a:r>
              <a:rPr lang="en-US" sz="2700" b="1" dirty="0">
                <a:latin typeface="Times New Roman"/>
                <a:cs typeface="Times New Roman"/>
              </a:rPr>
              <a:t>. </a:t>
            </a:r>
            <a:endParaRPr lang="en-US" sz="2700" dirty="0">
              <a:latin typeface="Times New Roman"/>
              <a:cs typeface="Times New Roman"/>
            </a:endParaRPr>
          </a:p>
          <a:p>
            <a:pPr algn="just"/>
            <a:endParaRPr lang="en-US" sz="2700" dirty="0">
              <a:latin typeface="Times New Roman"/>
              <a:ea typeface="+mn-lt"/>
              <a:cs typeface="+mn-lt"/>
            </a:endParaRPr>
          </a:p>
          <a:p>
            <a:pPr algn="just"/>
            <a:r>
              <a:rPr lang="en-US" sz="2700" dirty="0">
                <a:latin typeface="Times New Roman"/>
                <a:ea typeface="+mn-lt"/>
                <a:cs typeface="+mn-lt"/>
              </a:rPr>
              <a:t>Those compounds have been analyzed by thin layer chromatography, melting point analysis, and infrared</a:t>
            </a:r>
            <a:endParaRPr lang="en-US" dirty="0">
              <a:latin typeface="Times New Roman"/>
              <a:ea typeface="+mn-lt"/>
              <a:cs typeface="+mn-lt"/>
            </a:endParaRPr>
          </a:p>
          <a:p>
            <a:pPr algn="just"/>
            <a:r>
              <a:rPr lang="en-US" sz="2700" dirty="0">
                <a:latin typeface="Times New Roman"/>
                <a:ea typeface="+mn-lt"/>
                <a:cs typeface="+mn-lt"/>
              </a:rPr>
              <a:t>spectroscopy.</a:t>
            </a:r>
            <a:endParaRPr lang="en-US" dirty="0">
              <a:latin typeface="Times New Roman"/>
              <a:ea typeface="+mn-lt"/>
              <a:cs typeface="+mn-lt"/>
            </a:endParaRPr>
          </a:p>
          <a:p>
            <a:pPr algn="just"/>
            <a:endParaRPr lang="en-US" sz="2700" dirty="0">
              <a:latin typeface="Times New Roman"/>
              <a:ea typeface="+mn-lt"/>
              <a:cs typeface="+mn-lt"/>
            </a:endParaRPr>
          </a:p>
          <a:p>
            <a:pPr algn="just"/>
            <a:r>
              <a:rPr lang="en-US" sz="2700" dirty="0">
                <a:latin typeface="Times New Roman"/>
                <a:ea typeface="+mn-lt"/>
                <a:cs typeface="+mn-lt"/>
              </a:rPr>
              <a:t>Fluorimetry  (</a:t>
            </a:r>
            <a:r>
              <a:rPr lang="en-US" sz="2700" b="1" dirty="0">
                <a:latin typeface="Times New Roman"/>
                <a:ea typeface="+mn-lt"/>
                <a:cs typeface="+mn-lt"/>
              </a:rPr>
              <a:t>Figures 2 and 3</a:t>
            </a:r>
            <a:r>
              <a:rPr lang="en-US" sz="2700" dirty="0">
                <a:latin typeface="Times New Roman"/>
                <a:ea typeface="+mn-lt"/>
                <a:cs typeface="+mn-lt"/>
              </a:rPr>
              <a:t>) was used to determine the Stokes shifts.</a:t>
            </a:r>
            <a:endParaRPr lang="en-US" dirty="0">
              <a:latin typeface="Times New Roman"/>
              <a:ea typeface="+mn-lt"/>
              <a:cs typeface="+mn-lt"/>
            </a:endParaRPr>
          </a:p>
          <a:p>
            <a:pPr algn="just"/>
            <a:r>
              <a:rPr lang="en-US" sz="2700" dirty="0">
                <a:latin typeface="Times New Roman"/>
                <a:ea typeface="+mn-lt"/>
                <a:cs typeface="+mn-lt"/>
              </a:rPr>
              <a:t>Fluorescence microscopy (</a:t>
            </a:r>
            <a:r>
              <a:rPr lang="en-US" sz="2700" b="1" dirty="0">
                <a:latin typeface="Times New Roman"/>
                <a:ea typeface="+mn-lt"/>
                <a:cs typeface="+mn-lt"/>
              </a:rPr>
              <a:t>Figure 6) </a:t>
            </a:r>
            <a:r>
              <a:rPr lang="en-US" sz="2700" dirty="0">
                <a:latin typeface="Times New Roman"/>
                <a:ea typeface="+mn-lt"/>
                <a:cs typeface="+mn-lt"/>
              </a:rPr>
              <a:t>was used to determine the dye's</a:t>
            </a:r>
            <a:endParaRPr lang="en-US" dirty="0">
              <a:latin typeface="Times New Roman"/>
              <a:ea typeface="+mn-lt"/>
              <a:cs typeface="+mn-lt"/>
            </a:endParaRPr>
          </a:p>
          <a:p>
            <a:pPr algn="just"/>
            <a:r>
              <a:rPr lang="en-US" sz="2700" dirty="0">
                <a:latin typeface="Times New Roman"/>
                <a:ea typeface="+mn-lt"/>
                <a:cs typeface="+mn-lt"/>
              </a:rPr>
              <a:t>ability to stain cells.</a:t>
            </a:r>
          </a:p>
          <a:p>
            <a:pPr algn="just"/>
            <a:endParaRPr lang="en-US" sz="2700" dirty="0">
              <a:latin typeface="Times New Roman"/>
              <a:cs typeface="Calibri"/>
            </a:endParaRPr>
          </a:p>
          <a:p>
            <a:pPr algn="just"/>
            <a:endParaRPr lang="en-US" sz="2700" dirty="0">
              <a:latin typeface="Times New Roman"/>
              <a:cs typeface="Times New Roman"/>
            </a:endParaRPr>
          </a:p>
        </p:txBody>
      </p:sp>
      <p:sp>
        <p:nvSpPr>
          <p:cNvPr id="171" name="TextBox 170"/>
          <p:cNvSpPr txBox="1"/>
          <p:nvPr/>
        </p:nvSpPr>
        <p:spPr>
          <a:xfrm>
            <a:off x="612731" y="26020672"/>
            <a:ext cx="10582455"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grpSp>
        <p:nvGrpSpPr>
          <p:cNvPr id="175" name="Group 174"/>
          <p:cNvGrpSpPr/>
          <p:nvPr/>
        </p:nvGrpSpPr>
        <p:grpSpPr>
          <a:xfrm>
            <a:off x="33899388" y="17023596"/>
            <a:ext cx="9569826" cy="5585629"/>
            <a:chOff x="34061307" y="18030575"/>
            <a:chExt cx="9610692" cy="5200361"/>
          </a:xfrm>
        </p:grpSpPr>
        <p:sp>
          <p:nvSpPr>
            <p:cNvPr id="176" name="TextBox 175"/>
            <p:cNvSpPr txBox="1"/>
            <p:nvPr/>
          </p:nvSpPr>
          <p:spPr>
            <a:xfrm>
              <a:off x="34061807" y="18808111"/>
              <a:ext cx="9545018" cy="4422825"/>
            </a:xfrm>
            <a:prstGeom prst="rect">
              <a:avLst/>
            </a:prstGeom>
            <a:solidFill>
              <a:srgbClr val="FFFFFF"/>
            </a:solidFill>
            <a:ln cap="rnd">
              <a:solidFill>
                <a:schemeClr val="tx1"/>
              </a:solidFill>
            </a:ln>
          </p:spPr>
          <p:txBody>
            <a:bodyPr wrap="square" lIns="182880" tIns="45720" rIns="182880" bIns="45720" rtlCol="0" anchor="t">
              <a:noAutofit/>
            </a:bodyPr>
            <a:lstStyle/>
            <a:p>
              <a:pPr marL="457200" indent="-457200" algn="just">
                <a:buAutoNum type="arabicPeriod"/>
              </a:pPr>
              <a:r>
                <a:rPr lang="en-US" sz="2700" dirty="0">
                  <a:latin typeface="Times New Roman"/>
                  <a:cs typeface="Times New Roman"/>
                </a:rPr>
                <a:t>Utilize the confocal microscope at LUCOM to image cells stained with the synthesized dyes to identify what structures/organelles are being stained.  </a:t>
              </a:r>
              <a:endParaRPr lang="en-US" sz="2700" dirty="0">
                <a:latin typeface="Times New Roman" panose="02020603050405020304" pitchFamily="18" charset="0"/>
                <a:cs typeface="Times New Roman" panose="02020603050405020304" pitchFamily="18" charset="0"/>
              </a:endParaRPr>
            </a:p>
            <a:p>
              <a:pPr marL="457200" indent="-457200" algn="just">
                <a:buAutoNum type="arabicPeriod"/>
              </a:pPr>
              <a:r>
                <a:rPr lang="en-US" sz="2700" dirty="0">
                  <a:latin typeface="Times New Roman"/>
                  <a:cs typeface="Times New Roman"/>
                </a:rPr>
                <a:t>Further purification of the compounds. </a:t>
              </a:r>
            </a:p>
            <a:p>
              <a:pPr marL="457200" indent="-457200" algn="just">
                <a:buAutoNum type="arabicPeriod"/>
              </a:pPr>
              <a:r>
                <a:rPr lang="en-US" sz="2700" dirty="0">
                  <a:latin typeface="Times New Roman"/>
                  <a:cs typeface="Times New Roman"/>
                </a:rPr>
                <a:t>Analyze the dyes using flow cytometry. </a:t>
              </a:r>
              <a:endParaRPr lang="en-US" sz="2700" dirty="0">
                <a:latin typeface="Times New Roman" panose="02020603050405020304" pitchFamily="18" charset="0"/>
                <a:cs typeface="Times New Roman" panose="02020603050405020304" pitchFamily="18" charset="0"/>
              </a:endParaRPr>
            </a:p>
            <a:p>
              <a:pPr marL="457200" indent="-457200" algn="just">
                <a:buAutoNum type="arabicPeriod"/>
              </a:pPr>
              <a:r>
                <a:rPr lang="en-US" sz="2700" dirty="0">
                  <a:latin typeface="Times New Roman"/>
                  <a:cs typeface="Times New Roman"/>
                </a:rPr>
                <a:t>Further testing using DNA Gel Electrophoresis to see if the dyes bind to or intercalate with DNA. </a:t>
              </a:r>
              <a:endParaRPr lang="en-US" sz="2700" dirty="0">
                <a:latin typeface="Times New Roman" panose="02020603050405020304" pitchFamily="18" charset="0"/>
                <a:cs typeface="Times New Roman" panose="02020603050405020304" pitchFamily="18" charset="0"/>
              </a:endParaRPr>
            </a:p>
            <a:p>
              <a:pPr marL="457200" indent="-457200" algn="just">
                <a:buAutoNum type="arabicPeriod"/>
              </a:pPr>
              <a:r>
                <a:rPr lang="en-US" sz="2700" dirty="0">
                  <a:latin typeface="Times New Roman"/>
                  <a:cs typeface="Times New Roman"/>
                </a:rPr>
                <a:t>High-performance liquid chromatography (HPLC) and liquid chromatography-mass spectroscopy (LC-MS) to determine the purity and identity of the compounds.</a:t>
              </a:r>
            </a:p>
          </p:txBody>
        </p:sp>
        <p:sp>
          <p:nvSpPr>
            <p:cNvPr id="177" name="TextBox 176"/>
            <p:cNvSpPr txBox="1"/>
            <p:nvPr/>
          </p:nvSpPr>
          <p:spPr>
            <a:xfrm>
              <a:off x="34061307" y="18030575"/>
              <a:ext cx="9610692"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Garamond"/>
                  <a:cs typeface="Garamond"/>
                </a:rPr>
                <a:t>Future Work</a:t>
              </a:r>
              <a:endParaRPr lang="en-US" sz="6000">
                <a:solidFill>
                  <a:schemeClr val="bg1"/>
                </a:solidFill>
                <a:latin typeface="Garamond"/>
                <a:cs typeface="Garamond"/>
              </a:endParaRPr>
            </a:p>
          </p:txBody>
        </p:sp>
      </p:grpSp>
      <p:sp>
        <p:nvSpPr>
          <p:cNvPr id="178" name="TextBox 177"/>
          <p:cNvSpPr txBox="1"/>
          <p:nvPr/>
        </p:nvSpPr>
        <p:spPr>
          <a:xfrm>
            <a:off x="33904188" y="22883975"/>
            <a:ext cx="9501974" cy="871393"/>
          </a:xfrm>
          <a:prstGeom prst="rect">
            <a:avLst/>
          </a:prstGeom>
          <a:solidFill>
            <a:srgbClr val="0A254E"/>
          </a:solidFill>
          <a:ln>
            <a:solidFill>
              <a:schemeClr val="tx1"/>
            </a:solidFill>
          </a:ln>
        </p:spPr>
        <p:txBody>
          <a:bodyPr wrap="square" lIns="131445" tIns="65723" rIns="131445" bIns="65723" rtlCol="0" anchor="t">
            <a:spAutoFit/>
          </a:bodyPr>
          <a:lstStyle/>
          <a:p>
            <a:pPr algn="ctr"/>
            <a:r>
              <a:rPr lang="en-US" sz="4800" dirty="0">
                <a:solidFill>
                  <a:schemeClr val="bg1"/>
                </a:solidFill>
                <a:latin typeface="Times New Roman"/>
                <a:cs typeface="Times New Roman"/>
              </a:rPr>
              <a:t>References and Acknowledgments</a:t>
            </a:r>
            <a:endParaRPr lang="en-US" sz="6000" dirty="0">
              <a:solidFill>
                <a:schemeClr val="bg1"/>
              </a:solidFill>
              <a:latin typeface="Times New Roman"/>
              <a:cs typeface="Times New Roman"/>
            </a:endParaRPr>
          </a:p>
        </p:txBody>
      </p:sp>
      <p:grpSp>
        <p:nvGrpSpPr>
          <p:cNvPr id="179" name="Group 178"/>
          <p:cNvGrpSpPr/>
          <p:nvPr/>
        </p:nvGrpSpPr>
        <p:grpSpPr>
          <a:xfrm>
            <a:off x="33899884" y="3878204"/>
            <a:ext cx="9537447" cy="13697656"/>
            <a:chOff x="34008529" y="3934553"/>
            <a:chExt cx="9328884" cy="12711872"/>
          </a:xfrm>
        </p:grpSpPr>
        <p:sp>
          <p:nvSpPr>
            <p:cNvPr id="180" name="TextBox 179"/>
            <p:cNvSpPr txBox="1"/>
            <p:nvPr/>
          </p:nvSpPr>
          <p:spPr>
            <a:xfrm>
              <a:off x="34008529" y="4700802"/>
              <a:ext cx="9328884" cy="11289141"/>
            </a:xfrm>
            <a:prstGeom prst="rect">
              <a:avLst/>
            </a:prstGeom>
            <a:solidFill>
              <a:srgbClr val="FFFFFF"/>
            </a:solidFill>
            <a:ln cap="rnd">
              <a:solidFill>
                <a:schemeClr val="tx1"/>
              </a:solidFill>
            </a:ln>
          </p:spPr>
          <p:txBody>
            <a:bodyPr wrap="square" lIns="182880" tIns="45720" rIns="182880" bIns="45720" rtlCol="0" anchor="t">
              <a:noAutofit/>
            </a:bodyPr>
            <a:lstStyle/>
            <a:p>
              <a:pPr algn="just"/>
              <a:endParaRPr lang="en-US" sz="1800">
                <a:latin typeface="Garamond"/>
                <a:cs typeface="Garamond"/>
              </a:endParaRPr>
            </a:p>
            <a:p>
              <a:pPr algn="just"/>
              <a:endParaRPr lang="en-US" sz="1800">
                <a:latin typeface="Garamond"/>
                <a:cs typeface="Garamond"/>
              </a:endParaRPr>
            </a:p>
            <a:p>
              <a:pPr algn="just"/>
              <a:endParaRPr lang="en-US" sz="1800">
                <a:latin typeface="Garamond"/>
                <a:cs typeface="Garamond"/>
              </a:endParaRPr>
            </a:p>
          </p:txBody>
        </p:sp>
        <p:sp>
          <p:nvSpPr>
            <p:cNvPr id="181" name="TextBox 180"/>
            <p:cNvSpPr txBox="1"/>
            <p:nvPr/>
          </p:nvSpPr>
          <p:spPr>
            <a:xfrm>
              <a:off x="34011515" y="3934553"/>
              <a:ext cx="9275274" cy="77031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Results and Conclusion</a:t>
              </a:r>
              <a:endParaRPr lang="en-US" sz="6000" dirty="0">
                <a:solidFill>
                  <a:schemeClr val="bg1"/>
                </a:solidFill>
                <a:latin typeface="Times New Roman"/>
                <a:cs typeface="Times New Roman"/>
              </a:endParaRPr>
            </a:p>
          </p:txBody>
        </p:sp>
        <p:sp>
          <p:nvSpPr>
            <p:cNvPr id="182" name="Rectangle 181"/>
            <p:cNvSpPr/>
            <p:nvPr/>
          </p:nvSpPr>
          <p:spPr>
            <a:xfrm>
              <a:off x="34083534" y="4678666"/>
              <a:ext cx="9089922" cy="11967759"/>
            </a:xfrm>
            <a:prstGeom prst="rect">
              <a:avLst/>
            </a:prstGeom>
          </p:spPr>
          <p:txBody>
            <a:bodyPr wrap="square" lIns="91440" tIns="45720" rIns="91440" bIns="45720" anchor="t">
              <a:spAutoFit/>
            </a:bodyPr>
            <a:lstStyle/>
            <a:p>
              <a:pPr algn="just"/>
              <a:r>
                <a:rPr lang="en-US" sz="2600" b="1" dirty="0">
                  <a:latin typeface="Times New Roman"/>
                  <a:cs typeface="Times New Roman"/>
                </a:rPr>
                <a:t>1. Several new anthraquinone-based fluorophores were synthesized and characterized by various analytical tools. These dyes seem to be efficient in their dying abilities and appear to be promising in their abilities. </a:t>
              </a:r>
            </a:p>
            <a:p>
              <a:pPr algn="just"/>
              <a:r>
                <a:rPr lang="en-US" sz="2600" b="1" dirty="0">
                  <a:latin typeface="Times New Roman"/>
                  <a:cs typeface="Times New Roman"/>
                </a:rPr>
                <a:t>2. These new fluorophores exhibit fluorescent properties with excitation and emission maxima between 380-750 nm, and the Stokes shifts are large enough to diminish the magnitude of self-quenching.</a:t>
              </a:r>
              <a:endParaRPr lang="en-US" dirty="0"/>
            </a:p>
            <a:p>
              <a:pPr algn="just"/>
              <a:r>
                <a:rPr lang="en-US" sz="2600" b="1" dirty="0">
                  <a:latin typeface="Times New Roman"/>
                  <a:cs typeface="Times New Roman"/>
                </a:rPr>
                <a:t>3. ADS3 shows the ability to permeate cell membranes and stain organelles inside the cell.</a:t>
              </a:r>
              <a:endParaRPr lang="en-US" sz="2600" dirty="0">
                <a:latin typeface="Times New Roman"/>
                <a:cs typeface="Times New Roman"/>
              </a:endParaRPr>
            </a:p>
            <a:p>
              <a:pPr algn="just"/>
              <a:r>
                <a:rPr lang="en-US" sz="2600" b="1" dirty="0">
                  <a:latin typeface="Times New Roman"/>
                  <a:cs typeface="Times New Roman"/>
                </a:rPr>
                <a:t>Figure 8</a:t>
              </a:r>
              <a:r>
                <a:rPr lang="en-US" sz="2600" dirty="0">
                  <a:latin typeface="Times New Roman"/>
                  <a:cs typeface="Times New Roman"/>
                </a:rPr>
                <a:t> shows that the ADS3 compound can stain buccal cells without needing a lengthy washing stage that requires a centrifuge and using low temperatures. ADS3 can stain live cells just through incubation at room temperature in the dark. </a:t>
              </a:r>
            </a:p>
            <a:p>
              <a:pPr algn="just"/>
              <a:r>
                <a:rPr lang="en-US" sz="2600" b="1" dirty="0">
                  <a:latin typeface="Times New Roman"/>
                  <a:cs typeface="Times New Roman"/>
                </a:rPr>
                <a:t>4. FT-IR spectra, melting point analyses, and TLC plates prove the presence of new compounds with properties different from the starting materials and consistent with theoretical values. </a:t>
              </a:r>
              <a:endParaRPr lang="en-US" sz="2600" dirty="0">
                <a:latin typeface="Times New Roman"/>
                <a:cs typeface="Times New Roman"/>
              </a:endParaRPr>
            </a:p>
            <a:p>
              <a:pPr algn="just"/>
              <a:r>
                <a:rPr lang="en-US" sz="2600" dirty="0">
                  <a:latin typeface="Times New Roman"/>
                  <a:cs typeface="Times New Roman"/>
                </a:rPr>
                <a:t>These experimental techniques identify new characteristics between the starting material and synthesized compounds. New characteristics then indicated successful synthesis reactions.</a:t>
              </a:r>
              <a:endParaRPr lang="en-US" sz="2600" b="1" dirty="0">
                <a:latin typeface="Times New Roman"/>
                <a:cs typeface="Times New Roman"/>
              </a:endParaRPr>
            </a:p>
            <a:p>
              <a:pPr algn="just"/>
              <a:r>
                <a:rPr lang="en-US" sz="2600" b="1" dirty="0">
                  <a:latin typeface="Times New Roman"/>
                  <a:cs typeface="Times New Roman"/>
                </a:rPr>
                <a:t>5. RRT1-4 presented difficulty in being isolated and purified.</a:t>
              </a:r>
            </a:p>
            <a:p>
              <a:pPr algn="just"/>
              <a:r>
                <a:rPr lang="en-US" sz="2600" dirty="0">
                  <a:latin typeface="Times New Roman"/>
                  <a:cs typeface="Times New Roman"/>
                </a:rPr>
                <a:t>A suitable solvent, or mixture of solvents, was difficult to locate/isolate and purify these compounds. Without isolation and purification, these compounds’ properties were not able to be completely identified. </a:t>
              </a:r>
            </a:p>
            <a:p>
              <a:pPr algn="just"/>
              <a:r>
                <a:rPr lang="en-US" sz="2600" b="1" dirty="0">
                  <a:latin typeface="Times New Roman"/>
                  <a:cs typeface="Times New Roman"/>
                </a:rPr>
                <a:t>6. RRT5 demonstrated promising results in terms of purity and physical properties. </a:t>
              </a:r>
            </a:p>
            <a:p>
              <a:pPr algn="just"/>
              <a:r>
                <a:rPr lang="en-US" sz="2600" dirty="0">
                  <a:latin typeface="Times New Roman"/>
                  <a:cs typeface="Times New Roman"/>
                </a:rPr>
                <a:t>The RRT5 product was successfully found to be a compound different than the starting material. Experimental techniques demonstrated the relative purity of the compound. This compound proved promising as it was water-soluble. </a:t>
              </a:r>
              <a:endParaRPr lang="en-US" sz="2600" b="1" dirty="0">
                <a:latin typeface="Times New Roman"/>
                <a:cs typeface="Times New Roman"/>
              </a:endParaRPr>
            </a:p>
            <a:p>
              <a:endParaRPr lang="en-US" sz="2600" dirty="0">
                <a:latin typeface="Times New Roman"/>
                <a:cs typeface="Times New Roman"/>
              </a:endParaRPr>
            </a:p>
          </p:txBody>
        </p:sp>
      </p:gr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pic>
        <p:nvPicPr>
          <p:cNvPr id="2" name="Picture 2" descr="A picture containing table, cup, indoor, glass&#10;&#10;Description automatically generated">
            <a:extLst>
              <a:ext uri="{FF2B5EF4-FFF2-40B4-BE49-F238E27FC236}">
                <a16:creationId xmlns:a16="http://schemas.microsoft.com/office/drawing/2014/main" id="{2300086D-EABC-4C6B-9F50-1E4BED3CFA17}"/>
              </a:ext>
            </a:extLst>
          </p:cNvPr>
          <p:cNvPicPr>
            <a:picLocks noChangeAspect="1"/>
          </p:cNvPicPr>
          <p:nvPr/>
        </p:nvPicPr>
        <p:blipFill rotWithShape="1">
          <a:blip r:embed="rId4"/>
          <a:srcRect l="51610" t="59751" r="7557"/>
          <a:stretch/>
        </p:blipFill>
        <p:spPr>
          <a:xfrm>
            <a:off x="14993918" y="24029173"/>
            <a:ext cx="4248271" cy="2308680"/>
          </a:xfrm>
          <a:prstGeom prst="rect">
            <a:avLst/>
          </a:prstGeom>
        </p:spPr>
      </p:pic>
      <p:pic>
        <p:nvPicPr>
          <p:cNvPr id="7" name="Picture 7" descr="Diagram, schematic&#10;&#10;Description automatically generated">
            <a:extLst>
              <a:ext uri="{FF2B5EF4-FFF2-40B4-BE49-F238E27FC236}">
                <a16:creationId xmlns:a16="http://schemas.microsoft.com/office/drawing/2014/main" id="{E2570892-8E87-4129-9617-1B0C277831E4}"/>
              </a:ext>
            </a:extLst>
          </p:cNvPr>
          <p:cNvPicPr>
            <a:picLocks noChangeAspect="1"/>
          </p:cNvPicPr>
          <p:nvPr/>
        </p:nvPicPr>
        <p:blipFill>
          <a:blip r:embed="rId5"/>
          <a:stretch>
            <a:fillRect/>
          </a:stretch>
        </p:blipFill>
        <p:spPr>
          <a:xfrm>
            <a:off x="17115635" y="4702329"/>
            <a:ext cx="4623759" cy="2888486"/>
          </a:xfrm>
          <a:prstGeom prst="rect">
            <a:avLst/>
          </a:prstGeom>
        </p:spPr>
      </p:pic>
      <p:pic>
        <p:nvPicPr>
          <p:cNvPr id="8" name="Picture 8" descr="Diagram, schematic&#10;&#10;Description automatically generated">
            <a:extLst>
              <a:ext uri="{FF2B5EF4-FFF2-40B4-BE49-F238E27FC236}">
                <a16:creationId xmlns:a16="http://schemas.microsoft.com/office/drawing/2014/main" id="{13695CF8-1C0D-4289-85CA-0A4B0D1F2D0C}"/>
              </a:ext>
            </a:extLst>
          </p:cNvPr>
          <p:cNvPicPr>
            <a:picLocks noChangeAspect="1"/>
          </p:cNvPicPr>
          <p:nvPr/>
        </p:nvPicPr>
        <p:blipFill>
          <a:blip r:embed="rId6"/>
          <a:stretch>
            <a:fillRect/>
          </a:stretch>
        </p:blipFill>
        <p:spPr>
          <a:xfrm>
            <a:off x="12416590" y="4699214"/>
            <a:ext cx="4209690" cy="2538034"/>
          </a:xfrm>
          <a:prstGeom prst="rect">
            <a:avLst/>
          </a:prstGeom>
        </p:spPr>
      </p:pic>
      <p:pic>
        <p:nvPicPr>
          <p:cNvPr id="9" name="Picture 9" descr="Chart&#10;&#10;Description automatically generated">
            <a:extLst>
              <a:ext uri="{FF2B5EF4-FFF2-40B4-BE49-F238E27FC236}">
                <a16:creationId xmlns:a16="http://schemas.microsoft.com/office/drawing/2014/main" id="{92482371-04CB-4B48-9309-DA09BB388F41}"/>
              </a:ext>
            </a:extLst>
          </p:cNvPr>
          <p:cNvPicPr>
            <a:picLocks noChangeAspect="1"/>
          </p:cNvPicPr>
          <p:nvPr/>
        </p:nvPicPr>
        <p:blipFill rotWithShape="1">
          <a:blip r:embed="rId7"/>
          <a:srcRect l="62" t="5639" r="5729" b="-397"/>
          <a:stretch/>
        </p:blipFill>
        <p:spPr>
          <a:xfrm>
            <a:off x="14800137" y="9486447"/>
            <a:ext cx="5878483" cy="2897238"/>
          </a:xfrm>
          <a:prstGeom prst="rect">
            <a:avLst/>
          </a:prstGeom>
        </p:spPr>
      </p:pic>
      <p:pic>
        <p:nvPicPr>
          <p:cNvPr id="10" name="Picture 10" descr="Chart, line chart&#10;&#10;Description automatically generated">
            <a:extLst>
              <a:ext uri="{FF2B5EF4-FFF2-40B4-BE49-F238E27FC236}">
                <a16:creationId xmlns:a16="http://schemas.microsoft.com/office/drawing/2014/main" id="{42CF4B05-F98F-42E2-B956-792EA7D74CDF}"/>
              </a:ext>
            </a:extLst>
          </p:cNvPr>
          <p:cNvPicPr>
            <a:picLocks noChangeAspect="1"/>
          </p:cNvPicPr>
          <p:nvPr/>
        </p:nvPicPr>
        <p:blipFill rotWithShape="1">
          <a:blip r:embed="rId8"/>
          <a:srcRect l="584" t="6642" r="6744" b="-369"/>
          <a:stretch/>
        </p:blipFill>
        <p:spPr>
          <a:xfrm>
            <a:off x="24291666" y="9485435"/>
            <a:ext cx="5620098" cy="3006331"/>
          </a:xfrm>
          <a:prstGeom prst="rect">
            <a:avLst/>
          </a:prstGeom>
        </p:spPr>
      </p:pic>
      <p:pic>
        <p:nvPicPr>
          <p:cNvPr id="11" name="Picture 11" descr="A picture containing ocean floor&#10;&#10;Description automatically generated">
            <a:extLst>
              <a:ext uri="{FF2B5EF4-FFF2-40B4-BE49-F238E27FC236}">
                <a16:creationId xmlns:a16="http://schemas.microsoft.com/office/drawing/2014/main" id="{6C69081D-D687-408B-89F2-C1AEEC7CAF27}"/>
              </a:ext>
            </a:extLst>
          </p:cNvPr>
          <p:cNvPicPr>
            <a:picLocks noChangeAspect="1"/>
          </p:cNvPicPr>
          <p:nvPr/>
        </p:nvPicPr>
        <p:blipFill>
          <a:blip r:embed="rId9"/>
          <a:stretch>
            <a:fillRect/>
          </a:stretch>
        </p:blipFill>
        <p:spPr>
          <a:xfrm>
            <a:off x="23190987" y="19197447"/>
            <a:ext cx="4088922" cy="3672317"/>
          </a:xfrm>
          <a:prstGeom prst="rect">
            <a:avLst/>
          </a:prstGeom>
        </p:spPr>
      </p:pic>
      <p:pic>
        <p:nvPicPr>
          <p:cNvPr id="12" name="Picture 12" descr="A picture containing soup&#10;&#10;Description automatically generated">
            <a:extLst>
              <a:ext uri="{FF2B5EF4-FFF2-40B4-BE49-F238E27FC236}">
                <a16:creationId xmlns:a16="http://schemas.microsoft.com/office/drawing/2014/main" id="{F37902C7-D1C0-4790-B6BA-161B9C7C4171}"/>
              </a:ext>
            </a:extLst>
          </p:cNvPr>
          <p:cNvPicPr>
            <a:picLocks noChangeAspect="1"/>
          </p:cNvPicPr>
          <p:nvPr/>
        </p:nvPicPr>
        <p:blipFill rotWithShape="1">
          <a:blip r:embed="rId10"/>
          <a:srcRect l="5287" t="222" r="16092" b="439"/>
          <a:stretch/>
        </p:blipFill>
        <p:spPr>
          <a:xfrm>
            <a:off x="27279909" y="19202074"/>
            <a:ext cx="4245570" cy="3667690"/>
          </a:xfrm>
          <a:prstGeom prst="rect">
            <a:avLst/>
          </a:prstGeom>
        </p:spPr>
      </p:pic>
      <p:sp>
        <p:nvSpPr>
          <p:cNvPr id="34" name="TextBox 33">
            <a:extLst>
              <a:ext uri="{FF2B5EF4-FFF2-40B4-BE49-F238E27FC236}">
                <a16:creationId xmlns:a16="http://schemas.microsoft.com/office/drawing/2014/main" id="{B7AEBC94-A447-46D4-A529-3F45F692BBEF}"/>
              </a:ext>
            </a:extLst>
          </p:cNvPr>
          <p:cNvSpPr txBox="1"/>
          <p:nvPr/>
        </p:nvSpPr>
        <p:spPr>
          <a:xfrm>
            <a:off x="12521780" y="7668060"/>
            <a:ext cx="1985800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cs typeface="Calibri"/>
              </a:rPr>
              <a:t> </a:t>
            </a:r>
            <a:r>
              <a:rPr lang="en-US" sz="2800" b="1" dirty="0">
                <a:latin typeface="Times New Roman"/>
                <a:cs typeface="Calibri"/>
              </a:rPr>
              <a:t>                     (a)                       </a:t>
            </a:r>
            <a:r>
              <a:rPr lang="en-US" sz="2800" b="1" dirty="0">
                <a:latin typeface="Times New Roman"/>
                <a:ea typeface="+mn-lt"/>
                <a:cs typeface="+mn-lt"/>
              </a:rPr>
              <a:t> </a:t>
            </a:r>
            <a:r>
              <a:rPr lang="en-US" sz="2800" b="1" dirty="0">
                <a:latin typeface="Times New Roman"/>
                <a:cs typeface="Calibri"/>
              </a:rPr>
              <a:t>                          (b)  </a:t>
            </a:r>
            <a:r>
              <a:rPr lang="en-US" sz="2800" b="1" dirty="0">
                <a:latin typeface="Times New Roman"/>
                <a:ea typeface="+mn-lt"/>
                <a:cs typeface="+mn-lt"/>
              </a:rPr>
              <a:t>                       </a:t>
            </a:r>
            <a:r>
              <a:rPr lang="en-US" sz="2800" b="1" dirty="0">
                <a:latin typeface="Times New Roman"/>
                <a:cs typeface="Calibri"/>
              </a:rPr>
              <a:t>                              (c)                                                         (d)</a:t>
            </a:r>
            <a:endParaRPr lang="en-US" sz="2800" dirty="0">
              <a:latin typeface="Times New Roman"/>
              <a:cs typeface="Calibri"/>
            </a:endParaRPr>
          </a:p>
          <a:p>
            <a:r>
              <a:rPr lang="en-US" sz="2800" b="1" dirty="0">
                <a:latin typeface="Times New Roman"/>
                <a:cs typeface="Times New Roman"/>
              </a:rPr>
              <a:t>Figure 1.  </a:t>
            </a:r>
            <a:r>
              <a:rPr lang="en-US" sz="2800" dirty="0">
                <a:latin typeface="Times New Roman"/>
                <a:cs typeface="Times New Roman"/>
              </a:rPr>
              <a:t>The structure of the anthraquinone core with respective R-group positions (a) [4]. The structure for DRAQ5 (b) [5], DAPI (c) [6], and fluorescein (d) [7]. </a:t>
            </a:r>
          </a:p>
        </p:txBody>
      </p:sp>
      <p:sp>
        <p:nvSpPr>
          <p:cNvPr id="35" name="TextBox 34">
            <a:extLst>
              <a:ext uri="{FF2B5EF4-FFF2-40B4-BE49-F238E27FC236}">
                <a16:creationId xmlns:a16="http://schemas.microsoft.com/office/drawing/2014/main" id="{FC90DC96-F126-4C33-8DCE-C146327FA91A}"/>
              </a:ext>
            </a:extLst>
          </p:cNvPr>
          <p:cNvSpPr txBox="1"/>
          <p:nvPr/>
        </p:nvSpPr>
        <p:spPr>
          <a:xfrm>
            <a:off x="13255579" y="26333357"/>
            <a:ext cx="769494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imes New Roman"/>
                <a:cs typeface="Times New Roman"/>
              </a:rPr>
              <a:t>Figure 7.  </a:t>
            </a:r>
            <a:r>
              <a:rPr lang="en-US" sz="2800" dirty="0">
                <a:latin typeface="Times New Roman"/>
                <a:cs typeface="Times New Roman"/>
              </a:rPr>
              <a:t>AFS1 compound fluorescing under UV light [4].</a:t>
            </a:r>
            <a:endParaRPr lang="en-US" dirty="0">
              <a:latin typeface="Times New Roman"/>
              <a:cs typeface="Times New Roman"/>
            </a:endParaRPr>
          </a:p>
        </p:txBody>
      </p:sp>
      <p:sp>
        <p:nvSpPr>
          <p:cNvPr id="36" name="TextBox 35">
            <a:extLst>
              <a:ext uri="{FF2B5EF4-FFF2-40B4-BE49-F238E27FC236}">
                <a16:creationId xmlns:a16="http://schemas.microsoft.com/office/drawing/2014/main" id="{B028C807-B065-403F-9D13-742CCE5611F4}"/>
              </a:ext>
            </a:extLst>
          </p:cNvPr>
          <p:cNvSpPr txBox="1"/>
          <p:nvPr/>
        </p:nvSpPr>
        <p:spPr>
          <a:xfrm>
            <a:off x="13621109" y="12672240"/>
            <a:ext cx="86609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imes New Roman"/>
                <a:cs typeface="Times New Roman"/>
              </a:rPr>
              <a:t>Figure 2. </a:t>
            </a:r>
            <a:r>
              <a:rPr lang="en-US" sz="2800" dirty="0">
                <a:latin typeface="Times New Roman"/>
                <a:cs typeface="Times New Roman"/>
              </a:rPr>
              <a:t> ADS3 fluorometer spectrum. The excitation and emission maxima are 425.5/560.5 nm [4]. </a:t>
            </a:r>
          </a:p>
        </p:txBody>
      </p:sp>
      <p:sp>
        <p:nvSpPr>
          <p:cNvPr id="38" name="TextBox 37">
            <a:extLst>
              <a:ext uri="{FF2B5EF4-FFF2-40B4-BE49-F238E27FC236}">
                <a16:creationId xmlns:a16="http://schemas.microsoft.com/office/drawing/2014/main" id="{00EEB27F-2A56-463E-A36B-FAAB20E8DC2E}"/>
              </a:ext>
            </a:extLst>
          </p:cNvPr>
          <p:cNvSpPr txBox="1"/>
          <p:nvPr/>
        </p:nvSpPr>
        <p:spPr>
          <a:xfrm>
            <a:off x="22997207" y="12666073"/>
            <a:ext cx="917069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imes New Roman"/>
                <a:cs typeface="Times New Roman"/>
              </a:rPr>
              <a:t>Figure 3. </a:t>
            </a:r>
            <a:r>
              <a:rPr lang="en-US" sz="2800" dirty="0">
                <a:latin typeface="Times New Roman"/>
                <a:cs typeface="Times New Roman"/>
              </a:rPr>
              <a:t> AFS1AA in Tris buffer fluorometer spectrum. The excitation and emission maxima are 397.0/485.5 nm [4].</a:t>
            </a:r>
          </a:p>
        </p:txBody>
      </p:sp>
      <p:sp>
        <p:nvSpPr>
          <p:cNvPr id="39" name="TextBox 38">
            <a:extLst>
              <a:ext uri="{FF2B5EF4-FFF2-40B4-BE49-F238E27FC236}">
                <a16:creationId xmlns:a16="http://schemas.microsoft.com/office/drawing/2014/main" id="{F7897475-AA14-497E-9727-4926D4F1B74B}"/>
              </a:ext>
            </a:extLst>
          </p:cNvPr>
          <p:cNvSpPr txBox="1"/>
          <p:nvPr/>
        </p:nvSpPr>
        <p:spPr>
          <a:xfrm>
            <a:off x="22601481" y="23120509"/>
            <a:ext cx="1066464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imes New Roman"/>
                <a:cs typeface="Times New Roman"/>
              </a:rPr>
              <a:t>Figure 6. </a:t>
            </a:r>
            <a:r>
              <a:rPr lang="en-US" sz="2800" dirty="0">
                <a:latin typeface="Times New Roman"/>
                <a:cs typeface="Times New Roman"/>
              </a:rPr>
              <a:t> Live buccal cells stained with ADS3 using Zeiss </a:t>
            </a:r>
            <a:r>
              <a:rPr lang="en-US" sz="2800" dirty="0" err="1">
                <a:latin typeface="Times New Roman"/>
                <a:cs typeface="Times New Roman"/>
              </a:rPr>
              <a:t>Axioskop</a:t>
            </a:r>
            <a:r>
              <a:rPr lang="en-US" sz="2800" dirty="0">
                <a:latin typeface="Times New Roman"/>
                <a:cs typeface="Times New Roman"/>
              </a:rPr>
              <a:t> 2 </a:t>
            </a:r>
          </a:p>
          <a:p>
            <a:r>
              <a:rPr lang="en-US" sz="2800" dirty="0">
                <a:latin typeface="Times New Roman"/>
                <a:cs typeface="Times New Roman"/>
              </a:rPr>
              <a:t>Plus fluorescence microscope [4].</a:t>
            </a:r>
            <a:endParaRPr lang="en-US" dirty="0">
              <a:latin typeface="Times New Roman"/>
              <a:cs typeface="Times New Roman"/>
            </a:endParaRPr>
          </a:p>
        </p:txBody>
      </p:sp>
      <p:pic>
        <p:nvPicPr>
          <p:cNvPr id="18" name="Picture 18" descr="Diagram&#10;&#10;Description automatically generated">
            <a:extLst>
              <a:ext uri="{FF2B5EF4-FFF2-40B4-BE49-F238E27FC236}">
                <a16:creationId xmlns:a16="http://schemas.microsoft.com/office/drawing/2014/main" id="{EB36F002-9504-4625-9896-ED00B10B2348}"/>
              </a:ext>
            </a:extLst>
          </p:cNvPr>
          <p:cNvPicPr>
            <a:picLocks noChangeAspect="1"/>
          </p:cNvPicPr>
          <p:nvPr/>
        </p:nvPicPr>
        <p:blipFill>
          <a:blip r:embed="rId11"/>
          <a:stretch>
            <a:fillRect/>
          </a:stretch>
        </p:blipFill>
        <p:spPr>
          <a:xfrm>
            <a:off x="22282030" y="5086912"/>
            <a:ext cx="5400135" cy="2115412"/>
          </a:xfrm>
          <a:prstGeom prst="rect">
            <a:avLst/>
          </a:prstGeom>
        </p:spPr>
      </p:pic>
      <p:pic>
        <p:nvPicPr>
          <p:cNvPr id="19" name="Picture 19">
            <a:extLst>
              <a:ext uri="{FF2B5EF4-FFF2-40B4-BE49-F238E27FC236}">
                <a16:creationId xmlns:a16="http://schemas.microsoft.com/office/drawing/2014/main" id="{0F9FBFC6-AD79-41ED-9EAC-B6399AA70E5C}"/>
              </a:ext>
            </a:extLst>
          </p:cNvPr>
          <p:cNvPicPr>
            <a:picLocks noChangeAspect="1"/>
          </p:cNvPicPr>
          <p:nvPr/>
        </p:nvPicPr>
        <p:blipFill>
          <a:blip r:embed="rId12"/>
          <a:stretch>
            <a:fillRect/>
          </a:stretch>
        </p:blipFill>
        <p:spPr>
          <a:xfrm>
            <a:off x="28545602" y="4932681"/>
            <a:ext cx="3640346" cy="2426825"/>
          </a:xfrm>
          <a:prstGeom prst="rect">
            <a:avLst/>
          </a:prstGeom>
        </p:spPr>
      </p:pic>
      <p:pic>
        <p:nvPicPr>
          <p:cNvPr id="20" name="Picture 20" descr="A picture containing text, whiteboard&#10;&#10;Description automatically generated">
            <a:extLst>
              <a:ext uri="{FF2B5EF4-FFF2-40B4-BE49-F238E27FC236}">
                <a16:creationId xmlns:a16="http://schemas.microsoft.com/office/drawing/2014/main" id="{5BD0C68C-AFFF-4305-99FC-50E2CFB23E75}"/>
              </a:ext>
            </a:extLst>
          </p:cNvPr>
          <p:cNvPicPr>
            <a:picLocks noChangeAspect="1"/>
          </p:cNvPicPr>
          <p:nvPr/>
        </p:nvPicPr>
        <p:blipFill>
          <a:blip r:embed="rId13"/>
          <a:stretch>
            <a:fillRect/>
          </a:stretch>
        </p:blipFill>
        <p:spPr>
          <a:xfrm>
            <a:off x="14794467" y="13834214"/>
            <a:ext cx="5676178" cy="3728071"/>
          </a:xfrm>
          <a:prstGeom prst="rect">
            <a:avLst/>
          </a:prstGeom>
        </p:spPr>
      </p:pic>
      <p:sp>
        <p:nvSpPr>
          <p:cNvPr id="51" name="TextBox 50">
            <a:extLst>
              <a:ext uri="{FF2B5EF4-FFF2-40B4-BE49-F238E27FC236}">
                <a16:creationId xmlns:a16="http://schemas.microsoft.com/office/drawing/2014/main" id="{F33C5A05-130B-4EF0-9CFE-B5C393E3D14B}"/>
              </a:ext>
            </a:extLst>
          </p:cNvPr>
          <p:cNvSpPr txBox="1"/>
          <p:nvPr/>
        </p:nvSpPr>
        <p:spPr>
          <a:xfrm>
            <a:off x="13508241" y="17441964"/>
            <a:ext cx="1787384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imes New Roman"/>
                <a:cs typeface="Times New Roman"/>
              </a:rPr>
              <a:t>                                         (a)                                                                                                      (b)</a:t>
            </a:r>
          </a:p>
          <a:p>
            <a:r>
              <a:rPr lang="en-US" sz="2800" b="1" dirty="0">
                <a:latin typeface="Times New Roman"/>
                <a:cs typeface="Times New Roman"/>
              </a:rPr>
              <a:t>Figure 4.  </a:t>
            </a:r>
            <a:r>
              <a:rPr lang="en-US" sz="2800" dirty="0">
                <a:latin typeface="Times New Roman"/>
                <a:cs typeface="Times New Roman"/>
              </a:rPr>
              <a:t>Sodium fluorescein spectrum with an excitation and emission maxima are at 490.0/514.0 nm (a). DAPI spectrum with an excitation and emission maxima at 345.0/445.5 nm (b) [4].</a:t>
            </a:r>
            <a:endParaRPr lang="en-US" dirty="0"/>
          </a:p>
        </p:txBody>
      </p:sp>
      <p:pic>
        <p:nvPicPr>
          <p:cNvPr id="23" name="Picture 23" descr="Diagram&#10;&#10;Description automatically generated">
            <a:extLst>
              <a:ext uri="{FF2B5EF4-FFF2-40B4-BE49-F238E27FC236}">
                <a16:creationId xmlns:a16="http://schemas.microsoft.com/office/drawing/2014/main" id="{857361EA-BDC8-4030-9CF7-301ABAB6058B}"/>
              </a:ext>
            </a:extLst>
          </p:cNvPr>
          <p:cNvPicPr>
            <a:picLocks noChangeAspect="1"/>
          </p:cNvPicPr>
          <p:nvPr/>
        </p:nvPicPr>
        <p:blipFill>
          <a:blip r:embed="rId14"/>
          <a:stretch>
            <a:fillRect/>
          </a:stretch>
        </p:blipFill>
        <p:spPr>
          <a:xfrm>
            <a:off x="13994954" y="19101227"/>
            <a:ext cx="6883878" cy="3633582"/>
          </a:xfrm>
          <a:prstGeom prst="rect">
            <a:avLst/>
          </a:prstGeom>
        </p:spPr>
      </p:pic>
      <p:sp>
        <p:nvSpPr>
          <p:cNvPr id="53" name="TextBox 52">
            <a:extLst>
              <a:ext uri="{FF2B5EF4-FFF2-40B4-BE49-F238E27FC236}">
                <a16:creationId xmlns:a16="http://schemas.microsoft.com/office/drawing/2014/main" id="{CA624BA7-18A2-4FF0-8331-D70125448626}"/>
              </a:ext>
            </a:extLst>
          </p:cNvPr>
          <p:cNvSpPr txBox="1"/>
          <p:nvPr/>
        </p:nvSpPr>
        <p:spPr>
          <a:xfrm>
            <a:off x="13236699" y="22741515"/>
            <a:ext cx="7830061" cy="9902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imes New Roman"/>
                <a:cs typeface="Times New Roman"/>
              </a:rPr>
              <a:t>Figure 5. </a:t>
            </a:r>
            <a:r>
              <a:rPr lang="en-US" sz="2800" dirty="0">
                <a:latin typeface="Times New Roman"/>
                <a:cs typeface="Times New Roman"/>
              </a:rPr>
              <a:t> Jablonski diagram shows the process of light absorption and emission [2].</a:t>
            </a:r>
          </a:p>
        </p:txBody>
      </p:sp>
      <p:pic>
        <p:nvPicPr>
          <p:cNvPr id="3" name="Picture 4" descr="Chart&#10;&#10;Description automatically generated">
            <a:extLst>
              <a:ext uri="{FF2B5EF4-FFF2-40B4-BE49-F238E27FC236}">
                <a16:creationId xmlns:a16="http://schemas.microsoft.com/office/drawing/2014/main" id="{0CA35131-160B-478C-B465-499A17CFED0F}"/>
              </a:ext>
            </a:extLst>
          </p:cNvPr>
          <p:cNvPicPr>
            <a:picLocks noChangeAspect="1"/>
          </p:cNvPicPr>
          <p:nvPr/>
        </p:nvPicPr>
        <p:blipFill rotWithShape="1">
          <a:blip r:embed="rId15"/>
          <a:srcRect l="2778" r="16898" b="-2203"/>
          <a:stretch/>
        </p:blipFill>
        <p:spPr>
          <a:xfrm>
            <a:off x="23917133" y="13827467"/>
            <a:ext cx="5986682" cy="3737063"/>
          </a:xfrm>
          <a:prstGeom prst="rect">
            <a:avLst/>
          </a:prstGeom>
        </p:spPr>
      </p:pic>
      <p:graphicFrame>
        <p:nvGraphicFramePr>
          <p:cNvPr id="44" name="Chart 43">
            <a:extLst>
              <a:ext uri="{FF2B5EF4-FFF2-40B4-BE49-F238E27FC236}">
                <a16:creationId xmlns:a16="http://schemas.microsoft.com/office/drawing/2014/main" id="{A84BFFB8-2217-484F-854B-9076D09BC727}"/>
              </a:ext>
            </a:extLst>
          </p:cNvPr>
          <p:cNvGraphicFramePr>
            <a:graphicFrameLocks/>
          </p:cNvGraphicFramePr>
          <p:nvPr>
            <p:extLst>
              <p:ext uri="{D42A27DB-BD31-4B8C-83A1-F6EECF244321}">
                <p14:modId xmlns:p14="http://schemas.microsoft.com/office/powerpoint/2010/main" val="53297584"/>
              </p:ext>
            </p:extLst>
          </p:nvPr>
        </p:nvGraphicFramePr>
        <p:xfrm>
          <a:off x="21942921" y="24643665"/>
          <a:ext cx="10864905" cy="5269827"/>
        </p:xfrm>
        <a:graphic>
          <a:graphicData uri="http://schemas.openxmlformats.org/drawingml/2006/chart">
            <c:chart xmlns:c="http://schemas.openxmlformats.org/drawingml/2006/chart" xmlns:r="http://schemas.openxmlformats.org/officeDocument/2006/relationships" r:id="rId16"/>
          </a:graphicData>
        </a:graphic>
      </p:graphicFrame>
      <p:sp>
        <p:nvSpPr>
          <p:cNvPr id="45" name="TextBox 44">
            <a:extLst>
              <a:ext uri="{FF2B5EF4-FFF2-40B4-BE49-F238E27FC236}">
                <a16:creationId xmlns:a16="http://schemas.microsoft.com/office/drawing/2014/main" id="{7AA69955-1D82-644C-A818-9CDEC057527B}"/>
              </a:ext>
            </a:extLst>
          </p:cNvPr>
          <p:cNvSpPr txBox="1"/>
          <p:nvPr/>
        </p:nvSpPr>
        <p:spPr>
          <a:xfrm>
            <a:off x="21997063" y="30205038"/>
            <a:ext cx="1117346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imes New Roman"/>
                <a:cs typeface="Times New Roman"/>
              </a:rPr>
              <a:t>Figure 9.  </a:t>
            </a:r>
            <a:r>
              <a:rPr lang="en-US" sz="2800" dirty="0">
                <a:latin typeface="Times New Roman"/>
                <a:cs typeface="Times New Roman"/>
              </a:rPr>
              <a:t>The graph shows the correlating wavelengths (nm) and Stokes shifts of various anthraquinone compounds [4]. </a:t>
            </a:r>
            <a:endParaRPr lang="en-US" dirty="0">
              <a:latin typeface="Times New Roman"/>
              <a:cs typeface="Times New Roman"/>
            </a:endParaRPr>
          </a:p>
        </p:txBody>
      </p:sp>
      <p:pic>
        <p:nvPicPr>
          <p:cNvPr id="6" name="Picture 5" descr="A picture containing indoor&#10;&#10;Description automatically generated">
            <a:extLst>
              <a:ext uri="{FF2B5EF4-FFF2-40B4-BE49-F238E27FC236}">
                <a16:creationId xmlns:a16="http://schemas.microsoft.com/office/drawing/2014/main" id="{3583C902-F67B-F444-8219-AE551F046116}"/>
              </a:ext>
            </a:extLst>
          </p:cNvPr>
          <p:cNvPicPr>
            <a:picLocks noChangeAspect="1"/>
          </p:cNvPicPr>
          <p:nvPr/>
        </p:nvPicPr>
        <p:blipFill>
          <a:blip r:embed="rId17"/>
          <a:stretch>
            <a:fillRect/>
          </a:stretch>
        </p:blipFill>
        <p:spPr>
          <a:xfrm>
            <a:off x="17275114" y="27463394"/>
            <a:ext cx="3908888" cy="2745748"/>
          </a:xfrm>
          <a:prstGeom prst="rect">
            <a:avLst/>
          </a:prstGeom>
        </p:spPr>
      </p:pic>
      <p:pic>
        <p:nvPicPr>
          <p:cNvPr id="14" name="Picture 13" descr="A picture containing cup, indoor, food, glass&#10;&#10;Description automatically generated">
            <a:extLst>
              <a:ext uri="{FF2B5EF4-FFF2-40B4-BE49-F238E27FC236}">
                <a16:creationId xmlns:a16="http://schemas.microsoft.com/office/drawing/2014/main" id="{791FCF13-87C4-D341-B727-960C038F52C4}"/>
              </a:ext>
            </a:extLst>
          </p:cNvPr>
          <p:cNvPicPr>
            <a:picLocks noChangeAspect="1"/>
          </p:cNvPicPr>
          <p:nvPr/>
        </p:nvPicPr>
        <p:blipFill>
          <a:blip r:embed="rId18"/>
          <a:stretch>
            <a:fillRect/>
          </a:stretch>
        </p:blipFill>
        <p:spPr>
          <a:xfrm>
            <a:off x="13410457" y="27463393"/>
            <a:ext cx="3852722" cy="2745748"/>
          </a:xfrm>
          <a:prstGeom prst="rect">
            <a:avLst/>
          </a:prstGeom>
        </p:spPr>
      </p:pic>
      <p:sp>
        <p:nvSpPr>
          <p:cNvPr id="50" name="TextBox 49">
            <a:extLst>
              <a:ext uri="{FF2B5EF4-FFF2-40B4-BE49-F238E27FC236}">
                <a16:creationId xmlns:a16="http://schemas.microsoft.com/office/drawing/2014/main" id="{E8106B96-0347-064E-A4F3-7153563B9282}"/>
              </a:ext>
            </a:extLst>
          </p:cNvPr>
          <p:cNvSpPr txBox="1"/>
          <p:nvPr/>
        </p:nvSpPr>
        <p:spPr>
          <a:xfrm>
            <a:off x="13255182" y="30209141"/>
            <a:ext cx="786826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imes New Roman"/>
                <a:cs typeface="Times New Roman"/>
              </a:rPr>
              <a:t>Figure 8.  </a:t>
            </a:r>
            <a:r>
              <a:rPr lang="en-US" sz="2800" dirty="0">
                <a:latin typeface="Times New Roman"/>
                <a:cs typeface="Times New Roman"/>
              </a:rPr>
              <a:t>Fluorescein in D.I. water under visible light (left) and short wavelength (365 nm) UV light (right) [4].</a:t>
            </a:r>
            <a:endParaRPr lang="en-US" dirty="0">
              <a:latin typeface="Times New Roman"/>
              <a:cs typeface="Times New Roman"/>
            </a:endParaRPr>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24271</TotalTime>
  <Words>1279</Words>
  <Application>Microsoft Office PowerPoint</Application>
  <PresentationFormat>Custom</PresentationFormat>
  <Paragraphs>65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Tuttle, Richard Raymond</cp:lastModifiedBy>
  <cp:revision>875</cp:revision>
  <dcterms:created xsi:type="dcterms:W3CDTF">2013-10-19T16:33:22Z</dcterms:created>
  <dcterms:modified xsi:type="dcterms:W3CDTF">2022-04-01T18:16:52Z</dcterms:modified>
</cp:coreProperties>
</file>