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1F0F7C-1FB4-6EDF-79D8-E9F3D55EAC39}" v="1990" dt="2022-03-08T23:39:21.260"/>
    <p1510:client id="{2F0CC246-FCA4-E023-5849-F55FCA39C8CA}" v="181" dt="2022-03-08T23:32:40.646"/>
    <p1510:client id="{B87C5DD7-C4D0-4B68-C6E4-6E6251CCE299}" v="99" dt="2022-03-07T15:40:34.089"/>
    <p1510:client id="{FF5DEF90-9B0A-AD89-E65E-8D032BAD7640}" v="99" dt="2022-03-10T14:02:01.563"/>
  </p1510:revLst>
</p1510:revInfo>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0" d="100"/>
          <a:sy n="20" d="100"/>
        </p:scale>
        <p:origin x="939" y="33"/>
      </p:cViewPr>
      <p:guideLst>
        <p:guide orient="horz" pos="10369"/>
        <p:guide pos="1612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3/10/2022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3/10/2022</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dx.doi.org/10.1007/s00217-017-2940-0" TargetMode="External"/><Relationship Id="rId13" Type="http://schemas.openxmlformats.org/officeDocument/2006/relationships/hyperlink" Target="https://10.0.4.56/10826076.2017.1409237" TargetMode="External"/><Relationship Id="rId1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hyperlink" Target="https://doi.org/10.1016/j.forsciint.2016.02.033" TargetMode="External"/><Relationship Id="rId12" Type="http://schemas.openxmlformats.org/officeDocument/2006/relationships/hyperlink" Target="https://americanaddictioncenters.org/rehab-guide/addiction-statistics" TargetMode="External"/><Relationship Id="rId17" Type="http://schemas.openxmlformats.org/officeDocument/2006/relationships/image" Target="../media/image5.jpeg"/><Relationship Id="rId2" Type="http://schemas.openxmlformats.org/officeDocument/2006/relationships/notesSlide" Target="../notesSlides/notesSlide1.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hyperlink" Target="http://dx.doi.org/10.1016/j.forsciint.2015.09.014" TargetMode="External"/><Relationship Id="rId11" Type="http://schemas.openxmlformats.org/officeDocument/2006/relationships/hyperlink" Target="https://pubchem.ncbi.nlm.nih.gov/compound/Salicylic-acid" TargetMode="External"/><Relationship Id="rId5" Type="http://schemas.openxmlformats.org/officeDocument/2006/relationships/hyperlink" Target="https://doi.org/10.1016/j.talanta.2020.120987" TargetMode="External"/><Relationship Id="rId15" Type="http://schemas.openxmlformats.org/officeDocument/2006/relationships/image" Target="../media/image3.png"/><Relationship Id="rId10" Type="http://schemas.openxmlformats.org/officeDocument/2006/relationships/hyperlink" Target="https://10.0.4.56/10826070500269984" TargetMode="External"/><Relationship Id="rId19" Type="http://schemas.openxmlformats.org/officeDocument/2006/relationships/image" Target="../media/image7.png"/><Relationship Id="rId4" Type="http://schemas.openxmlformats.org/officeDocument/2006/relationships/hyperlink" Target="https://10.0.4.56/10826076.2019.1610433" TargetMode="External"/><Relationship Id="rId9" Type="http://schemas.openxmlformats.org/officeDocument/2006/relationships/hyperlink" Target="https://americanaddictioncenters.org/blog/statistics-of-drug-use-in-high-school" TargetMode="External"/><Relationship Id="rId1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129" y="504527"/>
            <a:ext cx="42534030" cy="2726963"/>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9200" b="1" dirty="0">
                <a:latin typeface="Times New Roman"/>
                <a:cs typeface="Times New Roman"/>
              </a:rPr>
              <a:t>HPLC Analysis of Common Adulterants</a:t>
            </a:r>
          </a:p>
          <a:p>
            <a:pPr algn="ctr"/>
            <a:r>
              <a:rPr lang="en-US" sz="5800" b="1" dirty="0">
                <a:latin typeface="Times New Roman"/>
                <a:cs typeface="Times New Roman"/>
              </a:rPr>
              <a:t>Jedidiah Black, </a:t>
            </a:r>
            <a:r>
              <a:rPr lang="en-US" sz="5800" b="1" dirty="0" err="1">
                <a:latin typeface="Times New Roman"/>
                <a:cs typeface="Times New Roman"/>
              </a:rPr>
              <a:t>Lynza</a:t>
            </a:r>
            <a:r>
              <a:rPr lang="en-US" sz="5800" b="1" dirty="0">
                <a:latin typeface="Times New Roman"/>
                <a:cs typeface="Times New Roman"/>
              </a:rPr>
              <a:t> Osorio, Madison Landreth, and Dr. Chad Snyder</a:t>
            </a:r>
          </a:p>
        </p:txBody>
      </p:sp>
      <p:sp>
        <p:nvSpPr>
          <p:cNvPr id="26" name="Rectangle 25"/>
          <p:cNvSpPr/>
          <p:nvPr/>
        </p:nvSpPr>
        <p:spPr>
          <a:xfrm>
            <a:off x="26067966" y="22728382"/>
            <a:ext cx="21945600" cy="261610"/>
          </a:xfrm>
          <a:prstGeom prst="rect">
            <a:avLst/>
          </a:prstGeom>
        </p:spPr>
        <p:txBody>
          <a:bodyPr>
            <a:spAutoFit/>
          </a:bodyPr>
          <a:lstStyle/>
          <a:p>
            <a:r>
              <a:rPr lang="en-US" sz="1100">
                <a:solidFill>
                  <a:prstClr val="black"/>
                </a:solidFill>
                <a:latin typeface="Lucida Grande"/>
                <a:cs typeface="Lucida Grande"/>
              </a:rPr>
              <a:t>  1        2       3       4        5       6        7       8        9      10      11     12      13      14 </a:t>
            </a:r>
            <a:endParaRPr lang="en-US"/>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4103" y="1207589"/>
            <a:ext cx="4840224" cy="1377696"/>
          </a:xfrm>
          <a:prstGeom prst="rect">
            <a:avLst/>
          </a:prstGeom>
        </p:spPr>
      </p:pic>
      <p:sp>
        <p:nvSpPr>
          <p:cNvPr id="160" name="Rectangle 159"/>
          <p:cNvSpPr/>
          <p:nvPr/>
        </p:nvSpPr>
        <p:spPr>
          <a:xfrm>
            <a:off x="26067966" y="22728382"/>
            <a:ext cx="21945600" cy="261610"/>
          </a:xfrm>
          <a:prstGeom prst="rect">
            <a:avLst/>
          </a:prstGeom>
        </p:spPr>
        <p:txBody>
          <a:bodyPr>
            <a:spAutoFit/>
          </a:bodyPr>
          <a:lstStyle/>
          <a:p>
            <a:r>
              <a:rPr lang="en-US" sz="1100">
                <a:solidFill>
                  <a:prstClr val="black"/>
                </a:solidFill>
                <a:latin typeface="Lucida Grande"/>
                <a:cs typeface="Lucida Grande"/>
              </a:rPr>
              <a:t>  1        2       3       4        5       6        7       8        9      10      11     12      13      14 </a:t>
            </a:r>
            <a:endParaRPr lang="en-US"/>
          </a:p>
        </p:txBody>
      </p:sp>
      <p:sp>
        <p:nvSpPr>
          <p:cNvPr id="162" name="TextBox 161"/>
          <p:cNvSpPr txBox="1"/>
          <p:nvPr/>
        </p:nvSpPr>
        <p:spPr>
          <a:xfrm>
            <a:off x="10980125" y="3934552"/>
            <a:ext cx="22440303" cy="28100713"/>
          </a:xfrm>
          <a:prstGeom prst="rect">
            <a:avLst/>
          </a:prstGeom>
          <a:solidFill>
            <a:srgbClr val="FFFFFF"/>
          </a:solidFill>
          <a:ln cap="rnd">
            <a:solidFill>
              <a:schemeClr val="tx1"/>
            </a:solidFill>
          </a:ln>
        </p:spPr>
        <p:txBody>
          <a:bodyPr wrap="square" lIns="182880" tIns="45720" rIns="182880" bIns="45720" rtlCol="0" anchor="t">
            <a:noAutofit/>
          </a:bodyPr>
          <a:lstStyle/>
          <a:p>
            <a:pPr algn="just"/>
            <a:endParaRPr lang="en-US">
              <a:latin typeface="Calibri"/>
              <a:cs typeface="Calibri"/>
            </a:endParaRPr>
          </a:p>
        </p:txBody>
      </p:sp>
      <p:sp>
        <p:nvSpPr>
          <p:cNvPr id="165" name="TextBox 164"/>
          <p:cNvSpPr txBox="1"/>
          <p:nvPr/>
        </p:nvSpPr>
        <p:spPr>
          <a:xfrm>
            <a:off x="797830" y="4731834"/>
            <a:ext cx="9312771" cy="6257483"/>
          </a:xfrm>
          <a:prstGeom prst="rect">
            <a:avLst/>
          </a:prstGeom>
          <a:solidFill>
            <a:schemeClr val="bg1"/>
          </a:solidFill>
          <a:ln>
            <a:solidFill>
              <a:srgbClr val="000000"/>
            </a:solidFill>
          </a:ln>
        </p:spPr>
        <p:txBody>
          <a:bodyPr wrap="square" lIns="131445" tIns="65723" rIns="131445" bIns="65723" rtlCol="0" anchor="t">
            <a:spAutoFit/>
          </a:bodyPr>
          <a:lstStyle/>
          <a:p>
            <a:endParaRPr lang="en-US" sz="1800" b="1"/>
          </a:p>
          <a:p>
            <a:r>
              <a:rPr lang="en-US" sz="2000" b="1">
                <a:latin typeface="Times New Roman"/>
                <a:cs typeface="Times New Roman"/>
              </a:rPr>
              <a:t>Background</a:t>
            </a:r>
            <a:r>
              <a:rPr lang="en-US" sz="2000">
                <a:latin typeface="Times New Roman"/>
                <a:cs typeface="Times New Roman"/>
              </a:rPr>
              <a:t>: </a:t>
            </a:r>
            <a:r>
              <a:rPr lang="en-US" sz="2000">
                <a:ea typeface="+mn-lt"/>
                <a:cs typeface="+mn-lt"/>
              </a:rPr>
              <a:t>Illicit drugs, which at times can be sold in pure form, are often instead combined, or “cut,” with an additional substance besides the drug itself. These additional substances are divided into two categories: Adulterants and diluents. This research focused primarily on adulterants. While diluents have no psychological effect on the user, adulterants are defined in the following way: “They are used to enhance or mimic the effects of illicit drugs [and] to ease or make the administration of the illicit drug more efficient” (</a:t>
            </a:r>
            <a:r>
              <a:rPr lang="en-US" sz="2000" err="1">
                <a:ea typeface="+mn-lt"/>
                <a:cs typeface="+mn-lt"/>
              </a:rPr>
              <a:t>Broséus</a:t>
            </a:r>
            <a:r>
              <a:rPr lang="en-US" sz="2000">
                <a:ea typeface="+mn-lt"/>
                <a:cs typeface="+mn-lt"/>
              </a:rPr>
              <a:t> et al, 2016). Furthermore, adulterants are “pharmacologically active substances, usually more expensive and less available than diluents” (</a:t>
            </a:r>
            <a:r>
              <a:rPr lang="en-US" sz="2000" err="1">
                <a:ea typeface="+mn-lt"/>
                <a:cs typeface="+mn-lt"/>
              </a:rPr>
              <a:t>Broséus</a:t>
            </a:r>
            <a:r>
              <a:rPr lang="en-US" sz="2000">
                <a:ea typeface="+mn-lt"/>
                <a:cs typeface="+mn-lt"/>
              </a:rPr>
              <a:t> et al, 2016). For example, an adulterant for cocaine could be caffeine. Identification of adulterants and diluents in illicit drug samples can become a key element in helping to identify the distributor and distribution patterns. </a:t>
            </a:r>
            <a:r>
              <a:rPr lang="en-US" sz="2000" b="1">
                <a:ea typeface="+mn-lt"/>
                <a:cs typeface="+mn-lt"/>
              </a:rPr>
              <a:t>Methods: </a:t>
            </a:r>
            <a:r>
              <a:rPr lang="en-US" sz="2000">
                <a:ea typeface="+mn-lt"/>
                <a:cs typeface="+mn-lt"/>
              </a:rPr>
              <a:t>High Performance Liquid Chromatography (HPLC) was the instrument used to analyze  quinine and salicylic acid, the adulterants used in this research. The specific methodology can be found below. </a:t>
            </a:r>
            <a:r>
              <a:rPr lang="en-US" sz="2000" b="1">
                <a:ea typeface="+mn-lt"/>
                <a:cs typeface="+mn-lt"/>
              </a:rPr>
              <a:t>Results and/or Conclusion: </a:t>
            </a:r>
            <a:r>
              <a:rPr lang="en-US" sz="2000">
                <a:ea typeface="+mn-lt"/>
                <a:cs typeface="+mn-lt"/>
              </a:rPr>
              <a:t>While detecting quinine and salicylic acid separately was a success, we were unable to detect both adulterants simultaneously. Additionally, after several weeks of attempting adulterant detection, the minimum amount of time we were able to detect results was approximately thirty minutes.</a:t>
            </a:r>
          </a:p>
          <a:p>
            <a:pPr algn="just"/>
            <a:endParaRPr lang="en-US" sz="2000">
              <a:latin typeface="Times New Roman"/>
              <a:cs typeface="Times New Roman"/>
            </a:endParaRPr>
          </a:p>
        </p:txBody>
      </p:sp>
      <p:sp>
        <p:nvSpPr>
          <p:cNvPr id="166" name="TextBox 165"/>
          <p:cNvSpPr txBox="1"/>
          <p:nvPr/>
        </p:nvSpPr>
        <p:spPr>
          <a:xfrm>
            <a:off x="797833" y="3934552"/>
            <a:ext cx="9301416" cy="871394"/>
          </a:xfrm>
          <a:prstGeom prst="rect">
            <a:avLst/>
          </a:prstGeom>
          <a:solidFill>
            <a:srgbClr val="0A254E"/>
          </a:solidFill>
          <a:ln>
            <a:solidFill>
              <a:schemeClr val="tx1"/>
            </a:solidFill>
          </a:ln>
        </p:spPr>
        <p:txBody>
          <a:bodyPr wrap="square" lIns="131445" tIns="65723" rIns="131445" bIns="65723" rtlCol="0" anchor="t">
            <a:spAutoFit/>
          </a:bodyPr>
          <a:lstStyle/>
          <a:p>
            <a:pPr algn="ctr"/>
            <a:r>
              <a:rPr lang="en-US" sz="4800" dirty="0">
                <a:solidFill>
                  <a:schemeClr val="bg1"/>
                </a:solidFill>
                <a:latin typeface="Times New Roman"/>
                <a:cs typeface="Times New Roman"/>
              </a:rPr>
              <a:t>Abstract and Background</a:t>
            </a:r>
            <a:endParaRPr lang="en-US" sz="6000" dirty="0">
              <a:solidFill>
                <a:schemeClr val="bg1"/>
              </a:solidFill>
              <a:latin typeface="Times New Roman"/>
              <a:cs typeface="Times New Roman"/>
            </a:endParaRPr>
          </a:p>
        </p:txBody>
      </p:sp>
      <p:sp>
        <p:nvSpPr>
          <p:cNvPr id="167" name="TextBox 166"/>
          <p:cNvSpPr txBox="1"/>
          <p:nvPr/>
        </p:nvSpPr>
        <p:spPr>
          <a:xfrm>
            <a:off x="797829" y="13221281"/>
            <a:ext cx="9336835" cy="8442697"/>
          </a:xfrm>
          <a:prstGeom prst="rect">
            <a:avLst/>
          </a:prstGeom>
          <a:solidFill>
            <a:schemeClr val="bg1"/>
          </a:solidFill>
          <a:ln>
            <a:solidFill>
              <a:schemeClr val="tx1"/>
            </a:solidFill>
          </a:ln>
        </p:spPr>
        <p:txBody>
          <a:bodyPr wrap="square" lIns="131445" tIns="65723" rIns="131445" bIns="65723" rtlCol="0" anchor="t">
            <a:spAutoFit/>
          </a:bodyPr>
          <a:lstStyle/>
          <a:p>
            <a:endParaRPr lang="en-US" sz="2000">
              <a:latin typeface="Times New Roman"/>
              <a:cs typeface="Times New Roman"/>
            </a:endParaRPr>
          </a:p>
          <a:p>
            <a:r>
              <a:rPr lang="en-US" sz="2000">
                <a:latin typeface="Times New Roman"/>
                <a:cs typeface="Times New Roman"/>
              </a:rPr>
              <a:t> </a:t>
            </a:r>
            <a:r>
              <a:rPr lang="en-US" sz="2000">
                <a:latin typeface="Calibri"/>
                <a:cs typeface="Calibri"/>
              </a:rPr>
              <a:t>Oftentimes, illegal drugs are cut with additional substances. The purpose of these additional substances is to allow the drug producer to mass produce a higher supply without using more product. By using these cutting agents, the drug producer saves money by using less product for each substance that is sold. These cutting agents fall into two categories: Diluents and Adulterants. Diluents have no physiological effect on the user. Diluents can be simple compounds like sucrose (C12H22O11) or corn starch (C6H10O5) that solely stretch the supply of product. In contrast, adulterants are used to mimic or enhance a drug’s physiological effects. For example, caffeine is oftentimes added to cocaine because of its stimulatory properties. This not only stretches the supply, but also mimics the effects of the illicit drug itself.  This research seeks to use High-Performance Liquid Chromatography (HPLC) to efficiently detect and quantify mixtures of these cutting agents. Two organic compounds that will be used are salicylic acid and quinine. Salicylic acid is a bitter tasting, but odorless solid, and quinine is commonly used as a muscle relaxant. Both of these compounds are adulterants that appear as white crystalline solids and can easily be made into a powder. There are three goals for this project: (1) Research HPLC methods that can detect known concentrations of cutting agents, (2) identify these cutting agents as compared to the standards made in the laboratory, and (3) determine a method of analysis that can be run successfully in under ten minutes. If cutting agent(s) are able to be quantified, this process can be effective in the determination of the origin of the distributor of the drugs themselves, and therefore, can prove valuable to the forensic community.</a:t>
            </a:r>
            <a:endParaRPr lang="en-US"/>
          </a:p>
          <a:p>
            <a:endParaRPr lang="en-US" sz="2000">
              <a:ea typeface="+mn-lt"/>
              <a:cs typeface="+mn-lt"/>
            </a:endParaRPr>
          </a:p>
          <a:p>
            <a:endParaRPr lang="en-US" sz="2000">
              <a:solidFill>
                <a:schemeClr val="bg1"/>
              </a:solidFill>
              <a:latin typeface="Times New Roman"/>
              <a:cs typeface="Times New Roman"/>
            </a:endParaRPr>
          </a:p>
          <a:p>
            <a:endParaRPr lang="en-US" sz="2000">
              <a:solidFill>
                <a:schemeClr val="bg1"/>
              </a:solidFill>
              <a:latin typeface="Times New Roman"/>
              <a:cs typeface="Times New Roman"/>
            </a:endParaRPr>
          </a:p>
          <a:p>
            <a:endParaRPr lang="en-US" sz="2000">
              <a:solidFill>
                <a:schemeClr val="bg1"/>
              </a:solidFill>
              <a:latin typeface="Times New Roman"/>
              <a:cs typeface="Times New Roman"/>
            </a:endParaRPr>
          </a:p>
        </p:txBody>
      </p:sp>
      <p:sp>
        <p:nvSpPr>
          <p:cNvPr id="168" name="TextBox 167"/>
          <p:cNvSpPr txBox="1"/>
          <p:nvPr/>
        </p:nvSpPr>
        <p:spPr>
          <a:xfrm>
            <a:off x="797831" y="12407565"/>
            <a:ext cx="9326880" cy="871393"/>
          </a:xfrm>
          <a:prstGeom prst="rect">
            <a:avLst/>
          </a:prstGeom>
          <a:solidFill>
            <a:srgbClr val="0A254E"/>
          </a:solidFill>
          <a:ln>
            <a:solidFill>
              <a:srgbClr val="000000"/>
            </a:solidFill>
          </a:ln>
        </p:spPr>
        <p:txBody>
          <a:bodyPr wrap="square" lIns="131445" tIns="65723" rIns="131445" bIns="65723" rtlCol="0" anchor="t">
            <a:spAutoFit/>
          </a:bodyPr>
          <a:lstStyle/>
          <a:p>
            <a:pPr algn="ctr"/>
            <a:r>
              <a:rPr lang="en-US" sz="4800" dirty="0">
                <a:solidFill>
                  <a:schemeClr val="bg1"/>
                </a:solidFill>
                <a:latin typeface="Times New Roman"/>
                <a:cs typeface="Times New Roman"/>
              </a:rPr>
              <a:t>Introduction and Research Question</a:t>
            </a:r>
            <a:endParaRPr lang="en-US" sz="6000" dirty="0">
              <a:solidFill>
                <a:schemeClr val="bg1"/>
              </a:solidFill>
              <a:latin typeface="Times New Roman"/>
              <a:cs typeface="Times New Roman"/>
            </a:endParaRPr>
          </a:p>
        </p:txBody>
      </p:sp>
      <p:sp>
        <p:nvSpPr>
          <p:cNvPr id="170" name="TextBox 169"/>
          <p:cNvSpPr txBox="1"/>
          <p:nvPr/>
        </p:nvSpPr>
        <p:spPr>
          <a:xfrm>
            <a:off x="796797" y="23717441"/>
            <a:ext cx="9302451" cy="8515795"/>
          </a:xfrm>
          <a:prstGeom prst="rect">
            <a:avLst/>
          </a:prstGeom>
          <a:solidFill>
            <a:schemeClr val="bg1"/>
          </a:solidFill>
          <a:ln cap="rnd">
            <a:solidFill>
              <a:schemeClr val="tx1"/>
            </a:solidFill>
          </a:ln>
        </p:spPr>
        <p:txBody>
          <a:bodyPr wrap="square" lIns="182880" tIns="45720" rIns="182880" bIns="45720" rtlCol="0" anchor="t">
            <a:noAutofit/>
          </a:bodyPr>
          <a:lstStyle/>
          <a:p>
            <a:pPr algn="just"/>
            <a:endParaRPr lang="en-US" sz="1800">
              <a:latin typeface="Times New Roman"/>
              <a:cs typeface="Times New Roman"/>
            </a:endParaRPr>
          </a:p>
          <a:p>
            <a:r>
              <a:rPr lang="en-US" sz="2000" b="1">
                <a:ea typeface="+mn-lt"/>
                <a:cs typeface="+mn-lt"/>
              </a:rPr>
              <a:t>Standard Preparation</a:t>
            </a:r>
            <a:endParaRPr lang="en-US" sz="2000">
              <a:ea typeface="+mn-lt"/>
              <a:cs typeface="+mn-lt"/>
            </a:endParaRPr>
          </a:p>
          <a:p>
            <a:r>
              <a:rPr lang="en-US" sz="2000">
                <a:ea typeface="+mn-lt"/>
                <a:cs typeface="+mn-lt"/>
              </a:rPr>
              <a:t>Analytical standards were prepared using a 1 L stock solution of each salicylic acid and quinine (concentration of 100 ppm in DI water). These stock solutions were diluted to make our working standards which had the following concentrations of individual salicylic acid and individual quinine: 0.1 ppm, 0.3 ppm, 0.5 ppm, and 0.7 ppm. An additional standard was made that was a combination of 0.3 ppm quinine and 0.3 ppm salicylic acid. Each standard was 100 mL and stored in a Pyrex, A grade, 100 ± .08 mL volumetric flask. Standards were stoppered, covered with parafilm, and refrigerated for storage.</a:t>
            </a:r>
          </a:p>
          <a:p>
            <a:r>
              <a:rPr lang="en-US" sz="2000" b="1">
                <a:ea typeface="+mn-lt"/>
                <a:cs typeface="+mn-lt"/>
              </a:rPr>
              <a:t>Chromatographic Conditions</a:t>
            </a:r>
            <a:endParaRPr lang="en-US" sz="2000">
              <a:ea typeface="+mn-lt"/>
              <a:cs typeface="+mn-lt"/>
            </a:endParaRPr>
          </a:p>
          <a:p>
            <a:r>
              <a:rPr lang="en-US" sz="2000">
                <a:ea typeface="+mn-lt"/>
                <a:cs typeface="+mn-lt"/>
              </a:rPr>
              <a:t>The analytical column was a Bondapak, C</a:t>
            </a:r>
            <a:r>
              <a:rPr lang="en-US" sz="2000" baseline="-25000">
                <a:ea typeface="+mn-lt"/>
                <a:cs typeface="+mn-lt"/>
              </a:rPr>
              <a:t>18</a:t>
            </a:r>
            <a:r>
              <a:rPr lang="en-US" sz="2000">
                <a:ea typeface="+mn-lt"/>
                <a:cs typeface="+mn-lt"/>
              </a:rPr>
              <a:t>, 1 mm, 3.9 x 150 mm</a:t>
            </a:r>
            <a:r>
              <a:rPr lang="en-US" sz="2000" baseline="30000">
                <a:ea typeface="+mn-lt"/>
                <a:cs typeface="+mn-lt"/>
              </a:rPr>
              <a:t>2</a:t>
            </a:r>
            <a:r>
              <a:rPr lang="en-US" sz="2000">
                <a:ea typeface="+mn-lt"/>
                <a:cs typeface="+mn-lt"/>
              </a:rPr>
              <a:t>. The mobile phase consisted of acetic acid, methanol, CAD prepared Na</a:t>
            </a:r>
            <a:r>
              <a:rPr lang="en-US" sz="2000" baseline="-25000">
                <a:ea typeface="+mn-lt"/>
                <a:cs typeface="+mn-lt"/>
              </a:rPr>
              <a:t>2</a:t>
            </a:r>
            <a:r>
              <a:rPr lang="en-US" sz="2000">
                <a:ea typeface="+mn-lt"/>
                <a:cs typeface="+mn-lt"/>
              </a:rPr>
              <a:t>HPO</a:t>
            </a:r>
            <a:r>
              <a:rPr lang="en-US" sz="2000" baseline="-25000">
                <a:ea typeface="+mn-lt"/>
                <a:cs typeface="+mn-lt"/>
              </a:rPr>
              <a:t>4</a:t>
            </a:r>
            <a:r>
              <a:rPr lang="en-US" sz="2000">
                <a:ea typeface="+mn-lt"/>
                <a:cs typeface="+mn-lt"/>
              </a:rPr>
              <a:t> – Na</a:t>
            </a:r>
            <a:r>
              <a:rPr lang="en-US" sz="2000" baseline="-25000">
                <a:ea typeface="+mn-lt"/>
                <a:cs typeface="+mn-lt"/>
              </a:rPr>
              <a:t>2</a:t>
            </a:r>
            <a:r>
              <a:rPr lang="en-US" sz="2000">
                <a:ea typeface="+mn-lt"/>
                <a:cs typeface="+mn-lt"/>
              </a:rPr>
              <a:t>B</a:t>
            </a:r>
            <a:r>
              <a:rPr lang="en-US" sz="2000" baseline="-25000">
                <a:ea typeface="+mn-lt"/>
                <a:cs typeface="+mn-lt"/>
              </a:rPr>
              <a:t>4</a:t>
            </a:r>
            <a:r>
              <a:rPr lang="en-US" sz="2000">
                <a:ea typeface="+mn-lt"/>
                <a:cs typeface="+mn-lt"/>
              </a:rPr>
              <a:t>O</a:t>
            </a:r>
            <a:r>
              <a:rPr lang="en-US" sz="2000" baseline="-25000">
                <a:ea typeface="+mn-lt"/>
                <a:cs typeface="+mn-lt"/>
              </a:rPr>
              <a:t>4</a:t>
            </a:r>
            <a:r>
              <a:rPr lang="en-US" sz="2000">
                <a:ea typeface="+mn-lt"/>
                <a:cs typeface="+mn-lt"/>
              </a:rPr>
              <a:t>, and deionized water. The method was varied in order.</a:t>
            </a:r>
          </a:p>
          <a:p>
            <a:r>
              <a:rPr lang="en-US" sz="2000" b="1">
                <a:ea typeface="+mn-lt"/>
                <a:cs typeface="+mn-lt"/>
              </a:rPr>
              <a:t>Experimentation</a:t>
            </a:r>
            <a:endParaRPr lang="en-US" sz="2000">
              <a:ea typeface="+mn-lt"/>
              <a:cs typeface="+mn-lt"/>
            </a:endParaRPr>
          </a:p>
          <a:p>
            <a:r>
              <a:rPr lang="en-US" sz="2000">
                <a:ea typeface="+mn-lt"/>
                <a:cs typeface="+mn-lt"/>
              </a:rPr>
              <a:t>Experimentation was carried out using an Agilent 1260 Infinity Quaternary pump, type ID G1311B, serial number DEADO 16907 (Agilent, Santa Clara, California). Injection was carried out through the built-in injection valve and sample detection was achieved by an Agilent Diode Array Detector, Type ID G1315C, serial number DEAA 203238. Solvents were degassed through the built-in integrated vacuum degassing unit. The method used was 70% DiH</a:t>
            </a:r>
            <a:r>
              <a:rPr lang="en-US" sz="2000" baseline="-25000">
                <a:ea typeface="+mn-lt"/>
                <a:cs typeface="+mn-lt"/>
              </a:rPr>
              <a:t>2</a:t>
            </a:r>
            <a:r>
              <a:rPr lang="en-US" sz="2000">
                <a:ea typeface="+mn-lt"/>
                <a:cs typeface="+mn-lt"/>
              </a:rPr>
              <a:t>O (.1% TFA), 20% Methanol (100% BASILE), 9% acetonitrile (.1% TFA), and 1.0% glacial acetic acid (100% RICA), with a run time of 10 minutes per sample. Standard HPLC vials were used, and 200 mL samples of the standards were pipetted into the vials using a Poseidon, Genesee Scientific, 20-200 mL transfer pipette. Nine samples in total were run, which were one of each of the following: 0.1 ppm salicylic acid, 0.3 ppm salicylic acid, 0.5 ppm salicylic acid, 0.7 ppm salicylic acid, 0.1 ppm quinine, 0.3 ppm quinine, 0.5 ppm quinine, 0.7 ppm quinine, and a .03 ppm salicylic acid/quinine mix.</a:t>
            </a:r>
          </a:p>
          <a:p>
            <a:endParaRPr lang="en-US" sz="2000">
              <a:ea typeface="+mn-lt"/>
              <a:cs typeface="+mn-lt"/>
            </a:endParaRPr>
          </a:p>
          <a:p>
            <a:pPr algn="just"/>
            <a:endParaRPr lang="en-US" sz="2000">
              <a:latin typeface="Times New Roman"/>
              <a:cs typeface="Times New Roman"/>
            </a:endParaRPr>
          </a:p>
          <a:p>
            <a:pPr algn="just"/>
            <a:endParaRPr lang="en-US" sz="1800">
              <a:latin typeface="Times New Roman"/>
              <a:cs typeface="Times New Roman"/>
            </a:endParaRPr>
          </a:p>
          <a:p>
            <a:pPr algn="just"/>
            <a:r>
              <a:rPr lang="en-US" sz="1800">
                <a:latin typeface="Times New Roman"/>
                <a:cs typeface="Times New Roman"/>
              </a:rPr>
              <a:t> </a:t>
            </a:r>
          </a:p>
        </p:txBody>
      </p:sp>
      <p:sp>
        <p:nvSpPr>
          <p:cNvPr id="171" name="TextBox 170"/>
          <p:cNvSpPr txBox="1"/>
          <p:nvPr/>
        </p:nvSpPr>
        <p:spPr>
          <a:xfrm>
            <a:off x="806973" y="22869263"/>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a:solidFill>
                  <a:schemeClr val="bg1"/>
                </a:solidFill>
                <a:latin typeface="Times New Roman"/>
                <a:cs typeface="Times New Roman"/>
              </a:rPr>
              <a:t>Methods</a:t>
            </a:r>
            <a:endParaRPr lang="en-US" sz="6000">
              <a:solidFill>
                <a:schemeClr val="bg1"/>
              </a:solidFill>
              <a:latin typeface="Times New Roman"/>
              <a:cs typeface="Times New Roman"/>
            </a:endParaRPr>
          </a:p>
        </p:txBody>
      </p:sp>
      <p:grpSp>
        <p:nvGrpSpPr>
          <p:cNvPr id="175" name="Group 174"/>
          <p:cNvGrpSpPr/>
          <p:nvPr/>
        </p:nvGrpSpPr>
        <p:grpSpPr>
          <a:xfrm>
            <a:off x="34006682" y="11741177"/>
            <a:ext cx="9262895" cy="5710050"/>
            <a:chOff x="34114657" y="18353553"/>
            <a:chExt cx="9302451" cy="5316198"/>
          </a:xfrm>
        </p:grpSpPr>
        <p:sp>
          <p:nvSpPr>
            <p:cNvPr id="176" name="TextBox 175"/>
            <p:cNvSpPr txBox="1"/>
            <p:nvPr/>
          </p:nvSpPr>
          <p:spPr>
            <a:xfrm>
              <a:off x="34114657" y="19142437"/>
              <a:ext cx="9302450" cy="4527314"/>
            </a:xfrm>
            <a:prstGeom prst="rect">
              <a:avLst/>
            </a:prstGeom>
            <a:solidFill>
              <a:srgbClr val="FFFFFF"/>
            </a:solidFill>
            <a:ln cap="rnd">
              <a:solidFill>
                <a:schemeClr val="tx1"/>
              </a:solidFill>
            </a:ln>
          </p:spPr>
          <p:txBody>
            <a:bodyPr wrap="square" lIns="182880" tIns="45720" rIns="182880" bIns="45720" rtlCol="0" anchor="t">
              <a:noAutofit/>
            </a:bodyPr>
            <a:lstStyle/>
            <a:p>
              <a:pPr algn="just"/>
              <a:endParaRPr lang="en-US" sz="2000">
                <a:latin typeface="Times New Roman"/>
                <a:cs typeface="Times New Roman"/>
              </a:endParaRPr>
            </a:p>
            <a:p>
              <a:pPr marL="514350" indent="-514350">
                <a:lnSpc>
                  <a:spcPct val="140000"/>
                </a:lnSpc>
                <a:buFontTx/>
                <a:buAutoNum type="arabicPeriod"/>
              </a:pPr>
              <a:r>
                <a:rPr lang="en-US" sz="2000">
                  <a:latin typeface="Times New Roman"/>
                  <a:cs typeface="Times New Roman"/>
                </a:rPr>
                <a:t>Determine if both quinine and salicylic acid can be detected simultaneously using HPLC.</a:t>
              </a:r>
            </a:p>
            <a:p>
              <a:pPr marL="514350" indent="-514350">
                <a:lnSpc>
                  <a:spcPct val="140000"/>
                </a:lnSpc>
                <a:buAutoNum type="arabicPeriod"/>
              </a:pPr>
              <a:r>
                <a:rPr lang="en-US" sz="2000">
                  <a:latin typeface="Times New Roman"/>
                  <a:cs typeface="Times New Roman"/>
                </a:rPr>
                <a:t>Determine if both adulterants can be detected by HPLC in under 10 minutes.</a:t>
              </a:r>
            </a:p>
            <a:p>
              <a:pPr marL="514350" indent="-514350">
                <a:lnSpc>
                  <a:spcPct val="140000"/>
                </a:lnSpc>
                <a:buAutoNum type="arabicPeriod"/>
              </a:pPr>
              <a:r>
                <a:rPr lang="en-US" sz="2000">
                  <a:latin typeface="Times New Roman"/>
                  <a:cs typeface="Times New Roman"/>
                </a:rPr>
                <a:t>Determine if other common adulterants would result in more efficient detection time.</a:t>
              </a:r>
            </a:p>
            <a:p>
              <a:pPr marL="514350" indent="-514350">
                <a:lnSpc>
                  <a:spcPct val="140000"/>
                </a:lnSpc>
                <a:buAutoNum type="arabicPeriod"/>
              </a:pPr>
              <a:r>
                <a:rPr lang="en-US" sz="2000">
                  <a:latin typeface="Times New Roman"/>
                  <a:cs typeface="Times New Roman"/>
                </a:rPr>
                <a:t>Determine if other analytical detection methods can be used that would result in a more efficient outcome.</a:t>
              </a:r>
            </a:p>
            <a:p>
              <a:pPr marL="514350" indent="-514350">
                <a:lnSpc>
                  <a:spcPct val="140000"/>
                </a:lnSpc>
                <a:buAutoNum type="arabicPeriod"/>
              </a:pPr>
              <a:r>
                <a:rPr lang="en-US" sz="2000">
                  <a:latin typeface="Times New Roman"/>
                  <a:cs typeface="Times New Roman"/>
                </a:rPr>
                <a:t>Determine if varying concentrations of the two adulterants would affect detection results.</a:t>
              </a:r>
            </a:p>
            <a:p>
              <a:pPr marL="514350" indent="-514350">
                <a:lnSpc>
                  <a:spcPct val="140000"/>
                </a:lnSpc>
                <a:buAutoNum type="arabicPeriod"/>
              </a:pPr>
              <a:endParaRPr lang="en-US" sz="1800">
                <a:solidFill>
                  <a:prstClr val="black"/>
                </a:solidFill>
                <a:latin typeface="Times New Roman"/>
                <a:cs typeface="Times New Roman"/>
              </a:endParaRPr>
            </a:p>
          </p:txBody>
        </p:sp>
        <p:sp>
          <p:nvSpPr>
            <p:cNvPr id="177" name="TextBox 176"/>
            <p:cNvSpPr txBox="1"/>
            <p:nvPr/>
          </p:nvSpPr>
          <p:spPr>
            <a:xfrm>
              <a:off x="34114658" y="18353553"/>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a:solidFill>
                    <a:schemeClr val="bg1"/>
                  </a:solidFill>
                  <a:latin typeface="Garamond"/>
                  <a:cs typeface="Garamond"/>
                </a:rPr>
                <a:t>Future Work</a:t>
              </a:r>
              <a:endParaRPr lang="en-US" sz="6000">
                <a:solidFill>
                  <a:schemeClr val="bg1"/>
                </a:solidFill>
                <a:latin typeface="Garamond"/>
                <a:cs typeface="Garamond"/>
              </a:endParaRPr>
            </a:p>
          </p:txBody>
        </p:sp>
      </p:grpSp>
      <p:sp>
        <p:nvSpPr>
          <p:cNvPr id="178" name="TextBox 177"/>
          <p:cNvSpPr txBox="1"/>
          <p:nvPr/>
        </p:nvSpPr>
        <p:spPr>
          <a:xfrm>
            <a:off x="34016206" y="18394680"/>
            <a:ext cx="9226498" cy="871393"/>
          </a:xfrm>
          <a:prstGeom prst="rect">
            <a:avLst/>
          </a:prstGeom>
          <a:solidFill>
            <a:srgbClr val="0A254E"/>
          </a:solidFill>
          <a:ln>
            <a:solidFill>
              <a:schemeClr val="tx1"/>
            </a:solidFill>
          </a:ln>
        </p:spPr>
        <p:txBody>
          <a:bodyPr wrap="square" lIns="131445" tIns="65723" rIns="131445" bIns="65723" rtlCol="0" anchor="t">
            <a:spAutoFit/>
          </a:bodyPr>
          <a:lstStyle/>
          <a:p>
            <a:pPr algn="ctr"/>
            <a:r>
              <a:rPr lang="en-US" sz="4800" dirty="0">
                <a:solidFill>
                  <a:schemeClr val="bg1"/>
                </a:solidFill>
                <a:latin typeface="Times New Roman"/>
                <a:cs typeface="Times New Roman"/>
              </a:rPr>
              <a:t>References </a:t>
            </a:r>
          </a:p>
        </p:txBody>
      </p:sp>
      <p:grpSp>
        <p:nvGrpSpPr>
          <p:cNvPr id="179" name="Group 178"/>
          <p:cNvGrpSpPr/>
          <p:nvPr/>
        </p:nvGrpSpPr>
        <p:grpSpPr>
          <a:xfrm>
            <a:off x="34008529" y="3934553"/>
            <a:ext cx="9453820" cy="6979071"/>
            <a:chOff x="34008529" y="3934553"/>
            <a:chExt cx="9453820" cy="6391298"/>
          </a:xfrm>
        </p:grpSpPr>
        <p:sp>
          <p:nvSpPr>
            <p:cNvPr id="180" name="TextBox 179"/>
            <p:cNvSpPr txBox="1"/>
            <p:nvPr/>
          </p:nvSpPr>
          <p:spPr>
            <a:xfrm>
              <a:off x="34008529" y="4700802"/>
              <a:ext cx="9278259" cy="5331788"/>
            </a:xfrm>
            <a:prstGeom prst="rect">
              <a:avLst/>
            </a:prstGeom>
            <a:solidFill>
              <a:srgbClr val="FFFFFF"/>
            </a:solidFill>
            <a:ln cap="rnd">
              <a:solidFill>
                <a:schemeClr val="tx1"/>
              </a:solidFill>
            </a:ln>
          </p:spPr>
          <p:txBody>
            <a:bodyPr wrap="square" lIns="182880" rIns="182880" rtlCol="0">
              <a:noAutofit/>
            </a:bodyPr>
            <a:lstStyle/>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p:txBody>
        </p:sp>
        <p:sp>
          <p:nvSpPr>
            <p:cNvPr id="181" name="TextBox 180"/>
            <p:cNvSpPr txBox="1"/>
            <p:nvPr/>
          </p:nvSpPr>
          <p:spPr>
            <a:xfrm>
              <a:off x="34011515" y="3934553"/>
              <a:ext cx="9275274" cy="798005"/>
            </a:xfrm>
            <a:prstGeom prst="rect">
              <a:avLst/>
            </a:prstGeom>
            <a:solidFill>
              <a:srgbClr val="0A254E"/>
            </a:solidFill>
            <a:ln>
              <a:solidFill>
                <a:schemeClr val="tx1"/>
              </a:solidFill>
            </a:ln>
          </p:spPr>
          <p:txBody>
            <a:bodyPr wrap="square" lIns="131445" tIns="65723" rIns="131445" bIns="65723" rtlCol="0" anchor="t">
              <a:spAutoFit/>
            </a:bodyPr>
            <a:lstStyle/>
            <a:p>
              <a:pPr algn="ctr"/>
              <a:r>
                <a:rPr lang="en-US" sz="4800" dirty="0">
                  <a:solidFill>
                    <a:schemeClr val="bg1"/>
                  </a:solidFill>
                  <a:latin typeface="Times New Roman"/>
                  <a:cs typeface="Times New Roman"/>
                </a:rPr>
                <a:t>Results and Conclusion</a:t>
              </a:r>
              <a:endParaRPr lang="en-US" sz="6000" dirty="0">
                <a:solidFill>
                  <a:schemeClr val="bg1"/>
                </a:solidFill>
                <a:latin typeface="Times New Roman"/>
                <a:cs typeface="Times New Roman"/>
              </a:endParaRPr>
            </a:p>
          </p:txBody>
        </p:sp>
        <p:sp>
          <p:nvSpPr>
            <p:cNvPr id="182" name="Rectangle 181"/>
            <p:cNvSpPr/>
            <p:nvPr/>
          </p:nvSpPr>
          <p:spPr>
            <a:xfrm>
              <a:off x="34159900" y="5167890"/>
              <a:ext cx="9302449" cy="5157961"/>
            </a:xfrm>
            <a:prstGeom prst="rect">
              <a:avLst/>
            </a:prstGeom>
          </p:spPr>
          <p:txBody>
            <a:bodyPr wrap="square" lIns="91440" tIns="45720" rIns="91440" bIns="45720" anchor="t">
              <a:spAutoFit/>
            </a:bodyPr>
            <a:lstStyle/>
            <a:p>
              <a:r>
                <a:rPr lang="en-US" sz="2000" b="1">
                  <a:solidFill>
                    <a:srgbClr val="000000"/>
                  </a:solidFill>
                  <a:latin typeface="Calibri"/>
                  <a:cs typeface="Calibri"/>
                </a:rPr>
                <a:t>Results</a:t>
              </a:r>
              <a:r>
                <a:rPr lang="en-US" sz="2000" b="1">
                  <a:ea typeface="+mn-lt"/>
                  <a:cs typeface="+mn-lt"/>
                </a:rPr>
                <a:t>:</a:t>
              </a:r>
            </a:p>
            <a:p>
              <a:r>
                <a:rPr lang="en-US" sz="2000">
                  <a:ea typeface="+mn-lt"/>
                  <a:cs typeface="+mn-lt"/>
                </a:rPr>
                <a:t>The HPLC machine was able to detect both Quinine and Salicylic acid separately (see Figure 6); however, we were unable to repeat these results. Furthermore, these results were obtained within 30 minutes, not within the 10-minute goal of our experiment. We attempted the experiment multiple times, but unfortunately, we were unable to detect Quinine and Salicylic acid in under 10 minutes using High Performance Liquid Chromatography. </a:t>
              </a:r>
            </a:p>
            <a:p>
              <a:endParaRPr lang="en-US" sz="2000">
                <a:ea typeface="+mn-lt"/>
                <a:cs typeface="+mn-lt"/>
              </a:endParaRPr>
            </a:p>
            <a:p>
              <a:r>
                <a:rPr lang="en-US" sz="2000" b="1">
                  <a:ea typeface="+mn-lt"/>
                  <a:cs typeface="+mn-lt"/>
                </a:rPr>
                <a:t>Conclusion: </a:t>
              </a:r>
            </a:p>
            <a:p>
              <a:r>
                <a:rPr lang="en-US" sz="2000">
                  <a:ea typeface="+mn-lt"/>
                  <a:cs typeface="+mn-lt"/>
                </a:rPr>
                <a:t>We believe we were unable to achieve our goal due to several reasons. We do not think it is impossible to detect Quinine and Salicylic acid using HPLC, however we believe this process would require long hours of laboratory work that we were unable to dedicate. There were a few factors we could have played around with, such as using different solvents or changing the settings on the HPLC machine until we found one that worked. This, however, was not possible to do the amount of time and resources we had to conduct our research each week. </a:t>
              </a:r>
            </a:p>
            <a:p>
              <a:endParaRPr lang="en-US" sz="2000" b="1">
                <a:solidFill>
                  <a:schemeClr val="bg1"/>
                </a:solidFill>
                <a:latin typeface="Times New Roman"/>
                <a:cs typeface="Times New Roman"/>
              </a:endParaRPr>
            </a:p>
            <a:p>
              <a:endParaRPr lang="en-US" sz="2000">
                <a:latin typeface="Times New Roman"/>
                <a:cs typeface="Times New Roman"/>
              </a:endParaRPr>
            </a:p>
          </p:txBody>
        </p:sp>
      </p:gr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a:solidFill>
                  <a:srgbClr val="FFFFFF"/>
                </a:solidFill>
                <a:latin typeface="Garamond"/>
                <a:cs typeface="Garamond"/>
              </a:rPr>
              <a:t>A</a:t>
            </a:r>
          </a:p>
        </p:txBody>
      </p:sp>
      <p:sp>
        <p:nvSpPr>
          <p:cNvPr id="209" name="TextBox 208"/>
          <p:cNvSpPr txBox="1"/>
          <p:nvPr/>
        </p:nvSpPr>
        <p:spPr>
          <a:xfrm>
            <a:off x="11249025" y="29352795"/>
            <a:ext cx="12470780" cy="307777"/>
          </a:xfrm>
          <a:prstGeom prst="rect">
            <a:avLst/>
          </a:prstGeom>
          <a:noFill/>
        </p:spPr>
        <p:txBody>
          <a:bodyPr wrap="square" lIns="91440" tIns="45720" rIns="91440" bIns="45720" rtlCol="0" anchor="t">
            <a:spAutoFit/>
          </a:bodyPr>
          <a:lstStyle/>
          <a:p>
            <a:r>
              <a:rPr lang="en-US" sz="1400">
                <a:latin typeface="Times New Roman"/>
                <a:cs typeface="Times New Roman"/>
              </a:rPr>
              <a:t>. </a:t>
            </a:r>
            <a:endParaRPr lang="en-US" sz="1400"/>
          </a:p>
        </p:txBody>
      </p:sp>
      <p:sp>
        <p:nvSpPr>
          <p:cNvPr id="214" name="Rectangle 213"/>
          <p:cNvSpPr/>
          <p:nvPr/>
        </p:nvSpPr>
        <p:spPr>
          <a:xfrm>
            <a:off x="22674691" y="10657431"/>
            <a:ext cx="718187" cy="369332"/>
          </a:xfrm>
          <a:prstGeom prst="rect">
            <a:avLst/>
          </a:prstGeom>
        </p:spPr>
        <p:txBody>
          <a:bodyPr wrap="square" lIns="91440" tIns="45720" rIns="91440" bIns="45720" anchor="t">
            <a:spAutoFit/>
          </a:bodyPr>
          <a:lstStyle/>
          <a:p>
            <a:pPr lvl="0" algn="just"/>
            <a:endParaRPr lang="en-US" sz="1800" b="1">
              <a:latin typeface="Garamond"/>
              <a:cs typeface="Garamond"/>
            </a:endParaRPr>
          </a:p>
        </p:txBody>
      </p:sp>
      <p:sp>
        <p:nvSpPr>
          <p:cNvPr id="216" name="Rectangle 215"/>
          <p:cNvSpPr/>
          <p:nvPr/>
        </p:nvSpPr>
        <p:spPr>
          <a:xfrm>
            <a:off x="25040101" y="21966248"/>
            <a:ext cx="530869" cy="369332"/>
          </a:xfrm>
          <a:prstGeom prst="rect">
            <a:avLst/>
          </a:prstGeom>
        </p:spPr>
        <p:txBody>
          <a:bodyPr wrap="square" lIns="91440" tIns="45720" rIns="91440" bIns="45720" anchor="t">
            <a:spAutoFit/>
          </a:bodyPr>
          <a:lstStyle/>
          <a:p>
            <a:pPr lvl="0" algn="just"/>
            <a:endParaRPr lang="en-US" sz="1800" b="1">
              <a:latin typeface="Garamond"/>
              <a:cs typeface="Garamond"/>
            </a:endParaRPr>
          </a:p>
        </p:txBody>
      </p:sp>
      <p:sp>
        <p:nvSpPr>
          <p:cNvPr id="223" name="Rectangle 222"/>
          <p:cNvSpPr/>
          <p:nvPr/>
        </p:nvSpPr>
        <p:spPr>
          <a:xfrm>
            <a:off x="30628303" y="22048516"/>
            <a:ext cx="184731" cy="400110"/>
          </a:xfrm>
          <a:prstGeom prst="rect">
            <a:avLst/>
          </a:prstGeom>
        </p:spPr>
        <p:txBody>
          <a:bodyPr wrap="none" lIns="91440" tIns="45720" rIns="91440" bIns="45720" anchor="t">
            <a:spAutoFit/>
          </a:bodyPr>
          <a:lstStyle/>
          <a:p>
            <a:endParaRPr lang="en-US" sz="2000" b="1">
              <a:latin typeface="Times New Roman"/>
              <a:cs typeface="Times New Roman"/>
            </a:endParaRPr>
          </a:p>
        </p:txBody>
      </p:sp>
      <p:sp>
        <p:nvSpPr>
          <p:cNvPr id="7" name="TextBox 6">
            <a:extLst>
              <a:ext uri="{FF2B5EF4-FFF2-40B4-BE49-F238E27FC236}">
                <a16:creationId xmlns:a16="http://schemas.microsoft.com/office/drawing/2014/main" id="{147B89FA-150D-407D-8E13-B036712529E0}"/>
              </a:ext>
            </a:extLst>
          </p:cNvPr>
          <p:cNvSpPr txBox="1"/>
          <p:nvPr/>
        </p:nvSpPr>
        <p:spPr>
          <a:xfrm>
            <a:off x="34017238" y="19295113"/>
            <a:ext cx="9227126" cy="1274195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ea typeface="+mn-lt"/>
              <a:cs typeface="+mn-lt"/>
            </a:endParaRPr>
          </a:p>
          <a:p>
            <a:r>
              <a:rPr lang="en-US" sz="2000" err="1">
                <a:ea typeface="+mn-lt"/>
                <a:cs typeface="+mn-lt"/>
              </a:rPr>
              <a:t>Aljohar</a:t>
            </a:r>
            <a:r>
              <a:rPr lang="en-US" sz="2000">
                <a:ea typeface="+mn-lt"/>
                <a:cs typeface="+mn-lt"/>
              </a:rPr>
              <a:t>, H. I., </a:t>
            </a:r>
            <a:r>
              <a:rPr lang="en-US" sz="2000" err="1">
                <a:ea typeface="+mn-lt"/>
                <a:cs typeface="+mn-lt"/>
              </a:rPr>
              <a:t>Abuhaimed</a:t>
            </a:r>
            <a:r>
              <a:rPr lang="en-US" sz="2000">
                <a:ea typeface="+mn-lt"/>
                <a:cs typeface="+mn-lt"/>
              </a:rPr>
              <a:t>, S. N., Maher, H. M., Nafisah, B. A., &amp; Alkhalaf, A. M. (2019). Gas chromatography tandem mass spectrometry for the screening of adulterants in seized </a:t>
            </a:r>
            <a:r>
              <a:rPr lang="en-US" sz="2000" err="1">
                <a:ea typeface="+mn-lt"/>
                <a:cs typeface="+mn-lt"/>
              </a:rPr>
              <a:t>captagon</a:t>
            </a:r>
            <a:r>
              <a:rPr lang="en-US" sz="2000">
                <a:ea typeface="+mn-lt"/>
                <a:cs typeface="+mn-lt"/>
              </a:rPr>
              <a:t>™ tablets.</a:t>
            </a:r>
            <a:r>
              <a:rPr lang="en-US" sz="2000" i="1">
                <a:ea typeface="+mn-lt"/>
                <a:cs typeface="+mn-lt"/>
              </a:rPr>
              <a:t> Null, 42</a:t>
            </a:r>
            <a:r>
              <a:rPr lang="en-US" sz="2000">
                <a:ea typeface="+mn-lt"/>
                <a:cs typeface="+mn-lt"/>
              </a:rPr>
              <a:t>(11-12), 358-366. </a:t>
            </a:r>
            <a:r>
              <a:rPr lang="en-US" sz="2000" u="sng">
                <a:ea typeface="+mn-lt"/>
                <a:cs typeface="+mn-lt"/>
                <a:hlinkClick r:id="rId4"/>
              </a:rPr>
              <a:t>https://10.1080/10826076.2019.1610433</a:t>
            </a:r>
            <a:endParaRPr lang="en-US" sz="2000">
              <a:ea typeface="+mn-lt"/>
              <a:cs typeface="+mn-lt"/>
            </a:endParaRPr>
          </a:p>
          <a:p>
            <a:r>
              <a:rPr lang="en-US" sz="2000">
                <a:ea typeface="+mn-lt"/>
                <a:cs typeface="+mn-lt"/>
              </a:rPr>
              <a:t>Barreto, D. N., Ribeiro, Michelle M. A. C., Sudo, J. T. C., Richter, E. M., Muñoz, R. A. A., &amp; Silva, S. G. (2020). High-throughput screening of cocaine, adulterants, and diluents in seized samples using capillary electrophoresis with capacitively coupled contactless conductivity detection.</a:t>
            </a:r>
            <a:r>
              <a:rPr lang="en-US" sz="2000" i="1">
                <a:ea typeface="+mn-lt"/>
                <a:cs typeface="+mn-lt"/>
              </a:rPr>
              <a:t> </a:t>
            </a:r>
            <a:r>
              <a:rPr lang="en-US" sz="2000" i="1" err="1">
                <a:ea typeface="+mn-lt"/>
                <a:cs typeface="+mn-lt"/>
              </a:rPr>
              <a:t>Talanta</a:t>
            </a:r>
            <a:r>
              <a:rPr lang="en-US" sz="2000" i="1">
                <a:ea typeface="+mn-lt"/>
                <a:cs typeface="+mn-lt"/>
              </a:rPr>
              <a:t>, 217</a:t>
            </a:r>
            <a:r>
              <a:rPr lang="en-US" sz="2000">
                <a:ea typeface="+mn-lt"/>
                <a:cs typeface="+mn-lt"/>
              </a:rPr>
              <a:t>, 120987. </a:t>
            </a:r>
            <a:r>
              <a:rPr lang="en-US" sz="2000" u="sng">
                <a:ea typeface="+mn-lt"/>
                <a:cs typeface="+mn-lt"/>
                <a:hlinkClick r:id="rId5"/>
              </a:rPr>
              <a:t>https://doi.org/10.1016/j.talanta.2020.120987</a:t>
            </a:r>
            <a:endParaRPr lang="en-US" sz="2000">
              <a:ea typeface="+mn-lt"/>
              <a:cs typeface="+mn-lt"/>
            </a:endParaRPr>
          </a:p>
          <a:p>
            <a:r>
              <a:rPr lang="en-US" sz="2000" err="1">
                <a:ea typeface="+mn-lt"/>
                <a:cs typeface="+mn-lt"/>
              </a:rPr>
              <a:t>Broséus</a:t>
            </a:r>
            <a:r>
              <a:rPr lang="en-US" sz="2000">
                <a:ea typeface="+mn-lt"/>
                <a:cs typeface="+mn-lt"/>
              </a:rPr>
              <a:t>, J., Gentile, N., Bonadio Pont, F., Garcia Gongora, J. M., </a:t>
            </a:r>
            <a:r>
              <a:rPr lang="en-US" sz="2000" err="1">
                <a:ea typeface="+mn-lt"/>
                <a:cs typeface="+mn-lt"/>
              </a:rPr>
              <a:t>Gasté</a:t>
            </a:r>
            <a:r>
              <a:rPr lang="en-US" sz="2000">
                <a:ea typeface="+mn-lt"/>
                <a:cs typeface="+mn-lt"/>
              </a:rPr>
              <a:t>, L., &amp; </a:t>
            </a:r>
            <a:r>
              <a:rPr lang="en-US" sz="2000" err="1">
                <a:ea typeface="+mn-lt"/>
                <a:cs typeface="+mn-lt"/>
              </a:rPr>
              <a:t>Esseiva</a:t>
            </a:r>
            <a:r>
              <a:rPr lang="en-US" sz="2000">
                <a:ea typeface="+mn-lt"/>
                <a:cs typeface="+mn-lt"/>
              </a:rPr>
              <a:t>, P. (2015). Qualitative, quantitative and temporal study of cutting agents for cocaine and heroin over 9 years.</a:t>
            </a:r>
            <a:r>
              <a:rPr lang="en-US" sz="2000" i="1">
                <a:ea typeface="+mn-lt"/>
                <a:cs typeface="+mn-lt"/>
              </a:rPr>
              <a:t> Forensic Science International (Online), 257</a:t>
            </a:r>
            <a:r>
              <a:rPr lang="en-US" sz="2000">
                <a:ea typeface="+mn-lt"/>
                <a:cs typeface="+mn-lt"/>
              </a:rPr>
              <a:t>, 307-313. </a:t>
            </a:r>
            <a:r>
              <a:rPr lang="en-US" sz="2000" u="sng">
                <a:ea typeface="+mn-lt"/>
                <a:cs typeface="+mn-lt"/>
                <a:hlinkClick r:id="rId6"/>
              </a:rPr>
              <a:t>http://dx.doi.org/10.1016/j.forsciint.2015.09.014</a:t>
            </a:r>
            <a:endParaRPr lang="en-US" sz="2000">
              <a:ea typeface="+mn-lt"/>
              <a:cs typeface="+mn-lt"/>
            </a:endParaRPr>
          </a:p>
          <a:p>
            <a:r>
              <a:rPr lang="en-US" sz="2000" err="1">
                <a:ea typeface="+mn-lt"/>
                <a:cs typeface="+mn-lt"/>
              </a:rPr>
              <a:t>Broséus</a:t>
            </a:r>
            <a:r>
              <a:rPr lang="en-US" sz="2000">
                <a:ea typeface="+mn-lt"/>
                <a:cs typeface="+mn-lt"/>
              </a:rPr>
              <a:t>, J., Gentile, N., &amp; </a:t>
            </a:r>
            <a:r>
              <a:rPr lang="en-US" sz="2000" err="1">
                <a:ea typeface="+mn-lt"/>
                <a:cs typeface="+mn-lt"/>
              </a:rPr>
              <a:t>Esseiva</a:t>
            </a:r>
            <a:r>
              <a:rPr lang="en-US" sz="2000">
                <a:ea typeface="+mn-lt"/>
                <a:cs typeface="+mn-lt"/>
              </a:rPr>
              <a:t>, P. (2016). The cutting of cocaine and heroin: A critical review.</a:t>
            </a:r>
            <a:r>
              <a:rPr lang="en-US" sz="2000" i="1">
                <a:ea typeface="+mn-lt"/>
                <a:cs typeface="+mn-lt"/>
              </a:rPr>
              <a:t> Forensic Science International, 262</a:t>
            </a:r>
            <a:r>
              <a:rPr lang="en-US" sz="2000">
                <a:ea typeface="+mn-lt"/>
                <a:cs typeface="+mn-lt"/>
              </a:rPr>
              <a:t>, 73-83. https://</a:t>
            </a:r>
            <a:r>
              <a:rPr lang="en-US" sz="2000" u="sng">
                <a:ea typeface="+mn-lt"/>
                <a:cs typeface="+mn-lt"/>
                <a:hlinkClick r:id="rId7"/>
              </a:rPr>
              <a:t>https://doi.org/10.1016/j.forsciint.2016.02.033</a:t>
            </a:r>
            <a:endParaRPr lang="en-US" sz="2000">
              <a:ea typeface="+mn-lt"/>
              <a:cs typeface="+mn-lt"/>
            </a:endParaRPr>
          </a:p>
          <a:p>
            <a:r>
              <a:rPr lang="en-US" sz="2000">
                <a:ea typeface="+mn-lt"/>
                <a:cs typeface="+mn-lt"/>
              </a:rPr>
              <a:t>Dawidowicz, A. L., </a:t>
            </a:r>
            <a:r>
              <a:rPr lang="en-US" sz="2000" err="1">
                <a:ea typeface="+mn-lt"/>
                <a:cs typeface="+mn-lt"/>
              </a:rPr>
              <a:t>Bernacik</a:t>
            </a:r>
            <a:r>
              <a:rPr lang="en-US" sz="2000">
                <a:ea typeface="+mn-lt"/>
                <a:cs typeface="+mn-lt"/>
              </a:rPr>
              <a:t>, K., </a:t>
            </a:r>
            <a:r>
              <a:rPr lang="en-US" sz="2000" err="1">
                <a:ea typeface="+mn-lt"/>
                <a:cs typeface="+mn-lt"/>
              </a:rPr>
              <a:t>Typek</a:t>
            </a:r>
            <a:r>
              <a:rPr lang="en-US" sz="2000">
                <a:ea typeface="+mn-lt"/>
                <a:cs typeface="+mn-lt"/>
              </a:rPr>
              <a:t>, R., &amp; </a:t>
            </a:r>
            <a:r>
              <a:rPr lang="en-US" sz="2000" err="1">
                <a:ea typeface="+mn-lt"/>
                <a:cs typeface="+mn-lt"/>
              </a:rPr>
              <a:t>Stankevič</a:t>
            </a:r>
            <a:r>
              <a:rPr lang="en-US" sz="2000">
                <a:ea typeface="+mn-lt"/>
                <a:cs typeface="+mn-lt"/>
              </a:rPr>
              <a:t>, M. (2018). Possibility of quinine transformation in food products: LC–MS and NMR techniques in analysis of quinine derivatives.</a:t>
            </a:r>
            <a:r>
              <a:rPr lang="en-US" sz="2000" i="1">
                <a:ea typeface="+mn-lt"/>
                <a:cs typeface="+mn-lt"/>
              </a:rPr>
              <a:t> European Food Research and Technology = </a:t>
            </a:r>
            <a:r>
              <a:rPr lang="en-US" sz="2000" i="1" err="1">
                <a:ea typeface="+mn-lt"/>
                <a:cs typeface="+mn-lt"/>
              </a:rPr>
              <a:t>Zeitschrift</a:t>
            </a:r>
            <a:r>
              <a:rPr lang="en-US" sz="2000" i="1">
                <a:ea typeface="+mn-lt"/>
                <a:cs typeface="+mn-lt"/>
              </a:rPr>
              <a:t> Für Lebensmittel-</a:t>
            </a:r>
            <a:r>
              <a:rPr lang="en-US" sz="2000" i="1" err="1">
                <a:ea typeface="+mn-lt"/>
                <a:cs typeface="+mn-lt"/>
              </a:rPr>
              <a:t>Untersuchung</a:t>
            </a:r>
            <a:r>
              <a:rPr lang="en-US" sz="2000" i="1">
                <a:ea typeface="+mn-lt"/>
                <a:cs typeface="+mn-lt"/>
              </a:rPr>
              <a:t> Und -</a:t>
            </a:r>
            <a:r>
              <a:rPr lang="en-US" sz="2000" i="1" err="1">
                <a:ea typeface="+mn-lt"/>
                <a:cs typeface="+mn-lt"/>
              </a:rPr>
              <a:t>Forschung.A</a:t>
            </a:r>
            <a:r>
              <a:rPr lang="en-US" sz="2000" i="1">
                <a:ea typeface="+mn-lt"/>
                <a:cs typeface="+mn-lt"/>
              </a:rPr>
              <a:t>, 244</a:t>
            </a:r>
            <a:r>
              <a:rPr lang="en-US" sz="2000">
                <a:ea typeface="+mn-lt"/>
                <a:cs typeface="+mn-lt"/>
              </a:rPr>
              <a:t>(1), 105-116. </a:t>
            </a:r>
            <a:r>
              <a:rPr lang="en-US" sz="2000" u="sng">
                <a:ea typeface="+mn-lt"/>
                <a:cs typeface="+mn-lt"/>
                <a:hlinkClick r:id="rId8"/>
              </a:rPr>
              <a:t>http://dx.doi.org/10.1007/s00217-017-2940-0</a:t>
            </a:r>
            <a:endParaRPr lang="en-US" sz="2000">
              <a:ea typeface="+mn-lt"/>
              <a:cs typeface="+mn-lt"/>
            </a:endParaRPr>
          </a:p>
          <a:p>
            <a:r>
              <a:rPr lang="en-US" sz="2000">
                <a:ea typeface="+mn-lt"/>
                <a:cs typeface="+mn-lt"/>
              </a:rPr>
              <a:t>Kaliszewski, Michael (14 October 2019). Statistics of Drug Use in High School. </a:t>
            </a:r>
            <a:r>
              <a:rPr lang="en-US" sz="2000" i="1">
                <a:ea typeface="+mn-lt"/>
                <a:cs typeface="+mn-lt"/>
              </a:rPr>
              <a:t>American Addiction Centers. </a:t>
            </a:r>
            <a:r>
              <a:rPr lang="en-US" sz="2000">
                <a:ea typeface="+mn-lt"/>
                <a:cs typeface="+mn-lt"/>
              </a:rPr>
              <a:t>Retrieved from </a:t>
            </a:r>
            <a:r>
              <a:rPr lang="en-US" sz="2000" u="sng">
                <a:ea typeface="+mn-lt"/>
                <a:cs typeface="+mn-lt"/>
                <a:hlinkClick r:id="rId9"/>
              </a:rPr>
              <a:t>https://americanaddictioncenters.org/blog/statistics-of-drug-use-in-high-school</a:t>
            </a:r>
            <a:endParaRPr lang="en-US" sz="2000">
              <a:ea typeface="+mn-lt"/>
              <a:cs typeface="+mn-lt"/>
            </a:endParaRPr>
          </a:p>
          <a:p>
            <a:r>
              <a:rPr lang="en-US" sz="2000" err="1">
                <a:ea typeface="+mn-lt"/>
                <a:cs typeface="+mn-lt"/>
              </a:rPr>
              <a:t>Kochana</a:t>
            </a:r>
            <a:r>
              <a:rPr lang="en-US" sz="2000">
                <a:ea typeface="+mn-lt"/>
                <a:cs typeface="+mn-lt"/>
              </a:rPr>
              <a:t>, J., Zakrzewska, A., </a:t>
            </a:r>
            <a:r>
              <a:rPr lang="en-US" sz="2000" err="1">
                <a:ea typeface="+mn-lt"/>
                <a:cs typeface="+mn-lt"/>
              </a:rPr>
              <a:t>Parczewski</a:t>
            </a:r>
            <a:r>
              <a:rPr lang="en-US" sz="2000">
                <a:ea typeface="+mn-lt"/>
                <a:cs typeface="+mn-lt"/>
              </a:rPr>
              <a:t>, A., &amp; Wilamowski, J. (2005). TLC screening method for identification of active components of “Ecstasy” tablets. influence of diluents and adulterants.</a:t>
            </a:r>
            <a:r>
              <a:rPr lang="en-US" sz="2000" i="1">
                <a:ea typeface="+mn-lt"/>
                <a:cs typeface="+mn-lt"/>
              </a:rPr>
              <a:t> Null, 28</a:t>
            </a:r>
            <a:r>
              <a:rPr lang="en-US" sz="2000">
                <a:ea typeface="+mn-lt"/>
                <a:cs typeface="+mn-lt"/>
              </a:rPr>
              <a:t>(18), 2875-2886. </a:t>
            </a:r>
            <a:r>
              <a:rPr lang="en-US" sz="2000" u="sng">
                <a:ea typeface="+mn-lt"/>
                <a:cs typeface="+mn-lt"/>
                <a:hlinkClick r:id="rId10"/>
              </a:rPr>
              <a:t>https://10.1080/10826070500269984</a:t>
            </a:r>
            <a:endParaRPr lang="en-US" sz="2000">
              <a:ea typeface="+mn-lt"/>
              <a:cs typeface="+mn-lt"/>
            </a:endParaRPr>
          </a:p>
          <a:p>
            <a:r>
              <a:rPr lang="en-US" sz="2000">
                <a:ea typeface="+mn-lt"/>
                <a:cs typeface="+mn-lt"/>
              </a:rPr>
              <a:t>National Center for Biotechnology Information (2021). PubChem Compound Summary for CID 338, Salicylic acid. Retrieved September 12, 2021 from </a:t>
            </a:r>
            <a:r>
              <a:rPr lang="en-US" sz="2000" u="sng">
                <a:ea typeface="+mn-lt"/>
                <a:cs typeface="+mn-lt"/>
                <a:hlinkClick r:id="rId11"/>
              </a:rPr>
              <a:t>https://pubchem.ncbi.nlm.nih.gov/compound/Salicylic-acid</a:t>
            </a:r>
            <a:r>
              <a:rPr lang="en-US" sz="2000">
                <a:ea typeface="+mn-lt"/>
                <a:cs typeface="+mn-lt"/>
              </a:rPr>
              <a:t>.</a:t>
            </a:r>
          </a:p>
          <a:p>
            <a:r>
              <a:rPr lang="en-US" sz="2000">
                <a:ea typeface="+mn-lt"/>
                <a:cs typeface="+mn-lt"/>
              </a:rPr>
              <a:t>Substance Abuse and Mental Health Services Administration. (2018). Key Substance Use and Mental Health Indicators in the United States: Results from the 2017 National Survey on Drug Use and Health. Retrieved from</a:t>
            </a:r>
            <a:r>
              <a:rPr lang="en-US" sz="2000" u="sng">
                <a:ea typeface="+mn-lt"/>
                <a:cs typeface="+mn-lt"/>
                <a:hlinkClick r:id="rId12"/>
              </a:rPr>
              <a:t>https://americanaddictioncenters.org/rehab-guide/addiction-statistics</a:t>
            </a:r>
            <a:endParaRPr lang="en-US" sz="2000">
              <a:ea typeface="+mn-lt"/>
              <a:cs typeface="+mn-lt"/>
            </a:endParaRPr>
          </a:p>
          <a:p>
            <a:r>
              <a:rPr lang="en-US" sz="2000" err="1">
                <a:ea typeface="+mn-lt"/>
                <a:cs typeface="+mn-lt"/>
              </a:rPr>
              <a:t>Vinkovic</a:t>
            </a:r>
            <a:r>
              <a:rPr lang="en-US" sz="2000">
                <a:ea typeface="+mn-lt"/>
                <a:cs typeface="+mn-lt"/>
              </a:rPr>
              <a:t>, K., Galic, N., &amp; Schmid, M. G. (2018). Micro-HPLC–UV analysis of cocaine and its adulterants in illicit cocaine samples seized by </a:t>
            </a:r>
            <a:r>
              <a:rPr lang="en-US" sz="2000" err="1">
                <a:ea typeface="+mn-lt"/>
                <a:cs typeface="+mn-lt"/>
              </a:rPr>
              <a:t>austrian</a:t>
            </a:r>
            <a:r>
              <a:rPr lang="en-US" sz="2000">
                <a:ea typeface="+mn-lt"/>
                <a:cs typeface="+mn-lt"/>
              </a:rPr>
              <a:t> police from 2012 to 2017.</a:t>
            </a:r>
            <a:r>
              <a:rPr lang="en-US" sz="2000" i="1">
                <a:ea typeface="+mn-lt"/>
                <a:cs typeface="+mn-lt"/>
              </a:rPr>
              <a:t> Null, 41</a:t>
            </a:r>
            <a:r>
              <a:rPr lang="en-US" sz="2000">
                <a:ea typeface="+mn-lt"/>
                <a:cs typeface="+mn-lt"/>
              </a:rPr>
              <a:t>(1), 6-13. </a:t>
            </a:r>
            <a:r>
              <a:rPr lang="en-US" sz="2000" u="sng">
                <a:ea typeface="+mn-lt"/>
                <a:cs typeface="+mn-lt"/>
                <a:hlinkClick r:id="rId13"/>
              </a:rPr>
              <a:t>https://10.1080/10826076.2017.1409237</a:t>
            </a:r>
            <a:endParaRPr lang="en-US" sz="2000">
              <a:ea typeface="+mn-lt"/>
              <a:cs typeface="+mn-lt"/>
            </a:endParaRPr>
          </a:p>
          <a:p>
            <a:endParaRPr lang="en-US" sz="2000">
              <a:ea typeface="+mn-lt"/>
              <a:cs typeface="+mn-lt"/>
            </a:endParaRPr>
          </a:p>
          <a:p>
            <a:endParaRPr lang="en-US" sz="1400">
              <a:ea typeface="+mn-lt"/>
              <a:cs typeface="+mn-lt"/>
            </a:endParaRPr>
          </a:p>
          <a:p>
            <a:endParaRPr lang="en-US" sz="1400">
              <a:cs typeface="Calibri"/>
            </a:endParaRPr>
          </a:p>
        </p:txBody>
      </p:sp>
      <p:pic>
        <p:nvPicPr>
          <p:cNvPr id="9" name="Picture 9">
            <a:extLst>
              <a:ext uri="{FF2B5EF4-FFF2-40B4-BE49-F238E27FC236}">
                <a16:creationId xmlns:a16="http://schemas.microsoft.com/office/drawing/2014/main" id="{7462016A-4FC4-4DD2-90BB-D2068DCA0068}"/>
              </a:ext>
            </a:extLst>
          </p:cNvPr>
          <p:cNvPicPr>
            <a:picLocks noChangeAspect="1"/>
          </p:cNvPicPr>
          <p:nvPr/>
        </p:nvPicPr>
        <p:blipFill>
          <a:blip r:embed="rId14"/>
          <a:stretch>
            <a:fillRect/>
          </a:stretch>
        </p:blipFill>
        <p:spPr>
          <a:xfrm>
            <a:off x="26854484" y="5039284"/>
            <a:ext cx="4475747" cy="3781809"/>
          </a:xfrm>
          <a:prstGeom prst="rect">
            <a:avLst/>
          </a:prstGeom>
        </p:spPr>
      </p:pic>
      <p:sp>
        <p:nvSpPr>
          <p:cNvPr id="10" name="TextBox 9">
            <a:extLst>
              <a:ext uri="{FF2B5EF4-FFF2-40B4-BE49-F238E27FC236}">
                <a16:creationId xmlns:a16="http://schemas.microsoft.com/office/drawing/2014/main" id="{A87D3AF5-7865-48BF-8249-1CABF5840FCD}"/>
              </a:ext>
            </a:extLst>
          </p:cNvPr>
          <p:cNvSpPr txBox="1"/>
          <p:nvPr/>
        </p:nvSpPr>
        <p:spPr>
          <a:xfrm>
            <a:off x="25771644" y="8987589"/>
            <a:ext cx="7243009"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Calibri"/>
                <a:cs typeface="Calibri"/>
              </a:rPr>
              <a:t>Figure 3. </a:t>
            </a:r>
            <a:r>
              <a:rPr lang="en-US" sz="2000">
                <a:latin typeface="Calibri"/>
                <a:cs typeface="Calibri"/>
              </a:rPr>
              <a:t>Chemical Structure of quinine, one of the two analyzed adulterants.</a:t>
            </a:r>
          </a:p>
        </p:txBody>
      </p:sp>
      <p:pic>
        <p:nvPicPr>
          <p:cNvPr id="11" name="Picture 11" descr="Diagram&#10;&#10;Description automatically generated">
            <a:extLst>
              <a:ext uri="{FF2B5EF4-FFF2-40B4-BE49-F238E27FC236}">
                <a16:creationId xmlns:a16="http://schemas.microsoft.com/office/drawing/2014/main" id="{FB8D3057-F732-4E98-ACCF-0A38BBCD8831}"/>
              </a:ext>
            </a:extLst>
          </p:cNvPr>
          <p:cNvPicPr>
            <a:picLocks noChangeAspect="1"/>
          </p:cNvPicPr>
          <p:nvPr/>
        </p:nvPicPr>
        <p:blipFill>
          <a:blip r:embed="rId15"/>
          <a:stretch>
            <a:fillRect/>
          </a:stretch>
        </p:blipFill>
        <p:spPr>
          <a:xfrm>
            <a:off x="11903492" y="9997237"/>
            <a:ext cx="3095626" cy="2817396"/>
          </a:xfrm>
          <a:prstGeom prst="rect">
            <a:avLst/>
          </a:prstGeom>
        </p:spPr>
      </p:pic>
      <p:pic>
        <p:nvPicPr>
          <p:cNvPr id="12" name="Picture 12" descr="A picture containing text, sign, night sky&#10;&#10;Description automatically generated">
            <a:extLst>
              <a:ext uri="{FF2B5EF4-FFF2-40B4-BE49-F238E27FC236}">
                <a16:creationId xmlns:a16="http://schemas.microsoft.com/office/drawing/2014/main" id="{28A9FCA2-288C-4EA6-B43B-FB91F017D964}"/>
              </a:ext>
            </a:extLst>
          </p:cNvPr>
          <p:cNvPicPr>
            <a:picLocks noChangeAspect="1"/>
          </p:cNvPicPr>
          <p:nvPr/>
        </p:nvPicPr>
        <p:blipFill>
          <a:blip r:embed="rId16"/>
          <a:stretch>
            <a:fillRect/>
          </a:stretch>
        </p:blipFill>
        <p:spPr>
          <a:xfrm>
            <a:off x="18914143" y="5686925"/>
            <a:ext cx="5677903" cy="2919664"/>
          </a:xfrm>
          <a:prstGeom prst="rect">
            <a:avLst/>
          </a:prstGeom>
        </p:spPr>
      </p:pic>
      <p:sp>
        <p:nvSpPr>
          <p:cNvPr id="13" name="TextBox 12">
            <a:extLst>
              <a:ext uri="{FF2B5EF4-FFF2-40B4-BE49-F238E27FC236}">
                <a16:creationId xmlns:a16="http://schemas.microsoft.com/office/drawing/2014/main" id="{A372E004-984B-4966-A57D-3A0A1D0BD230}"/>
              </a:ext>
            </a:extLst>
          </p:cNvPr>
          <p:cNvSpPr txBox="1"/>
          <p:nvPr/>
        </p:nvSpPr>
        <p:spPr>
          <a:xfrm>
            <a:off x="25482884" y="8145379"/>
            <a:ext cx="2743200" cy="13542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pic>
        <p:nvPicPr>
          <p:cNvPr id="14" name="Picture 14" descr="Diagram, schematic&#10;&#10;Description automatically generated">
            <a:extLst>
              <a:ext uri="{FF2B5EF4-FFF2-40B4-BE49-F238E27FC236}">
                <a16:creationId xmlns:a16="http://schemas.microsoft.com/office/drawing/2014/main" id="{51ABA8AF-0F53-499C-8634-615710A4147C}"/>
              </a:ext>
            </a:extLst>
          </p:cNvPr>
          <p:cNvPicPr>
            <a:picLocks noChangeAspect="1"/>
          </p:cNvPicPr>
          <p:nvPr/>
        </p:nvPicPr>
        <p:blipFill>
          <a:blip r:embed="rId17"/>
          <a:stretch>
            <a:fillRect/>
          </a:stretch>
        </p:blipFill>
        <p:spPr>
          <a:xfrm>
            <a:off x="11558839" y="4508332"/>
            <a:ext cx="5156535" cy="4554956"/>
          </a:xfrm>
          <a:prstGeom prst="rect">
            <a:avLst/>
          </a:prstGeom>
        </p:spPr>
      </p:pic>
      <p:sp>
        <p:nvSpPr>
          <p:cNvPr id="15" name="TextBox 14">
            <a:extLst>
              <a:ext uri="{FF2B5EF4-FFF2-40B4-BE49-F238E27FC236}">
                <a16:creationId xmlns:a16="http://schemas.microsoft.com/office/drawing/2014/main" id="{3684E1FA-3DFC-4D2E-AAA7-4AE62C3C1A89}"/>
              </a:ext>
            </a:extLst>
          </p:cNvPr>
          <p:cNvSpPr txBox="1"/>
          <p:nvPr/>
        </p:nvSpPr>
        <p:spPr>
          <a:xfrm>
            <a:off x="15183853" y="8626642"/>
            <a:ext cx="2743200" cy="13542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16" name="TextBox 15">
            <a:extLst>
              <a:ext uri="{FF2B5EF4-FFF2-40B4-BE49-F238E27FC236}">
                <a16:creationId xmlns:a16="http://schemas.microsoft.com/office/drawing/2014/main" id="{A5A82D96-2892-439B-ACF1-842E74A773A0}"/>
              </a:ext>
            </a:extLst>
          </p:cNvPr>
          <p:cNvSpPr txBox="1"/>
          <p:nvPr/>
        </p:nvSpPr>
        <p:spPr>
          <a:xfrm>
            <a:off x="11235991" y="13221201"/>
            <a:ext cx="8277725"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Calibri"/>
                <a:cs typeface="Calibri"/>
              </a:rPr>
              <a:t>Figure 4. </a:t>
            </a:r>
            <a:r>
              <a:rPr lang="en-US" sz="2000">
                <a:latin typeface="Calibri"/>
                <a:cs typeface="Calibri"/>
              </a:rPr>
              <a:t>Chemical Structure of salicylic acid, one of the two analyzed adulterants.</a:t>
            </a:r>
          </a:p>
        </p:txBody>
      </p:sp>
      <p:sp>
        <p:nvSpPr>
          <p:cNvPr id="91" name="TextBox 90">
            <a:extLst>
              <a:ext uri="{FF2B5EF4-FFF2-40B4-BE49-F238E27FC236}">
                <a16:creationId xmlns:a16="http://schemas.microsoft.com/office/drawing/2014/main" id="{BE10E708-1BD9-44A9-8156-17AFA63895E0}"/>
              </a:ext>
            </a:extLst>
          </p:cNvPr>
          <p:cNvSpPr txBox="1"/>
          <p:nvPr/>
        </p:nvSpPr>
        <p:spPr>
          <a:xfrm>
            <a:off x="18432381" y="8987589"/>
            <a:ext cx="7387388"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Calibri"/>
                <a:cs typeface="Calibri"/>
              </a:rPr>
              <a:t>Figure 2. </a:t>
            </a:r>
            <a:r>
              <a:rPr lang="en-US" sz="2000">
                <a:latin typeface="Calibri"/>
                <a:cs typeface="Calibri"/>
              </a:rPr>
              <a:t>Chemical Structure of sucrose, a common diluent. </a:t>
            </a:r>
          </a:p>
        </p:txBody>
      </p:sp>
      <p:sp>
        <p:nvSpPr>
          <p:cNvPr id="92" name="TextBox 91">
            <a:extLst>
              <a:ext uri="{FF2B5EF4-FFF2-40B4-BE49-F238E27FC236}">
                <a16:creationId xmlns:a16="http://schemas.microsoft.com/office/drawing/2014/main" id="{B8E091B2-D806-4402-8AD9-FE663A6D6B65}"/>
              </a:ext>
            </a:extLst>
          </p:cNvPr>
          <p:cNvSpPr txBox="1"/>
          <p:nvPr/>
        </p:nvSpPr>
        <p:spPr>
          <a:xfrm>
            <a:off x="11237495" y="8987589"/>
            <a:ext cx="6809872"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Calibri"/>
                <a:cs typeface="Calibri"/>
              </a:rPr>
              <a:t>Figure 1. </a:t>
            </a:r>
            <a:r>
              <a:rPr lang="en-US" sz="2000">
                <a:latin typeface="Calibri"/>
                <a:cs typeface="Calibri"/>
              </a:rPr>
              <a:t>Chemical Structure of cornstarch, a common diluent. </a:t>
            </a:r>
          </a:p>
        </p:txBody>
      </p:sp>
      <p:pic>
        <p:nvPicPr>
          <p:cNvPr id="17" name="Picture 17" descr="Graphical user interface, application&#10;&#10;Description automatically generated">
            <a:extLst>
              <a:ext uri="{FF2B5EF4-FFF2-40B4-BE49-F238E27FC236}">
                <a16:creationId xmlns:a16="http://schemas.microsoft.com/office/drawing/2014/main" id="{DB97C554-ACE4-4DAE-A852-80D87B780A3A}"/>
              </a:ext>
            </a:extLst>
          </p:cNvPr>
          <p:cNvPicPr>
            <a:picLocks noChangeAspect="1"/>
          </p:cNvPicPr>
          <p:nvPr/>
        </p:nvPicPr>
        <p:blipFill>
          <a:blip r:embed="rId18"/>
          <a:stretch>
            <a:fillRect/>
          </a:stretch>
        </p:blipFill>
        <p:spPr>
          <a:xfrm>
            <a:off x="14149136" y="15175290"/>
            <a:ext cx="14461958" cy="7067629"/>
          </a:xfrm>
          <a:prstGeom prst="rect">
            <a:avLst/>
          </a:prstGeom>
        </p:spPr>
      </p:pic>
      <p:sp>
        <p:nvSpPr>
          <p:cNvPr id="94" name="TextBox 93">
            <a:extLst>
              <a:ext uri="{FF2B5EF4-FFF2-40B4-BE49-F238E27FC236}">
                <a16:creationId xmlns:a16="http://schemas.microsoft.com/office/drawing/2014/main" id="{43717C87-93A7-4672-B9B2-86668605D584}"/>
              </a:ext>
            </a:extLst>
          </p:cNvPr>
          <p:cNvSpPr txBox="1"/>
          <p:nvPr/>
        </p:nvSpPr>
        <p:spPr>
          <a:xfrm>
            <a:off x="17012653" y="30620368"/>
            <a:ext cx="8710861"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Calibri"/>
                <a:cs typeface="Calibri"/>
              </a:rPr>
              <a:t>Figure 6. </a:t>
            </a:r>
            <a:r>
              <a:rPr lang="en-US" sz="2000">
                <a:latin typeface="Calibri"/>
                <a:cs typeface="Calibri"/>
              </a:rPr>
              <a:t>HPLC analysis detection for quinine (above) and salicylic acid (below). </a:t>
            </a:r>
          </a:p>
        </p:txBody>
      </p:sp>
      <p:pic>
        <p:nvPicPr>
          <p:cNvPr id="18" name="Picture 18" descr="Table&#10;&#10;Description automatically generated">
            <a:extLst>
              <a:ext uri="{FF2B5EF4-FFF2-40B4-BE49-F238E27FC236}">
                <a16:creationId xmlns:a16="http://schemas.microsoft.com/office/drawing/2014/main" id="{11D2DD29-59FE-4536-A25D-070A5245B021}"/>
              </a:ext>
            </a:extLst>
          </p:cNvPr>
          <p:cNvPicPr>
            <a:picLocks noChangeAspect="1"/>
          </p:cNvPicPr>
          <p:nvPr/>
        </p:nvPicPr>
        <p:blipFill>
          <a:blip r:embed="rId19"/>
          <a:stretch>
            <a:fillRect/>
          </a:stretch>
        </p:blipFill>
        <p:spPr>
          <a:xfrm>
            <a:off x="21488401" y="9711156"/>
            <a:ext cx="9577135" cy="4063332"/>
          </a:xfrm>
          <a:prstGeom prst="rect">
            <a:avLst/>
          </a:prstGeom>
        </p:spPr>
      </p:pic>
      <p:pic>
        <p:nvPicPr>
          <p:cNvPr id="19" name="Picture 19" descr="Graphical user interface, chart&#10;&#10;Description automatically generated">
            <a:extLst>
              <a:ext uri="{FF2B5EF4-FFF2-40B4-BE49-F238E27FC236}">
                <a16:creationId xmlns:a16="http://schemas.microsoft.com/office/drawing/2014/main" id="{9AED24CF-5CEB-4904-AFAD-8739AACFD10B}"/>
              </a:ext>
            </a:extLst>
          </p:cNvPr>
          <p:cNvPicPr>
            <a:picLocks noChangeAspect="1"/>
          </p:cNvPicPr>
          <p:nvPr/>
        </p:nvPicPr>
        <p:blipFill>
          <a:blip r:embed="rId20"/>
          <a:stretch>
            <a:fillRect/>
          </a:stretch>
        </p:blipFill>
        <p:spPr>
          <a:xfrm>
            <a:off x="14293515" y="22720404"/>
            <a:ext cx="14365704" cy="7690644"/>
          </a:xfrm>
          <a:prstGeom prst="rect">
            <a:avLst/>
          </a:prstGeom>
        </p:spPr>
      </p:pic>
      <p:sp>
        <p:nvSpPr>
          <p:cNvPr id="97" name="TextBox 96">
            <a:extLst>
              <a:ext uri="{FF2B5EF4-FFF2-40B4-BE49-F238E27FC236}">
                <a16:creationId xmlns:a16="http://schemas.microsoft.com/office/drawing/2014/main" id="{A39CC3E2-2913-4E4B-B592-40E290DB0A3E}"/>
              </a:ext>
            </a:extLst>
          </p:cNvPr>
          <p:cNvSpPr txBox="1"/>
          <p:nvPr/>
        </p:nvSpPr>
        <p:spPr>
          <a:xfrm>
            <a:off x="22449421" y="14231852"/>
            <a:ext cx="8277725"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Calibri"/>
                <a:cs typeface="Calibri"/>
              </a:rPr>
              <a:t>Figure 5. </a:t>
            </a:r>
            <a:r>
              <a:rPr lang="en-US" sz="2000">
                <a:latin typeface="Calibri"/>
                <a:cs typeface="Calibri"/>
              </a:rPr>
              <a:t>Common adulterants potentially found in varying foods.</a:t>
            </a: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1921</Words>
  <Application>Microsoft Office PowerPoint</Application>
  <PresentationFormat>Custom</PresentationFormat>
  <Paragraphs>68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Lucida Grande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Madison</cp:lastModifiedBy>
  <cp:revision>20</cp:revision>
  <dcterms:created xsi:type="dcterms:W3CDTF">2013-10-19T16:33:22Z</dcterms:created>
  <dcterms:modified xsi:type="dcterms:W3CDTF">2022-03-10T14:14:35Z</dcterms:modified>
</cp:coreProperties>
</file>