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7F635-CD61-4625-B873-F2CB32176AF5}" v="237" dt="2022-03-15T20:02:34.318"/>
    <p1510:client id="{632F67F4-A550-4E68-BB64-570CD224A583}" v="3" dt="2022-03-15T19:27:05.041"/>
    <p1510:client id="{7FAF121F-46CD-41D9-9F7B-54169FF5ADF0}" v="95" dt="2022-03-15T19:53:43.454"/>
    <p1510:client id="{F7BAC76E-41A9-43F7-B482-5D9E9BF8F247}" v="30" dt="2022-03-15T20:57:27.795"/>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 d="100"/>
          <a:sy n="13" d="100"/>
        </p:scale>
        <p:origin x="1668" y="102"/>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3/16/2022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3/16/2022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Box 161"/>
          <p:cNvSpPr txBox="1"/>
          <p:nvPr/>
        </p:nvSpPr>
        <p:spPr>
          <a:xfrm>
            <a:off x="10594096" y="3848840"/>
            <a:ext cx="22915569" cy="28439955"/>
          </a:xfrm>
          <a:prstGeom prst="rect">
            <a:avLst/>
          </a:prstGeom>
          <a:solidFill>
            <a:srgbClr val="FFFFFF"/>
          </a:solidFill>
          <a:ln w="28575" cap="rnd">
            <a:solidFill>
              <a:schemeClr val="tx1"/>
            </a:solidFill>
          </a:ln>
        </p:spPr>
        <p:txBody>
          <a:bodyPr wrap="square" lIns="182880" rIns="182880" rtlCol="0">
            <a:noAutofit/>
          </a:bodyPr>
          <a:lstStyle/>
          <a:p>
            <a:pPr algn="just"/>
            <a:endParaRPr lang="en-US" sz="1800">
              <a:latin typeface="Times New Roman"/>
              <a:cs typeface="Times New Roman"/>
            </a:endParaRPr>
          </a:p>
        </p:txBody>
      </p:sp>
      <p:sp>
        <p:nvSpPr>
          <p:cNvPr id="187" name="TextBox 186"/>
          <p:cNvSpPr txBox="1"/>
          <p:nvPr/>
        </p:nvSpPr>
        <p:spPr>
          <a:xfrm>
            <a:off x="11747803" y="26415377"/>
            <a:ext cx="303933" cy="369332"/>
          </a:xfrm>
          <a:prstGeom prst="rect">
            <a:avLst/>
          </a:prstGeom>
          <a:noFill/>
        </p:spPr>
        <p:txBody>
          <a:bodyPr wrap="square" rtlCol="0">
            <a:spAutoFit/>
          </a:bodyPr>
          <a:lstStyle/>
          <a:p>
            <a:pPr algn="just"/>
            <a:r>
              <a:rPr lang="en-US" sz="1800" b="1">
                <a:solidFill>
                  <a:schemeClr val="bg1"/>
                </a:solidFill>
                <a:latin typeface="Garamond"/>
                <a:cs typeface="Garamond"/>
              </a:rPr>
              <a:t>C</a:t>
            </a:r>
          </a:p>
        </p:txBody>
      </p:sp>
      <p:sp>
        <p:nvSpPr>
          <p:cNvPr id="188" name="TextBox 187"/>
          <p:cNvSpPr txBox="1"/>
          <p:nvPr/>
        </p:nvSpPr>
        <p:spPr>
          <a:xfrm>
            <a:off x="13991911" y="24248203"/>
            <a:ext cx="303933" cy="369332"/>
          </a:xfrm>
          <a:prstGeom prst="rect">
            <a:avLst/>
          </a:prstGeom>
          <a:noFill/>
        </p:spPr>
        <p:txBody>
          <a:bodyPr wrap="square" rtlCol="0">
            <a:spAutoFit/>
          </a:bodyPr>
          <a:lstStyle/>
          <a:p>
            <a:pPr algn="just"/>
            <a:r>
              <a:rPr lang="en-US" sz="1800" b="1">
                <a:solidFill>
                  <a:srgbClr val="FFFFFF"/>
                </a:solidFill>
                <a:latin typeface="Garamond"/>
                <a:cs typeface="Garamond"/>
              </a:rPr>
              <a:t>B</a:t>
            </a:r>
          </a:p>
        </p:txBody>
      </p:sp>
      <p:sp>
        <p:nvSpPr>
          <p:cNvPr id="189" name="TextBox 188"/>
          <p:cNvSpPr txBox="1"/>
          <p:nvPr/>
        </p:nvSpPr>
        <p:spPr>
          <a:xfrm>
            <a:off x="11747803" y="24248203"/>
            <a:ext cx="303933" cy="369332"/>
          </a:xfrm>
          <a:prstGeom prst="rect">
            <a:avLst/>
          </a:prstGeom>
          <a:noFill/>
        </p:spPr>
        <p:txBody>
          <a:bodyPr wrap="square" rtlCol="0">
            <a:spAutoFit/>
          </a:bodyPr>
          <a:lstStyle/>
          <a:p>
            <a:pPr algn="just"/>
            <a:r>
              <a:rPr lang="en-US" sz="1800" b="1">
                <a:solidFill>
                  <a:srgbClr val="FFFFFF"/>
                </a:solidFill>
                <a:latin typeface="Garamond"/>
                <a:cs typeface="Garamond"/>
              </a:rPr>
              <a:t>A</a:t>
            </a:r>
          </a:p>
        </p:txBody>
      </p:sp>
      <p:sp>
        <p:nvSpPr>
          <p:cNvPr id="215" name="Rectangle 214"/>
          <p:cNvSpPr/>
          <p:nvPr/>
        </p:nvSpPr>
        <p:spPr>
          <a:xfrm>
            <a:off x="24812323" y="17497549"/>
            <a:ext cx="774057" cy="369332"/>
          </a:xfrm>
          <a:prstGeom prst="rect">
            <a:avLst/>
          </a:prstGeom>
        </p:spPr>
        <p:txBody>
          <a:bodyPr wrap="square">
            <a:spAutoFit/>
          </a:bodyPr>
          <a:lstStyle/>
          <a:p>
            <a:pPr lvl="0" algn="just"/>
            <a:endParaRPr lang="en-US" sz="1800" b="1">
              <a:solidFill>
                <a:prstClr val="black"/>
              </a:solidFill>
              <a:latin typeface="Garamond"/>
              <a:cs typeface="Garamond"/>
            </a:endParaRPr>
          </a:p>
        </p:txBody>
      </p:sp>
      <p:sp>
        <p:nvSpPr>
          <p:cNvPr id="217" name="Rectangle 216"/>
          <p:cNvSpPr/>
          <p:nvPr/>
        </p:nvSpPr>
        <p:spPr>
          <a:xfrm>
            <a:off x="29558132" y="21966248"/>
            <a:ext cx="923312" cy="369332"/>
          </a:xfrm>
          <a:prstGeom prst="rect">
            <a:avLst/>
          </a:prstGeom>
        </p:spPr>
        <p:txBody>
          <a:bodyPr wrap="square">
            <a:spAutoFit/>
          </a:bodyPr>
          <a:lstStyle/>
          <a:p>
            <a:pPr lvl="0" algn="just"/>
            <a:endParaRPr lang="en-US" sz="1800" b="1">
              <a:solidFill>
                <a:prstClr val="black"/>
              </a:solidFill>
              <a:latin typeface="Garamond"/>
              <a:cs typeface="Garamond"/>
            </a:endParaRPr>
          </a:p>
        </p:txBody>
      </p:sp>
      <p:sp>
        <p:nvSpPr>
          <p:cNvPr id="18" name="TextBox 17">
            <a:extLst>
              <a:ext uri="{FF2B5EF4-FFF2-40B4-BE49-F238E27FC236}">
                <a16:creationId xmlns:a16="http://schemas.microsoft.com/office/drawing/2014/main" id="{4FAEBD70-1CCD-0546-9F4B-3CA91DFF0488}"/>
              </a:ext>
            </a:extLst>
          </p:cNvPr>
          <p:cNvSpPr txBox="1">
            <a:spLocks/>
          </p:cNvSpPr>
          <p:nvPr/>
        </p:nvSpPr>
        <p:spPr>
          <a:xfrm>
            <a:off x="10829149" y="5483705"/>
            <a:ext cx="9802368" cy="5486400"/>
          </a:xfrm>
          <a:prstGeom prst="rect">
            <a:avLst/>
          </a:prstGeom>
          <a:solidFill>
            <a:srgbClr val="C00000"/>
          </a:solidFill>
        </p:spPr>
        <p:txBody>
          <a:bodyPr wrap="square" rtlCol="0">
            <a:spAutoFit/>
          </a:bodyPr>
          <a:lstStyle/>
          <a:p>
            <a:endParaRPr lang="en-US"/>
          </a:p>
        </p:txBody>
      </p:sp>
      <p:sp>
        <p:nvSpPr>
          <p:cNvPr id="20" name="TextBox 19">
            <a:extLst>
              <a:ext uri="{FF2B5EF4-FFF2-40B4-BE49-F238E27FC236}">
                <a16:creationId xmlns:a16="http://schemas.microsoft.com/office/drawing/2014/main" id="{1AB01F6C-E4CC-EB4F-85E7-49798F78352D}"/>
              </a:ext>
            </a:extLst>
          </p:cNvPr>
          <p:cNvSpPr txBox="1"/>
          <p:nvPr/>
        </p:nvSpPr>
        <p:spPr>
          <a:xfrm>
            <a:off x="21299556" y="12268810"/>
            <a:ext cx="12108581" cy="1077218"/>
          </a:xfrm>
          <a:prstGeom prst="rect">
            <a:avLst/>
          </a:prstGeom>
          <a:noFill/>
          <a:ln>
            <a:noFill/>
          </a:ln>
        </p:spPr>
        <p:txBody>
          <a:bodyPr wrap="square" lIns="91440" tIns="45720" rIns="91440" bIns="45720" rtlCol="0" anchor="t">
            <a:spAutoFit/>
          </a:bodyPr>
          <a:lstStyle/>
          <a:p>
            <a:pPr algn="ctr"/>
            <a:r>
              <a:rPr lang="en-US" sz="3200" b="1">
                <a:latin typeface="Times New Roman"/>
                <a:cs typeface="Times New Roman"/>
              </a:rPr>
              <a:t>Scheme 3. </a:t>
            </a:r>
            <a:r>
              <a:rPr lang="en-US" sz="3200">
                <a:latin typeface="Times New Roman"/>
                <a:cs typeface="Times New Roman"/>
              </a:rPr>
              <a:t>Methylation of guanine by NMU in presence of natural products to produce 6-O-Methylguanine and </a:t>
            </a:r>
            <a:r>
              <a:rPr lang="en-US" sz="3200" err="1">
                <a:latin typeface="Times New Roman"/>
                <a:cs typeface="Times New Roman"/>
              </a:rPr>
              <a:t>unalkylated</a:t>
            </a:r>
            <a:r>
              <a:rPr lang="en-US" sz="3200">
                <a:latin typeface="Times New Roman"/>
                <a:cs typeface="Times New Roman"/>
              </a:rPr>
              <a:t> guanine</a:t>
            </a:r>
          </a:p>
        </p:txBody>
      </p:sp>
      <p:sp>
        <p:nvSpPr>
          <p:cNvPr id="159" name="TextBox 158"/>
          <p:cNvSpPr txBox="1"/>
          <p:nvPr/>
        </p:nvSpPr>
        <p:spPr>
          <a:xfrm>
            <a:off x="34191944" y="16673797"/>
            <a:ext cx="9321500" cy="15644668"/>
          </a:xfrm>
          <a:prstGeom prst="rect">
            <a:avLst/>
          </a:prstGeom>
          <a:solidFill>
            <a:schemeClr val="bg1"/>
          </a:solidFill>
          <a:ln>
            <a:solidFill>
              <a:schemeClr val="tx1"/>
            </a:solidFill>
          </a:ln>
        </p:spPr>
        <p:txBody>
          <a:bodyPr wrap="square" lIns="131445" tIns="65723" rIns="131445" bIns="65723" rtlCol="0" anchor="t">
            <a:spAutoFit/>
          </a:bodyPr>
          <a:lstStyle/>
          <a:p>
            <a:r>
              <a:rPr lang="en-US" sz="2800" i="1">
                <a:latin typeface="Times New Roman"/>
                <a:cs typeface="Times New Roman"/>
              </a:rPr>
              <a:t>Acknowledgements:</a:t>
            </a:r>
          </a:p>
          <a:p>
            <a:r>
              <a:rPr lang="en-US" sz="2800">
                <a:latin typeface="Times New Roman"/>
                <a:cs typeface="Times New Roman"/>
              </a:rPr>
              <a:t>Faculty Advisor:  Stephen T. Hobson, Ph.D. Associate Professor of Chemistry, Liberty University </a:t>
            </a:r>
          </a:p>
          <a:p>
            <a:endParaRPr lang="en-US" sz="2800">
              <a:latin typeface="Times New Roman"/>
              <a:cs typeface="Times New Roman"/>
            </a:endParaRPr>
          </a:p>
          <a:p>
            <a:r>
              <a:rPr lang="en-US" sz="2800">
                <a:latin typeface="Times New Roman"/>
                <a:cs typeface="Times New Roman"/>
              </a:rPr>
              <a:t>The authors gratefully acknowledge the support of the Biology and Chemistry Department at Liberty University for the initial support of this work through the funding of CHEM 495 and the continuing support of Liberty University via PRI Grant #1911.  We thank Dr. Greg Raner for HPLC training as well as Dr. Gary Isaacs for additional advice.</a:t>
            </a:r>
          </a:p>
          <a:p>
            <a:endParaRPr lang="en-US" sz="2800" i="1">
              <a:latin typeface="Times New Roman"/>
              <a:cs typeface="Times New Roman"/>
            </a:endParaRPr>
          </a:p>
          <a:p>
            <a:r>
              <a:rPr lang="en-US" sz="2800" i="1">
                <a:latin typeface="Times New Roman"/>
                <a:cs typeface="Times New Roman"/>
              </a:rPr>
              <a:t>References</a:t>
            </a:r>
          </a:p>
          <a:p>
            <a:r>
              <a:rPr lang="en-US" sz="2800" u="sng">
                <a:latin typeface="Times New Roman"/>
                <a:cs typeface="Times New Roman"/>
              </a:rPr>
              <a:t>Inhibition of N-nitroso formation:</a:t>
            </a:r>
            <a:r>
              <a:rPr lang="en-US" sz="2800">
                <a:latin typeface="Times New Roman"/>
                <a:cs typeface="Times New Roman"/>
              </a:rPr>
              <a:t> (a). </a:t>
            </a:r>
            <a:r>
              <a:rPr lang="en-US" sz="2800" err="1">
                <a:latin typeface="Times New Roman"/>
                <a:cs typeface="Times New Roman"/>
              </a:rPr>
              <a:t>Pourazrang</a:t>
            </a:r>
            <a:r>
              <a:rPr lang="en-US" sz="2800">
                <a:latin typeface="Times New Roman"/>
                <a:cs typeface="Times New Roman"/>
              </a:rPr>
              <a:t>, H., </a:t>
            </a:r>
            <a:r>
              <a:rPr lang="en-US" sz="2800" err="1">
                <a:latin typeface="Times New Roman"/>
                <a:cs typeface="Times New Roman"/>
              </a:rPr>
              <a:t>Moazzami</a:t>
            </a:r>
            <a:r>
              <a:rPr lang="en-US" sz="2800">
                <a:latin typeface="Times New Roman"/>
                <a:cs typeface="Times New Roman"/>
              </a:rPr>
              <a:t>, A. A., &amp; Bazzaz, B. F. Inhibition of mutagenic N-nitroso compound formation in sausage samples by using L-ascorbic acid and </a:t>
            </a:r>
            <a:r>
              <a:rPr lang="el-GR" sz="2800">
                <a:latin typeface="Times New Roman"/>
                <a:cs typeface="Times New Roman"/>
              </a:rPr>
              <a:t>α-</a:t>
            </a:r>
            <a:r>
              <a:rPr lang="en-US" sz="2800">
                <a:latin typeface="Times New Roman"/>
                <a:cs typeface="Times New Roman"/>
              </a:rPr>
              <a:t>tocopherol. </a:t>
            </a:r>
            <a:r>
              <a:rPr lang="en-US" sz="2800" i="1">
                <a:latin typeface="Times New Roman"/>
                <a:cs typeface="Times New Roman"/>
              </a:rPr>
              <a:t>Meat science</a:t>
            </a:r>
            <a:r>
              <a:rPr lang="en-US" sz="2800">
                <a:latin typeface="Times New Roman"/>
                <a:cs typeface="Times New Roman"/>
              </a:rPr>
              <a:t>, </a:t>
            </a:r>
            <a:r>
              <a:rPr lang="en-US" sz="2800" b="1">
                <a:latin typeface="Times New Roman"/>
                <a:cs typeface="Times New Roman"/>
              </a:rPr>
              <a:t>2002</a:t>
            </a:r>
            <a:r>
              <a:rPr lang="en-US" sz="2800">
                <a:latin typeface="Times New Roman"/>
                <a:cs typeface="Times New Roman"/>
              </a:rPr>
              <a:t>, </a:t>
            </a:r>
            <a:r>
              <a:rPr lang="en-US" sz="2800" i="1">
                <a:latin typeface="Times New Roman"/>
                <a:cs typeface="Times New Roman"/>
              </a:rPr>
              <a:t>62</a:t>
            </a:r>
            <a:r>
              <a:rPr lang="en-US" sz="2800">
                <a:latin typeface="Times New Roman"/>
                <a:cs typeface="Times New Roman"/>
              </a:rPr>
              <a:t>, 479-483. </a:t>
            </a:r>
          </a:p>
          <a:p>
            <a:endParaRPr lang="en-US" sz="2800" u="sng">
              <a:latin typeface="Times New Roman"/>
              <a:cs typeface="Times New Roman"/>
            </a:endParaRPr>
          </a:p>
          <a:p>
            <a:r>
              <a:rPr lang="en-US" sz="2800" u="sng">
                <a:latin typeface="Times New Roman"/>
                <a:cs typeface="Times New Roman"/>
              </a:rPr>
              <a:t>Nitroso induced carcinogenesis</a:t>
            </a:r>
            <a:r>
              <a:rPr lang="en-US" sz="2800">
                <a:latin typeface="Times New Roman"/>
                <a:cs typeface="Times New Roman"/>
              </a:rPr>
              <a:t>:  Swann, P. F., &amp; Magee, P. N. Nitrosamine-induced carcinogenesis. The alkylation of nucleic acids of the rat by N-methyl-N-nitrosourea, </a:t>
            </a:r>
            <a:r>
              <a:rPr lang="en-US" sz="2800" err="1">
                <a:latin typeface="Times New Roman"/>
                <a:cs typeface="Times New Roman"/>
              </a:rPr>
              <a:t>dimethylnitrosamine</a:t>
            </a:r>
            <a:r>
              <a:rPr lang="en-US" sz="2800">
                <a:latin typeface="Times New Roman"/>
                <a:cs typeface="Times New Roman"/>
              </a:rPr>
              <a:t>, dimethyl sulphate and methyl </a:t>
            </a:r>
            <a:r>
              <a:rPr lang="en-US" sz="2800" err="1">
                <a:latin typeface="Times New Roman"/>
                <a:cs typeface="Times New Roman"/>
              </a:rPr>
              <a:t>methanesulphonate</a:t>
            </a:r>
            <a:r>
              <a:rPr lang="en-US" sz="2800">
                <a:latin typeface="Times New Roman"/>
                <a:cs typeface="Times New Roman"/>
              </a:rPr>
              <a:t>. </a:t>
            </a:r>
            <a:r>
              <a:rPr lang="en-US" sz="2800" i="1">
                <a:latin typeface="Times New Roman"/>
                <a:cs typeface="Times New Roman"/>
              </a:rPr>
              <a:t>Biochemical Journal</a:t>
            </a:r>
            <a:r>
              <a:rPr lang="en-US" sz="2800">
                <a:latin typeface="Times New Roman"/>
                <a:cs typeface="Times New Roman"/>
              </a:rPr>
              <a:t>, </a:t>
            </a:r>
            <a:r>
              <a:rPr lang="en-US" sz="2800" b="1">
                <a:latin typeface="Times New Roman"/>
                <a:cs typeface="Times New Roman"/>
              </a:rPr>
              <a:t>1968</a:t>
            </a:r>
            <a:r>
              <a:rPr lang="en-US" sz="2800">
                <a:latin typeface="Times New Roman"/>
                <a:cs typeface="Times New Roman"/>
              </a:rPr>
              <a:t>, </a:t>
            </a:r>
            <a:r>
              <a:rPr lang="en-US" sz="2800" i="1">
                <a:latin typeface="Times New Roman"/>
                <a:cs typeface="Times New Roman"/>
              </a:rPr>
              <a:t>110</a:t>
            </a:r>
            <a:r>
              <a:rPr lang="en-US" sz="2800">
                <a:latin typeface="Times New Roman"/>
                <a:cs typeface="Times New Roman"/>
              </a:rPr>
              <a:t>, 39-47.</a:t>
            </a:r>
          </a:p>
          <a:p>
            <a:endParaRPr lang="en-US" sz="2800" u="sng">
              <a:latin typeface="Times New Roman"/>
              <a:cs typeface="Times New Roman"/>
            </a:endParaRPr>
          </a:p>
          <a:p>
            <a:r>
              <a:rPr lang="en-US" sz="2800" u="sng">
                <a:latin typeface="Times New Roman"/>
                <a:cs typeface="Times New Roman"/>
              </a:rPr>
              <a:t>Blocking the formation of N-Nitroso</a:t>
            </a:r>
            <a:r>
              <a:rPr lang="en-US" sz="2800">
                <a:latin typeface="Times New Roman"/>
                <a:cs typeface="Times New Roman"/>
              </a:rPr>
              <a:t>:  Mirvish, S. S., </a:t>
            </a:r>
            <a:r>
              <a:rPr lang="en-US" sz="2800" err="1">
                <a:latin typeface="Times New Roman"/>
                <a:cs typeface="Times New Roman"/>
              </a:rPr>
              <a:t>Wallcave</a:t>
            </a:r>
            <a:r>
              <a:rPr lang="en-US" sz="2800">
                <a:latin typeface="Times New Roman"/>
                <a:cs typeface="Times New Roman"/>
              </a:rPr>
              <a:t>, L., Eagen, M., &amp; </a:t>
            </a:r>
            <a:r>
              <a:rPr lang="en-US" sz="2800" err="1">
                <a:latin typeface="Times New Roman"/>
                <a:cs typeface="Times New Roman"/>
              </a:rPr>
              <a:t>Shubik</a:t>
            </a:r>
            <a:r>
              <a:rPr lang="en-US" sz="2800">
                <a:latin typeface="Times New Roman"/>
                <a:cs typeface="Times New Roman"/>
              </a:rPr>
              <a:t>, P. Ascorbate-nitrite reaction: possible means of blocking the formation of carcinogenic N-nitroso compounds. </a:t>
            </a:r>
            <a:r>
              <a:rPr lang="en-US" sz="2800" i="1">
                <a:latin typeface="Times New Roman"/>
                <a:cs typeface="Times New Roman"/>
              </a:rPr>
              <a:t>Science</a:t>
            </a:r>
            <a:r>
              <a:rPr lang="en-US" sz="2800">
                <a:latin typeface="Times New Roman"/>
                <a:cs typeface="Times New Roman"/>
              </a:rPr>
              <a:t>, </a:t>
            </a:r>
            <a:r>
              <a:rPr lang="en-US" sz="2800" b="1">
                <a:latin typeface="Times New Roman"/>
                <a:cs typeface="Times New Roman"/>
              </a:rPr>
              <a:t>1972</a:t>
            </a:r>
            <a:r>
              <a:rPr lang="en-US" sz="2800">
                <a:latin typeface="Times New Roman"/>
                <a:cs typeface="Times New Roman"/>
              </a:rPr>
              <a:t>, </a:t>
            </a:r>
            <a:r>
              <a:rPr lang="en-US" sz="2800" i="1">
                <a:latin typeface="Times New Roman"/>
                <a:cs typeface="Times New Roman"/>
              </a:rPr>
              <a:t>177</a:t>
            </a:r>
            <a:r>
              <a:rPr lang="en-US" sz="2800">
                <a:latin typeface="Times New Roman"/>
                <a:cs typeface="Times New Roman"/>
              </a:rPr>
              <a:t>, 65-68</a:t>
            </a:r>
          </a:p>
          <a:p>
            <a:endParaRPr lang="en-US" sz="2800" u="sng">
              <a:latin typeface="Times New Roman"/>
              <a:cs typeface="Times New Roman"/>
            </a:endParaRPr>
          </a:p>
          <a:p>
            <a:r>
              <a:rPr lang="en-US" sz="2800" u="sng">
                <a:latin typeface="Times New Roman"/>
                <a:cs typeface="Times New Roman"/>
              </a:rPr>
              <a:t>Vitamin E as an inhibitor: </a:t>
            </a:r>
            <a:r>
              <a:rPr lang="en-US" sz="2800" err="1">
                <a:latin typeface="Times New Roman"/>
                <a:cs typeface="Times New Roman"/>
              </a:rPr>
              <a:t>Lathia</a:t>
            </a:r>
            <a:r>
              <a:rPr lang="en-US" sz="2800">
                <a:latin typeface="Times New Roman"/>
                <a:cs typeface="Times New Roman"/>
              </a:rPr>
              <a:t>, D., &amp; Blum, A. Role of vitamin E as nitrite scavenger and N-nitrosamine inhibitor: a review. International journal for vitamin and nutrition research. </a:t>
            </a:r>
            <a:r>
              <a:rPr lang="en-US" sz="2800" err="1">
                <a:latin typeface="Times New Roman"/>
                <a:cs typeface="Times New Roman"/>
              </a:rPr>
              <a:t>Internationale</a:t>
            </a:r>
            <a:r>
              <a:rPr lang="en-US" sz="2800">
                <a:latin typeface="Times New Roman"/>
                <a:cs typeface="Times New Roman"/>
              </a:rPr>
              <a:t> </a:t>
            </a:r>
            <a:r>
              <a:rPr lang="en-US" sz="2800" err="1">
                <a:latin typeface="Times New Roman"/>
                <a:cs typeface="Times New Roman"/>
              </a:rPr>
              <a:t>Zeitschrift</a:t>
            </a:r>
            <a:r>
              <a:rPr lang="en-US" sz="2800">
                <a:latin typeface="Times New Roman"/>
                <a:cs typeface="Times New Roman"/>
              </a:rPr>
              <a:t> fur Vitamin-und </a:t>
            </a:r>
            <a:r>
              <a:rPr lang="en-US" sz="2800" err="1">
                <a:latin typeface="Times New Roman"/>
                <a:cs typeface="Times New Roman"/>
              </a:rPr>
              <a:t>Ernahrungsforschung</a:t>
            </a:r>
            <a:r>
              <a:rPr lang="en-US" sz="2800">
                <a:latin typeface="Times New Roman"/>
                <a:cs typeface="Times New Roman"/>
              </a:rPr>
              <a:t>. </a:t>
            </a:r>
            <a:r>
              <a:rPr lang="en-US" sz="2800" i="1">
                <a:latin typeface="Times New Roman"/>
                <a:cs typeface="Times New Roman"/>
              </a:rPr>
              <a:t>Journal international de </a:t>
            </a:r>
            <a:r>
              <a:rPr lang="en-US" sz="2800" i="1" err="1">
                <a:latin typeface="Times New Roman"/>
                <a:cs typeface="Times New Roman"/>
              </a:rPr>
              <a:t>vitaminologie</a:t>
            </a:r>
            <a:r>
              <a:rPr lang="en-US" sz="2800" i="1">
                <a:latin typeface="Times New Roman"/>
                <a:cs typeface="Times New Roman"/>
              </a:rPr>
              <a:t> et de nutrition</a:t>
            </a:r>
            <a:r>
              <a:rPr lang="en-US" sz="2800">
                <a:latin typeface="Times New Roman"/>
                <a:cs typeface="Times New Roman"/>
              </a:rPr>
              <a:t>, </a:t>
            </a:r>
            <a:r>
              <a:rPr lang="en-US" sz="2800" b="1">
                <a:latin typeface="Times New Roman"/>
                <a:cs typeface="Times New Roman"/>
              </a:rPr>
              <a:t>1989</a:t>
            </a:r>
            <a:r>
              <a:rPr lang="en-US" sz="2800">
                <a:latin typeface="Times New Roman"/>
                <a:cs typeface="Times New Roman"/>
              </a:rPr>
              <a:t>, </a:t>
            </a:r>
            <a:r>
              <a:rPr lang="en-US" sz="2800" i="1">
                <a:latin typeface="Times New Roman"/>
                <a:cs typeface="Times New Roman"/>
              </a:rPr>
              <a:t>59</a:t>
            </a:r>
            <a:r>
              <a:rPr lang="en-US" sz="2800">
                <a:latin typeface="Times New Roman"/>
                <a:cs typeface="Times New Roman"/>
              </a:rPr>
              <a:t>, 430-438</a:t>
            </a:r>
          </a:p>
        </p:txBody>
      </p:sp>
      <p:sp>
        <p:nvSpPr>
          <p:cNvPr id="165" name="TextBox 164"/>
          <p:cNvSpPr txBox="1"/>
          <p:nvPr/>
        </p:nvSpPr>
        <p:spPr>
          <a:xfrm>
            <a:off x="535089" y="4697737"/>
            <a:ext cx="9312771" cy="11458907"/>
          </a:xfrm>
          <a:prstGeom prst="rect">
            <a:avLst/>
          </a:prstGeom>
          <a:solidFill>
            <a:schemeClr val="bg1"/>
          </a:solidFill>
          <a:ln>
            <a:solidFill>
              <a:srgbClr val="000000"/>
            </a:solidFill>
          </a:ln>
        </p:spPr>
        <p:txBody>
          <a:bodyPr wrap="square" lIns="131445" tIns="65723" rIns="131445" bIns="65723" rtlCol="0" anchor="t">
            <a:spAutoFit/>
          </a:bodyPr>
          <a:lstStyle/>
          <a:p>
            <a:r>
              <a:rPr lang="en-US" sz="3200">
                <a:latin typeface="Times New Roman"/>
                <a:cs typeface="Times New Roman"/>
              </a:rPr>
              <a:t>Stomach cancer is estimated to affect 27,510 patients per year with over 40% of these cases resulting in fatality. Based on these statistics, a therapeutic lead is needed to prevent the formation of stomach cancer rather than waiting until it develops and treating it. N-methyl-N-nitrosourea (NMU) is formed in situ in the gut from the intake of foods containing nitrate preservatives. At low pH, NMU decomposes to a methyl diazonium salt (Scheme 2) that specifically alkylates guanine at the O-6 position (Scheme 3). This alkylation of guanine on existing DNA leads to DNA mispairing mutations that are linked to stomach cancer. NMU was successfully synthesized by reacting N-methyl urea with various nitrating agents. Reaction conditions were developed to determine the effect of dietary supplements, vitamins, and flavonoids on the alkylation of guanine. Modification of methylation conditions with NMU and results with other flavones and flavonoids will be reported. Relative amounts of inhibition will be reported based on concentrations. These data will provide a lead compound that in the future will form the basis for the design and synthesis of novel compounds. </a:t>
            </a:r>
          </a:p>
        </p:txBody>
      </p:sp>
      <p:sp>
        <p:nvSpPr>
          <p:cNvPr id="166" name="TextBox 165"/>
          <p:cNvSpPr txBox="1"/>
          <p:nvPr/>
        </p:nvSpPr>
        <p:spPr>
          <a:xfrm>
            <a:off x="540766" y="3848840"/>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Abstract</a:t>
            </a:r>
            <a:endParaRPr lang="en-US" sz="6000">
              <a:solidFill>
                <a:schemeClr val="bg1"/>
              </a:solidFill>
              <a:latin typeface="Times New Roman"/>
              <a:cs typeface="Times New Roman"/>
            </a:endParaRPr>
          </a:p>
        </p:txBody>
      </p:sp>
      <p:sp>
        <p:nvSpPr>
          <p:cNvPr id="170" name="TextBox 169"/>
          <p:cNvSpPr txBox="1"/>
          <p:nvPr/>
        </p:nvSpPr>
        <p:spPr>
          <a:xfrm>
            <a:off x="540249" y="20753667"/>
            <a:ext cx="9302451" cy="11612923"/>
          </a:xfrm>
          <a:prstGeom prst="rect">
            <a:avLst/>
          </a:prstGeom>
          <a:solidFill>
            <a:schemeClr val="bg1"/>
          </a:solidFill>
          <a:ln cap="rnd">
            <a:solidFill>
              <a:schemeClr val="tx1"/>
            </a:solidFill>
          </a:ln>
        </p:spPr>
        <p:txBody>
          <a:bodyPr wrap="square" lIns="182880" tIns="45720" rIns="182880" bIns="45720" rtlCol="0" anchor="t">
            <a:noAutofit/>
          </a:bodyPr>
          <a:lstStyle/>
          <a:p>
            <a:r>
              <a:rPr lang="en-US" sz="2800" b="1">
                <a:latin typeface="Times New Roman"/>
                <a:cs typeface="Times New Roman"/>
              </a:rPr>
              <a:t>Alkylation of Guanine</a:t>
            </a:r>
            <a:r>
              <a:rPr lang="en-US" sz="2800">
                <a:latin typeface="Times New Roman"/>
                <a:cs typeface="Times New Roman"/>
              </a:rPr>
              <a:t>: An equal molar ratio of guanine and NMU were weighed and added to 1ml of a 0.1M NaCl solution in a micro reaction kit. The reaction was conducted under reflux conditions with stirring for 24 hours. </a:t>
            </a:r>
          </a:p>
          <a:p>
            <a:r>
              <a:rPr lang="en-US" sz="2800" b="1">
                <a:latin typeface="Times New Roman"/>
                <a:cs typeface="Times New Roman"/>
              </a:rPr>
              <a:t>Preparation of Guanine for HPLC</a:t>
            </a:r>
            <a:r>
              <a:rPr lang="en-US" sz="2800">
                <a:latin typeface="Times New Roman"/>
                <a:cs typeface="Times New Roman"/>
              </a:rPr>
              <a:t>: 600µl of the reaction solution was added to 1.5ml microcentrifuge tubes with 300µl of ethanol and 10µl of </a:t>
            </a:r>
            <a:r>
              <a:rPr lang="en-US" sz="2800" err="1">
                <a:latin typeface="Times New Roman"/>
                <a:cs typeface="Times New Roman"/>
              </a:rPr>
              <a:t>NaOAc</a:t>
            </a:r>
            <a:r>
              <a:rPr lang="en-US" sz="2800">
                <a:latin typeface="Times New Roman"/>
                <a:cs typeface="Times New Roman"/>
              </a:rPr>
              <a:t> (3M) solution. The solution was centrifuged at max speed for 10 minutes and the supernatant was then discarded. The guanine was dissolved into 100% methanol and transferred to HPLC vials.</a:t>
            </a:r>
          </a:p>
          <a:p>
            <a:r>
              <a:rPr lang="en-US" sz="2800" b="1">
                <a:latin typeface="Times New Roman"/>
                <a:cs typeface="Times New Roman"/>
              </a:rPr>
              <a:t>HPLC Conditions</a:t>
            </a:r>
            <a:r>
              <a:rPr lang="en-US" sz="2800">
                <a:latin typeface="Times New Roman"/>
                <a:cs typeface="Times New Roman"/>
              </a:rPr>
              <a:t>: </a:t>
            </a:r>
            <a:r>
              <a:rPr lang="en-US" sz="2800" err="1">
                <a:latin typeface="Times New Roman"/>
                <a:cs typeface="Times New Roman"/>
              </a:rPr>
              <a:t>NaOAc</a:t>
            </a:r>
            <a:r>
              <a:rPr lang="en-US" sz="2800">
                <a:latin typeface="Times New Roman"/>
                <a:cs typeface="Times New Roman"/>
              </a:rPr>
              <a:t> buffer (0.1M) was ran as mobile phase A and 100% methanol as mobile phase B. Each sample was run for 30 minutes with varying concentrations of mobile phase. The first 5 minutes was an 80/20% ratio of A/B, followed by 5 minutes of 77%/23%, 8 minutes of 75%/25%, 5 minutes of 0%/100%, and 7 minutes to 85%/15%. The DAD signals of alkylated guanine was overlaid with the the signals of a guanine standard as well as an alkylated guanine standard. </a:t>
            </a:r>
          </a:p>
          <a:p>
            <a:r>
              <a:rPr lang="en-US" sz="2800" b="1">
                <a:latin typeface="Times New Roman"/>
                <a:cs typeface="Times New Roman"/>
              </a:rPr>
              <a:t>Inhibition of alkylation using Vitamin C: </a:t>
            </a:r>
            <a:r>
              <a:rPr lang="en-US" sz="2800">
                <a:latin typeface="Times New Roman"/>
                <a:cs typeface="Times New Roman"/>
              </a:rPr>
              <a:t>Guanine, NMU, and vitamin C were all weighed at a 1:1:1 molar ratio and reacted in the same reaction conditions stated above for 24 hours. The reaction sample was centrifuged and dissolved in 100% methanol for HPLC trials. Inhibition of alkylation was shown through the overlay of a guanine standard signal and an alkylated guanine standard signal shown in </a:t>
            </a:r>
            <a:r>
              <a:rPr lang="en-US" sz="2800" b="1">
                <a:latin typeface="Times New Roman"/>
                <a:cs typeface="Times New Roman"/>
              </a:rPr>
              <a:t>Figure 3</a:t>
            </a:r>
            <a:r>
              <a:rPr lang="en-US" sz="2800">
                <a:latin typeface="Times New Roman"/>
                <a:cs typeface="Times New Roman"/>
              </a:rPr>
              <a:t>. </a:t>
            </a:r>
            <a:endParaRPr lang="en-US" sz="2800" b="1">
              <a:latin typeface="Times New Roman"/>
              <a:cs typeface="Times New Roman"/>
            </a:endParaRPr>
          </a:p>
        </p:txBody>
      </p:sp>
      <p:sp>
        <p:nvSpPr>
          <p:cNvPr id="171" name="TextBox 170"/>
          <p:cNvSpPr txBox="1"/>
          <p:nvPr/>
        </p:nvSpPr>
        <p:spPr>
          <a:xfrm>
            <a:off x="545336" y="19866951"/>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Methods</a:t>
            </a:r>
            <a:endParaRPr lang="en-US" sz="6000">
              <a:solidFill>
                <a:schemeClr val="bg1"/>
              </a:solidFill>
              <a:latin typeface="Times New Roman"/>
              <a:cs typeface="Times New Roman"/>
            </a:endParaRPr>
          </a:p>
        </p:txBody>
      </p:sp>
      <p:grpSp>
        <p:nvGrpSpPr>
          <p:cNvPr id="175" name="Group 174"/>
          <p:cNvGrpSpPr/>
          <p:nvPr/>
        </p:nvGrpSpPr>
        <p:grpSpPr>
          <a:xfrm>
            <a:off x="34180443" y="9192202"/>
            <a:ext cx="9300995" cy="5621086"/>
            <a:chOff x="34036260" y="17637362"/>
            <a:chExt cx="9340714" cy="6142252"/>
          </a:xfrm>
        </p:grpSpPr>
        <p:sp>
          <p:nvSpPr>
            <p:cNvPr id="176" name="TextBox 175"/>
            <p:cNvSpPr txBox="1"/>
            <p:nvPr/>
          </p:nvSpPr>
          <p:spPr>
            <a:xfrm>
              <a:off x="34036260" y="18589549"/>
              <a:ext cx="9340712" cy="5190065"/>
            </a:xfrm>
            <a:prstGeom prst="rect">
              <a:avLst/>
            </a:prstGeom>
            <a:solidFill>
              <a:srgbClr val="FFFFFF"/>
            </a:solidFill>
            <a:ln cap="rnd">
              <a:solidFill>
                <a:schemeClr val="tx1"/>
              </a:solidFill>
            </a:ln>
          </p:spPr>
          <p:txBody>
            <a:bodyPr wrap="square" lIns="182880" tIns="45720" rIns="182880" bIns="45720" rtlCol="0" anchor="t">
              <a:noAutofit/>
            </a:bodyPr>
            <a:lstStyle/>
            <a:p>
              <a:pPr marL="514350" indent="-514350">
                <a:buFont typeface="Arial" panose="020B0604020202020204" pitchFamily="34" charset="0"/>
                <a:buChar char="•"/>
              </a:pPr>
              <a:r>
                <a:rPr lang="en-US" sz="3200">
                  <a:latin typeface="Times New Roman"/>
                  <a:cs typeface="Times New Roman"/>
                </a:rPr>
                <a:t>Develop a standard curve for HPLC</a:t>
              </a:r>
            </a:p>
            <a:p>
              <a:pPr marL="514350" indent="-514350">
                <a:buFont typeface="Arial" panose="020B0604020202020204" pitchFamily="34" charset="0"/>
                <a:buChar char="•"/>
              </a:pPr>
              <a:r>
                <a:rPr lang="en-US" sz="3200">
                  <a:latin typeface="Times New Roman"/>
                  <a:cs typeface="Times New Roman"/>
                </a:rPr>
                <a:t>Confirm HPLC method on HPLC-MS</a:t>
              </a:r>
            </a:p>
            <a:p>
              <a:pPr marL="514350" indent="-514350">
                <a:buFont typeface="Arial" panose="020B0604020202020204" pitchFamily="34" charset="0"/>
                <a:buChar char="•"/>
              </a:pPr>
              <a:r>
                <a:rPr lang="en-US" sz="3200">
                  <a:latin typeface="Times New Roman"/>
                  <a:cs typeface="Times New Roman"/>
                </a:rPr>
                <a:t>Screen all flavonoids for effect of guanine methylation</a:t>
              </a:r>
            </a:p>
            <a:p>
              <a:pPr marL="514350" indent="-514350">
                <a:buFont typeface="Arial" panose="020B0604020202020204" pitchFamily="34" charset="0"/>
                <a:buChar char="•"/>
              </a:pPr>
              <a:r>
                <a:rPr lang="en-US" sz="3200">
                  <a:latin typeface="Times New Roman"/>
                  <a:cs typeface="Times New Roman"/>
                </a:rPr>
                <a:t>Produce relative concentration of inhibition for each antioxidant using fraction of alkylation equation</a:t>
              </a:r>
            </a:p>
            <a:p>
              <a:pPr marL="514350" indent="-514350">
                <a:buFont typeface="Arial" panose="020B0604020202020204" pitchFamily="34" charset="0"/>
                <a:buChar char="•"/>
              </a:pPr>
              <a:r>
                <a:rPr lang="en-US" sz="3200">
                  <a:latin typeface="Times New Roman"/>
                  <a:cs typeface="Times New Roman"/>
                </a:rPr>
                <a:t>Determine the most effective concentration of antioxidant for inhibition of guanine alkylation</a:t>
              </a:r>
            </a:p>
            <a:p>
              <a:pPr marL="514350" indent="-514350">
                <a:buFont typeface="Arial" panose="020B0604020202020204" pitchFamily="34" charset="0"/>
                <a:buChar char="•"/>
              </a:pPr>
              <a:endParaRPr lang="en-US" sz="2800">
                <a:solidFill>
                  <a:prstClr val="black"/>
                </a:solidFill>
                <a:cs typeface="Times New Roman"/>
              </a:endParaRPr>
            </a:p>
            <a:p>
              <a:pPr marL="514350" indent="-514350">
                <a:buFont typeface="Arial" panose="020B0604020202020204" pitchFamily="34" charset="0"/>
                <a:buChar char="•"/>
              </a:pPr>
              <a:endParaRPr lang="en-US" sz="2800">
                <a:solidFill>
                  <a:prstClr val="black"/>
                </a:solidFill>
                <a:cs typeface="Times New Roman"/>
              </a:endParaRPr>
            </a:p>
          </p:txBody>
        </p:sp>
        <p:sp>
          <p:nvSpPr>
            <p:cNvPr id="177" name="TextBox 176"/>
            <p:cNvSpPr txBox="1"/>
            <p:nvPr/>
          </p:nvSpPr>
          <p:spPr>
            <a:xfrm>
              <a:off x="34036260" y="17637362"/>
              <a:ext cx="9340714" cy="95218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Garamond"/>
                  <a:cs typeface="Garamond"/>
                </a:rPr>
                <a:t>Future Work</a:t>
              </a:r>
              <a:endParaRPr lang="en-US" sz="6000">
                <a:solidFill>
                  <a:schemeClr val="bg1"/>
                </a:solidFill>
                <a:latin typeface="Garamond"/>
                <a:cs typeface="Garamond"/>
              </a:endParaRPr>
            </a:p>
          </p:txBody>
        </p:sp>
      </p:grpSp>
      <p:sp>
        <p:nvSpPr>
          <p:cNvPr id="178" name="TextBox 177"/>
          <p:cNvSpPr txBox="1"/>
          <p:nvPr/>
        </p:nvSpPr>
        <p:spPr>
          <a:xfrm>
            <a:off x="34196793" y="15046625"/>
            <a:ext cx="9321500" cy="16100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Acknowledgments and </a:t>
            </a:r>
          </a:p>
          <a:p>
            <a:pPr algn="ctr"/>
            <a:r>
              <a:rPr lang="en-US" sz="4800">
                <a:solidFill>
                  <a:schemeClr val="bg1"/>
                </a:solidFill>
                <a:latin typeface="Times New Roman"/>
                <a:cs typeface="Times New Roman"/>
              </a:rPr>
              <a:t>References</a:t>
            </a:r>
            <a:endParaRPr lang="en-US" sz="6000">
              <a:solidFill>
                <a:schemeClr val="bg1"/>
              </a:solidFill>
              <a:latin typeface="Times New Roman"/>
              <a:cs typeface="Times New Roman"/>
            </a:endParaRPr>
          </a:p>
        </p:txBody>
      </p:sp>
      <p:grpSp>
        <p:nvGrpSpPr>
          <p:cNvPr id="51" name="Group 50"/>
          <p:cNvGrpSpPr/>
          <p:nvPr/>
        </p:nvGrpSpPr>
        <p:grpSpPr>
          <a:xfrm>
            <a:off x="34170918" y="3848839"/>
            <a:ext cx="9272419" cy="4806625"/>
            <a:chOff x="34122364" y="17940677"/>
            <a:chExt cx="9312016" cy="5055384"/>
          </a:xfrm>
        </p:grpSpPr>
        <p:sp>
          <p:nvSpPr>
            <p:cNvPr id="52" name="TextBox 51"/>
            <p:cNvSpPr txBox="1"/>
            <p:nvPr/>
          </p:nvSpPr>
          <p:spPr>
            <a:xfrm>
              <a:off x="34131930" y="18747850"/>
              <a:ext cx="9302450" cy="4248211"/>
            </a:xfrm>
            <a:prstGeom prst="rect">
              <a:avLst/>
            </a:prstGeom>
            <a:solidFill>
              <a:srgbClr val="FFFFFF"/>
            </a:solidFill>
            <a:ln cap="rnd">
              <a:solidFill>
                <a:schemeClr val="tx1"/>
              </a:solidFill>
            </a:ln>
          </p:spPr>
          <p:txBody>
            <a:bodyPr wrap="square" lIns="182880" tIns="45720" rIns="182880" bIns="45720" rtlCol="0" anchor="t">
              <a:noAutofit/>
            </a:bodyPr>
            <a:lstStyle/>
            <a:p>
              <a:pPr marL="457200" indent="-457200">
                <a:buFont typeface="Arial" panose="020B0604020202020204" pitchFamily="34" charset="0"/>
                <a:buChar char="•"/>
              </a:pPr>
              <a:r>
                <a:rPr lang="en-US" sz="3200">
                  <a:latin typeface="Times New Roman"/>
                  <a:cs typeface="Times New Roman"/>
                </a:rPr>
                <a:t>N-methyl-N-nitrosourea (NMU) synthesized</a:t>
              </a:r>
            </a:p>
            <a:p>
              <a:pPr marL="457200" indent="-457200">
                <a:buFont typeface="Arial" panose="020B0604020202020204" pitchFamily="34" charset="0"/>
                <a:buChar char="•"/>
              </a:pPr>
              <a:r>
                <a:rPr lang="en-US" sz="3200">
                  <a:latin typeface="Times New Roman"/>
                  <a:cs typeface="Times New Roman"/>
                </a:rPr>
                <a:t>Effective HPLC methods developed for analysis</a:t>
              </a:r>
            </a:p>
            <a:p>
              <a:pPr marL="457200" indent="-457200">
                <a:buFont typeface="Arial" panose="020B0604020202020204" pitchFamily="34" charset="0"/>
                <a:buChar char="•"/>
              </a:pPr>
              <a:r>
                <a:rPr lang="en-US" sz="3200">
                  <a:latin typeface="Times New Roman"/>
                  <a:cs typeface="Times New Roman"/>
                </a:rPr>
                <a:t>Guanine methylation by NMU completed and confirmed by HPLC</a:t>
              </a:r>
            </a:p>
            <a:p>
              <a:pPr marL="457200" indent="-457200">
                <a:buFont typeface="Arial" panose="020B0604020202020204" pitchFamily="34" charset="0"/>
                <a:buChar char="•"/>
              </a:pPr>
              <a:r>
                <a:rPr lang="en-US" sz="3200">
                  <a:latin typeface="Times New Roman"/>
                  <a:cs typeface="Times New Roman"/>
                </a:rPr>
                <a:t>Upon exposure of guanine to NMU (Scheme 2)</a:t>
              </a:r>
            </a:p>
            <a:p>
              <a:pPr marL="1597025" lvl="1" indent="-220345">
                <a:buFont typeface="Arial" panose="020B0604020202020204" pitchFamily="34" charset="0"/>
                <a:buChar char="•"/>
              </a:pPr>
              <a:r>
                <a:rPr lang="en-US" sz="3200">
                  <a:latin typeface="Times New Roman"/>
                  <a:cs typeface="Times New Roman"/>
                </a:rPr>
                <a:t>Ascorbic acid (Vitamin C) methylation ↓</a:t>
              </a:r>
            </a:p>
            <a:p>
              <a:pPr marL="1597025" lvl="1" indent="-220345">
                <a:buFont typeface="Arial" panose="020B0604020202020204" pitchFamily="34" charset="0"/>
                <a:buChar char="•"/>
              </a:pPr>
              <a:r>
                <a:rPr lang="en-US" sz="3200">
                  <a:latin typeface="Times New Roman"/>
                  <a:cs typeface="Times New Roman"/>
                </a:rPr>
                <a:t>Vitamin E methylation ↓</a:t>
              </a:r>
            </a:p>
            <a:p>
              <a:pPr marL="1597025" lvl="1" indent="-220345">
                <a:buFont typeface="Arial" panose="020B0604020202020204" pitchFamily="34" charset="0"/>
                <a:buChar char="•"/>
              </a:pPr>
              <a:r>
                <a:rPr lang="en-US" sz="3200">
                  <a:latin typeface="Times New Roman"/>
                  <a:cs typeface="Times New Roman"/>
                </a:rPr>
                <a:t>Quercetin no effect</a:t>
              </a:r>
            </a:p>
          </p:txBody>
        </p:sp>
        <p:sp>
          <p:nvSpPr>
            <p:cNvPr id="53" name="TextBox 52"/>
            <p:cNvSpPr txBox="1"/>
            <p:nvPr/>
          </p:nvSpPr>
          <p:spPr>
            <a:xfrm>
              <a:off x="34122364" y="17940677"/>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Garamond"/>
                  <a:cs typeface="Garamond"/>
                </a:rPr>
                <a:t>Results</a:t>
              </a:r>
              <a:endParaRPr lang="en-US" sz="6000">
                <a:solidFill>
                  <a:schemeClr val="bg1"/>
                </a:solidFill>
                <a:latin typeface="Garamond"/>
                <a:cs typeface="Garamond"/>
              </a:endParaRPr>
            </a:p>
          </p:txBody>
        </p:sp>
      </p:grpSp>
      <p:sp>
        <p:nvSpPr>
          <p:cNvPr id="44" name="TextBox 43">
            <a:extLst>
              <a:ext uri="{FF2B5EF4-FFF2-40B4-BE49-F238E27FC236}">
                <a16:creationId xmlns:a16="http://schemas.microsoft.com/office/drawing/2014/main" id="{6051E1C6-2698-4A6D-B861-EE7BEBE81525}"/>
              </a:ext>
            </a:extLst>
          </p:cNvPr>
          <p:cNvSpPr txBox="1"/>
          <p:nvPr/>
        </p:nvSpPr>
        <p:spPr>
          <a:xfrm>
            <a:off x="738993" y="280614"/>
            <a:ext cx="42604421" cy="2265298"/>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600">
                <a:latin typeface="Times New Roman" panose="02020603050405020304" pitchFamily="18" charset="0"/>
                <a:cs typeface="Times New Roman" panose="02020603050405020304" pitchFamily="18" charset="0"/>
              </a:rPr>
              <a:t>Effect of Dietary Supplements of N-Methyl-N-Nitrosourea Mediated Guanine Methylation</a:t>
            </a:r>
          </a:p>
          <a:p>
            <a:pPr algn="ctr"/>
            <a:r>
              <a:rPr lang="en-US" sz="5400" b="1">
                <a:latin typeface="Times New Roman"/>
                <a:cs typeface="Times New Roman"/>
              </a:rPr>
              <a:t>Alec Basile, Madeline McCoy, Hannah Klose, Mary Kate Hall, and Dr. Stephen T. Hobson</a:t>
            </a:r>
            <a:r>
              <a:rPr lang="en-US" sz="5400" b="1" baseline="30000">
                <a:latin typeface="Times New Roman"/>
                <a:cs typeface="Times New Roman"/>
              </a:rPr>
              <a:t>*</a:t>
            </a:r>
            <a:endParaRPr lang="en-US" sz="5400" b="1">
              <a:latin typeface="Times New Roman"/>
              <a:cs typeface="Times New Roman"/>
            </a:endParaRPr>
          </a:p>
        </p:txBody>
      </p:sp>
      <p:pic>
        <p:nvPicPr>
          <p:cNvPr id="45" name="Picture 44">
            <a:extLst>
              <a:ext uri="{FF2B5EF4-FFF2-40B4-BE49-F238E27FC236}">
                <a16:creationId xmlns:a16="http://schemas.microsoft.com/office/drawing/2014/main" id="{B28E8BC5-A752-4B8C-A3BF-A98319306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840" y="899187"/>
            <a:ext cx="4840224" cy="1377696"/>
          </a:xfrm>
          <a:prstGeom prst="rect">
            <a:avLst/>
          </a:prstGeom>
        </p:spPr>
      </p:pic>
      <p:sp>
        <p:nvSpPr>
          <p:cNvPr id="50" name="TextBox 49">
            <a:extLst>
              <a:ext uri="{FF2B5EF4-FFF2-40B4-BE49-F238E27FC236}">
                <a16:creationId xmlns:a16="http://schemas.microsoft.com/office/drawing/2014/main" id="{5B68DFD3-9D58-406A-8970-7795598E67E9}"/>
              </a:ext>
            </a:extLst>
          </p:cNvPr>
          <p:cNvSpPr txBox="1"/>
          <p:nvPr/>
        </p:nvSpPr>
        <p:spPr>
          <a:xfrm>
            <a:off x="22041068" y="21452821"/>
            <a:ext cx="10412344" cy="1077218"/>
          </a:xfrm>
          <a:prstGeom prst="rect">
            <a:avLst/>
          </a:prstGeom>
          <a:noFill/>
        </p:spPr>
        <p:txBody>
          <a:bodyPr wrap="square" lIns="91440" tIns="45720" rIns="91440" bIns="45720" rtlCol="0" anchor="t">
            <a:spAutoFit/>
          </a:bodyPr>
          <a:lstStyle/>
          <a:p>
            <a:pPr algn="ctr"/>
            <a:r>
              <a:rPr lang="en-US" sz="3200" b="1">
                <a:latin typeface="Times New Roman"/>
                <a:cs typeface="Times New Roman"/>
              </a:rPr>
              <a:t>Figure 2. </a:t>
            </a:r>
            <a:r>
              <a:rPr lang="en-US" sz="3200">
                <a:latin typeface="Times New Roman"/>
                <a:cs typeface="Times New Roman"/>
              </a:rPr>
              <a:t>HPLC signals of alkylated guanine standard (brown) overlaid with vitamin E standard (blue)</a:t>
            </a:r>
          </a:p>
        </p:txBody>
      </p:sp>
      <p:sp>
        <p:nvSpPr>
          <p:cNvPr id="54" name="TextBox 53">
            <a:extLst>
              <a:ext uri="{FF2B5EF4-FFF2-40B4-BE49-F238E27FC236}">
                <a16:creationId xmlns:a16="http://schemas.microsoft.com/office/drawing/2014/main" id="{4FAEBD70-1CCD-0546-9F4B-3CA91DFF0488}"/>
              </a:ext>
            </a:extLst>
          </p:cNvPr>
          <p:cNvSpPr txBox="1">
            <a:spLocks/>
          </p:cNvSpPr>
          <p:nvPr/>
        </p:nvSpPr>
        <p:spPr>
          <a:xfrm>
            <a:off x="21856326" y="13986091"/>
            <a:ext cx="10689336" cy="7104888"/>
          </a:xfrm>
          <a:prstGeom prst="rect">
            <a:avLst/>
          </a:prstGeom>
          <a:solidFill>
            <a:srgbClr val="C00000"/>
          </a:solidFill>
        </p:spPr>
        <p:txBody>
          <a:bodyPr wrap="square" rtlCol="0">
            <a:spAutoFit/>
          </a:bodyPr>
          <a:lstStyle/>
          <a:p>
            <a:endParaRPr lang="en-US"/>
          </a:p>
        </p:txBody>
      </p:sp>
      <p:sp>
        <p:nvSpPr>
          <p:cNvPr id="62" name="TextBox 61">
            <a:extLst>
              <a:ext uri="{FF2B5EF4-FFF2-40B4-BE49-F238E27FC236}">
                <a16:creationId xmlns:a16="http://schemas.microsoft.com/office/drawing/2014/main" id="{03C205FA-387C-432D-B298-1C28D28F8BB2}"/>
              </a:ext>
            </a:extLst>
          </p:cNvPr>
          <p:cNvSpPr txBox="1"/>
          <p:nvPr/>
        </p:nvSpPr>
        <p:spPr>
          <a:xfrm>
            <a:off x="10662402" y="30673469"/>
            <a:ext cx="10570810" cy="1077218"/>
          </a:xfrm>
          <a:prstGeom prst="rect">
            <a:avLst/>
          </a:prstGeom>
          <a:noFill/>
        </p:spPr>
        <p:txBody>
          <a:bodyPr wrap="square" lIns="91440" tIns="45720" rIns="91440" bIns="45720" rtlCol="0" anchor="t">
            <a:spAutoFit/>
          </a:bodyPr>
          <a:lstStyle/>
          <a:p>
            <a:pPr algn="ctr"/>
            <a:r>
              <a:rPr lang="en-US" sz="3200" b="1">
                <a:latin typeface="Times New Roman"/>
                <a:cs typeface="Times New Roman"/>
              </a:rPr>
              <a:t>Figure 3</a:t>
            </a:r>
            <a:r>
              <a:rPr lang="en-US" sz="3200">
                <a:latin typeface="Times New Roman"/>
                <a:cs typeface="Times New Roman"/>
              </a:rPr>
              <a:t>. HPLC peaks of alkylated guanine standard (brown), guanine standard (blue), and guanine with Vitamin C (green).</a:t>
            </a:r>
          </a:p>
        </p:txBody>
      </p:sp>
      <p:sp>
        <p:nvSpPr>
          <p:cNvPr id="47" name="TextBox 46">
            <a:extLst>
              <a:ext uri="{FF2B5EF4-FFF2-40B4-BE49-F238E27FC236}">
                <a16:creationId xmlns:a16="http://schemas.microsoft.com/office/drawing/2014/main" id="{3CBC1C6C-7C46-1B4B-BD20-DAA4EC6F5EA2}"/>
              </a:ext>
            </a:extLst>
          </p:cNvPr>
          <p:cNvSpPr txBox="1"/>
          <p:nvPr/>
        </p:nvSpPr>
        <p:spPr>
          <a:xfrm>
            <a:off x="545336" y="17165830"/>
            <a:ext cx="9292276" cy="2567225"/>
          </a:xfrm>
          <a:prstGeom prst="rect">
            <a:avLst/>
          </a:prstGeom>
          <a:solidFill>
            <a:schemeClr val="bg1"/>
          </a:solidFill>
          <a:ln cap="rnd">
            <a:solidFill>
              <a:schemeClr val="tx1"/>
            </a:solidFill>
          </a:ln>
        </p:spPr>
        <p:txBody>
          <a:bodyPr wrap="square" lIns="182880" tIns="45720" rIns="182880" bIns="45720" rtlCol="0" anchor="t">
            <a:noAutofit/>
          </a:bodyPr>
          <a:lstStyle/>
          <a:p>
            <a:r>
              <a:rPr lang="en-US" sz="3200">
                <a:latin typeface="Times New Roman"/>
                <a:cs typeface="Times New Roman"/>
              </a:rPr>
              <a:t>As the inhibition of NMU formation </a:t>
            </a:r>
            <a:r>
              <a:rPr lang="en-US" sz="3200" i="1">
                <a:latin typeface="Times New Roman"/>
                <a:cs typeface="Times New Roman"/>
              </a:rPr>
              <a:t>in vivo </a:t>
            </a:r>
            <a:r>
              <a:rPr lang="en-US" sz="3200">
                <a:latin typeface="Times New Roman"/>
                <a:cs typeface="Times New Roman"/>
              </a:rPr>
              <a:t>has been demonstrated with Vitamin C and E in previous research, we are using this to search for lead compounds from flavonoids to find to prevent alkylation of guanine.</a:t>
            </a:r>
          </a:p>
        </p:txBody>
      </p:sp>
      <p:sp>
        <p:nvSpPr>
          <p:cNvPr id="49" name="TextBox 48">
            <a:extLst>
              <a:ext uri="{FF2B5EF4-FFF2-40B4-BE49-F238E27FC236}">
                <a16:creationId xmlns:a16="http://schemas.microsoft.com/office/drawing/2014/main" id="{0CFF8F83-376F-4949-9BF0-67B093A3DDE8}"/>
              </a:ext>
            </a:extLst>
          </p:cNvPr>
          <p:cNvSpPr txBox="1"/>
          <p:nvPr/>
        </p:nvSpPr>
        <p:spPr>
          <a:xfrm>
            <a:off x="542567" y="16294436"/>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a:solidFill>
                  <a:schemeClr val="bg1"/>
                </a:solidFill>
                <a:latin typeface="Times New Roman"/>
                <a:cs typeface="Times New Roman"/>
              </a:rPr>
              <a:t>Research Question</a:t>
            </a:r>
            <a:endParaRPr lang="en-US" sz="6000">
              <a:solidFill>
                <a:schemeClr val="bg1"/>
              </a:solidFill>
              <a:latin typeface="Times New Roman"/>
              <a:cs typeface="Times New Roman"/>
            </a:endParaRPr>
          </a:p>
        </p:txBody>
      </p:sp>
      <p:pic>
        <p:nvPicPr>
          <p:cNvPr id="33" name="Picture 32">
            <a:extLst>
              <a:ext uri="{FF2B5EF4-FFF2-40B4-BE49-F238E27FC236}">
                <a16:creationId xmlns:a16="http://schemas.microsoft.com/office/drawing/2014/main" id="{4AB8E43E-1AB8-BD45-ABD8-47E0A1529697}"/>
              </a:ext>
            </a:extLst>
          </p:cNvPr>
          <p:cNvPicPr/>
          <p:nvPr/>
        </p:nvPicPr>
        <p:blipFill rotWithShape="1">
          <a:blip r:embed="rId4">
            <a:extLst>
              <a:ext uri="{28A0092B-C50C-407E-A947-70E740481C1C}">
                <a14:useLocalDpi xmlns:a14="http://schemas.microsoft.com/office/drawing/2010/main" val="0"/>
              </a:ext>
            </a:extLst>
          </a:blip>
          <a:srcRect l="16258" t="-681" r="237" b="-1718"/>
          <a:stretch/>
        </p:blipFill>
        <p:spPr bwMode="auto">
          <a:xfrm>
            <a:off x="22314081" y="14367372"/>
            <a:ext cx="9773827" cy="6342326"/>
          </a:xfrm>
          <a:prstGeom prst="rect">
            <a:avLst/>
          </a:prstGeom>
          <a:noFill/>
          <a:ln>
            <a:noFill/>
          </a:ln>
        </p:spPr>
      </p:pic>
      <p:sp>
        <p:nvSpPr>
          <p:cNvPr id="34" name="TextBox 33">
            <a:extLst>
              <a:ext uri="{FF2B5EF4-FFF2-40B4-BE49-F238E27FC236}">
                <a16:creationId xmlns:a16="http://schemas.microsoft.com/office/drawing/2014/main" id="{79B643DB-2736-774C-A824-A6A45FEF1109}"/>
              </a:ext>
            </a:extLst>
          </p:cNvPr>
          <p:cNvSpPr txBox="1">
            <a:spLocks/>
          </p:cNvSpPr>
          <p:nvPr/>
        </p:nvSpPr>
        <p:spPr>
          <a:xfrm>
            <a:off x="11585696" y="13949515"/>
            <a:ext cx="8558784" cy="7178040"/>
          </a:xfrm>
          <a:prstGeom prst="rect">
            <a:avLst/>
          </a:prstGeom>
          <a:solidFill>
            <a:srgbClr val="C00000"/>
          </a:solidFill>
        </p:spPr>
        <p:txBody>
          <a:bodyPr wrap="square" rtlCol="0">
            <a:spAutoFit/>
          </a:bodyPr>
          <a:lstStyle/>
          <a:p>
            <a:endParaRPr lang="en-US"/>
          </a:p>
        </p:txBody>
      </p:sp>
      <p:pic>
        <p:nvPicPr>
          <p:cNvPr id="35" name="Picture 34">
            <a:extLst>
              <a:ext uri="{FF2B5EF4-FFF2-40B4-BE49-F238E27FC236}">
                <a16:creationId xmlns:a16="http://schemas.microsoft.com/office/drawing/2014/main" id="{31AF09DC-8A36-244C-B411-DE8B9F23E2C6}"/>
              </a:ext>
            </a:extLst>
          </p:cNvPr>
          <p:cNvPicPr/>
          <p:nvPr/>
        </p:nvPicPr>
        <p:blipFill rotWithShape="1">
          <a:blip r:embed="rId5">
            <a:extLst>
              <a:ext uri="{28A0092B-C50C-407E-A947-70E740481C1C}">
                <a14:useLocalDpi xmlns:a14="http://schemas.microsoft.com/office/drawing/2010/main" val="0"/>
              </a:ext>
            </a:extLst>
          </a:blip>
          <a:srcRect r="35411"/>
          <a:stretch/>
        </p:blipFill>
        <p:spPr bwMode="auto">
          <a:xfrm>
            <a:off x="12041913" y="14407441"/>
            <a:ext cx="7646350" cy="6262188"/>
          </a:xfrm>
          <a:prstGeom prst="rect">
            <a:avLst/>
          </a:prstGeom>
          <a:noFill/>
          <a:ln>
            <a:noFill/>
          </a:ln>
        </p:spPr>
      </p:pic>
      <p:sp>
        <p:nvSpPr>
          <p:cNvPr id="102" name="TextBox 101">
            <a:extLst>
              <a:ext uri="{FF2B5EF4-FFF2-40B4-BE49-F238E27FC236}">
                <a16:creationId xmlns:a16="http://schemas.microsoft.com/office/drawing/2014/main" id="{2FAD40B3-1B78-2E42-92E3-6A8EA6A059FD}"/>
              </a:ext>
            </a:extLst>
          </p:cNvPr>
          <p:cNvSpPr txBox="1">
            <a:spLocks/>
          </p:cNvSpPr>
          <p:nvPr/>
        </p:nvSpPr>
        <p:spPr>
          <a:xfrm>
            <a:off x="11585696" y="23151061"/>
            <a:ext cx="8558784" cy="7214616"/>
          </a:xfrm>
          <a:prstGeom prst="rect">
            <a:avLst/>
          </a:prstGeom>
          <a:solidFill>
            <a:srgbClr val="C00000"/>
          </a:solidFill>
        </p:spPr>
        <p:txBody>
          <a:bodyPr wrap="square" rtlCol="0">
            <a:spAutoFit/>
          </a:bodyPr>
          <a:lstStyle/>
          <a:p>
            <a:endParaRPr lang="en-US"/>
          </a:p>
        </p:txBody>
      </p:sp>
      <p:pic>
        <p:nvPicPr>
          <p:cNvPr id="103" name="Picture 102">
            <a:extLst>
              <a:ext uri="{FF2B5EF4-FFF2-40B4-BE49-F238E27FC236}">
                <a16:creationId xmlns:a16="http://schemas.microsoft.com/office/drawing/2014/main" id="{F9FAAE72-5474-F248-B6BD-8A2EE0DDC48C}"/>
              </a:ext>
            </a:extLst>
          </p:cNvPr>
          <p:cNvPicPr/>
          <p:nvPr/>
        </p:nvPicPr>
        <p:blipFill rotWithShape="1">
          <a:blip r:embed="rId6">
            <a:extLst>
              <a:ext uri="{28A0092B-C50C-407E-A947-70E740481C1C}">
                <a14:useLocalDpi xmlns:a14="http://schemas.microsoft.com/office/drawing/2010/main" val="0"/>
              </a:ext>
            </a:extLst>
          </a:blip>
          <a:srcRect r="35411"/>
          <a:stretch/>
        </p:blipFill>
        <p:spPr bwMode="auto">
          <a:xfrm>
            <a:off x="12041913" y="23607589"/>
            <a:ext cx="7646350" cy="6301561"/>
          </a:xfrm>
          <a:prstGeom prst="rect">
            <a:avLst/>
          </a:prstGeom>
          <a:noFill/>
          <a:ln>
            <a:noFill/>
          </a:ln>
        </p:spPr>
      </p:pic>
      <p:sp>
        <p:nvSpPr>
          <p:cNvPr id="46" name="TextBox 45">
            <a:extLst>
              <a:ext uri="{FF2B5EF4-FFF2-40B4-BE49-F238E27FC236}">
                <a16:creationId xmlns:a16="http://schemas.microsoft.com/office/drawing/2014/main" id="{E651757C-76E2-4EDC-A4FE-07055E203078}"/>
              </a:ext>
            </a:extLst>
          </p:cNvPr>
          <p:cNvSpPr txBox="1">
            <a:spLocks/>
          </p:cNvSpPr>
          <p:nvPr/>
        </p:nvSpPr>
        <p:spPr>
          <a:xfrm>
            <a:off x="21405863" y="4407761"/>
            <a:ext cx="11859768" cy="2871216"/>
          </a:xfrm>
          <a:prstGeom prst="rect">
            <a:avLst/>
          </a:prstGeom>
          <a:solidFill>
            <a:srgbClr val="C00000"/>
          </a:solidFill>
        </p:spPr>
        <p:txBody>
          <a:bodyPr wrap="square" rtlCol="0">
            <a:spAutoFit/>
          </a:bodyPr>
          <a:lstStyle/>
          <a:p>
            <a:endParaRPr lang="en-US"/>
          </a:p>
        </p:txBody>
      </p:sp>
      <p:sp>
        <p:nvSpPr>
          <p:cNvPr id="12" name="TextBox 11">
            <a:extLst>
              <a:ext uri="{FF2B5EF4-FFF2-40B4-BE49-F238E27FC236}">
                <a16:creationId xmlns:a16="http://schemas.microsoft.com/office/drawing/2014/main" id="{947CFC00-7842-6E4C-BF87-1C601297A90B}"/>
              </a:ext>
            </a:extLst>
          </p:cNvPr>
          <p:cNvSpPr txBox="1"/>
          <p:nvPr/>
        </p:nvSpPr>
        <p:spPr>
          <a:xfrm>
            <a:off x="11284307" y="21668264"/>
            <a:ext cx="9161563" cy="584775"/>
          </a:xfrm>
          <a:prstGeom prst="rect">
            <a:avLst/>
          </a:prstGeom>
          <a:noFill/>
        </p:spPr>
        <p:txBody>
          <a:bodyPr wrap="square" lIns="91440" tIns="45720" rIns="91440" bIns="45720" rtlCol="0" anchor="t">
            <a:spAutoFit/>
          </a:bodyPr>
          <a:lstStyle/>
          <a:p>
            <a:pPr algn="ctr"/>
            <a:r>
              <a:rPr lang="en-US" sz="3200" b="1">
                <a:latin typeface="Times New Roman"/>
                <a:cs typeface="Times New Roman"/>
              </a:rPr>
              <a:t>Figure 1.</a:t>
            </a:r>
            <a:r>
              <a:rPr lang="en-US" sz="3200">
                <a:latin typeface="Times New Roman"/>
                <a:cs typeface="Times New Roman"/>
              </a:rPr>
              <a:t> HPLC signal of purified guanine </a:t>
            </a:r>
            <a:endParaRPr lang="en-US" sz="3200" b="1">
              <a:latin typeface="Times New Roman"/>
              <a:cs typeface="Times New Roman"/>
            </a:endParaRPr>
          </a:p>
        </p:txBody>
      </p:sp>
      <p:sp>
        <p:nvSpPr>
          <p:cNvPr id="48" name="TextBox 47">
            <a:extLst>
              <a:ext uri="{FF2B5EF4-FFF2-40B4-BE49-F238E27FC236}">
                <a16:creationId xmlns:a16="http://schemas.microsoft.com/office/drawing/2014/main" id="{B565EA86-573F-4D77-8ADE-598B972AE68E}"/>
              </a:ext>
            </a:extLst>
          </p:cNvPr>
          <p:cNvSpPr txBox="1"/>
          <p:nvPr/>
        </p:nvSpPr>
        <p:spPr>
          <a:xfrm>
            <a:off x="22478113" y="30943913"/>
            <a:ext cx="9445762" cy="1077218"/>
          </a:xfrm>
          <a:prstGeom prst="rect">
            <a:avLst/>
          </a:prstGeom>
          <a:noFill/>
        </p:spPr>
        <p:txBody>
          <a:bodyPr wrap="square" lIns="91440" tIns="45720" rIns="91440" bIns="45720" rtlCol="0" anchor="t">
            <a:spAutoFit/>
          </a:bodyPr>
          <a:lstStyle/>
          <a:p>
            <a:pPr algn="ctr"/>
            <a:r>
              <a:rPr lang="en-US" sz="3200">
                <a:latin typeface="Times New Roman"/>
                <a:cs typeface="Times New Roman"/>
              </a:rPr>
              <a:t>Selected commercially available antioxidants and structures (already tested in blue) </a:t>
            </a:r>
          </a:p>
        </p:txBody>
      </p:sp>
      <p:sp>
        <p:nvSpPr>
          <p:cNvPr id="3" name="TextBox 2">
            <a:extLst>
              <a:ext uri="{FF2B5EF4-FFF2-40B4-BE49-F238E27FC236}">
                <a16:creationId xmlns:a16="http://schemas.microsoft.com/office/drawing/2014/main" id="{5A6692EA-A037-9049-B8BE-59E4AD0C675B}"/>
              </a:ext>
            </a:extLst>
          </p:cNvPr>
          <p:cNvSpPr txBox="1"/>
          <p:nvPr/>
        </p:nvSpPr>
        <p:spPr>
          <a:xfrm>
            <a:off x="11368686" y="11206017"/>
            <a:ext cx="8820231" cy="1588910"/>
          </a:xfrm>
          <a:prstGeom prst="rect">
            <a:avLst/>
          </a:prstGeom>
          <a:noFill/>
        </p:spPr>
        <p:txBody>
          <a:bodyPr wrap="square" lIns="91440" tIns="45720" rIns="91440" bIns="45720" rtlCol="0" anchor="t">
            <a:spAutoFit/>
          </a:bodyPr>
          <a:lstStyle/>
          <a:p>
            <a:pPr algn="ctr"/>
            <a:r>
              <a:rPr lang="en-US" sz="3200" b="1">
                <a:latin typeface="Times New Roman"/>
                <a:cs typeface="Times New Roman"/>
              </a:rPr>
              <a:t>Scheme 1</a:t>
            </a:r>
            <a:r>
              <a:rPr lang="en-US" sz="3200">
                <a:latin typeface="Times New Roman"/>
                <a:cs typeface="Times New Roman"/>
              </a:rPr>
              <a:t>. Laboratory synthesis of N-methyl-N-nitrosourea starting from urea and dimethyl amine hydrochloride</a:t>
            </a:r>
          </a:p>
        </p:txBody>
      </p:sp>
      <p:sp>
        <p:nvSpPr>
          <p:cNvPr id="42" name="TextBox 41">
            <a:extLst>
              <a:ext uri="{FF2B5EF4-FFF2-40B4-BE49-F238E27FC236}">
                <a16:creationId xmlns:a16="http://schemas.microsoft.com/office/drawing/2014/main" id="{D2DEE9E2-7D9B-464F-B093-CFFCE7D0B797}"/>
              </a:ext>
            </a:extLst>
          </p:cNvPr>
          <p:cNvSpPr txBox="1">
            <a:spLocks/>
          </p:cNvSpPr>
          <p:nvPr/>
        </p:nvSpPr>
        <p:spPr>
          <a:xfrm>
            <a:off x="21344262" y="22721293"/>
            <a:ext cx="11713464" cy="8074152"/>
          </a:xfrm>
          <a:prstGeom prst="rect">
            <a:avLst/>
          </a:prstGeom>
          <a:solidFill>
            <a:srgbClr val="C00000"/>
          </a:solidFill>
          <a:ln>
            <a:noFill/>
          </a:ln>
        </p:spPr>
        <p:txBody>
          <a:bodyPr wrap="square" rtlCol="0">
            <a:spAutoFit/>
          </a:bodyPr>
          <a:lstStyle/>
          <a:p>
            <a:endParaRPr lang="en-US"/>
          </a:p>
        </p:txBody>
      </p:sp>
      <p:pic>
        <p:nvPicPr>
          <p:cNvPr id="13" name="Picture 12" descr="Diagram&#10;&#10;Description automatically generated with medium confidence">
            <a:extLst>
              <a:ext uri="{FF2B5EF4-FFF2-40B4-BE49-F238E27FC236}">
                <a16:creationId xmlns:a16="http://schemas.microsoft.com/office/drawing/2014/main" id="{93A9A844-A993-46B6-9783-ADE189D44FB1}"/>
              </a:ext>
            </a:extLst>
          </p:cNvPr>
          <p:cNvPicPr>
            <a:picLocks noChangeAspect="1"/>
          </p:cNvPicPr>
          <p:nvPr/>
        </p:nvPicPr>
        <p:blipFill>
          <a:blip r:embed="rId7"/>
          <a:stretch>
            <a:fillRect/>
          </a:stretch>
        </p:blipFill>
        <p:spPr>
          <a:xfrm>
            <a:off x="11284834" y="5940905"/>
            <a:ext cx="8891004" cy="4572000"/>
          </a:xfrm>
          <a:prstGeom prst="rect">
            <a:avLst/>
          </a:prstGeom>
        </p:spPr>
      </p:pic>
      <p:pic>
        <p:nvPicPr>
          <p:cNvPr id="17" name="Picture 16" descr="Diagram&#10;&#10;Description automatically generated">
            <a:extLst>
              <a:ext uri="{FF2B5EF4-FFF2-40B4-BE49-F238E27FC236}">
                <a16:creationId xmlns:a16="http://schemas.microsoft.com/office/drawing/2014/main" id="{930C4F31-3BBF-4C8B-ADB1-ADF6BF26C354}"/>
              </a:ext>
            </a:extLst>
          </p:cNvPr>
          <p:cNvPicPr>
            <a:picLocks noChangeAspect="1"/>
          </p:cNvPicPr>
          <p:nvPr/>
        </p:nvPicPr>
        <p:blipFill rotWithShape="1">
          <a:blip r:embed="rId8"/>
          <a:srcRect b="59506"/>
          <a:stretch/>
        </p:blipFill>
        <p:spPr>
          <a:xfrm>
            <a:off x="21863749" y="4863475"/>
            <a:ext cx="10943996" cy="1952574"/>
          </a:xfrm>
          <a:prstGeom prst="rect">
            <a:avLst/>
          </a:prstGeom>
        </p:spPr>
      </p:pic>
      <p:sp>
        <p:nvSpPr>
          <p:cNvPr id="70" name="TextBox 69">
            <a:extLst>
              <a:ext uri="{FF2B5EF4-FFF2-40B4-BE49-F238E27FC236}">
                <a16:creationId xmlns:a16="http://schemas.microsoft.com/office/drawing/2014/main" id="{78342031-82E8-4ED1-AFAC-9CDAC4754E31}"/>
              </a:ext>
            </a:extLst>
          </p:cNvPr>
          <p:cNvSpPr txBox="1">
            <a:spLocks/>
          </p:cNvSpPr>
          <p:nvPr/>
        </p:nvSpPr>
        <p:spPr>
          <a:xfrm>
            <a:off x="21423963" y="8516943"/>
            <a:ext cx="11859768" cy="3566160"/>
          </a:xfrm>
          <a:prstGeom prst="rect">
            <a:avLst/>
          </a:prstGeom>
          <a:solidFill>
            <a:srgbClr val="C00000"/>
          </a:solidFill>
        </p:spPr>
        <p:txBody>
          <a:bodyPr wrap="square" rtlCol="0">
            <a:spAutoFit/>
          </a:bodyPr>
          <a:lstStyle/>
          <a:p>
            <a:endParaRPr lang="en-US"/>
          </a:p>
        </p:txBody>
      </p:sp>
      <p:pic>
        <p:nvPicPr>
          <p:cNvPr id="69" name="Picture 68" descr="Diagram&#10;&#10;Description automatically generated">
            <a:extLst>
              <a:ext uri="{FF2B5EF4-FFF2-40B4-BE49-F238E27FC236}">
                <a16:creationId xmlns:a16="http://schemas.microsoft.com/office/drawing/2014/main" id="{8051C6A7-0E39-4C63-8E97-49D89D4D671D}"/>
              </a:ext>
            </a:extLst>
          </p:cNvPr>
          <p:cNvPicPr>
            <a:picLocks noChangeAspect="1"/>
          </p:cNvPicPr>
          <p:nvPr/>
        </p:nvPicPr>
        <p:blipFill rotWithShape="1">
          <a:blip r:embed="rId8"/>
          <a:srcRect t="44979"/>
          <a:stretch/>
        </p:blipFill>
        <p:spPr>
          <a:xfrm>
            <a:off x="21909995" y="8973504"/>
            <a:ext cx="10943996" cy="2653039"/>
          </a:xfrm>
          <a:prstGeom prst="rect">
            <a:avLst/>
          </a:prstGeom>
        </p:spPr>
      </p:pic>
      <p:sp>
        <p:nvSpPr>
          <p:cNvPr id="73" name="TextBox 72">
            <a:extLst>
              <a:ext uri="{FF2B5EF4-FFF2-40B4-BE49-F238E27FC236}">
                <a16:creationId xmlns:a16="http://schemas.microsoft.com/office/drawing/2014/main" id="{F93BC065-34F5-4ECD-860F-612F8C5901ED}"/>
              </a:ext>
            </a:extLst>
          </p:cNvPr>
          <p:cNvSpPr txBox="1"/>
          <p:nvPr/>
        </p:nvSpPr>
        <p:spPr>
          <a:xfrm>
            <a:off x="21327702" y="7423806"/>
            <a:ext cx="12108581" cy="1077218"/>
          </a:xfrm>
          <a:prstGeom prst="rect">
            <a:avLst/>
          </a:prstGeom>
          <a:noFill/>
          <a:ln>
            <a:noFill/>
          </a:ln>
        </p:spPr>
        <p:txBody>
          <a:bodyPr wrap="square" lIns="91440" tIns="45720" rIns="91440" bIns="45720" rtlCol="0" anchor="t">
            <a:spAutoFit/>
          </a:bodyPr>
          <a:lstStyle/>
          <a:p>
            <a:pPr algn="ctr"/>
            <a:r>
              <a:rPr lang="en-US" sz="3200" b="1">
                <a:latin typeface="Times New Roman"/>
                <a:cs typeface="Times New Roman"/>
              </a:rPr>
              <a:t>Scheme 2.  </a:t>
            </a:r>
            <a:r>
              <a:rPr lang="en-US" sz="3200">
                <a:latin typeface="Times New Roman"/>
                <a:cs typeface="Times New Roman"/>
              </a:rPr>
              <a:t>Decomposition of NMU to the active alkylating agent, methyl diazonium salt. </a:t>
            </a:r>
          </a:p>
        </p:txBody>
      </p:sp>
      <p:pic>
        <p:nvPicPr>
          <p:cNvPr id="5" name="Picture 5" descr="Diagram, schematic&#10;&#10;Description automatically generated">
            <a:extLst>
              <a:ext uri="{FF2B5EF4-FFF2-40B4-BE49-F238E27FC236}">
                <a16:creationId xmlns:a16="http://schemas.microsoft.com/office/drawing/2014/main" id="{3C5ADFF0-5A77-4947-94E8-4FC4E72431F1}"/>
              </a:ext>
            </a:extLst>
          </p:cNvPr>
          <p:cNvPicPr>
            <a:picLocks noChangeAspect="1"/>
          </p:cNvPicPr>
          <p:nvPr/>
        </p:nvPicPr>
        <p:blipFill rotWithShape="1">
          <a:blip r:embed="rId9"/>
          <a:srcRect l="118" r="4006" b="6203"/>
          <a:stretch/>
        </p:blipFill>
        <p:spPr>
          <a:xfrm>
            <a:off x="21716245" y="23288432"/>
            <a:ext cx="10983741" cy="6934174"/>
          </a:xfrm>
          <a:prstGeom prst="rect">
            <a:avLst/>
          </a:prstGeom>
          <a:ln>
            <a:solidFill>
              <a:schemeClr val="tx1"/>
            </a:solidFill>
          </a:ln>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1054</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Hannah Klose</cp:lastModifiedBy>
  <cp:revision>26</cp:revision>
  <dcterms:created xsi:type="dcterms:W3CDTF">2013-10-19T16:33:22Z</dcterms:created>
  <dcterms:modified xsi:type="dcterms:W3CDTF">2022-03-16T20:39:14Z</dcterms:modified>
</cp:coreProperties>
</file>