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0C982-B83F-40E3-A051-1227AD529D2F}" v="7" dt="2021-03-15T17:12:58.271"/>
    <p1510:client id="{C1B5CB9F-D0FD-43E6-A759-195169DBE43A}" v="97" dt="2021-03-10T21:03:22.674"/>
    <p1510:client id="{DD193206-6A87-7248-8D2D-33D44694104D}" v="19" dt="2021-03-08T18:25:25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60" y="1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dan, Miranda Joy" userId="S::mjsheridan@liberty.edu::621f85de-efa0-4470-bbf5-3402feba7797" providerId="AD" clId="Web-{5D10C982-B83F-40E3-A051-1227AD529D2F}"/>
    <pc:docChg chg="delSld modSld">
      <pc:chgData name="Sheridan, Miranda Joy" userId="S::mjsheridan@liberty.edu::621f85de-efa0-4470-bbf5-3402feba7797" providerId="AD" clId="Web-{5D10C982-B83F-40E3-A051-1227AD529D2F}" dt="2021-03-15T17:12:58.271" v="6"/>
      <pc:docMkLst>
        <pc:docMk/>
      </pc:docMkLst>
      <pc:sldChg chg="del">
        <pc:chgData name="Sheridan, Miranda Joy" userId="S::mjsheridan@liberty.edu::621f85de-efa0-4470-bbf5-3402feba7797" providerId="AD" clId="Web-{5D10C982-B83F-40E3-A051-1227AD529D2F}" dt="2021-03-15T17:12:58.271" v="6"/>
        <pc:sldMkLst>
          <pc:docMk/>
          <pc:sldMk cId="1677088065" sldId="277"/>
        </pc:sldMkLst>
      </pc:sldChg>
      <pc:sldChg chg="del">
        <pc:chgData name="Sheridan, Miranda Joy" userId="S::mjsheridan@liberty.edu::621f85de-efa0-4470-bbf5-3402feba7797" providerId="AD" clId="Web-{5D10C982-B83F-40E3-A051-1227AD529D2F}" dt="2021-03-15T17:12:54.912" v="5"/>
        <pc:sldMkLst>
          <pc:docMk/>
          <pc:sldMk cId="1298942892" sldId="278"/>
        </pc:sldMkLst>
      </pc:sldChg>
      <pc:sldChg chg="del">
        <pc:chgData name="Sheridan, Miranda Joy" userId="S::mjsheridan@liberty.edu::621f85de-efa0-4470-bbf5-3402feba7797" providerId="AD" clId="Web-{5D10C982-B83F-40E3-A051-1227AD529D2F}" dt="2021-03-15T17:12:51.224" v="4"/>
        <pc:sldMkLst>
          <pc:docMk/>
          <pc:sldMk cId="2202879773" sldId="279"/>
        </pc:sldMkLst>
      </pc:sldChg>
      <pc:sldChg chg="del">
        <pc:chgData name="Sheridan, Miranda Joy" userId="S::mjsheridan@liberty.edu::621f85de-efa0-4470-bbf5-3402feba7797" providerId="AD" clId="Web-{5D10C982-B83F-40E3-A051-1227AD529D2F}" dt="2021-03-15T17:12:47.177" v="3"/>
        <pc:sldMkLst>
          <pc:docMk/>
          <pc:sldMk cId="4007469532" sldId="280"/>
        </pc:sldMkLst>
      </pc:sldChg>
      <pc:sldChg chg="del">
        <pc:chgData name="Sheridan, Miranda Joy" userId="S::mjsheridan@liberty.edu::621f85de-efa0-4470-bbf5-3402feba7797" providerId="AD" clId="Web-{5D10C982-B83F-40E3-A051-1227AD529D2F}" dt="2021-03-15T17:12:43.958" v="2"/>
        <pc:sldMkLst>
          <pc:docMk/>
          <pc:sldMk cId="3101545558" sldId="282"/>
        </pc:sldMkLst>
      </pc:sldChg>
      <pc:sldChg chg="addSp delSp modSp del">
        <pc:chgData name="Sheridan, Miranda Joy" userId="S::mjsheridan@liberty.edu::621f85de-efa0-4470-bbf5-3402feba7797" providerId="AD" clId="Web-{5D10C982-B83F-40E3-A051-1227AD529D2F}" dt="2021-03-15T17:12:40.442" v="1"/>
        <pc:sldMkLst>
          <pc:docMk/>
          <pc:sldMk cId="1733929818" sldId="283"/>
        </pc:sldMkLst>
        <pc:spChg chg="del">
          <ac:chgData name="Sheridan, Miranda Joy" userId="S::mjsheridan@liberty.edu::621f85de-efa0-4470-bbf5-3402feba7797" providerId="AD" clId="Web-{5D10C982-B83F-40E3-A051-1227AD529D2F}" dt="2021-03-15T17:12:35.224" v="0"/>
          <ac:spMkLst>
            <pc:docMk/>
            <pc:sldMk cId="1733929818" sldId="283"/>
            <ac:spMk id="2" creationId="{A606FFDE-11C8-41E9-A044-4E5142D697B7}"/>
          </ac:spMkLst>
        </pc:spChg>
        <pc:spChg chg="add mod">
          <ac:chgData name="Sheridan, Miranda Joy" userId="S::mjsheridan@liberty.edu::621f85de-efa0-4470-bbf5-3402feba7797" providerId="AD" clId="Web-{5D10C982-B83F-40E3-A051-1227AD529D2F}" dt="2021-03-15T17:12:35.224" v="0"/>
          <ac:spMkLst>
            <pc:docMk/>
            <pc:sldMk cId="1733929818" sldId="283"/>
            <ac:spMk id="5" creationId="{757B87BC-432D-4A78-9AD2-E4BD3E162E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6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6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2"/>
            <a:ext cx="53848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2"/>
            <a:ext cx="53848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868A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F539B8-959B-9F40-A9B4-335D47313F70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A193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A193E"/>
                </a:solidFill>
              </a:defRPr>
            </a:lvl1pPr>
          </a:lstStyle>
          <a:p>
            <a:fld id="{6E8E2560-1547-9E46-9222-AB130F27E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E1F2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badi Extra Light" panose="020B0204020104020204" pitchFamily="34" charset="0"/>
              </a:rPr>
              <a:t>The cutaneous microbiomes of Appalachian salamanders and their role as an innate defense against the pathogen </a:t>
            </a:r>
            <a:r>
              <a:rPr lang="en-US" i="1" dirty="0">
                <a:latin typeface="Abadi Extra Light" panose="020B0204020104020204" pitchFamily="34" charset="0"/>
              </a:rPr>
              <a:t>Batrachochytrium </a:t>
            </a:r>
            <a:r>
              <a:rPr lang="en-US" i="1" dirty="0" err="1">
                <a:latin typeface="Abadi Extra Light" panose="020B0204020104020204" pitchFamily="34" charset="0"/>
              </a:rPr>
              <a:t>dendrobatidis</a:t>
            </a:r>
            <a:endParaRPr lang="en-US" i="1" dirty="0">
              <a:latin typeface="Abadi Extra Light" panose="020B02040201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2737" y="4681538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badi Extra Light"/>
              </a:rPr>
              <a:t>Presented by Miranda Sheridan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rgbClr val="675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1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8F0E9CC-B942-40DD-8D71-6A5390310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9535" y="643467"/>
            <a:ext cx="7452931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617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D08A85B5-05C0-4F3E-BEF8-244615B16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0525"/>
            <a:ext cx="8077200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045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AB6C9-3CC3-4F15-9467-E0FC8C63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376E1-79BF-4097-8F8E-9338A182C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cap="all" dirty="0"/>
              <a:t>OBJECTIVES</a:t>
            </a:r>
          </a:p>
          <a:p>
            <a:pPr fontAlgn="base"/>
            <a:r>
              <a:rPr lang="en-US" dirty="0"/>
              <a:t>Amphibian populations in Virginia have not seen the same declines that other regions have ​</a:t>
            </a:r>
          </a:p>
          <a:p>
            <a:pPr fontAlgn="base"/>
            <a:r>
              <a:rPr lang="en-US" dirty="0"/>
              <a:t>​The microbiome could be a key part of their defense system against </a:t>
            </a:r>
            <a:r>
              <a:rPr lang="en-US" i="1" dirty="0"/>
              <a:t>Bd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​Our goal is to survey the defense mechanisms of these populations against </a:t>
            </a:r>
            <a:r>
              <a:rPr lang="en-US" i="1" dirty="0"/>
              <a:t>Bd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​The defenses against </a:t>
            </a:r>
            <a:r>
              <a:rPr lang="en-US" i="1" dirty="0"/>
              <a:t>Bd</a:t>
            </a:r>
            <a:r>
              <a:rPr lang="en-US" dirty="0"/>
              <a:t> could be used to create probiotics for other populations and could help defend against </a:t>
            </a:r>
            <a:r>
              <a:rPr lang="en-US" i="1" dirty="0"/>
              <a:t>Batrachochytrium </a:t>
            </a:r>
            <a:r>
              <a:rPr lang="en-US" i="1" dirty="0" err="1"/>
              <a:t>salamandrivorans</a:t>
            </a:r>
            <a:r>
              <a:rPr lang="en-US" dirty="0"/>
              <a:t> if it invades</a:t>
            </a:r>
          </a:p>
        </p:txBody>
      </p:sp>
    </p:spTree>
    <p:extLst>
      <p:ext uri="{BB962C8B-B14F-4D97-AF65-F5344CB8AC3E}">
        <p14:creationId xmlns:p14="http://schemas.microsoft.com/office/powerpoint/2010/main" val="4018439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0C36-E2F2-4ABA-871D-3F4F140E3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DAAAC-622F-4095-9229-FC65FE133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57682"/>
            <a:ext cx="8686800" cy="54947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cap="all" dirty="0"/>
              <a:t>SAMPLING</a:t>
            </a:r>
            <a:r>
              <a:rPr lang="en-US" dirty="0"/>
              <a:t>​</a:t>
            </a:r>
            <a:br>
              <a:rPr lang="en-US" dirty="0"/>
            </a:br>
            <a:r>
              <a:rPr lang="en-US" dirty="0"/>
              <a:t>	​S</a:t>
            </a:r>
            <a:r>
              <a:rPr lang="en-US" sz="2600" dirty="0"/>
              <a:t>alamanders were caught with clean nitrile gloves, rinsed, 	swabbed, measured, and tail-clipped on site. ​</a:t>
            </a:r>
          </a:p>
          <a:p>
            <a:pPr marL="0" indent="0">
              <a:buNone/>
            </a:pPr>
            <a:r>
              <a:rPr lang="en-US" cap="all" dirty="0"/>
              <a:t>Culture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Microbiome swabs were plated onto RIIA media and 	grown 	for two weeks. All morphologically unique colonies were 	isolated.​</a:t>
            </a:r>
          </a:p>
          <a:p>
            <a:pPr marL="0" indent="0">
              <a:buNone/>
            </a:pPr>
            <a:r>
              <a:rPr lang="en-US" cap="all" dirty="0"/>
              <a:t>MOLECULAR ANALYSIS</a:t>
            </a:r>
            <a:r>
              <a:rPr lang="en-US" dirty="0"/>
              <a:t>​</a:t>
            </a:r>
            <a:br>
              <a:rPr lang="en-US" dirty="0"/>
            </a:br>
            <a:r>
              <a:rPr lang="en-US" dirty="0"/>
              <a:t>​	</a:t>
            </a:r>
            <a:r>
              <a:rPr lang="en-US" sz="2600" dirty="0"/>
              <a:t>DNA from each isolate was extracted, amplified using PCR, 	and identified through Sanger sequencing of the 	16S 	ribosomal RNA gene. </a:t>
            </a:r>
          </a:p>
          <a:p>
            <a:pPr marL="0" indent="0">
              <a:buNone/>
            </a:pPr>
            <a:r>
              <a:rPr lang="en-US" cap="all" dirty="0"/>
              <a:t>Competition assay </a:t>
            </a:r>
          </a:p>
          <a:p>
            <a:pPr marL="0" indent="0">
              <a:buNone/>
            </a:pPr>
            <a:r>
              <a:rPr lang="en-US" sz="2600" dirty="0"/>
              <a:t>	Metabolites produced by each isolate in a two-		day culture were tested against </a:t>
            </a:r>
            <a:r>
              <a:rPr lang="en-US" sz="2600" i="1" dirty="0"/>
              <a:t>Bd</a:t>
            </a:r>
            <a:r>
              <a:rPr lang="en-US" sz="2600" dirty="0"/>
              <a:t> for anti-fungal properties. </a:t>
            </a:r>
          </a:p>
        </p:txBody>
      </p:sp>
    </p:spTree>
    <p:extLst>
      <p:ext uri="{BB962C8B-B14F-4D97-AF65-F5344CB8AC3E}">
        <p14:creationId xmlns:p14="http://schemas.microsoft.com/office/powerpoint/2010/main" val="2883094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79A99E23-4595-4334-9990-F571C6A8C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894" y="315636"/>
            <a:ext cx="44862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03B710EB-3306-46E7-A565-94379E529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943" y="2674253"/>
            <a:ext cx="4486275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FDF8C6A-439C-49B0-98B0-F3E69911AE5A}"/>
              </a:ext>
            </a:extLst>
          </p:cNvPr>
          <p:cNvSpPr/>
          <p:nvPr/>
        </p:nvSpPr>
        <p:spPr>
          <a:xfrm>
            <a:off x="2205638" y="3310398"/>
            <a:ext cx="2327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A193E"/>
                </a:solidFill>
                <a:latin typeface="Cambria" panose="02040503050406030204" pitchFamily="18" charset="0"/>
              </a:rPr>
              <a:t>Desmognathus</a:t>
            </a:r>
            <a:r>
              <a:rPr lang="en-US" dirty="0">
                <a:solidFill>
                  <a:srgbClr val="0A193E"/>
                </a:solidFill>
                <a:latin typeface="Cambria" panose="02040503050406030204" pitchFamily="18" charset="0"/>
              </a:rPr>
              <a:t> </a:t>
            </a:r>
            <a:r>
              <a:rPr lang="en-US" dirty="0" err="1">
                <a:solidFill>
                  <a:srgbClr val="0A193E"/>
                </a:solidFill>
                <a:latin typeface="Cambria" panose="02040503050406030204" pitchFamily="18" charset="0"/>
              </a:rPr>
              <a:t>fuscus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​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D1EC94-14EC-4BB1-A1EE-F869201F1720}"/>
              </a:ext>
            </a:extLst>
          </p:cNvPr>
          <p:cNvSpPr/>
          <p:nvPr/>
        </p:nvSpPr>
        <p:spPr>
          <a:xfrm>
            <a:off x="6926874" y="6085843"/>
            <a:ext cx="2683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A193E"/>
                </a:solidFill>
                <a:latin typeface="Cambria" panose="02040503050406030204" pitchFamily="18" charset="0"/>
              </a:rPr>
              <a:t>Desmognathus</a:t>
            </a:r>
            <a:r>
              <a:rPr lang="en-US" dirty="0">
                <a:solidFill>
                  <a:srgbClr val="0A193E"/>
                </a:solidFill>
                <a:latin typeface="Cambria" panose="02040503050406030204" pitchFamily="18" charset="0"/>
              </a:rPr>
              <a:t> </a:t>
            </a:r>
            <a:r>
              <a:rPr lang="en-US" dirty="0" err="1">
                <a:solidFill>
                  <a:srgbClr val="0A193E"/>
                </a:solidFill>
                <a:latin typeface="Cambria" panose="02040503050406030204" pitchFamily="18" charset="0"/>
              </a:rPr>
              <a:t>monticola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67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6" name="Rectangle 74">
            <a:extLst>
              <a:ext uri="{FF2B5EF4-FFF2-40B4-BE49-F238E27FC236}">
                <a16:creationId xmlns:a16="http://schemas.microsoft.com/office/drawing/2014/main" id="{19E301E5-1206-47D0-9CDF-72583D739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Rectangle 76">
            <a:extLst>
              <a:ext uri="{FF2B5EF4-FFF2-40B4-BE49-F238E27FC236}">
                <a16:creationId xmlns:a16="http://schemas.microsoft.com/office/drawing/2014/main" id="{AFA31FBE-7948-4384-B68A-75DEFDC49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1759" y="480060"/>
            <a:ext cx="8428482" cy="5897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A group of giraffe standing next to a forest&#10;&#10;Description automatically generated">
            <a:extLst>
              <a:ext uri="{FF2B5EF4-FFF2-40B4-BE49-F238E27FC236}">
                <a16:creationId xmlns:a16="http://schemas.microsoft.com/office/drawing/2014/main" id="{20A87429-2AAE-4A05-A9E3-79D3626430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14" r="4" b="23744"/>
          <a:stretch/>
        </p:blipFill>
        <p:spPr bwMode="auto">
          <a:xfrm>
            <a:off x="2004958" y="643467"/>
            <a:ext cx="3009765" cy="270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>
            <a:extLst>
              <a:ext uri="{FF2B5EF4-FFF2-40B4-BE49-F238E27FC236}">
                <a16:creationId xmlns:a16="http://schemas.microsoft.com/office/drawing/2014/main" id="{6158068E-9340-401A-B189-93D1F864FC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55"/>
          <a:stretch/>
        </p:blipFill>
        <p:spPr bwMode="auto">
          <a:xfrm>
            <a:off x="2006600" y="3509434"/>
            <a:ext cx="3008122" cy="27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A picture containing person, outdoor, man, baseball&#10;&#10;Description automatically generated">
            <a:extLst>
              <a:ext uri="{FF2B5EF4-FFF2-40B4-BE49-F238E27FC236}">
                <a16:creationId xmlns:a16="http://schemas.microsoft.com/office/drawing/2014/main" id="{20BD24BE-0CF1-49C3-A006-A0E82E98D2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7292"/>
          <a:stretch/>
        </p:blipFill>
        <p:spPr bwMode="auto">
          <a:xfrm>
            <a:off x="5133475" y="643467"/>
            <a:ext cx="5051925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03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0E03A8BC-BCD5-4FA5-9AF7-5B75BD4835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2" r="10035"/>
          <a:stretch/>
        </p:blipFill>
        <p:spPr bwMode="auto">
          <a:xfrm>
            <a:off x="1748541" y="324612"/>
            <a:ext cx="3249037" cy="620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>
            <a:extLst>
              <a:ext uri="{FF2B5EF4-FFF2-40B4-BE49-F238E27FC236}">
                <a16:creationId xmlns:a16="http://schemas.microsoft.com/office/drawing/2014/main" id="{08D69B23-B66B-4817-94B9-AD17221801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3307"/>
          <a:stretch/>
        </p:blipFill>
        <p:spPr bwMode="auto">
          <a:xfrm>
            <a:off x="5049012" y="321733"/>
            <a:ext cx="5376409" cy="6214534"/>
          </a:xfrm>
          <a:custGeom>
            <a:avLst/>
            <a:gdLst/>
            <a:ahLst/>
            <a:cxnLst/>
            <a:rect l="l" t="t" r="r" b="b"/>
            <a:pathLst>
              <a:path w="7168546" h="6214534">
                <a:moveTo>
                  <a:pt x="0" y="0"/>
                </a:moveTo>
                <a:lnTo>
                  <a:pt x="1680304" y="0"/>
                </a:lnTo>
                <a:lnTo>
                  <a:pt x="1680304" y="1786"/>
                </a:lnTo>
                <a:lnTo>
                  <a:pt x="2844647" y="1786"/>
                </a:lnTo>
                <a:lnTo>
                  <a:pt x="3587146" y="1786"/>
                </a:lnTo>
                <a:lnTo>
                  <a:pt x="3587148" y="1786"/>
                </a:lnTo>
                <a:lnTo>
                  <a:pt x="7168546" y="1786"/>
                </a:lnTo>
                <a:lnTo>
                  <a:pt x="7168546" y="2866740"/>
                </a:lnTo>
                <a:lnTo>
                  <a:pt x="3725101" y="6214534"/>
                </a:lnTo>
                <a:lnTo>
                  <a:pt x="2844647" y="6214534"/>
                </a:lnTo>
                <a:lnTo>
                  <a:pt x="2844647" y="6212748"/>
                </a:lnTo>
                <a:lnTo>
                  <a:pt x="1680304" y="6212748"/>
                </a:lnTo>
                <a:lnTo>
                  <a:pt x="1072546" y="6212748"/>
                </a:lnTo>
                <a:lnTo>
                  <a:pt x="0" y="621274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ight Triangle 74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56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05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67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20" name="Picture 4" descr="A picture containing person, holding, hand, plastic&#10;&#10;Description automatically generated">
            <a:extLst>
              <a:ext uri="{FF2B5EF4-FFF2-40B4-BE49-F238E27FC236}">
                <a16:creationId xmlns:a16="http://schemas.microsoft.com/office/drawing/2014/main" id="{89C8B791-A8BA-4ED8-8E34-63C3F142D2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8" r="1" b="11542"/>
          <a:stretch/>
        </p:blipFill>
        <p:spPr bwMode="auto">
          <a:xfrm>
            <a:off x="5740675" y="10"/>
            <a:ext cx="4927327" cy="3750724"/>
          </a:xfrm>
          <a:custGeom>
            <a:avLst/>
            <a:gdLst/>
            <a:ahLst/>
            <a:cxnLst/>
            <a:rect l="l" t="t" r="r" b="b"/>
            <a:pathLst>
              <a:path w="6569769" h="3750734">
                <a:moveTo>
                  <a:pt x="1738471" y="0"/>
                </a:moveTo>
                <a:lnTo>
                  <a:pt x="6569769" y="0"/>
                </a:lnTo>
                <a:lnTo>
                  <a:pt x="6569769" y="3750734"/>
                </a:lnTo>
                <a:lnTo>
                  <a:pt x="0" y="375073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A picture containing indoor, table, computer, window&#10;&#10;Description automatically generated">
            <a:extLst>
              <a:ext uri="{FF2B5EF4-FFF2-40B4-BE49-F238E27FC236}">
                <a16:creationId xmlns:a16="http://schemas.microsoft.com/office/drawing/2014/main" id="{AD227784-06B8-4620-A29F-147E92DBFB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07" r="-1" b="16005"/>
          <a:stretch/>
        </p:blipFill>
        <p:spPr bwMode="auto">
          <a:xfrm>
            <a:off x="4660509" y="3887894"/>
            <a:ext cx="6007493" cy="2970106"/>
          </a:xfrm>
          <a:custGeom>
            <a:avLst/>
            <a:gdLst/>
            <a:ahLst/>
            <a:cxnLst/>
            <a:rect l="l" t="t" r="r" b="b"/>
            <a:pathLst>
              <a:path w="8009991" h="2970106">
                <a:moveTo>
                  <a:pt x="1376648" y="0"/>
                </a:moveTo>
                <a:lnTo>
                  <a:pt x="8009991" y="0"/>
                </a:lnTo>
                <a:lnTo>
                  <a:pt x="8009991" y="2970106"/>
                </a:lnTo>
                <a:lnTo>
                  <a:pt x="0" y="297010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A large clock mounted to the side&#10;&#10;Description automatically generated">
            <a:extLst>
              <a:ext uri="{FF2B5EF4-FFF2-40B4-BE49-F238E27FC236}">
                <a16:creationId xmlns:a16="http://schemas.microsoft.com/office/drawing/2014/main" id="{628B67B2-6236-4E40-BA93-72E99E2BEC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6" r="10191"/>
          <a:stretch/>
        </p:blipFill>
        <p:spPr bwMode="auto">
          <a:xfrm>
            <a:off x="1524021" y="10"/>
            <a:ext cx="5627313" cy="6857990"/>
          </a:xfrm>
          <a:custGeom>
            <a:avLst/>
            <a:gdLst/>
            <a:ahLst/>
            <a:cxnLst/>
            <a:rect l="l" t="t" r="r" b="b"/>
            <a:pathLst>
              <a:path w="7503111" h="6858000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4041567" y="6852993"/>
                </a:lnTo>
                <a:lnTo>
                  <a:pt x="7503111" y="6852993"/>
                </a:lnTo>
                <a:lnTo>
                  <a:pt x="7503111" y="6852994"/>
                </a:lnTo>
                <a:lnTo>
                  <a:pt x="1647632" y="6852994"/>
                </a:lnTo>
                <a:lnTo>
                  <a:pt x="1647632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748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66DD6062-6498-4A05-A2C3-FC0DBE1A9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733425"/>
            <a:ext cx="7677150" cy="539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803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4DDA2-57D4-4DCB-A526-063B40842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00137-F763-4861-8B68-2056F4BA8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472 individual bacterial isolates cultured from 29 salamanders ​</a:t>
            </a:r>
          </a:p>
          <a:p>
            <a:pPr fontAlgn="base"/>
            <a:r>
              <a:rPr lang="en-US" dirty="0"/>
              <a:t>185 from 11 </a:t>
            </a:r>
            <a:r>
              <a:rPr lang="en-US" i="1" dirty="0" err="1"/>
              <a:t>Desmognathus</a:t>
            </a:r>
            <a:r>
              <a:rPr lang="en-US" i="1" dirty="0"/>
              <a:t> </a:t>
            </a:r>
            <a:r>
              <a:rPr lang="en-US" i="1" dirty="0" err="1"/>
              <a:t>monticola</a:t>
            </a:r>
            <a:r>
              <a:rPr lang="en-US" i="1" dirty="0"/>
              <a:t> (17 per individual)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287 from 18 </a:t>
            </a:r>
            <a:r>
              <a:rPr lang="en-US" i="1" dirty="0" err="1"/>
              <a:t>Desmognathus</a:t>
            </a:r>
            <a:r>
              <a:rPr lang="en-US" i="1" dirty="0"/>
              <a:t> </a:t>
            </a:r>
            <a:r>
              <a:rPr lang="en-US" i="1" dirty="0" err="1"/>
              <a:t>fuscus</a:t>
            </a:r>
            <a:r>
              <a:rPr lang="en-US" i="1" dirty="0"/>
              <a:t>  (15 per individual)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44 genera identified from the 123 isolates sequenced so far​</a:t>
            </a:r>
          </a:p>
          <a:p>
            <a:pPr fontAlgn="base"/>
            <a:r>
              <a:rPr lang="en-US" dirty="0"/>
              <a:t>1 anti-</a:t>
            </a:r>
            <a:r>
              <a:rPr lang="en-US" i="1" dirty="0"/>
              <a:t>Bd</a:t>
            </a:r>
            <a:r>
              <a:rPr lang="en-US" dirty="0"/>
              <a:t> isolate characterized, out of 26 tested so far. </a:t>
            </a:r>
          </a:p>
        </p:txBody>
      </p:sp>
    </p:spTree>
    <p:extLst>
      <p:ext uri="{BB962C8B-B14F-4D97-AF65-F5344CB8AC3E}">
        <p14:creationId xmlns:p14="http://schemas.microsoft.com/office/powerpoint/2010/main" val="282480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/>
              <a:t>WHAT IS CHYTRIDIOMYCOSIS? </a:t>
            </a:r>
            <a:r>
              <a:rPr lang="en-US" dirty="0"/>
              <a:t>​</a:t>
            </a:r>
          </a:p>
          <a:p>
            <a:pPr lvl="1"/>
            <a:r>
              <a:rPr lang="en-US" dirty="0"/>
              <a:t>The disease that is wiping out amphibians worldwide, and how conservationists are fighting it. </a:t>
            </a:r>
          </a:p>
          <a:p>
            <a:r>
              <a:rPr lang="en-US" cap="all" dirty="0"/>
              <a:t>UNDERSTANDING THE MICROBIOME</a:t>
            </a:r>
            <a:r>
              <a:rPr lang="en-US" dirty="0"/>
              <a:t>​</a:t>
            </a:r>
          </a:p>
          <a:p>
            <a:pPr lvl="1"/>
            <a:r>
              <a:rPr lang="en-US" dirty="0"/>
              <a:t>How the invisible organisms on the skin can radicalize treatment. </a:t>
            </a:r>
          </a:p>
          <a:p>
            <a:r>
              <a:rPr lang="en-US" cap="all" dirty="0"/>
              <a:t>WHAT ARE WE DOING ABOUT IT? </a:t>
            </a:r>
            <a:r>
              <a:rPr lang="en-US" dirty="0"/>
              <a:t>​</a:t>
            </a:r>
          </a:p>
          <a:p>
            <a:pPr lvl="1"/>
            <a:r>
              <a:rPr lang="en-US" dirty="0"/>
              <a:t>Study methods, results, and implications. </a:t>
            </a:r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3B21-0610-4AEF-9B3D-C45EC8991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9B3DF-6E95-4084-9F51-F8EAB83A8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Funding: ​</a:t>
            </a:r>
            <a:br>
              <a:rPr lang="en-US" dirty="0"/>
            </a:br>
            <a:r>
              <a:rPr lang="en-US" dirty="0"/>
              <a:t>Liberty University Center for Research and Scholarship ​</a:t>
            </a:r>
            <a:br>
              <a:rPr lang="en-US" dirty="0"/>
            </a:br>
            <a:r>
              <a:rPr lang="en-US" dirty="0"/>
              <a:t>Virginia Herpetological Society ​</a:t>
            </a:r>
            <a:br>
              <a:rPr lang="en-US" dirty="0"/>
            </a:br>
            <a:r>
              <a:rPr lang="en-US" dirty="0"/>
              <a:t>​</a:t>
            </a:r>
            <a:br>
              <a:rPr lang="en-US" dirty="0"/>
            </a:br>
            <a:r>
              <a:rPr lang="en-US" dirty="0"/>
              <a:t>​</a:t>
            </a:r>
            <a:br>
              <a:rPr lang="en-US" dirty="0"/>
            </a:br>
            <a:r>
              <a:rPr lang="en-US" dirty="0"/>
              <a:t>Thanks to: ​</a:t>
            </a:r>
            <a:br>
              <a:rPr lang="en-US" dirty="0"/>
            </a:br>
            <a:r>
              <a:rPr lang="en-US" dirty="0"/>
              <a:t>Dr. Matthew Becker and all lab members​</a:t>
            </a:r>
            <a:br>
              <a:rPr lang="en-US" dirty="0"/>
            </a:br>
            <a:r>
              <a:rPr lang="en-US" dirty="0"/>
              <a:t>Dr. Doug Woodhams and lab ​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8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8035-F8B3-4FA9-B935-C5D0DC4C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Chytridiomycosis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F193C-1A8F-494C-BFC8-5428B07E4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i="1" dirty="0"/>
              <a:t>Batrachochytrium </a:t>
            </a:r>
            <a:r>
              <a:rPr lang="en-US" i="1" dirty="0" err="1"/>
              <a:t>dendrobatidis</a:t>
            </a:r>
            <a:r>
              <a:rPr lang="en-US" i="1" dirty="0"/>
              <a:t> and Batrachochytrium </a:t>
            </a:r>
            <a:r>
              <a:rPr lang="en-US" i="1" dirty="0" err="1"/>
              <a:t>salamandrivorans</a:t>
            </a:r>
            <a:r>
              <a:rPr lang="en-US" i="1" dirty="0"/>
              <a:t> 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Aquatic, motile, unicellular fungi​</a:t>
            </a:r>
          </a:p>
          <a:p>
            <a:pPr fontAlgn="base"/>
            <a:r>
              <a:rPr lang="en-US" dirty="0"/>
              <a:t>Infect the skin of individuals from three orders- </a:t>
            </a:r>
            <a:r>
              <a:rPr lang="en-US" dirty="0" err="1"/>
              <a:t>Anura</a:t>
            </a:r>
            <a:r>
              <a:rPr lang="en-US" dirty="0"/>
              <a:t>, Caudata, and Gymnophiona​</a:t>
            </a:r>
          </a:p>
          <a:p>
            <a:pPr fontAlgn="base"/>
            <a:r>
              <a:rPr lang="en-US" dirty="0"/>
              <a:t>Disrupts natural cutaneous respiration and osmosis </a:t>
            </a:r>
          </a:p>
          <a:p>
            <a:pPr fontAlgn="base"/>
            <a:r>
              <a:rPr lang="en-US" dirty="0"/>
              <a:t>Cause of widespread amphibian mortality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7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5317-1D80-43E2-B6FE-62D9587D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Chytridiomycosis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02FA8-FA05-4155-AB67-F7B1D3C3C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dirty="0"/>
              <a:t>501 species of amphibians have been affected </a:t>
            </a:r>
            <a:r>
              <a:rPr lang="en-US" i="1" dirty="0"/>
              <a:t>Bd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90 species have gone extinct in their natural environments ​</a:t>
            </a:r>
          </a:p>
          <a:p>
            <a:pPr fontAlgn="base"/>
            <a:r>
              <a:rPr lang="en-US" dirty="0"/>
              <a:t>Up to 100% mortality in some tropical species​</a:t>
            </a:r>
          </a:p>
          <a:p>
            <a:pPr fontAlgn="base"/>
            <a:r>
              <a:rPr lang="en-US" dirty="0"/>
              <a:t>This decrease in biodiversity can decimate fragile ecosystems ​</a:t>
            </a:r>
          </a:p>
          <a:p>
            <a:pPr fontAlgn="base"/>
            <a:r>
              <a:rPr lang="en-US" dirty="0"/>
              <a:t>​</a:t>
            </a:r>
            <a:r>
              <a:rPr lang="en-US" dirty="0" err="1"/>
              <a:t>Crrently</a:t>
            </a:r>
            <a:r>
              <a:rPr lang="en-US" dirty="0"/>
              <a:t>, there is no effective treatment ​</a:t>
            </a:r>
          </a:p>
          <a:p>
            <a:pPr fontAlgn="base"/>
            <a:r>
              <a:rPr lang="en-US" dirty="0"/>
              <a:t>Less is known about </a:t>
            </a:r>
            <a:r>
              <a:rPr lang="en-US" i="1" dirty="0" err="1"/>
              <a:t>Bsal</a:t>
            </a:r>
            <a:r>
              <a:rPr lang="en-US" i="1" dirty="0"/>
              <a:t>, </a:t>
            </a:r>
            <a:r>
              <a:rPr lang="en-US" dirty="0"/>
              <a:t>but preliminary studies have shown that, if it were to spread to North America, it would cause mass extinctions​</a:t>
            </a:r>
          </a:p>
        </p:txBody>
      </p:sp>
    </p:spTree>
    <p:extLst>
      <p:ext uri="{BB962C8B-B14F-4D97-AF65-F5344CB8AC3E}">
        <p14:creationId xmlns:p14="http://schemas.microsoft.com/office/powerpoint/2010/main" val="147834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0AADBA6-C707-4068-9CCB-1E593BA44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506" y="459168"/>
            <a:ext cx="3486150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5773DE-2278-4938-B11D-5FC35B9DA486}"/>
              </a:ext>
            </a:extLst>
          </p:cNvPr>
          <p:cNvSpPr/>
          <p:nvPr/>
        </p:nvSpPr>
        <p:spPr>
          <a:xfrm>
            <a:off x="1788253" y="352305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cap="all" dirty="0">
                <a:solidFill>
                  <a:srgbClr val="0A193E"/>
                </a:solidFill>
                <a:latin typeface="Cambria" panose="02040503050406030204" pitchFamily="18" charset="0"/>
              </a:rPr>
              <a:t>STUART ET AL. 2004, WAKE AND VREDENBURG 2008, PHOTO: VANCE VREDENBURG</a:t>
            </a:r>
            <a:r>
              <a:rPr lang="nl-NL" dirty="0">
                <a:solidFill>
                  <a:srgbClr val="000000"/>
                </a:solidFill>
                <a:latin typeface="Cambria" panose="02040503050406030204" pitchFamily="18" charset="0"/>
              </a:rPr>
              <a:t>​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B5C23CE7-B09F-4CA1-9E07-161230486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120" y="2916850"/>
            <a:ext cx="3762375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6435D8-EF75-48E7-81DA-5B19FD9436DE}"/>
              </a:ext>
            </a:extLst>
          </p:cNvPr>
          <p:cNvSpPr/>
          <p:nvPr/>
        </p:nvSpPr>
        <p:spPr>
          <a:xfrm>
            <a:off x="6501119" y="552186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cap="all" dirty="0">
                <a:solidFill>
                  <a:srgbClr val="0A193E"/>
                </a:solidFill>
                <a:latin typeface="Cambria" panose="02040503050406030204" pitchFamily="18" charset="0"/>
              </a:rPr>
              <a:t>PHOTO BY BRIAN GRATWICKE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​</a:t>
            </a:r>
            <a:b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8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A252-6B83-4BA8-96D7-950C26CC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 Amphibian Microbiome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8DBD2-17F1-476C-83D0-83C31FB14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Microbiome-the collection of resident microbes that live on or in an organism​</a:t>
            </a:r>
          </a:p>
          <a:p>
            <a:pPr fontAlgn="base"/>
            <a:r>
              <a:rPr lang="en-US" dirty="0"/>
              <a:t>It has been demonstrated that some of the resident microbes living on amphibian skin have anti-fungal properties ​</a:t>
            </a:r>
          </a:p>
          <a:p>
            <a:pPr fontAlgn="base"/>
            <a:r>
              <a:rPr lang="en-US" dirty="0"/>
              <a:t>​When added to amphibian skin, concurrently with the introduction of </a:t>
            </a:r>
            <a:r>
              <a:rPr lang="en-US" i="1" dirty="0"/>
              <a:t>Bd, </a:t>
            </a:r>
            <a:r>
              <a:rPr lang="en-US" dirty="0"/>
              <a:t>these bacteria have been shown to increase survival rates ​and decrease infection levels</a:t>
            </a:r>
          </a:p>
        </p:txBody>
      </p:sp>
    </p:spTree>
    <p:extLst>
      <p:ext uri="{BB962C8B-B14F-4D97-AF65-F5344CB8AC3E}">
        <p14:creationId xmlns:p14="http://schemas.microsoft.com/office/powerpoint/2010/main" val="426617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352F-A680-479F-8B61-FEB8A10F6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Bd </a:t>
            </a:r>
            <a:r>
              <a:rPr lang="en-US" dirty="0"/>
              <a:t>- Resistant Bacteria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BE098-357D-4781-982D-112C59A42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Some populations of amphibians have natural immunity to </a:t>
            </a:r>
            <a:r>
              <a:rPr lang="en-US" i="1" dirty="0"/>
              <a:t>Bd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Bullfrogs, which were the initial vector of </a:t>
            </a:r>
            <a:r>
              <a:rPr lang="en-US" i="1" dirty="0"/>
              <a:t>Bd</a:t>
            </a:r>
            <a:r>
              <a:rPr lang="en-US" dirty="0"/>
              <a:t>​</a:t>
            </a:r>
          </a:p>
          <a:p>
            <a:pPr fontAlgn="base"/>
            <a:r>
              <a:rPr lang="en-US" dirty="0"/>
              <a:t>Many amphibian populations in North America ​</a:t>
            </a:r>
          </a:p>
          <a:p>
            <a:pPr fontAlgn="base"/>
            <a:r>
              <a:rPr lang="en-US" dirty="0"/>
              <a:t>A study by Becker, et. al. determined the composition of the bullfrog microbiome ​</a:t>
            </a:r>
          </a:p>
          <a:p>
            <a:pPr fontAlgn="base"/>
            <a:r>
              <a:rPr lang="en-US" dirty="0"/>
              <a:t>Many anti-</a:t>
            </a:r>
            <a:r>
              <a:rPr lang="en-US" i="1" dirty="0"/>
              <a:t>Bd</a:t>
            </a:r>
            <a:r>
              <a:rPr lang="en-US" dirty="0"/>
              <a:t> isolates were identified​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910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rgbClr val="526D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1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9B63C61-22AA-4190-8BBA-505099656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5" y="643467"/>
            <a:ext cx="742808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19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259D489-E444-4D24-8A91-2631E739D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00050"/>
            <a:ext cx="80772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672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D6FF30632334ABC9B44EA31D7B7FC" ma:contentTypeVersion="12" ma:contentTypeDescription="Create a new document." ma:contentTypeScope="" ma:versionID="485a70f97deb36cb67d73b5cc3c5aad6">
  <xsd:schema xmlns:xsd="http://www.w3.org/2001/XMLSchema" xmlns:xs="http://www.w3.org/2001/XMLSchema" xmlns:p="http://schemas.microsoft.com/office/2006/metadata/properties" xmlns:ns2="e3b61e77-9c46-42cd-88ad-072002ea4e2f" xmlns:ns3="3cbfa150-5825-4b4e-b03a-0057a0c58877" targetNamespace="http://schemas.microsoft.com/office/2006/metadata/properties" ma:root="true" ma:fieldsID="563b61151204646e434184fe35bf4544" ns2:_="" ns3:_="">
    <xsd:import namespace="e3b61e77-9c46-42cd-88ad-072002ea4e2f"/>
    <xsd:import namespace="3cbfa150-5825-4b4e-b03a-0057a0c588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b61e77-9c46-42cd-88ad-072002ea4e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bfa150-5825-4b4e-b03a-0057a0c5887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026430-C955-44C0-8000-9288DF71501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20716A-94F5-4DE5-B3B0-CF07954F5A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BB3333-48A7-4520-A409-B14AC26CD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b61e77-9c46-42cd-88ad-072002ea4e2f"/>
    <ds:schemaRef ds:uri="3cbfa150-5825-4b4e-b03a-0057a0c588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640</Words>
  <Application>Microsoft Office PowerPoint</Application>
  <PresentationFormat>Widescreen</PresentationFormat>
  <Paragraphs>65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cutaneous microbiomes of Appalachian salamanders and their role as an innate defense against the pathogen Batrachochytrium dendrobatidis</vt:lpstr>
      <vt:lpstr>Overview</vt:lpstr>
      <vt:lpstr>Chytridiomycosis</vt:lpstr>
      <vt:lpstr>Chytridiomycosis</vt:lpstr>
      <vt:lpstr>PowerPoint Presentation</vt:lpstr>
      <vt:lpstr>The Amphibian Microbiome</vt:lpstr>
      <vt:lpstr>Bd - Resistant Bacteria</vt:lpstr>
      <vt:lpstr>PowerPoint Presentation</vt:lpstr>
      <vt:lpstr>PowerPoint Presentation</vt:lpstr>
      <vt:lpstr>PowerPoint Presentation</vt:lpstr>
      <vt:lpstr>PowerPoint Presentation</vt:lpstr>
      <vt:lpstr>The Study</vt:lpstr>
      <vt:lpstr>The Study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Results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cutaneous microbiomes of Appalachian salamanders and their role as an innate defense against the pathogen Batrachochytrium dendrobatidis</dc:title>
  <dc:creator>Lederer, Magdalene R</dc:creator>
  <cp:lastModifiedBy>Lederer, Magdalene R</cp:lastModifiedBy>
  <cp:revision>23</cp:revision>
  <dcterms:created xsi:type="dcterms:W3CDTF">2020-03-02T13:26:50Z</dcterms:created>
  <dcterms:modified xsi:type="dcterms:W3CDTF">2021-03-15T17:13:05Z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0x010100AA3D6FF30632334ABC9B44EA31D7B7FC</vt:lpwstr>
  </property>
</Properties>
</file>