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3328-A790-40F9-9938-C2B8DFCE5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2A8A6-7D17-48BE-AAB3-A3E87FD78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521F-24E7-4D09-A581-F1C35A70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F685-1032-456B-A3AD-0F815A97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EC892-78C3-4105-9C5B-544D0062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7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C131-B46E-4A3A-87F9-9A1BEED3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8F1EA-B5EF-49DE-BD6C-4BE1E8117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E01E-A94D-4226-B501-6CF979AFB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F23A-17ED-449A-A868-70E13E4B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87658-BC09-4B97-90E1-15CF4A62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FC18B9-732C-462F-B0F7-614DFCCAD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029BC-E324-44CA-95CB-C5826DD57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DD7E-D93C-4229-8077-0159ABBD7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4C46-0093-4AC8-A746-11CA7342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0370-27B7-4E83-B5ED-E3C7547E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E6AE9-CED1-40F8-82B5-BE644F1B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03FD2-2987-4D12-89B2-8DE886EBF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21082-E726-48D1-92B6-75AEBFD0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F443F-8FE6-4BA8-85E3-3D990DE9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EB98E-18D9-4E16-819E-992AD164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751-FA09-4B19-949D-15DDBAC1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2606B-9A1F-46D3-9FD4-173523E1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EC78C-CFD2-474F-A8BC-9AE5DC8D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6333D-30FD-412A-B067-703C3B6E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7095-5801-41E7-83BC-5D8023AA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B139-A12D-4B07-9496-055E209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E8DA-9195-414C-AFA4-B1F5E0203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64607-880E-4618-AAF2-1C4C085ED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FE44-FC6D-4E3F-9352-5FCB0C1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8C314-D52E-447B-BD39-C5C4B602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93B60-427B-42D2-969D-860F42EF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9811-6D58-43DE-BE68-CDE635FD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836FE-B51A-4FCD-944C-60365F25A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94B3A-C585-4333-9222-A49B5CCF7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291D2-C3BC-4A6E-9E14-0369906D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660BE-8786-4EF5-9821-BD63725F4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8661B0-647B-4C32-B1B7-8D33E857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BEAA7-7DE5-46E1-9761-17A353A0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2B26D-0DB4-4E6B-8239-414D31F6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7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3DB5-A11F-4635-94B8-7204B750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D9F61-2271-4300-8DC5-521B7089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8F682-4F3C-40DA-923A-EB509C81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5C924-9A5F-462E-BC5C-C3D29A7E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9C282-8BA0-455C-B81F-62D3BFC0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535C6-6A0B-4956-8DE5-CBB83BCF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2B72E-5691-4CC0-86C4-C5FFB4E3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EBC28-FA6D-44D2-B2B6-18E17E72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583B-69D3-46BA-9B3B-66F51C592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4E884-E770-43B8-976C-6F0D02AEB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0B692-E36B-46F9-9EE2-86FDE4AD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89E87-5789-44E4-AA15-C61CE705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EAC4E-E21C-4B62-A141-135B2AA3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44A3-39EF-44D0-AAEA-1F2163FE2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4C9FA-2D75-4064-8E0F-07E6063F6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1788-0221-48B5-B645-CE7D81480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CB0E9-E276-47B6-8229-BE0BDDD0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4A14A-3A3C-4315-9EC6-07E41B52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8430-4E34-4FBE-8D5E-A0DEF97F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11424-B24F-4217-BD32-99824E9B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38658-9929-49E3-9BF8-14CC5147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5F459-043F-4539-A62A-E437D10E2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EE36D-096C-4721-9A26-87D513831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7F227-6386-4B31-91FD-CE40EA783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ilaresfundamentales.es/pilares-fundamentales-para-la-integridad-personal/" TargetMode="External"/><Relationship Id="rId13" Type="http://schemas.openxmlformats.org/officeDocument/2006/relationships/hyperlink" Target="http://nlife.ca/audio/roadblocks-reading-old-testament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12" Type="http://schemas.openxmlformats.org/officeDocument/2006/relationships/image" Target="../media/image5.jpg"/><Relationship Id="rId2" Type="http://schemas.openxmlformats.org/officeDocument/2006/relationships/hyperlink" Target="mailto:rpearsonboothe@liberty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sa/3.0/" TargetMode="External"/><Relationship Id="rId11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howtosavetheworld.ca/2009/03/18/the-optimal-size-of-groups/" TargetMode="External"/><Relationship Id="rId10" Type="http://schemas.openxmlformats.org/officeDocument/2006/relationships/hyperlink" Target="https://tsaponar.blogspot.com/2015/03/10-reasons-flipped-classrooms-could.html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CBD84CA-C444-40B9-9DC2-FFA3677110AC}"/>
              </a:ext>
            </a:extLst>
          </p:cNvPr>
          <p:cNvSpPr txBox="1"/>
          <p:nvPr/>
        </p:nvSpPr>
        <p:spPr>
          <a:xfrm>
            <a:off x="77751" y="1000692"/>
            <a:ext cx="3763092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/>
              </a:rPr>
              <a:t>Abstract and/or 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A575ED-0EEC-4C1B-8EBC-0A47019E5A16}"/>
              </a:ext>
            </a:extLst>
          </p:cNvPr>
          <p:cNvSpPr txBox="1"/>
          <p:nvPr/>
        </p:nvSpPr>
        <p:spPr>
          <a:xfrm>
            <a:off x="8481629" y="960730"/>
            <a:ext cx="3632620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/>
              </a:rPr>
              <a:t>Results and/or Conclusion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6295FC-ACDA-4764-8B78-F98E34DE5199}"/>
              </a:ext>
            </a:extLst>
          </p:cNvPr>
          <p:cNvSpPr txBox="1"/>
          <p:nvPr/>
        </p:nvSpPr>
        <p:spPr>
          <a:xfrm>
            <a:off x="114071" y="2747556"/>
            <a:ext cx="3763093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/>
              </a:rPr>
              <a:t>Introduction and/or Research Question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FF9E0C-267F-43FA-A522-7E9EF347DFF8}"/>
              </a:ext>
            </a:extLst>
          </p:cNvPr>
          <p:cNvSpPr txBox="1"/>
          <p:nvPr/>
        </p:nvSpPr>
        <p:spPr>
          <a:xfrm>
            <a:off x="8559379" y="4340999"/>
            <a:ext cx="3632621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/>
              </a:rPr>
              <a:t>Future Work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1499B6-4BE6-47FD-BB4A-419869176903}"/>
              </a:ext>
            </a:extLst>
          </p:cNvPr>
          <p:cNvSpPr txBox="1"/>
          <p:nvPr/>
        </p:nvSpPr>
        <p:spPr>
          <a:xfrm>
            <a:off x="77751" y="4717641"/>
            <a:ext cx="3714877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/>
              </a:rPr>
              <a:t>Methods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FC7766-88FC-4656-B792-0A5360BB50B0}"/>
              </a:ext>
            </a:extLst>
          </p:cNvPr>
          <p:cNvSpPr txBox="1"/>
          <p:nvPr/>
        </p:nvSpPr>
        <p:spPr>
          <a:xfrm>
            <a:off x="8535230" y="5871611"/>
            <a:ext cx="3631122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/>
              </a:rPr>
              <a:t>References and/or Acknowledgments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E7E7C3-A3D7-4873-93C8-3E6C59AA0C91}"/>
              </a:ext>
            </a:extLst>
          </p:cNvPr>
          <p:cNvSpPr txBox="1"/>
          <p:nvPr/>
        </p:nvSpPr>
        <p:spPr>
          <a:xfrm>
            <a:off x="117465" y="1379643"/>
            <a:ext cx="3637126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Traditional nursing curriculum based in behaviorism theory: content laden and teacher-centered. A call for radical transformation in nursing education is necessary to meet the demands of the 21</a:t>
            </a:r>
            <a:r>
              <a:rPr lang="en-US" sz="1200" baseline="30000" dirty="0"/>
              <a:t>st</a:t>
            </a:r>
            <a:r>
              <a:rPr lang="en-US" sz="1200" dirty="0"/>
              <a:t> century. In this integrative literature review effectiveness of flipped learning method to engage students in a dynamic, non-linear format is examined.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6545BB-85CD-4DF7-9B77-D2FC3EEE4CE5}"/>
              </a:ext>
            </a:extLst>
          </p:cNvPr>
          <p:cNvSpPr txBox="1"/>
          <p:nvPr/>
        </p:nvSpPr>
        <p:spPr>
          <a:xfrm>
            <a:off x="149810" y="3126507"/>
            <a:ext cx="3618974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cs typeface="Times New Roman"/>
              </a:rPr>
              <a:t>New strategies of learning are essential to teach the new generation of students.</a:t>
            </a:r>
          </a:p>
          <a:p>
            <a:r>
              <a:rPr lang="en-US" sz="1200" b="1" dirty="0">
                <a:cs typeface="Times New Roman"/>
              </a:rPr>
              <a:t>PICO question</a:t>
            </a:r>
            <a:r>
              <a:rPr lang="en-US" sz="1200" dirty="0">
                <a:cs typeface="Times New Roman"/>
              </a:rPr>
              <a:t>: how does </a:t>
            </a:r>
            <a:r>
              <a:rPr lang="en-US" sz="1200" dirty="0">
                <a:cs typeface="Calibri" panose="020F0502020204030204" pitchFamily="34" charset="0"/>
              </a:rPr>
              <a:t>the</a:t>
            </a:r>
            <a:r>
              <a:rPr lang="en-US" sz="1200" dirty="0">
                <a:cs typeface="Times New Roman"/>
              </a:rPr>
              <a:t> use of flipped learning methodology versus traditional classroom methodology affect the development of critical thinking, clinical judgment, and skills?</a:t>
            </a:r>
          </a:p>
          <a:p>
            <a:r>
              <a:rPr lang="en-US" sz="1200" dirty="0">
                <a:cs typeface="Times New Roman"/>
              </a:rPr>
              <a:t>What are the theories that support flipped learning?</a:t>
            </a:r>
            <a:r>
              <a:rPr lang="en-US" sz="1000" dirty="0">
                <a:cs typeface="Times New Roman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BBD4F5-8C25-4A88-84EB-E3C54F143A5F}"/>
              </a:ext>
            </a:extLst>
          </p:cNvPr>
          <p:cNvSpPr txBox="1"/>
          <p:nvPr/>
        </p:nvSpPr>
        <p:spPr>
          <a:xfrm>
            <a:off x="77751" y="5193006"/>
            <a:ext cx="3714877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cs typeface="Times New Roman" panose="02020603050405020304" pitchFamily="18" charset="0"/>
              </a:rPr>
              <a:t>A systematic literature review was performed:</a:t>
            </a:r>
          </a:p>
          <a:p>
            <a:r>
              <a:rPr lang="en-US" sz="1200" dirty="0">
                <a:cs typeface="Times New Roman" panose="02020603050405020304" pitchFamily="18" charset="0"/>
              </a:rPr>
              <a:t>Search terms: flipped learning in BSN, flipped method in BSN, flipped class in BSN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imes New Roman" panose="02020603050405020304" pitchFamily="18" charset="0"/>
              </a:rPr>
              <a:t>Data bases: Cochrane library, Cumulative Index of Nursing and Allied Health Literature (CINAHL), EBSCO, ProQuest, OVID, and Medline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imes New Roman" panose="02020603050405020304" pitchFamily="18" charset="0"/>
              </a:rPr>
              <a:t>Forty two articles were reviewed; twenty four studies met the inclusion criteria.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1C8B12-484D-4F90-ADA1-E1F90D833C8D}"/>
              </a:ext>
            </a:extLst>
          </p:cNvPr>
          <p:cNvSpPr txBox="1"/>
          <p:nvPr/>
        </p:nvSpPr>
        <p:spPr>
          <a:xfrm>
            <a:off x="8511496" y="1290772"/>
            <a:ext cx="3550732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lvl="0" indent="-171450" defTabSz="207295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cs typeface="Times New Roman"/>
              </a:rPr>
              <a:t>Flipped learning(FL)strategy enhanced learning in domains of: academic scores, teamwork skills, socialization, responsibility-practicability, problem solving, critical thinking, information management, and patient safety  (Kim, et al., 2019, Oh, et al., 2017, Kim &amp; Jang, 2017)  </a:t>
            </a:r>
          </a:p>
          <a:p>
            <a:pPr marL="171450" lvl="0" indent="-171450" defTabSz="207295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cs typeface="Times New Roman"/>
              </a:rPr>
              <a:t>Six studies contribute to the positive evidence of flipped learning implementation (Figure 1) (Al-</a:t>
            </a:r>
            <a:r>
              <a:rPr lang="en-US" sz="1200" dirty="0" err="1">
                <a:solidFill>
                  <a:prstClr val="black"/>
                </a:solidFill>
                <a:cs typeface="Times New Roman"/>
              </a:rPr>
              <a:t>Hammouri</a:t>
            </a:r>
            <a:r>
              <a:rPr lang="en-US" sz="1200" dirty="0">
                <a:solidFill>
                  <a:prstClr val="black"/>
                </a:solidFill>
                <a:cs typeface="Times New Roman"/>
              </a:rPr>
              <a:t> et.al, 2020)</a:t>
            </a:r>
          </a:p>
          <a:p>
            <a:pPr marL="171450" indent="-171450" defTabSz="207295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cs typeface="Times New Roman"/>
              </a:rPr>
              <a:t>Five studies demonstrated  barriers to FL </a:t>
            </a:r>
            <a:r>
              <a:rPr lang="en-US" sz="1200">
                <a:solidFill>
                  <a:prstClr val="black"/>
                </a:solidFill>
                <a:cs typeface="Times New Roman"/>
              </a:rPr>
              <a:t>(Figure 2</a:t>
            </a:r>
            <a:r>
              <a:rPr lang="en-US" sz="1200" dirty="0">
                <a:solidFill>
                  <a:prstClr val="black"/>
                </a:solidFill>
                <a:cs typeface="Times New Roman"/>
              </a:rPr>
              <a:t>)</a:t>
            </a:r>
          </a:p>
          <a:p>
            <a:pPr marL="171450" lvl="0" indent="-171450" defTabSz="207295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cs typeface="Times New Roman"/>
              </a:rPr>
              <a:t>No significant difference in test scores was identified in three studies</a:t>
            </a:r>
          </a:p>
          <a:p>
            <a:pPr marL="171450" lvl="0" indent="-171450" defTabSz="207295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cs typeface="Times New Roman"/>
              </a:rPr>
              <a:t>A flipped learning framework was identified</a:t>
            </a:r>
          </a:p>
          <a:p>
            <a:pPr marL="171450" lvl="0" indent="-171450" defTabSz="207295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cs typeface="Times New Roman"/>
              </a:rPr>
              <a:t> Others were active learning theory, Bandura self-efficacy &amp; cognitive education theory, Knowles self-directed learning or adult learning theory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E4A69-F9A0-44F2-A199-C70EE8260928}"/>
              </a:ext>
            </a:extLst>
          </p:cNvPr>
          <p:cNvSpPr txBox="1"/>
          <p:nvPr/>
        </p:nvSpPr>
        <p:spPr>
          <a:xfrm>
            <a:off x="8524655" y="4636616"/>
            <a:ext cx="363262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6289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imes New Roman"/>
              </a:rPr>
              <a:t> Compare strategies used in FL for effectiveness  </a:t>
            </a:r>
          </a:p>
          <a:p>
            <a:pPr marL="26289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imes New Roman"/>
              </a:rPr>
              <a:t> Identify differences among the level of student </a:t>
            </a:r>
          </a:p>
          <a:p>
            <a:pPr marL="91440"/>
            <a:r>
              <a:rPr lang="en-US" sz="1200" dirty="0">
                <a:cs typeface="Times New Roman"/>
              </a:rPr>
              <a:t>      with effectiveness of FL</a:t>
            </a:r>
          </a:p>
          <a:p>
            <a:pPr marL="26289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imes New Roman"/>
              </a:rPr>
              <a:t> Explore barriers experienced by faculty</a:t>
            </a:r>
          </a:p>
          <a:p>
            <a:pPr marL="26289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Times New Roman"/>
              </a:rPr>
              <a:t> Explore the logistics and the number of hours for</a:t>
            </a:r>
          </a:p>
          <a:p>
            <a:pPr marL="91440"/>
            <a:r>
              <a:rPr lang="en-US" sz="1200" dirty="0">
                <a:cs typeface="Times New Roman"/>
              </a:rPr>
              <a:t>      preparation of FL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86B322-5C85-4786-9139-677ABCCE2FAE}"/>
              </a:ext>
            </a:extLst>
          </p:cNvPr>
          <p:cNvSpPr txBox="1"/>
          <p:nvPr/>
        </p:nvSpPr>
        <p:spPr>
          <a:xfrm>
            <a:off x="8516587" y="6301001"/>
            <a:ext cx="363112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defTabSz="2072951"/>
            <a:r>
              <a:rPr lang="en-US" sz="1200" dirty="0">
                <a:solidFill>
                  <a:prstClr val="black"/>
                </a:solidFill>
              </a:rPr>
              <a:t>    Thank you to Dr. Joseph for her support.</a:t>
            </a:r>
          </a:p>
          <a:p>
            <a:pPr marL="457200" lvl="0" indent="-457200" defTabSz="2072951"/>
            <a:r>
              <a:rPr lang="en-US" sz="1200" dirty="0">
                <a:solidFill>
                  <a:prstClr val="black"/>
                </a:solidFill>
              </a:rPr>
              <a:t>    References are attached.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EAAB01-E463-43B1-A181-6BEC6240997F}"/>
              </a:ext>
            </a:extLst>
          </p:cNvPr>
          <p:cNvSpPr txBox="1"/>
          <p:nvPr/>
        </p:nvSpPr>
        <p:spPr>
          <a:xfrm>
            <a:off x="4023705" y="2181851"/>
            <a:ext cx="4389134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 Figure 1        Facilitators of Effective Flipped Learning </a:t>
            </a:r>
          </a:p>
          <a:p>
            <a:r>
              <a:rPr lang="en-US" sz="1200" dirty="0"/>
              <a:t>	Feeling of achievement</a:t>
            </a:r>
          </a:p>
          <a:p>
            <a:r>
              <a:rPr lang="en-US" sz="1200" dirty="0"/>
              <a:t>	Role Fulfillment</a:t>
            </a:r>
          </a:p>
          <a:p>
            <a:r>
              <a:rPr lang="en-US" sz="1200" dirty="0"/>
              <a:t>	Collaboration</a:t>
            </a:r>
          </a:p>
          <a:p>
            <a:r>
              <a:rPr lang="en-US" sz="1200" dirty="0"/>
              <a:t>	Active engagement</a:t>
            </a:r>
          </a:p>
          <a:p>
            <a:r>
              <a:rPr lang="en-US" sz="1200" dirty="0"/>
              <a:t>	Wider, deeper thinking</a:t>
            </a:r>
          </a:p>
          <a:p>
            <a:endParaRPr 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D278FC9-60FA-447D-8BCF-DAB06983C8AA}"/>
              </a:ext>
            </a:extLst>
          </p:cNvPr>
          <p:cNvSpPr txBox="1"/>
          <p:nvPr/>
        </p:nvSpPr>
        <p:spPr>
          <a:xfrm>
            <a:off x="32144" y="26237"/>
            <a:ext cx="1207187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Flipped Learning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 Pearson-Boothe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rpearsonboothe@liberty.edu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757 333 1382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50AA5-B705-4FDF-A16E-DAA3E24D9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4" y="158796"/>
            <a:ext cx="1374674" cy="391280"/>
          </a:xfrm>
          <a:prstGeom prst="rect">
            <a:avLst/>
          </a:prstGeom>
        </p:spPr>
      </p:pic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127492A-EA62-4F91-A8DB-A57870D1D2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462962" y="3737419"/>
            <a:ext cx="1278408" cy="10075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4AA9B9-D05F-41B4-A6CA-217ADDF852AE}"/>
              </a:ext>
            </a:extLst>
          </p:cNvPr>
          <p:cNvSpPr txBox="1"/>
          <p:nvPr/>
        </p:nvSpPr>
        <p:spPr>
          <a:xfrm>
            <a:off x="5413965" y="1565003"/>
            <a:ext cx="13274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5" tooltip="http://howtosavetheworld.ca/2009/03/18/the-optimal-size-of-groups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6" tooltip="https://creativecommons.org/licenses/by-nc-sa/3.0/"/>
              </a:rPr>
              <a:t>CC BY-SA-NC</a:t>
            </a:r>
            <a:endParaRPr lang="en-US" sz="9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C6D75C-D51F-4B46-80D7-F3A43E214607}"/>
              </a:ext>
            </a:extLst>
          </p:cNvPr>
          <p:cNvSpPr txBox="1"/>
          <p:nvPr/>
        </p:nvSpPr>
        <p:spPr>
          <a:xfrm>
            <a:off x="3978716" y="4872101"/>
            <a:ext cx="4423143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Figure 2</a:t>
            </a:r>
          </a:p>
          <a:p>
            <a:r>
              <a:rPr lang="en-US" sz="1200" dirty="0"/>
              <a:t>           Reported Barriers for Flipped Learning</a:t>
            </a:r>
          </a:p>
          <a:p>
            <a:r>
              <a:rPr lang="en-US" sz="1200" dirty="0"/>
              <a:t>	Overwhelming</a:t>
            </a:r>
          </a:p>
          <a:p>
            <a:r>
              <a:rPr lang="en-US" sz="1200" dirty="0"/>
              <a:t>	Burdened</a:t>
            </a:r>
          </a:p>
          <a:p>
            <a:r>
              <a:rPr lang="en-US" sz="1200" dirty="0"/>
              <a:t>	Hard</a:t>
            </a:r>
          </a:p>
          <a:p>
            <a:r>
              <a:rPr lang="en-US" sz="1200" dirty="0"/>
              <a:t>                          Pushed</a:t>
            </a:r>
          </a:p>
          <a:p>
            <a:r>
              <a:rPr lang="en-US" sz="1200" dirty="0"/>
              <a:t>	Lack of standardization</a:t>
            </a:r>
          </a:p>
          <a:p>
            <a:endParaRPr lang="en-US" sz="1200" dirty="0"/>
          </a:p>
          <a:p>
            <a:endParaRPr lang="en-US" sz="1600" dirty="0"/>
          </a:p>
        </p:txBody>
      </p:sp>
      <p:pic>
        <p:nvPicPr>
          <p:cNvPr id="6" name="Picture 5" descr="A picture containing outdoor, colonnade&#10;&#10;Description automatically generated">
            <a:extLst>
              <a:ext uri="{FF2B5EF4-FFF2-40B4-BE49-F238E27FC236}">
                <a16:creationId xmlns:a16="http://schemas.microsoft.com/office/drawing/2014/main" id="{723D0A6A-6735-4243-B8F7-9A4C9F26C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898290" y="2586583"/>
            <a:ext cx="1278408" cy="9338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62B4A17-25F2-493B-8868-D2C1EE067971}"/>
              </a:ext>
            </a:extLst>
          </p:cNvPr>
          <p:cNvSpPr txBox="1"/>
          <p:nvPr/>
        </p:nvSpPr>
        <p:spPr>
          <a:xfrm>
            <a:off x="6715017" y="3400820"/>
            <a:ext cx="1749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8" tooltip="https://www.pilaresfundamentales.es/pilares-fundamentales-para-la-integridad-personal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6" tooltip="https://creativecommons.org/licenses/by-nc-sa/3.0/"/>
              </a:rPr>
              <a:t>CC BY-SA-NC</a:t>
            </a:r>
            <a:endParaRPr lang="en-US" sz="900" dirty="0"/>
          </a:p>
        </p:txBody>
      </p:sp>
      <p:pic>
        <p:nvPicPr>
          <p:cNvPr id="28" name="Picture 27" descr="A picture containing text&#10;&#10;Description automatically generated">
            <a:extLst>
              <a:ext uri="{FF2B5EF4-FFF2-40B4-BE49-F238E27FC236}">
                <a16:creationId xmlns:a16="http://schemas.microsoft.com/office/drawing/2014/main" id="{667BDDC9-1606-4734-A22A-5C650D4930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5329686" y="1081399"/>
            <a:ext cx="1532628" cy="105866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B37D93F-D3D7-4445-AE11-AAE5B67C65B0}"/>
              </a:ext>
            </a:extLst>
          </p:cNvPr>
          <p:cNvSpPr txBox="1"/>
          <p:nvPr/>
        </p:nvSpPr>
        <p:spPr>
          <a:xfrm>
            <a:off x="5280027" y="4656195"/>
            <a:ext cx="17491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10" tooltip="https://tsaponar.blogspot.com/2015/03/10-reasons-flipped-classrooms-could.html"/>
              </a:rPr>
              <a:t>This </a:t>
            </a:r>
            <a:r>
              <a:rPr lang="en-US" sz="900" dirty="0">
                <a:hlinkClick r:id="rId11" tooltip="https://creativecommons.org/licenses/by-sa/3.0/"/>
              </a:rPr>
              <a:t>CC BY-SA</a:t>
            </a:r>
            <a:endParaRPr lang="en-US" sz="900" dirty="0"/>
          </a:p>
        </p:txBody>
      </p:sp>
      <p:pic>
        <p:nvPicPr>
          <p:cNvPr id="32" name="Picture 31" descr="A picture containing sky, outdoor, tree&#10;&#10;Description automatically generated">
            <a:extLst>
              <a:ext uri="{FF2B5EF4-FFF2-40B4-BE49-F238E27FC236}">
                <a16:creationId xmlns:a16="http://schemas.microsoft.com/office/drawing/2014/main" id="{4C41FAC0-070E-43C1-A215-5B6227B166F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6884721" y="5633201"/>
            <a:ext cx="1407023" cy="9629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032317F-4178-4B2A-A362-4262D1FF83F9}"/>
              </a:ext>
            </a:extLst>
          </p:cNvPr>
          <p:cNvSpPr txBox="1"/>
          <p:nvPr/>
        </p:nvSpPr>
        <p:spPr>
          <a:xfrm>
            <a:off x="4648665" y="4701667"/>
            <a:ext cx="3011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13" tooltip="http://nlife.ca/audio/roadblocks-reading-old-testament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11" tooltip="https://creativecommons.org/licenses/by-sa/3.0/"/>
              </a:rPr>
              <a:t>CC BY-SA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6832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436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Fredrich, Rorie (JFL Administration)</dc:creator>
  <cp:lastModifiedBy>Pearson-Boothe, Robin</cp:lastModifiedBy>
  <cp:revision>38</cp:revision>
  <cp:lastPrinted>2021-03-11T16:35:24Z</cp:lastPrinted>
  <dcterms:created xsi:type="dcterms:W3CDTF">2021-03-09T17:11:13Z</dcterms:created>
  <dcterms:modified xsi:type="dcterms:W3CDTF">2021-03-15T00:59:21Z</dcterms:modified>
</cp:coreProperties>
</file>