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59" r:id="rId4"/>
    <p:sldId id="262" r:id="rId5"/>
    <p:sldId id="264" r:id="rId6"/>
    <p:sldId id="268" r:id="rId7"/>
    <p:sldId id="269" r:id="rId8"/>
    <p:sldId id="270" r:id="rId9"/>
    <p:sldId id="271" r:id="rId10"/>
    <p:sldId id="267" r:id="rId11"/>
    <p:sldId id="272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612" dt="2021-03-15T15:42:55.952"/>
    <p1510:client id="{193AD68C-FC32-A441-AE04-67C1E1D0FDC1}" v="646" dt="2021-03-15T15:59:21.512"/>
    <p1510:client id="{97236153-679A-6F42-B3E5-4568CD95F6F1}" v="2103" dt="2021-03-15T15:58:41.276"/>
    <p1510:client id="{A1973C79-A96F-C518-DE95-35342786E246}" v="795" dt="2021-03-15T15:45:09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7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DBC9-59A6-1B4D-B2E4-9113258F819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8A3-708A-6E4B-ACAD-7FAA9CFA2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5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t>The hinderance of a person performing an activity that is within the range of normal. Impairment is the loss of function in psychological, physiological, and physical ways</a:t>
            </a:r>
          </a:p>
          <a:p>
            <a:pPr>
              <a:lnSpc>
                <a:spcPct val="200000"/>
              </a:lnSpc>
            </a:pPr>
            <a:r>
              <a:rPr lang="en-US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t>It is understood that any‌ ‌permanent‌ ‌physical‌ ‌disability‌ ‌provides‌ ‌lifelong challenges.‌ ‌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898A3-708A-6E4B-ACAD-7FAA9CFA2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rgbClr val="868A9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539B8-959B-9F40-A9B4-335D47313F70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A193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A193E"/>
                </a:solidFill>
              </a:defRPr>
            </a:lvl1pPr>
          </a:lstStyle>
          <a:p>
            <a:fld id="{6E8E2560-1547-9E46-9222-AB130F27EA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1E1F2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7/rel0000215" TargetMode="External"/><Relationship Id="rId7" Type="http://schemas.openxmlformats.org/officeDocument/2006/relationships/hyperlink" Target="http://about:blank/" TargetMode="External"/><Relationship Id="rId2" Type="http://schemas.openxmlformats.org/officeDocument/2006/relationships/hyperlink" Target="https://doi.org/10.1007/s10943-008-9227-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bookcentral-proquest-com.ezproxy.liberty.edu/" TargetMode="External"/><Relationship Id="rId5" Type="http://schemas.openxmlformats.org/officeDocument/2006/relationships/hyperlink" Target="https://doi.org/10.1080/10790268.2018.1466479" TargetMode="External"/><Relationship Id="rId4" Type="http://schemas.openxmlformats.org/officeDocument/2006/relationships/hyperlink" Target="http://dx.doi.org/10.1108/17530180200800016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7/a0023552" TargetMode="External"/><Relationship Id="rId2" Type="http://schemas.openxmlformats.org/officeDocument/2006/relationships/hyperlink" Target="https://doi.org/10.3390/rel1004028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312"/>
            <a:ext cx="7772400" cy="871538"/>
          </a:xfrm>
        </p:spPr>
        <p:txBody>
          <a:bodyPr>
            <a:noAutofit/>
          </a:bodyPr>
          <a:lstStyle/>
          <a:p>
            <a:r>
              <a:rPr lang="en-US" sz="3600" dirty="0">
                <a:ea typeface="+mj-lt"/>
                <a:cs typeface="Times New Roman" panose="02020603050405020304" pitchFamily="18" charset="0"/>
              </a:rPr>
              <a:t>Spirituality Among ‌College‌ ‌Students‌ ‌with‌ </a:t>
            </a:r>
            <a:br>
              <a:rPr lang="en-US" sz="3600" dirty="0">
                <a:ea typeface="+mj-lt"/>
                <a:cs typeface="Times New Roman" panose="02020603050405020304" pitchFamily="18" charset="0"/>
              </a:rPr>
            </a:br>
            <a:r>
              <a:rPr lang="en-US" sz="3600" dirty="0">
                <a:ea typeface="+mj-lt"/>
                <a:cs typeface="Times New Roman" panose="02020603050405020304" pitchFamily="18" charset="0"/>
              </a:rPr>
              <a:t>‌Physical‌ ‌Disabilities:‌ ‌A‌ ‌Phenomenology‌ 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3911"/>
            <a:ext cx="6400800" cy="13144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Andrew Clinton, Tessa Hansen, Hannah Mullins, Alexa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Victoria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Truhe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999D-298D-9A4D-956E-28B128C7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30D62-236A-7B48-8566-ED11DC37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Campbell, J. D., Yoon, D. P., &amp; Johnstone, B. (2010). Determining relationships between physical health and spiritual experience, religious practices, and congregational support in a heterogeneous medical sample.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Journal of Religion and Health, 49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(1), 3-17.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2"/>
              </a:rPr>
              <a:t>https://doi.org/10.1007/s10943-008-9227-5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Clifton, S., Llewellyn, G., &amp; Shakespeare, T. (2020). Faith, spirituality, and living the good life with quadriplegia.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Psychology of Religion and Spirituality, 12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(3), 356–365.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3"/>
              </a:rPr>
              <a:t> https://doi.org/10.1037/rel0000215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Ferguson, D., &amp; Scott, J. (2008). Spirituality, mental health and people with learning disabilities.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Advances in Mental Health and Learning Disabilities, 2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(2), 37-41.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4"/>
              </a:rPr>
              <a:t>http://dx.doi.org/10.1108/17530180200800016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Gallacher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R. (2016). Spirituality.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Nursing Standard (2014+), 30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(26), 61. http://dx.doi.org.ezproxy.liberty.edu/10.7748/ns.30.26.61.s49</a:t>
            </a:r>
          </a:p>
          <a:p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Hajiaghababaei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M., 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Saberi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H., 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Rahnama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P., &amp; 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Montazeri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A. (2018). Spiritual well-being and quality of life in patients with spinal cord injury: A study from Iran.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The Journal of Spinal Cord Medicine, 41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(6), 653-658.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5"/>
              </a:rPr>
              <a:t>https://doi.org/10.1080/10790268.2018.1466479</a:t>
            </a:r>
            <a:endParaRPr lang="en-US" sz="1200" u="sng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MacKinlay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E. (2006).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Spiritual growth and care in the fourth age of life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 ProQuest 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Ebook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Central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6"/>
              </a:rPr>
              <a:t>https://ebookcentral-proquest-com.ezproxy.liberty.edu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Marini, I., &amp; Grover-Graf, N. M. (2011). Religiosity and spirituality among persons with spinal cord injury: Attitudes, beliefs, and practices.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Rehabilitation Counseling Bulletin, 54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(2), 82-92. 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https://doi.org10.1080/00223980.2017.1314929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/>
              <a:ea typeface="+mn-lt"/>
              <a:cs typeface="+mn-lt"/>
            </a:endParaRPr>
          </a:p>
          <a:p>
            <a:pPr marL="0" indent="0">
              <a:buNone/>
            </a:pPr>
            <a:endParaRPr lang="en-US" sz="1200" dirty="0">
              <a:latin typeface="Times New Roman"/>
              <a:ea typeface="+mn-lt"/>
              <a:cs typeface="+mn-lt"/>
            </a:endParaRPr>
          </a:p>
          <a:p>
            <a:endParaRPr lang="en-US" sz="1200" u="sng" dirty="0"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331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8BB1-AE9D-4659-B4DE-924C1E848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782E3-1B8E-4506-BB24-12F83A4AB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Shea. (2019). Listening to the powerless: Experiences of people with severe intellectual disabilities in an evangelical church.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Religions, 10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(4), 287.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2"/>
              </a:rPr>
              <a:t>https://doi.org/10.3390/rel10040287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Waldron-Perrine, B., Rapport, L. J., Hanks, R. A., Lumley, M., 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Meachen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S.-J., &amp; </a:t>
            </a:r>
            <a:r>
              <a:rPr lang="en-US" sz="12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Hubbarth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P. (2011). Religion and spirituality in rehabilitation outcomes among individuals with traumatic brain injury. </a:t>
            </a:r>
            <a:r>
              <a:rPr lang="en-US" sz="1200" i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Rehabilitation Psychology, 56</a:t>
            </a:r>
            <a:r>
              <a:rPr lang="en-US" sz="12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(2), 107–116. </a:t>
            </a:r>
            <a:r>
              <a:rPr lang="en-US" sz="1200" u="sng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  <a:hlinkClick r:id="rId3"/>
              </a:rPr>
              <a:t>https://doi.org/10.1037/a0023552</a:t>
            </a:r>
            <a:endParaRPr lang="en-US" sz="12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50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 </a:t>
            </a:r>
          </a:p>
          <a:p>
            <a:pPr lvl="1">
              <a:lnSpc>
                <a:spcPct val="170000"/>
              </a:lnSpc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hinderance presenting life-altering physical and psychological challenges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Spirituality</a:t>
            </a:r>
          </a:p>
          <a:p>
            <a:pPr lvl="1">
              <a:lnSpc>
                <a:spcPct val="170000"/>
              </a:lnSpc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personal faith that leads to unique and effective coping skills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Coping</a:t>
            </a:r>
          </a:p>
          <a:p>
            <a:pPr lvl="1">
              <a:lnSpc>
                <a:spcPct val="170000"/>
              </a:lnSpc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vital to those with a physical disability</a:t>
            </a:r>
          </a:p>
          <a:p>
            <a:pPr lvl="1">
              <a:lnSpc>
                <a:spcPct val="170000"/>
              </a:lnSpc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presented through spiritual, relational, and social outlets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6F88-2864-5941-B296-7C291479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FC52-DFE6-7248-ADF3-34684161F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latin typeface="Times New Roman"/>
                <a:cs typeface="Times New Roman"/>
              </a:rPr>
              <a:t>Definition of disability, impairment, and handicap 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/>
                <a:cs typeface="Times New Roman"/>
              </a:rPr>
              <a:t>Impact of disability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Lifelong challenges (Clifton ‌et‌ ‌al.,‌ ‌2020) 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Lifestyle changes from biological factors (Clifton ‌et‌ ‌al.,‌ 2020) 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Mental health and stress (‌Waldron-Perrine‌ ‌et‌ ‌al., 2011)‌ 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/>
                <a:cs typeface="Times New Roman"/>
              </a:rPr>
              <a:t>Effect on daily life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Social support (Shea, 2019). 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Learned quality of life (</a:t>
            </a:r>
            <a:r>
              <a:rPr lang="en-US" sz="1600" i="1" dirty="0" err="1">
                <a:latin typeface="Times New Roman"/>
                <a:cs typeface="Times New Roman"/>
              </a:rPr>
              <a:t>Hajiaghababaei</a:t>
            </a:r>
            <a:r>
              <a:rPr lang="en-US" sz="1600" i="1" dirty="0">
                <a:latin typeface="Times New Roman"/>
                <a:cs typeface="Times New Roman"/>
              </a:rPr>
              <a:t> et al.,‌ ‌2018) 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97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FDB0-FA12-454D-A702-575F283D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Spirituality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E6499-0239-6E4C-90A0-209210CE8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latin typeface="Times New Roman"/>
                <a:cs typeface="Times New Roman"/>
              </a:rPr>
              <a:t>Definition of spirituality, faith, and religion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Search for the meaning of life ‌(</a:t>
            </a:r>
            <a:r>
              <a:rPr lang="en-US" sz="1600" i="1" dirty="0" err="1">
                <a:latin typeface="Times New Roman"/>
                <a:cs typeface="Times New Roman"/>
              </a:rPr>
              <a:t>MacKinlay</a:t>
            </a:r>
            <a:r>
              <a:rPr lang="en-US" sz="1600" i="1" dirty="0">
                <a:latin typeface="Times New Roman"/>
                <a:cs typeface="Times New Roman"/>
              </a:rPr>
              <a:t>‌, 2006)‌ 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Source of identity and security (</a:t>
            </a:r>
            <a:r>
              <a:rPr lang="en-US" sz="1600" i="1" dirty="0" err="1">
                <a:latin typeface="Times New Roman"/>
                <a:cs typeface="Times New Roman"/>
              </a:rPr>
              <a:t>Gallacher</a:t>
            </a:r>
            <a:r>
              <a:rPr lang="en-US" sz="1600" i="1" dirty="0">
                <a:latin typeface="Times New Roman"/>
                <a:cs typeface="Times New Roman"/>
              </a:rPr>
              <a:t>,‌ ‌2016) 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/>
                <a:cs typeface="Times New Roman"/>
              </a:rPr>
              <a:t>Effect on daily life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An individual process established from individuals (Ferguson &amp; Scott, 2008)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Mental health challenges (Marini &amp; Glover-Graf, 2011)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3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57E79-9425-E64C-A60C-80404BE6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C88FE-C912-7C4F-8CCB-FAB7E2BC1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b="1" dirty="0">
                <a:latin typeface="Times New Roman"/>
                <a:cs typeface="Times New Roman"/>
              </a:rPr>
              <a:t>Spirituality as a coping skill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ea typeface="+mn-lt"/>
                <a:cs typeface="+mn-lt"/>
              </a:rPr>
              <a:t>Connectedness‌ ‌to‌ ‌a‌ ‌higher‌ ‌power</a:t>
            </a:r>
            <a:endParaRPr lang="en-US" sz="1600" i="1" dirty="0">
              <a:latin typeface="Times New Roman"/>
              <a:ea typeface="+mn-lt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ea typeface="+mn-lt"/>
                <a:cs typeface="+mn-lt"/>
              </a:rPr>
              <a:t>Positive view‌ towards religion (Campbell et al., 2010)</a:t>
            </a:r>
            <a:endParaRPr lang="en-US" sz="1600" i="1" dirty="0">
              <a:latin typeface="Times New Roman"/>
              <a:ea typeface="+mn-lt"/>
              <a:cs typeface="Times New Roman"/>
            </a:endParaRPr>
          </a:p>
          <a:p>
            <a:r>
              <a:rPr lang="en-US" sz="2400" b="1" dirty="0">
                <a:latin typeface="Times New Roman"/>
                <a:cs typeface="Times New Roman"/>
              </a:rPr>
              <a:t>Other aspects of coping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Community support (Clifton et al., 2020)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352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65DC3-3B17-4920-885A-145536C5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Research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FFF13-F786-4AA3-A52A-DC8386228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en-US" sz="2200" dirty="0">
                <a:latin typeface="Times New Roman"/>
                <a:cs typeface="Times New Roman"/>
              </a:rPr>
              <a:t>How do college students with physical disabilities within faith-based education settings perceive the phenomenon of having these disabilities?</a:t>
            </a:r>
          </a:p>
          <a:p>
            <a:pPr>
              <a:lnSpc>
                <a:spcPct val="170000"/>
              </a:lnSpc>
            </a:pPr>
            <a:r>
              <a:rPr lang="en-US" sz="2200" dirty="0">
                <a:latin typeface="Times New Roman"/>
                <a:cs typeface="Times New Roman"/>
              </a:rPr>
              <a:t>How do those with physical disabilities cope with their disability?</a:t>
            </a:r>
          </a:p>
          <a:p>
            <a:pPr>
              <a:lnSpc>
                <a:spcPct val="170000"/>
              </a:lnSpc>
            </a:pPr>
            <a:r>
              <a:rPr lang="en-US" sz="2200" dirty="0">
                <a:latin typeface="Times New Roman"/>
                <a:cs typeface="Times New Roman"/>
              </a:rPr>
              <a:t>How does spirituality relate to coping in college students with physical disabilities?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0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5586-C9A8-4A7F-AA98-83C91F87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0384-8348-428D-BD48-660C6C8A2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r>
              <a:rPr lang="en-US" sz="2400" b="1" dirty="0">
                <a:latin typeface="Times New Roman"/>
                <a:cs typeface="Times New Roman"/>
              </a:rPr>
              <a:t>Participants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18 years or older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Liberty University residential students 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Some form of physical disability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Materials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Semi-structured qualitative interview guide</a:t>
            </a:r>
            <a:endParaRPr lang="en-US" sz="2600" b="1" dirty="0">
              <a:latin typeface="Times New Roman"/>
              <a:cs typeface="Times New Roman"/>
            </a:endParaRPr>
          </a:p>
          <a:p>
            <a:r>
              <a:rPr lang="en-US" sz="2600" b="1" dirty="0">
                <a:latin typeface="Times New Roman"/>
                <a:cs typeface="Times New Roman"/>
              </a:rPr>
              <a:t>Procedures: phenomenology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ODAS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Interviews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Transcript</a:t>
            </a:r>
          </a:p>
        </p:txBody>
      </p:sp>
    </p:spTree>
    <p:extLst>
      <p:ext uri="{BB962C8B-B14F-4D97-AF65-F5344CB8AC3E}">
        <p14:creationId xmlns:p14="http://schemas.microsoft.com/office/powerpoint/2010/main" val="107259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8CF0D-2FFD-4DB0-8539-522F21E8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463E2-E8C0-452E-8B16-5A37ED327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b="1" dirty="0">
                <a:latin typeface="Times New Roman"/>
                <a:ea typeface="+mn-lt"/>
                <a:cs typeface="Times New Roman"/>
              </a:rPr>
              <a:t>Perception of physical disabilities</a:t>
            </a: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Good 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Bad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Indifferent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r>
              <a:rPr lang="en-US" sz="2400" b="1" dirty="0">
                <a:latin typeface="Times New Roman"/>
                <a:ea typeface="+mn-lt"/>
                <a:cs typeface="Times New Roman"/>
              </a:rPr>
              <a:t>Coping with physical disabilities</a:t>
            </a: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Faith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Social Relationships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Professional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pPr lvl="1"/>
            <a:r>
              <a:rPr lang="en-US" sz="1600" i="1" dirty="0">
                <a:latin typeface="Times New Roman"/>
                <a:ea typeface="+mn-lt"/>
                <a:cs typeface="Times New Roman"/>
              </a:rPr>
              <a:t>Other</a:t>
            </a:r>
            <a:endParaRPr lang="en-US" sz="1600" dirty="0">
              <a:latin typeface="Times New Roman"/>
              <a:ea typeface="+mn-lt"/>
              <a:cs typeface="Times New Roman"/>
            </a:endParaRPr>
          </a:p>
          <a:p>
            <a:r>
              <a:rPr lang="en-US" sz="2400" b="1" dirty="0">
                <a:latin typeface="Times New Roman"/>
                <a:ea typeface="+mn-lt"/>
                <a:cs typeface="Times New Roman"/>
              </a:rPr>
              <a:t>Spirituality‌, coping, and ‌physical‌ ‌disabilities</a:t>
            </a:r>
            <a:endParaRPr lang="en-US" sz="2400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599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D02F-C480-4110-B89B-B2F5DCF7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61C4D-18E2-4FF6-B925-CA1B81FB6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latin typeface="Times New Roman"/>
                <a:cs typeface="Times New Roman"/>
              </a:rPr>
              <a:t>Limitations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Population: faith-based institution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solidFill>
                  <a:srgbClr val="2D2E31"/>
                </a:solidFill>
                <a:latin typeface="Times New Roman"/>
                <a:cs typeface="Times New Roman"/>
              </a:rPr>
              <a:t>Sample size: not large enough to accurately represent population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solidFill>
                  <a:srgbClr val="2D2E31"/>
                </a:solidFill>
                <a:latin typeface="Times New Roman"/>
                <a:cs typeface="Times New Roman"/>
              </a:rPr>
              <a:t>Broad range of disabilities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Recommendations</a:t>
            </a:r>
          </a:p>
          <a:p>
            <a:pPr lvl="1">
              <a:lnSpc>
                <a:spcPct val="150000"/>
              </a:lnSpc>
            </a:pPr>
            <a:r>
              <a:rPr lang="en-US" sz="1600" i="1" dirty="0">
                <a:latin typeface="Times New Roman"/>
                <a:cs typeface="Times New Roman"/>
              </a:rPr>
              <a:t>Acknowledging limitations of current study</a:t>
            </a:r>
          </a:p>
          <a:p>
            <a:pPr marL="914400" lvl="2" indent="0">
              <a:buNone/>
            </a:pPr>
            <a:endParaRPr lang="en-US" sz="1200" dirty="0">
              <a:solidFill>
                <a:srgbClr val="2D2E3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940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820</Words>
  <Application>Microsoft Office PowerPoint</Application>
  <PresentationFormat>On-screen Show (16:9)</PresentationFormat>
  <Paragraphs>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Office Theme</vt:lpstr>
      <vt:lpstr>Spirituality Among ‌College‌ ‌Students‌ ‌with‌  ‌Physical‌ ‌Disabilities:‌ ‌A‌ ‌Phenomenology‌ ‌</vt:lpstr>
      <vt:lpstr>Introduction</vt:lpstr>
      <vt:lpstr>Disability</vt:lpstr>
      <vt:lpstr>Spirituality</vt:lpstr>
      <vt:lpstr>Coping</vt:lpstr>
      <vt:lpstr>Research Questions</vt:lpstr>
      <vt:lpstr>Method</vt:lpstr>
      <vt:lpstr>Results</vt:lpstr>
      <vt:lpstr>Discussion</vt:lpstr>
      <vt:lpstr>References</vt:lpstr>
      <vt:lpstr>References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Clinton, Andrew S</cp:lastModifiedBy>
  <cp:revision>5</cp:revision>
  <dcterms:created xsi:type="dcterms:W3CDTF">2014-11-10T20:35:24Z</dcterms:created>
  <dcterms:modified xsi:type="dcterms:W3CDTF">2021-03-15T16:52:16Z</dcterms:modified>
</cp:coreProperties>
</file>