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9" autoAdjust="0"/>
    <p:restoredTop sz="91352" autoAdjust="0"/>
  </p:normalViewPr>
  <p:slideViewPr>
    <p:cSldViewPr snapToGrid="0">
      <p:cViewPr>
        <p:scale>
          <a:sx n="125" d="100"/>
          <a:sy n="125" d="100"/>
        </p:scale>
        <p:origin x="1706" y="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us, Jared Michael (Mechanical Engineering)" userId="206b8acd-0aa1-497f-9d9e-595c55386544" providerId="ADAL" clId="{3881F19F-6435-488A-8A2B-BA0194811BBD}"/>
    <pc:docChg chg="delSld modSld">
      <pc:chgData name="Darius, Jared Michael (Mechanical Engineering)" userId="206b8acd-0aa1-497f-9d9e-595c55386544" providerId="ADAL" clId="{3881F19F-6435-488A-8A2B-BA0194811BBD}" dt="2021-03-12T19:20:36.581" v="5" actId="14100"/>
      <pc:docMkLst>
        <pc:docMk/>
      </pc:docMkLst>
      <pc:sldChg chg="del">
        <pc:chgData name="Darius, Jared Michael (Mechanical Engineering)" userId="206b8acd-0aa1-497f-9d9e-595c55386544" providerId="ADAL" clId="{3881F19F-6435-488A-8A2B-BA0194811BBD}" dt="2021-03-12T19:20:26.166" v="4" actId="47"/>
        <pc:sldMkLst>
          <pc:docMk/>
          <pc:sldMk cId="4127416861" sldId="256"/>
        </pc:sldMkLst>
      </pc:sldChg>
      <pc:sldChg chg="del">
        <pc:chgData name="Darius, Jared Michael (Mechanical Engineering)" userId="206b8acd-0aa1-497f-9d9e-595c55386544" providerId="ADAL" clId="{3881F19F-6435-488A-8A2B-BA0194811BBD}" dt="2021-03-12T19:20:20.301" v="3" actId="47"/>
        <pc:sldMkLst>
          <pc:docMk/>
          <pc:sldMk cId="1607906138" sldId="257"/>
        </pc:sldMkLst>
      </pc:sldChg>
      <pc:sldChg chg="del">
        <pc:chgData name="Darius, Jared Michael (Mechanical Engineering)" userId="206b8acd-0aa1-497f-9d9e-595c55386544" providerId="ADAL" clId="{3881F19F-6435-488A-8A2B-BA0194811BBD}" dt="2021-03-12T19:20:17.163" v="2" actId="47"/>
        <pc:sldMkLst>
          <pc:docMk/>
          <pc:sldMk cId="2878944995" sldId="258"/>
        </pc:sldMkLst>
      </pc:sldChg>
      <pc:sldChg chg="modSp mod">
        <pc:chgData name="Darius, Jared Michael (Mechanical Engineering)" userId="206b8acd-0aa1-497f-9d9e-595c55386544" providerId="ADAL" clId="{3881F19F-6435-488A-8A2B-BA0194811BBD}" dt="2021-03-12T19:20:36.581" v="5" actId="14100"/>
        <pc:sldMkLst>
          <pc:docMk/>
          <pc:sldMk cId="807211729" sldId="260"/>
        </pc:sldMkLst>
        <pc:spChg chg="mod">
          <ac:chgData name="Darius, Jared Michael (Mechanical Engineering)" userId="206b8acd-0aa1-497f-9d9e-595c55386544" providerId="ADAL" clId="{3881F19F-6435-488A-8A2B-BA0194811BBD}" dt="2021-03-12T19:20:36.581" v="5" actId="14100"/>
          <ac:spMkLst>
            <pc:docMk/>
            <pc:sldMk cId="807211729" sldId="260"/>
            <ac:spMk id="32" creationId="{80554118-4E68-4F81-A6C0-5365FF6ADFF1}"/>
          </ac:spMkLst>
        </pc:spChg>
      </pc:sldChg>
      <pc:sldChg chg="del">
        <pc:chgData name="Darius, Jared Michael (Mechanical Engineering)" userId="206b8acd-0aa1-497f-9d9e-595c55386544" providerId="ADAL" clId="{3881F19F-6435-488A-8A2B-BA0194811BBD}" dt="2021-03-12T19:20:11.904" v="0" actId="47"/>
        <pc:sldMkLst>
          <pc:docMk/>
          <pc:sldMk cId="2794316207" sldId="261"/>
        </pc:sldMkLst>
      </pc:sldChg>
      <pc:sldChg chg="del">
        <pc:chgData name="Darius, Jared Michael (Mechanical Engineering)" userId="206b8acd-0aa1-497f-9d9e-595c55386544" providerId="ADAL" clId="{3881F19F-6435-488A-8A2B-BA0194811BBD}" dt="2021-03-12T19:20:15.023" v="1" actId="47"/>
        <pc:sldMkLst>
          <pc:docMk/>
          <pc:sldMk cId="1746171727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404F9-8946-457C-8F98-F5E72BE8770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030B-1820-469B-B014-B8691C6A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square+bar+extrusion+metal&amp;tbm=isch&amp;ved=2ahUKEwjYrp753pLoAhWQWN8KHdpWBnUQ2-cCegQIABAA&amp;oq=square+bar+extrusion+metal&amp;gs_l=img.3...14961.18830..18965...0.0..0.103.1561.25j1......0....1..gws-wiz-img.......35i39j0i67j0j0i5i30j0i8i30j0i8i10i30j0i24.LihmgjMn1A8&amp;ei=YgRpXtj1HJCx_QbarZmoBw&amp;bih=578&amp;biw=1280&amp;rlz=1C1CHBF_enUS870US870#imgrc=6F8ullfEc4XjiM" TargetMode="External"/><Relationship Id="rId3" Type="http://schemas.openxmlformats.org/officeDocument/2006/relationships/hyperlink" Target="https://www.google.com/search?q=Titanium&amp;tbm=isch&amp;ved=2ahUKEwj79qu8zZLoAhUINd8KHdGXCqYQ2-cCegQIABAA&amp;oq=Titanium&amp;gs_l=img.3..35i39l2j0i67l5j0j0i67l2.84439.85211..85350...0.0..0.134.556.7j1......0....1..gws-wiz-img.ETwwUfI02ZE&amp;ei=D_JoXruzFojq_AbRr6qwCg&amp;bih=578&amp;biw=1280&amp;rlz=1C1CHBF_enUS870US870#imgrc=jYwcXPDKqi3KNM" TargetMode="External"/><Relationship Id="rId7" Type="http://schemas.openxmlformats.org/officeDocument/2006/relationships/hyperlink" Target="https://www.google.com/search?q=metal+casting&amp;rlz=1C1CHBF_enUS870US870&amp;sxsrf=ALeKk01kqe_IBPgGKMqm1EEQ9IkBfe3opQ:1583940315208&amp;source=lnms&amp;tbm=isch&amp;sa=X&amp;ved=2ahUKEwiug9W-3ZLoAhUTlnIEHUQqBGgQ_AUoAnoECBIQBA&amp;biw=1280&amp;bih=578#imgrc=ojSuL4yCEJeRD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search?q=Metal+3D+printing&amp;rlz=1C1CHBF_enUS870US870&amp;sxsrf=ALeKk02IXzp7eW1-CaO1H-BsYrKJtqIiKg:1583939669345&amp;source=lnms&amp;tbm=isch&amp;sa=X&amp;ved=2ahUKEwiZ3NiK25LoAhU8mHIEHe_3DUkQ_AUoBHoECBAQBg&amp;biw=1280&amp;bih=578#imgrc=-ifdMsg10bU_lM&amp;imgdii=w4DYEBBei8qBBM" TargetMode="External"/><Relationship Id="rId5" Type="http://schemas.openxmlformats.org/officeDocument/2006/relationships/hyperlink" Target="https://www.google.com/search?q=sr71-blackbird+white+background&amp;tbm=isch&amp;ved=2ahUKEwjPhbrL0JLoAhURFVkKHZy-ADgQ2-cCegQIABAA&amp;oq=sr71-blackbird+white+background&amp;gs_l=img.3...14594.16357..16452...0.0..0.184.1100.16j1......0....1..gws-wiz-img.......0i30j0i10i30.X7MQH9A37kA&amp;ei=VPVoXs-LFpGq5AKc_YLAAw&amp;bih=578&amp;biw=1280&amp;rlz=1C1CHBF_enUS870US870#imgrc=FAj8EGz4_B95_M" TargetMode="External"/><Relationship Id="rId4" Type="http://schemas.openxmlformats.org/officeDocument/2006/relationships/hyperlink" Target="https://www.researchgate.net/figure/Initial-microstructure-of-CP-titanium-transverse-direction_fig2_26740600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Images From:</a:t>
            </a:r>
          </a:p>
          <a:p>
            <a:endParaRPr lang="en-US" dirty="0">
              <a:hlinkClick r:id="rId3"/>
            </a:endParaRPr>
          </a:p>
          <a:p>
            <a:r>
              <a:rPr lang="en-US" u="none" dirty="0">
                <a:hlinkClick r:id="rId3"/>
              </a:rPr>
              <a:t>Titanium Cubes:</a:t>
            </a:r>
          </a:p>
          <a:p>
            <a:r>
              <a:rPr lang="en-US" dirty="0">
                <a:hlinkClick r:id="rId3"/>
              </a:rPr>
              <a:t>https://www.google.com/</a:t>
            </a:r>
            <a:r>
              <a:rPr lang="en-US" dirty="0" err="1">
                <a:hlinkClick r:id="rId3"/>
              </a:rPr>
              <a:t>search?q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Titanium&amp;tbm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isch&amp;ved</a:t>
            </a:r>
            <a:r>
              <a:rPr lang="en-US" dirty="0">
                <a:hlinkClick r:id="rId3"/>
              </a:rPr>
              <a:t>=2ahUKEwj79qu8zZLoAhUINd8KHdGXCqYQ2-cCegQIABAA&amp;oq=</a:t>
            </a:r>
            <a:r>
              <a:rPr lang="en-US" dirty="0" err="1">
                <a:hlinkClick r:id="rId3"/>
              </a:rPr>
              <a:t>Titanium&amp;gs_l</a:t>
            </a:r>
            <a:r>
              <a:rPr lang="en-US" dirty="0">
                <a:hlinkClick r:id="rId3"/>
              </a:rPr>
              <a:t>=img.3..35i39l2j0i67l5j0j0i67l2.84439.85211..85350...0.0..0.134.556.7j1......0....1..gws-wiz-img.ETwwUfI02ZE&amp;ei=D_JoXruzFojq_AbRr6qwCg&amp;bih=578&amp;biw=1280&amp;rlz=1C1CHBF_enUS870US870#imgrc=jYwcXPDKqi3KNM</a:t>
            </a:r>
            <a:endParaRPr lang="en-US" dirty="0"/>
          </a:p>
          <a:p>
            <a:endParaRPr lang="en-US" dirty="0"/>
          </a:p>
          <a:p>
            <a:r>
              <a:rPr lang="en-US" dirty="0"/>
              <a:t>Titanium Microstructure Image:</a:t>
            </a:r>
          </a:p>
          <a:p>
            <a:r>
              <a:rPr lang="en-US" dirty="0">
                <a:hlinkClick r:id="rId4"/>
              </a:rPr>
              <a:t>https://www.researchgate.net/figure/Initial-microstructure-of-CP-titanium-transverse-direction_fig2_267406005</a:t>
            </a:r>
            <a:endParaRPr lang="en-US" dirty="0"/>
          </a:p>
          <a:p>
            <a:endParaRPr lang="en-US" dirty="0"/>
          </a:p>
          <a:p>
            <a:r>
              <a:rPr lang="en-US" dirty="0"/>
              <a:t>SR71-Blackbird – 85% titanium!!</a:t>
            </a:r>
          </a:p>
          <a:p>
            <a:r>
              <a:rPr lang="en-US" dirty="0">
                <a:hlinkClick r:id="rId5"/>
              </a:rPr>
              <a:t>https://www.google.com/</a:t>
            </a:r>
            <a:r>
              <a:rPr lang="en-US" dirty="0" err="1">
                <a:hlinkClick r:id="rId5"/>
              </a:rPr>
              <a:t>search?q</a:t>
            </a:r>
            <a:r>
              <a:rPr lang="en-US" dirty="0">
                <a:hlinkClick r:id="rId5"/>
              </a:rPr>
              <a:t>=sr71-blackbird+white+background&amp;tbm=</a:t>
            </a:r>
            <a:r>
              <a:rPr lang="en-US" dirty="0" err="1">
                <a:hlinkClick r:id="rId5"/>
              </a:rPr>
              <a:t>isch&amp;ved</a:t>
            </a:r>
            <a:r>
              <a:rPr lang="en-US" dirty="0">
                <a:hlinkClick r:id="rId5"/>
              </a:rPr>
              <a:t>=2ahUKEwjPhbrL0JLoAhURFVkKHZy-ADgQ2-cCegQIABAA&amp;oq=sr71-blackbird+white+background&amp;gs_l=img.3...14594.16357..16452...0.0..0.184.1100.16j1......0....1..gws-wiz-img.......0i30j0i10i30.X7MQH9A37kA&amp;ei=VPVoXs-LFpGq5AKc_YLAAw&amp;bih=578&amp;biw=1280&amp;rlz=1C1CHBF_enUS870US870#imgrc=FAj8EGz4_B95_M</a:t>
            </a:r>
            <a:endParaRPr lang="en-US" dirty="0"/>
          </a:p>
          <a:p>
            <a:endParaRPr lang="en-US" dirty="0"/>
          </a:p>
          <a:p>
            <a:r>
              <a:rPr lang="en-US" dirty="0"/>
              <a:t>3D printing</a:t>
            </a:r>
          </a:p>
          <a:p>
            <a:r>
              <a:rPr lang="en-US" dirty="0">
                <a:hlinkClick r:id="rId6"/>
              </a:rPr>
              <a:t>https://www.google.com/search?q=Metal+3D+printing&amp;rlz=1C1CHBF_enUS870US870&amp;sxsrf=ALeKk02IXzp7eW1-CaO1H-BsYrKJtqIiKg:1583939669345&amp;source=lnms&amp;tbm=isch&amp;sa=X&amp;ved=2ahUKEwiZ3NiK25LoAhU8mHIEHe_3DUkQ_AUoBHoECBAQBg&amp;biw=1280&amp;bih=578#imgrc=-ifdMsg10bU_lM&amp;imgdii=w4DYEBBei8qBBM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Casting:</a:t>
            </a:r>
          </a:p>
          <a:p>
            <a:r>
              <a:rPr lang="en-US" dirty="0">
                <a:hlinkClick r:id="rId7"/>
              </a:rPr>
              <a:t>https://www.google.com/search?q=metal+casting&amp;rlz=1C1CHBF_enUS870US870&amp;sxsrf=ALeKk01kqe_IBPgGKMqm1EEQ9IkBfe3opQ:1583940315208&amp;source=lnms&amp;tbm=isch&amp;sa=X&amp;ved=2ahUKEwiug9W-3ZLoAhUTlnIEHUQqBGgQ_AUoAnoECBIQBA&amp;biw=1280&amp;bih=578#imgrc=ojSuL4yCEJeRDM</a:t>
            </a:r>
            <a:endParaRPr lang="en-US" dirty="0"/>
          </a:p>
          <a:p>
            <a:endParaRPr lang="en-US" dirty="0"/>
          </a:p>
          <a:p>
            <a:r>
              <a:rPr lang="en-US" dirty="0"/>
              <a:t>Square Extrusion:</a:t>
            </a:r>
          </a:p>
          <a:p>
            <a:r>
              <a:rPr lang="en-US" dirty="0">
                <a:hlinkClick r:id="rId8"/>
              </a:rPr>
              <a:t>https://www.google.com/</a:t>
            </a:r>
            <a:r>
              <a:rPr lang="en-US" dirty="0" err="1">
                <a:hlinkClick r:id="rId8"/>
              </a:rPr>
              <a:t>search?q</a:t>
            </a:r>
            <a:r>
              <a:rPr lang="en-US" dirty="0">
                <a:hlinkClick r:id="rId8"/>
              </a:rPr>
              <a:t>=</a:t>
            </a:r>
            <a:r>
              <a:rPr lang="en-US" dirty="0" err="1">
                <a:hlinkClick r:id="rId8"/>
              </a:rPr>
              <a:t>square+bar+extrusion+metal&amp;tbm</a:t>
            </a:r>
            <a:r>
              <a:rPr lang="en-US" dirty="0">
                <a:hlinkClick r:id="rId8"/>
              </a:rPr>
              <a:t>=</a:t>
            </a:r>
            <a:r>
              <a:rPr lang="en-US" dirty="0" err="1">
                <a:hlinkClick r:id="rId8"/>
              </a:rPr>
              <a:t>isch&amp;ved</a:t>
            </a:r>
            <a:r>
              <a:rPr lang="en-US" dirty="0">
                <a:hlinkClick r:id="rId8"/>
              </a:rPr>
              <a:t>=2ahUKEwjYrp753pLoAhWQWN8KHdpWBnUQ2-cCegQIABAA&amp;oq=</a:t>
            </a:r>
            <a:r>
              <a:rPr lang="en-US" dirty="0" err="1">
                <a:hlinkClick r:id="rId8"/>
              </a:rPr>
              <a:t>square+bar+extrusion+metal&amp;gs_l</a:t>
            </a:r>
            <a:r>
              <a:rPr lang="en-US" dirty="0">
                <a:hlinkClick r:id="rId8"/>
              </a:rPr>
              <a:t>=img.3...14961.18830..18965...0.0..0.103.1561.25j1......0....1..gws-wiz-img.......35i39j0i67j0j0i5i30j0i8i30j0i8i10i30j0i24.LihmgjMn1A8&amp;ei=YgRpXtj1HJCx_QbarZmoBw&amp;bih=578&amp;biw=1280&amp;rlz=1C1CHBF_enUS870US870#imgrc=6F8ullfEc4XjiM</a:t>
            </a:r>
            <a:endParaRPr lang="en-US" dirty="0"/>
          </a:p>
          <a:p>
            <a:endParaRPr lang="en-US" dirty="0"/>
          </a:p>
          <a:p>
            <a:r>
              <a:rPr lang="en-US" dirty="0"/>
              <a:t>Fatigue Model:</a:t>
            </a:r>
          </a:p>
          <a:p>
            <a:r>
              <a:rPr lang="en-US" dirty="0"/>
              <a:t>Xu, 7075 Alloys</a:t>
            </a:r>
          </a:p>
          <a:p>
            <a:endParaRPr lang="en-US" dirty="0"/>
          </a:p>
          <a:p>
            <a:r>
              <a:rPr lang="en-US" dirty="0"/>
              <a:t>Crystal Structure Phases:</a:t>
            </a:r>
          </a:p>
          <a:p>
            <a:r>
              <a:rPr lang="en-US" dirty="0"/>
              <a:t>https://www.google.com/search?q=hexagonal+close+packed+crystal+structure&amp;rlz=1C1CHBF_enUS870US870&amp;sxsrf=ALeKk02bdqdSLYczvLMHvtTg0xhjLassdw:1615574003867&amp;tbm=isch&amp;source=iu&amp;ictx=1&amp;fir=Umy_t25slD4WiM%252CO6m2JMlqaRYs8M%252C_&amp;vet=1&amp;usg=AI4_-kQ-OG9GHhIAog_FSlXehAnFtLSHgQ&amp;sa=X&amp;ved=2ahUKEwiy9-6UsqvvAhUtqlkKHXp8DroQ_h16BAgSEAE#imgrc=Umy_t25slD4W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8030B-1820-469B-B014-B8691C6AC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8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6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2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8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5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5C5E-E19A-4644-B473-D1798D71D47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DF20-93CC-44A8-A685-20D6218C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0.jpe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5C3A1F6-B524-48F8-9523-21ECE5E10CB8}"/>
              </a:ext>
            </a:extLst>
          </p:cNvPr>
          <p:cNvGrpSpPr/>
          <p:nvPr/>
        </p:nvGrpSpPr>
        <p:grpSpPr>
          <a:xfrm>
            <a:off x="-209077" y="760309"/>
            <a:ext cx="4731055" cy="3367941"/>
            <a:chOff x="6758297" y="649918"/>
            <a:chExt cx="4731055" cy="336794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DEFF73B-E890-4810-8FB2-DC316300B037}"/>
                </a:ext>
              </a:extLst>
            </p:cNvPr>
            <p:cNvSpPr/>
            <p:nvPr/>
          </p:nvSpPr>
          <p:spPr>
            <a:xfrm>
              <a:off x="7084050" y="1063992"/>
              <a:ext cx="1983907" cy="19021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025B998-734E-4E40-A7D8-36CCBFB95AD9}"/>
                </a:ext>
              </a:extLst>
            </p:cNvPr>
            <p:cNvGrpSpPr/>
            <p:nvPr/>
          </p:nvGrpSpPr>
          <p:grpSpPr>
            <a:xfrm>
              <a:off x="9186762" y="661482"/>
              <a:ext cx="2302590" cy="3356377"/>
              <a:chOff x="8817264" y="969919"/>
              <a:chExt cx="2302590" cy="335637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5962C91-BE1D-4A3F-A981-08F2C7622CA3}"/>
                  </a:ext>
                </a:extLst>
              </p:cNvPr>
              <p:cNvGrpSpPr/>
              <p:nvPr/>
            </p:nvGrpSpPr>
            <p:grpSpPr>
              <a:xfrm>
                <a:off x="8817264" y="969919"/>
                <a:ext cx="2302590" cy="3356377"/>
                <a:chOff x="8817264" y="969919"/>
                <a:chExt cx="2302590" cy="3356377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54DD0C0-21C9-4AF2-97F8-7395164E75CD}"/>
                    </a:ext>
                  </a:extLst>
                </p:cNvPr>
                <p:cNvSpPr/>
                <p:nvPr/>
              </p:nvSpPr>
              <p:spPr>
                <a:xfrm>
                  <a:off x="8817264" y="2675180"/>
                  <a:ext cx="2302590" cy="16511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8" name="Picture 6" descr="Image result for Titanium">
                  <a:extLst>
                    <a:ext uri="{FF2B5EF4-FFF2-40B4-BE49-F238E27FC236}">
                      <a16:creationId xmlns:a16="http://schemas.microsoft.com/office/drawing/2014/main" id="{6B528498-2A4E-4E10-A750-36D1929BA0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backgroundMark x1="43933" y1="71337" x2="43933" y2="7133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10017" y="969919"/>
                  <a:ext cx="1819459" cy="15066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12" descr="Initial microstructure of CP titanium (transverse direction) ">
                  <a:extLst>
                    <a:ext uri="{FF2B5EF4-FFF2-40B4-BE49-F238E27FC236}">
                      <a16:creationId xmlns:a16="http://schemas.microsoft.com/office/drawing/2014/main" id="{0B300D7E-1768-4375-A39F-C5B7BC9201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21150" y="2741794"/>
                  <a:ext cx="2117248" cy="15199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B6D1A57-3369-4469-858B-00557496680B}"/>
                    </a:ext>
                  </a:extLst>
                </p:cNvPr>
                <p:cNvCxnSpPr>
                  <a:cxnSpLocks/>
                  <a:endCxn id="56" idx="3"/>
                </p:cNvCxnSpPr>
                <p:nvPr/>
              </p:nvCxnSpPr>
              <p:spPr>
                <a:xfrm flipH="1" flipV="1">
                  <a:off x="10354129" y="1797145"/>
                  <a:ext cx="761435" cy="8780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51549A53-46CF-4A7C-9583-71B0B6BC4EEE}"/>
                    </a:ext>
                  </a:extLst>
                </p:cNvPr>
                <p:cNvCxnSpPr>
                  <a:cxnSpLocks/>
                  <a:endCxn id="56" idx="1"/>
                </p:cNvCxnSpPr>
                <p:nvPr/>
              </p:nvCxnSpPr>
              <p:spPr>
                <a:xfrm flipV="1">
                  <a:off x="8849084" y="1797145"/>
                  <a:ext cx="1392741" cy="86014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A54ED41-FFA3-419A-AF3D-2522F3FEDB10}"/>
                    </a:ext>
                  </a:extLst>
                </p:cNvPr>
                <p:cNvSpPr txBox="1"/>
                <p:nvPr/>
              </p:nvSpPr>
              <p:spPr>
                <a:xfrm>
                  <a:off x="8985828" y="2252132"/>
                  <a:ext cx="2069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Structure</a:t>
                  </a: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E5454F5-7D04-452C-B25F-AC3D03123A2A}"/>
                  </a:ext>
                </a:extLst>
              </p:cNvPr>
              <p:cNvSpPr/>
              <p:nvPr/>
            </p:nvSpPr>
            <p:spPr>
              <a:xfrm>
                <a:off x="10241825" y="1765509"/>
                <a:ext cx="112304" cy="63271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Picture 2" descr="Image result for 3d printing metal">
              <a:extLst>
                <a:ext uri="{FF2B5EF4-FFF2-40B4-BE49-F238E27FC236}">
                  <a16:creationId xmlns:a16="http://schemas.microsoft.com/office/drawing/2014/main" id="{AFC798F5-E60B-443B-9A52-A26BD9409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394" y="1699276"/>
              <a:ext cx="1786432" cy="11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80B30A-CD0E-48EE-B704-84FD6E8F78E7}"/>
                </a:ext>
              </a:extLst>
            </p:cNvPr>
            <p:cNvSpPr txBox="1"/>
            <p:nvPr/>
          </p:nvSpPr>
          <p:spPr>
            <a:xfrm>
              <a:off x="6758297" y="2527816"/>
              <a:ext cx="1967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3D Printing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BBA574-1314-489A-BB7A-6F267439A2AF}"/>
                </a:ext>
              </a:extLst>
            </p:cNvPr>
            <p:cNvSpPr txBox="1"/>
            <p:nvPr/>
          </p:nvSpPr>
          <p:spPr>
            <a:xfrm>
              <a:off x="7082416" y="649918"/>
              <a:ext cx="1975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Process</a:t>
              </a:r>
            </a:p>
          </p:txBody>
        </p:sp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23F3A779-E084-4B94-A3D3-E39CDB02F87D}"/>
                </a:ext>
              </a:extLst>
            </p:cNvPr>
            <p:cNvSpPr/>
            <p:nvPr/>
          </p:nvSpPr>
          <p:spPr>
            <a:xfrm rot="16200000">
              <a:off x="9209262" y="1350534"/>
              <a:ext cx="398356" cy="52184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20" descr="Image result for square bar extrusion metal">
            <a:extLst>
              <a:ext uri="{FF2B5EF4-FFF2-40B4-BE49-F238E27FC236}">
                <a16:creationId xmlns:a16="http://schemas.microsoft.com/office/drawing/2014/main" id="{DFCB63A9-5EF9-4435-9005-2EC31D77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000" r="90000">
                        <a14:foregroundMark x1="9000" y1="31500" x2="10333" y2="22875"/>
                        <a14:foregroundMark x1="83833" y1="82250" x2="83833" y2="82250"/>
                        <a14:backgroundMark x1="84842" y1="82625" x2="85417" y2="82125"/>
                        <a14:backgroundMark x1="77083" y1="89375" x2="84842" y2="82625"/>
                        <a14:backgroundMark x1="84333" y1="82750" x2="84333" y2="82750"/>
                        <a14:backgroundMark x1="84250" y1="82375" x2="84250" y2="82375"/>
                        <a14:backgroundMark x1="84083" y1="82375" x2="84083" y2="82375"/>
                        <a14:backgroundMark x1="84000" y1="82875" x2="84000" y2="82875"/>
                        <a14:backgroundMark x1="84000" y1="82625" x2="84000" y2="82625"/>
                        <a14:backgroundMark x1="84250" y1="81625" x2="84250" y2="81625"/>
                        <a14:backgroundMark x1="84417" y1="81125" x2="84417" y2="8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851">
            <a:off x="266685" y="871821"/>
            <a:ext cx="1743680" cy="11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1F40144-4DBA-4B06-85EA-905BA3DA22E8}"/>
              </a:ext>
            </a:extLst>
          </p:cNvPr>
          <p:cNvSpPr txBox="1"/>
          <p:nvPr/>
        </p:nvSpPr>
        <p:spPr>
          <a:xfrm>
            <a:off x="183918" y="1269565"/>
            <a:ext cx="181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Extrusion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7C2834-D21D-4CB3-96D4-E0F69955D686}"/>
              </a:ext>
            </a:extLst>
          </p:cNvPr>
          <p:cNvSpPr/>
          <p:nvPr/>
        </p:nvSpPr>
        <p:spPr>
          <a:xfrm>
            <a:off x="115042" y="4290828"/>
            <a:ext cx="2986347" cy="247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764044-168D-4BAE-915C-BABD6AF66044}"/>
              </a:ext>
            </a:extLst>
          </p:cNvPr>
          <p:cNvSpPr/>
          <p:nvPr/>
        </p:nvSpPr>
        <p:spPr>
          <a:xfrm>
            <a:off x="196909" y="4359406"/>
            <a:ext cx="2822611" cy="233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A9ECBE5-DBD4-4538-AD79-869E0BA0F6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10" r="2445" b="9589"/>
          <a:stretch/>
        </p:blipFill>
        <p:spPr>
          <a:xfrm>
            <a:off x="621234" y="4685849"/>
            <a:ext cx="2370684" cy="16833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A5610D0-F00C-4E33-8AE9-644CCF44CC79}"/>
              </a:ext>
            </a:extLst>
          </p:cNvPr>
          <p:cNvSpPr txBox="1"/>
          <p:nvPr/>
        </p:nvSpPr>
        <p:spPr>
          <a:xfrm>
            <a:off x="1059782" y="4375334"/>
            <a:ext cx="15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A621B8-9951-45BE-BE2C-6758E077E6B9}"/>
                  </a:ext>
                </a:extLst>
              </p:cNvPr>
              <p:cNvSpPr txBox="1"/>
              <p:nvPr/>
            </p:nvSpPr>
            <p:spPr>
              <a:xfrm rot="16200000">
                <a:off x="-726163" y="5010038"/>
                <a:ext cx="2370684" cy="447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Strain Amplitude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A621B8-9951-45BE-BE2C-6758E077E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26163" y="5010038"/>
                <a:ext cx="2370684" cy="447623"/>
              </a:xfrm>
              <a:prstGeom prst="rect">
                <a:avLst/>
              </a:prstGeom>
              <a:blipFill>
                <a:blip r:embed="rId10"/>
                <a:stretch>
                  <a:fillRect r="-5479" b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DA0B80-F8AF-4713-900F-DFF7FFF31DD0}"/>
                  </a:ext>
                </a:extLst>
              </p:cNvPr>
              <p:cNvSpPr txBox="1"/>
              <p:nvPr/>
            </p:nvSpPr>
            <p:spPr>
              <a:xfrm>
                <a:off x="865378" y="6321382"/>
                <a:ext cx="2370684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Cycles to Failure,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DA0B80-F8AF-4713-900F-DFF7FFF31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78" y="6321382"/>
                <a:ext cx="2370684" cy="358303"/>
              </a:xfrm>
              <a:prstGeom prst="rect">
                <a:avLst/>
              </a:prstGeom>
              <a:blipFill>
                <a:blip r:embed="rId11"/>
                <a:stretch>
                  <a:fillRect l="-1542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0C785D1-66D7-4CF6-BB29-C7B9CA2267ED}"/>
              </a:ext>
            </a:extLst>
          </p:cNvPr>
          <p:cNvSpPr txBox="1"/>
          <p:nvPr/>
        </p:nvSpPr>
        <p:spPr>
          <a:xfrm>
            <a:off x="246533" y="3847886"/>
            <a:ext cx="197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Property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D87100-3D93-4114-845C-7E489BE7BB3F}"/>
              </a:ext>
            </a:extLst>
          </p:cNvPr>
          <p:cNvSpPr/>
          <p:nvPr/>
        </p:nvSpPr>
        <p:spPr>
          <a:xfrm>
            <a:off x="142376" y="4407450"/>
            <a:ext cx="105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[Xue, 2007]</a:t>
            </a:r>
            <a:endParaRPr lang="en-US" sz="1400" dirty="0"/>
          </a:p>
        </p:txBody>
      </p:sp>
      <p:pic>
        <p:nvPicPr>
          <p:cNvPr id="30" name="Picture 10" descr="Image result for sr71-blackbird white background">
            <a:extLst>
              <a:ext uri="{FF2B5EF4-FFF2-40B4-BE49-F238E27FC236}">
                <a16:creationId xmlns:a16="http://schemas.microsoft.com/office/drawing/2014/main" id="{59FB2941-6887-40C4-A0AC-AA277F45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710" l="2667" r="96167">
                        <a14:foregroundMark x1="24500" y1="10538" x2="33500" y2="12258"/>
                        <a14:foregroundMark x1="21667" y1="4516" x2="25667" y2="5806"/>
                        <a14:foregroundMark x1="49667" y1="3226" x2="51333" y2="2581"/>
                        <a14:foregroundMark x1="52333" y1="1075" x2="52333" y2="1075"/>
                        <a14:foregroundMark x1="83167" y1="24946" x2="81500" y2="37849"/>
                        <a14:foregroundMark x1="81500" y1="32258" x2="81333" y2="35484"/>
                        <a14:foregroundMark x1="87500" y1="55914" x2="90333" y2="56774"/>
                        <a14:foregroundMark x1="93833" y1="59140" x2="96333" y2="59355"/>
                        <a14:foregroundMark x1="9833" y1="73118" x2="7833" y2="83656"/>
                        <a14:foregroundMark x1="7833" y1="83656" x2="16333" y2="89032"/>
                        <a14:foregroundMark x1="16333" y1="89032" x2="17333" y2="88817"/>
                        <a14:foregroundMark x1="6667" y1="82581" x2="6667" y2="92903"/>
                        <a14:foregroundMark x1="4150" y1="97144" x2="8167" y2="92903"/>
                        <a14:foregroundMark x1="2667" y1="98710" x2="3416" y2="97920"/>
                        <a14:backgroundMark x1="5167" y1="98495" x2="4333" y2="99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885" y="4290828"/>
            <a:ext cx="3124585" cy="242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952FD6-7680-47FA-B685-00510DCBDBAF}"/>
              </a:ext>
            </a:extLst>
          </p:cNvPr>
          <p:cNvSpPr txBox="1"/>
          <p:nvPr/>
        </p:nvSpPr>
        <p:spPr>
          <a:xfrm>
            <a:off x="3355168" y="4357634"/>
            <a:ext cx="218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Performance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0554118-4E68-4F81-A6C0-5365FF6ADFF1}"/>
              </a:ext>
            </a:extLst>
          </p:cNvPr>
          <p:cNvSpPr/>
          <p:nvPr/>
        </p:nvSpPr>
        <p:spPr>
          <a:xfrm rot="16200000">
            <a:off x="3357132" y="5154826"/>
            <a:ext cx="398356" cy="64049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D70639-4A18-4C47-BBDA-761C58F5FD65}"/>
              </a:ext>
            </a:extLst>
          </p:cNvPr>
          <p:cNvSpPr txBox="1">
            <a:spLocks/>
          </p:cNvSpPr>
          <p:nvPr/>
        </p:nvSpPr>
        <p:spPr>
          <a:xfrm>
            <a:off x="3359592" y="-27798"/>
            <a:ext cx="5668066" cy="1607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Dependence to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-Sensitive Fatigue Modeling of Titanium Alloys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0CDF9D1A-5045-4FED-BB77-447E5E77C36F}"/>
              </a:ext>
            </a:extLst>
          </p:cNvPr>
          <p:cNvSpPr/>
          <p:nvPr/>
        </p:nvSpPr>
        <p:spPr>
          <a:xfrm rot="5400000" flipV="1">
            <a:off x="1320547" y="3137914"/>
            <a:ext cx="546890" cy="1013182"/>
          </a:xfrm>
          <a:prstGeom prst="bentArrow">
            <a:avLst>
              <a:gd name="adj1" fmla="val 38540"/>
              <a:gd name="adj2" fmla="val 38389"/>
              <a:gd name="adj3" fmla="val 38755"/>
              <a:gd name="adj4" fmla="val 612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54A0D68-39AF-4084-ABB5-00CF8C29C29D}"/>
              </a:ext>
            </a:extLst>
          </p:cNvPr>
          <p:cNvSpPr/>
          <p:nvPr/>
        </p:nvSpPr>
        <p:spPr>
          <a:xfrm rot="16200000">
            <a:off x="6426035" y="3881076"/>
            <a:ext cx="4191255" cy="338553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03CE22-D875-41B1-92D7-EB431C6B1BFC}"/>
                  </a:ext>
                </a:extLst>
              </p:cNvPr>
              <p:cNvSpPr txBox="1"/>
              <p:nvPr/>
            </p:nvSpPr>
            <p:spPr>
              <a:xfrm>
                <a:off x="6361417" y="1730034"/>
                <a:ext cx="2625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03CE22-D875-41B1-92D7-EB431C6B1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7" y="1730034"/>
                <a:ext cx="262579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8CCEF370-31F5-4BEB-BA0D-4069C40FA2B9}"/>
              </a:ext>
            </a:extLst>
          </p:cNvPr>
          <p:cNvGrpSpPr/>
          <p:nvPr/>
        </p:nvGrpSpPr>
        <p:grpSpPr>
          <a:xfrm>
            <a:off x="10115820" y="3829324"/>
            <a:ext cx="1932224" cy="2390620"/>
            <a:chOff x="1694582" y="3939297"/>
            <a:chExt cx="2265959" cy="2803530"/>
          </a:xfrm>
        </p:grpSpPr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67CB8DBB-24D9-4A7F-8F53-75A940D1F1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28" t="12031" b="19897"/>
            <a:stretch/>
          </p:blipFill>
          <p:spPr bwMode="auto">
            <a:xfrm>
              <a:off x="1865411" y="4275227"/>
              <a:ext cx="1856577" cy="1997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1AE07D6-9202-48A0-8963-6F0A910B400C}"/>
                    </a:ext>
                  </a:extLst>
                </p:cNvPr>
                <p:cNvSpPr txBox="1"/>
                <p:nvPr/>
              </p:nvSpPr>
              <p:spPr>
                <a:xfrm>
                  <a:off x="1694582" y="3939297"/>
                  <a:ext cx="22256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2000" dirty="0"/>
                    <a:t>-phase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30EE2B4-2131-4C89-AF35-183B7E4CA1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582" y="3939297"/>
                  <a:ext cx="2225667" cy="400110"/>
                </a:xfrm>
                <a:prstGeom prst="rect">
                  <a:avLst/>
                </a:prstGeom>
                <a:blipFill>
                  <a:blip r:embed="rId1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589F5D-FE09-499A-B857-F8E98BA7CEFD}"/>
                </a:ext>
              </a:extLst>
            </p:cNvPr>
            <p:cNvSpPr txBox="1"/>
            <p:nvPr/>
          </p:nvSpPr>
          <p:spPr>
            <a:xfrm>
              <a:off x="1734874" y="6219607"/>
              <a:ext cx="2225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Hexagonal-Close-Packed (HCP)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03D6D05-7234-4970-9566-F93225670EC1}"/>
              </a:ext>
            </a:extLst>
          </p:cNvPr>
          <p:cNvGrpSpPr/>
          <p:nvPr/>
        </p:nvGrpSpPr>
        <p:grpSpPr>
          <a:xfrm>
            <a:off x="9974537" y="1800129"/>
            <a:ext cx="1972991" cy="1976790"/>
            <a:chOff x="1448265" y="1162544"/>
            <a:chExt cx="2543494" cy="2548391"/>
          </a:xfrm>
        </p:grpSpPr>
        <p:pic>
          <p:nvPicPr>
            <p:cNvPr id="71" name="Picture 4">
              <a:extLst>
                <a:ext uri="{FF2B5EF4-FFF2-40B4-BE49-F238E27FC236}">
                  <a16:creationId xmlns:a16="http://schemas.microsoft.com/office/drawing/2014/main" id="{C4A7C86A-D3FE-4AB4-81BE-4766CAD54D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35" r="67917" b="16627"/>
            <a:stretch/>
          </p:blipFill>
          <p:spPr bwMode="auto">
            <a:xfrm>
              <a:off x="1991066" y="1595804"/>
              <a:ext cx="1616377" cy="163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D871770-7000-443D-9C52-F764A9BABE31}"/>
                    </a:ext>
                  </a:extLst>
                </p:cNvPr>
                <p:cNvSpPr txBox="1"/>
                <p:nvPr/>
              </p:nvSpPr>
              <p:spPr>
                <a:xfrm>
                  <a:off x="1448265" y="1162544"/>
                  <a:ext cx="25434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000" dirty="0"/>
                    <a:t>-phase</a:t>
                  </a: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D871770-7000-443D-9C52-F764A9BAB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265" y="1162544"/>
                  <a:ext cx="2543494" cy="400110"/>
                </a:xfrm>
                <a:prstGeom prst="rect">
                  <a:avLst/>
                </a:prstGeom>
                <a:blipFill>
                  <a:blip r:embed="rId17"/>
                  <a:stretch>
                    <a:fillRect t="-9804" b="-627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97ADC6F-37AF-4FB8-9F5A-B121A790E251}"/>
                </a:ext>
              </a:extLst>
            </p:cNvPr>
            <p:cNvSpPr txBox="1"/>
            <p:nvPr/>
          </p:nvSpPr>
          <p:spPr>
            <a:xfrm>
              <a:off x="1694582" y="3187715"/>
              <a:ext cx="2225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Body-Centered-Cubic </a:t>
              </a:r>
            </a:p>
            <a:p>
              <a:pPr algn="ctr"/>
              <a:r>
                <a:rPr lang="en-US" sz="1400" dirty="0"/>
                <a:t>(BCC)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C23AD02D-5DDE-4254-8E31-0A95E86581D1}"/>
              </a:ext>
            </a:extLst>
          </p:cNvPr>
          <p:cNvSpPr/>
          <p:nvPr/>
        </p:nvSpPr>
        <p:spPr>
          <a:xfrm rot="16200000">
            <a:off x="7468954" y="4800912"/>
            <a:ext cx="2094351" cy="5957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C56E67-A12A-4CA6-BEBB-33C2542D8B74}"/>
                  </a:ext>
                </a:extLst>
              </p:cNvPr>
              <p:cNvSpPr txBox="1"/>
              <p:nvPr/>
            </p:nvSpPr>
            <p:spPr>
              <a:xfrm>
                <a:off x="7160066" y="5559747"/>
                <a:ext cx="987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𝑅𝑜𝑜𝑚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C56E67-A12A-4CA6-BEBB-33C2542D8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066" y="5559747"/>
                <a:ext cx="98744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row: Up 75">
            <a:extLst>
              <a:ext uri="{FF2B5EF4-FFF2-40B4-BE49-F238E27FC236}">
                <a16:creationId xmlns:a16="http://schemas.microsoft.com/office/drawing/2014/main" id="{B08C6CC6-1991-46CB-B34B-C649D2221D92}"/>
              </a:ext>
            </a:extLst>
          </p:cNvPr>
          <p:cNvSpPr/>
          <p:nvPr/>
        </p:nvSpPr>
        <p:spPr>
          <a:xfrm rot="5400000">
            <a:off x="8106258" y="5519570"/>
            <a:ext cx="295469" cy="535922"/>
          </a:xfrm>
          <a:prstGeom prst="upArrow">
            <a:avLst>
              <a:gd name="adj1" fmla="val 2956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Up 76">
            <a:extLst>
              <a:ext uri="{FF2B5EF4-FFF2-40B4-BE49-F238E27FC236}">
                <a16:creationId xmlns:a16="http://schemas.microsoft.com/office/drawing/2014/main" id="{341F197F-F5C5-4E74-8EBB-38F8A87CCAAF}"/>
              </a:ext>
            </a:extLst>
          </p:cNvPr>
          <p:cNvSpPr/>
          <p:nvPr/>
        </p:nvSpPr>
        <p:spPr>
          <a:xfrm rot="5400000">
            <a:off x="8104220" y="3973603"/>
            <a:ext cx="295469" cy="531845"/>
          </a:xfrm>
          <a:prstGeom prst="upArrow">
            <a:avLst>
              <a:gd name="adj1" fmla="val 26644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01A5C4-8B75-4A47-AE21-632FEF9B0C62}"/>
              </a:ext>
            </a:extLst>
          </p:cNvPr>
          <p:cNvSpPr txBox="1"/>
          <p:nvPr/>
        </p:nvSpPr>
        <p:spPr>
          <a:xfrm>
            <a:off x="8742243" y="4611266"/>
            <a:ext cx="104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Typical working range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E50C6A6-9A40-4C0A-A89B-ABCE66E48B81}"/>
                  </a:ext>
                </a:extLst>
              </p:cNvPr>
              <p:cNvSpPr txBox="1"/>
              <p:nvPr/>
            </p:nvSpPr>
            <p:spPr>
              <a:xfrm>
                <a:off x="7242453" y="4051631"/>
                <a:ext cx="81157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𝐶𝑟𝑒𝑒𝑝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E50C6A6-9A40-4C0A-A89B-ABCE66E48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53" y="4051631"/>
                <a:ext cx="811575" cy="390748"/>
              </a:xfrm>
              <a:prstGeom prst="rect">
                <a:avLst/>
              </a:prstGeom>
              <a:blipFill>
                <a:blip r:embed="rId19"/>
                <a:stretch>
                  <a:fillRect l="-75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row: Up 79">
            <a:extLst>
              <a:ext uri="{FF2B5EF4-FFF2-40B4-BE49-F238E27FC236}">
                <a16:creationId xmlns:a16="http://schemas.microsoft.com/office/drawing/2014/main" id="{8A587E61-CDC3-410A-9CEA-F205EB7759F5}"/>
              </a:ext>
            </a:extLst>
          </p:cNvPr>
          <p:cNvSpPr/>
          <p:nvPr/>
        </p:nvSpPr>
        <p:spPr>
          <a:xfrm rot="5400000">
            <a:off x="8102472" y="3604270"/>
            <a:ext cx="295469" cy="531845"/>
          </a:xfrm>
          <a:prstGeom prst="upArrow">
            <a:avLst>
              <a:gd name="adj1" fmla="val 26643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3816EE-260F-4E3E-A28A-6CED5B6B7609}"/>
                  </a:ext>
                </a:extLst>
              </p:cNvPr>
              <p:cNvSpPr txBox="1"/>
              <p:nvPr/>
            </p:nvSpPr>
            <p:spPr>
              <a:xfrm>
                <a:off x="7016310" y="3662922"/>
                <a:ext cx="650750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𝑅𝑒𝑐𝑟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𝑦𝑠𝑡𝑎𝑙𝑙𝑖𝑧𝑒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3816EE-260F-4E3E-A28A-6CED5B6B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10" y="3662922"/>
                <a:ext cx="650750" cy="391261"/>
              </a:xfrm>
              <a:prstGeom prst="rect">
                <a:avLst/>
              </a:prstGeom>
              <a:blipFill>
                <a:blip r:embed="rId20"/>
                <a:stretch>
                  <a:fillRect l="-60748" r="-5046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row: Up 81">
            <a:extLst>
              <a:ext uri="{FF2B5EF4-FFF2-40B4-BE49-F238E27FC236}">
                <a16:creationId xmlns:a16="http://schemas.microsoft.com/office/drawing/2014/main" id="{7BE03ED3-1314-4627-90D2-90603EEB06CA}"/>
              </a:ext>
            </a:extLst>
          </p:cNvPr>
          <p:cNvSpPr/>
          <p:nvPr/>
        </p:nvSpPr>
        <p:spPr>
          <a:xfrm rot="5400000">
            <a:off x="8107324" y="2855883"/>
            <a:ext cx="295469" cy="531845"/>
          </a:xfrm>
          <a:prstGeom prst="upArrow">
            <a:avLst>
              <a:gd name="adj1" fmla="val 26643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7A4BF85-1544-44C9-B0D7-A7A0B0E9D1E6}"/>
                  </a:ext>
                </a:extLst>
              </p:cNvPr>
              <p:cNvSpPr txBox="1"/>
              <p:nvPr/>
            </p:nvSpPr>
            <p:spPr>
              <a:xfrm>
                <a:off x="8747426" y="3859633"/>
                <a:ext cx="1031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7A4BF85-1544-44C9-B0D7-A7A0B0E9D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26" y="3859633"/>
                <a:ext cx="103128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898C13B4-6EB6-444A-996F-028E0F369A9B}"/>
              </a:ext>
            </a:extLst>
          </p:cNvPr>
          <p:cNvSpPr txBox="1"/>
          <p:nvPr/>
        </p:nvSpPr>
        <p:spPr>
          <a:xfrm>
            <a:off x="7558224" y="6226031"/>
            <a:ext cx="189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Ti-6Al-4V Temp. Spectrum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965741E-E59B-44BD-8C3C-73E6D5BBCAA3}"/>
                  </a:ext>
                </a:extLst>
              </p:cNvPr>
              <p:cNvSpPr txBox="1"/>
              <p:nvPr/>
            </p:nvSpPr>
            <p:spPr>
              <a:xfrm>
                <a:off x="6949566" y="2878792"/>
                <a:ext cx="79692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𝑝h𝑎𝑠𝑒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965741E-E59B-44BD-8C3C-73E6D5BB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66" y="2878792"/>
                <a:ext cx="796926" cy="390748"/>
              </a:xfrm>
              <a:prstGeom prst="rect">
                <a:avLst/>
              </a:prstGeom>
              <a:blipFill>
                <a:blip r:embed="rId22"/>
                <a:stretch>
                  <a:fillRect l="-41985" r="-33588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4B03EC0-7E82-443C-9628-F1E237481BE4}"/>
                  </a:ext>
                </a:extLst>
              </p:cNvPr>
              <p:cNvSpPr txBox="1"/>
              <p:nvPr/>
            </p:nvSpPr>
            <p:spPr>
              <a:xfrm>
                <a:off x="8649763" y="2931520"/>
                <a:ext cx="1167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≈1010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4B03EC0-7E82-443C-9628-F1E237481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763" y="2931520"/>
                <a:ext cx="116731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A65F09-CD1A-4DDA-8262-654F0C8DFA1E}"/>
              </a:ext>
            </a:extLst>
          </p:cNvPr>
          <p:cNvCxnSpPr>
            <a:cxnSpLocks/>
            <a:stCxn id="78" idx="0"/>
            <a:endCxn id="83" idx="2"/>
          </p:cNvCxnSpPr>
          <p:nvPr/>
        </p:nvCxnSpPr>
        <p:spPr>
          <a:xfrm flipV="1">
            <a:off x="9263069" y="4228965"/>
            <a:ext cx="0" cy="3823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1E53573-125D-4952-9CD2-E02626E02B76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9263069" y="5442263"/>
            <a:ext cx="0" cy="7037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0934EA3-AA04-44B1-9BEC-669F8D390EA2}"/>
              </a:ext>
            </a:extLst>
          </p:cNvPr>
          <p:cNvSpPr txBox="1"/>
          <p:nvPr/>
        </p:nvSpPr>
        <p:spPr>
          <a:xfrm>
            <a:off x="2457" y="-15198"/>
            <a:ext cx="269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Jared Darius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Lugo</a:t>
            </a:r>
          </a:p>
        </p:txBody>
      </p:sp>
      <p:sp>
        <p:nvSpPr>
          <p:cNvPr id="96" name="Arrow: Up 95">
            <a:extLst>
              <a:ext uri="{FF2B5EF4-FFF2-40B4-BE49-F238E27FC236}">
                <a16:creationId xmlns:a16="http://schemas.microsoft.com/office/drawing/2014/main" id="{AB3D7336-21FC-4AAD-810A-0D8F76A7E74B}"/>
              </a:ext>
            </a:extLst>
          </p:cNvPr>
          <p:cNvSpPr/>
          <p:nvPr/>
        </p:nvSpPr>
        <p:spPr>
          <a:xfrm rot="5400000">
            <a:off x="8102472" y="1702531"/>
            <a:ext cx="295469" cy="531845"/>
          </a:xfrm>
          <a:prstGeom prst="upArrow">
            <a:avLst>
              <a:gd name="adj1" fmla="val 26643"/>
              <a:gd name="adj2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FB6BE55-A9F2-4BBE-92FA-7B7710A7B6D2}"/>
                  </a:ext>
                </a:extLst>
              </p:cNvPr>
              <p:cNvSpPr txBox="1"/>
              <p:nvPr/>
            </p:nvSpPr>
            <p:spPr>
              <a:xfrm>
                <a:off x="8588399" y="1756142"/>
                <a:ext cx="1257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≈166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FB6BE55-A9F2-4BBE-92FA-7B7710A7B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99" y="1756142"/>
                <a:ext cx="125760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72F9FEE-61CF-4B74-B7A0-D61BC442FF81}"/>
              </a:ext>
            </a:extLst>
          </p:cNvPr>
          <p:cNvSpPr/>
          <p:nvPr/>
        </p:nvSpPr>
        <p:spPr>
          <a:xfrm>
            <a:off x="3811335" y="2857157"/>
            <a:ext cx="383710" cy="390748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94E099-C044-4595-8791-8488BBC4BCDE}"/>
              </a:ext>
            </a:extLst>
          </p:cNvPr>
          <p:cNvSpPr txBox="1"/>
          <p:nvPr/>
        </p:nvSpPr>
        <p:spPr>
          <a:xfrm>
            <a:off x="4676397" y="2477134"/>
            <a:ext cx="948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alatino Linotype" panose="02040502050505030304" pitchFamily="18" charset="0"/>
              </a:rPr>
              <a:t>Grains</a:t>
            </a:r>
          </a:p>
          <a:p>
            <a:pPr algn="ctr"/>
            <a:r>
              <a:rPr lang="en-US" sz="1400" dirty="0">
                <a:latin typeface="Palatino Linotype" panose="02040502050505030304" pitchFamily="18" charset="0"/>
              </a:rPr>
              <a:t>Pores</a:t>
            </a:r>
          </a:p>
          <a:p>
            <a:pPr algn="ctr"/>
            <a:r>
              <a:rPr lang="en-US" sz="1400" dirty="0">
                <a:latin typeface="Palatino Linotype" panose="02040502050505030304" pitchFamily="18" charset="0"/>
              </a:rPr>
              <a:t>Particles</a:t>
            </a:r>
          </a:p>
          <a:p>
            <a:pPr algn="ctr"/>
            <a:r>
              <a:rPr lang="en-US" sz="1400" dirty="0">
                <a:latin typeface="Palatino Linotype" panose="02040502050505030304" pitchFamily="18" charset="0"/>
              </a:rPr>
              <a:t>Oxides</a:t>
            </a:r>
          </a:p>
          <a:p>
            <a:pPr algn="ctr"/>
            <a:r>
              <a:rPr lang="en-US" sz="1400" dirty="0">
                <a:latin typeface="Palatino Linotype" panose="02040502050505030304" pitchFamily="18" charset="0"/>
              </a:rPr>
              <a:t>Phases</a:t>
            </a:r>
          </a:p>
        </p:txBody>
      </p:sp>
      <p:sp>
        <p:nvSpPr>
          <p:cNvPr id="109" name="Left Brace 108">
            <a:extLst>
              <a:ext uri="{FF2B5EF4-FFF2-40B4-BE49-F238E27FC236}">
                <a16:creationId xmlns:a16="http://schemas.microsoft.com/office/drawing/2014/main" id="{F803CB4B-40BE-4377-80F4-6FEA7214A624}"/>
              </a:ext>
            </a:extLst>
          </p:cNvPr>
          <p:cNvSpPr/>
          <p:nvPr/>
        </p:nvSpPr>
        <p:spPr>
          <a:xfrm>
            <a:off x="4633953" y="2464552"/>
            <a:ext cx="179584" cy="1169551"/>
          </a:xfrm>
          <a:prstGeom prst="leftBrace">
            <a:avLst>
              <a:gd name="adj1" fmla="val 5494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9360BE3-3E97-4AF2-A9A1-35F901CC6CE1}"/>
              </a:ext>
            </a:extLst>
          </p:cNvPr>
          <p:cNvCxnSpPr>
            <a:cxnSpLocks/>
            <a:stCxn id="109" idx="1"/>
            <a:endCxn id="106" idx="6"/>
          </p:cNvCxnSpPr>
          <p:nvPr/>
        </p:nvCxnSpPr>
        <p:spPr>
          <a:xfrm flipH="1">
            <a:off x="4195045" y="3049328"/>
            <a:ext cx="438908" cy="320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3B75A6B1-3EEC-47EE-A27D-FDB4EF7AFB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60" y="100837"/>
            <a:ext cx="1635406" cy="16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6ED29ED9D464F9CFD9E4CC64E62A5" ma:contentTypeVersion="13" ma:contentTypeDescription="Create a new document." ma:contentTypeScope="" ma:versionID="d6f998d56ca8ba1c8bc7569408a2c7d8">
  <xsd:schema xmlns:xsd="http://www.w3.org/2001/XMLSchema" xmlns:xs="http://www.w3.org/2001/XMLSchema" xmlns:p="http://schemas.microsoft.com/office/2006/metadata/properties" xmlns:ns3="aa349a58-c6fa-4c4d-8cfd-a1e00aaad568" xmlns:ns4="62d2374e-7995-466b-a614-8888a3aab7c3" targetNamespace="http://schemas.microsoft.com/office/2006/metadata/properties" ma:root="true" ma:fieldsID="36dfa5f3a409853bfa0536885573b6c1" ns3:_="" ns4:_="">
    <xsd:import namespace="aa349a58-c6fa-4c4d-8cfd-a1e00aaad568"/>
    <xsd:import namespace="62d2374e-7995-466b-a614-8888a3aab7c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9a58-c6fa-4c4d-8cfd-a1e00aaad5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2374e-7995-466b-a614-8888a3aab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E0254-86B9-4DE4-AB1D-038DBD9F67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CFE025-1FFD-4712-95D2-0C21FE0FB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6277F-C9CB-4DAA-AFDA-43452EF24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9a58-c6fa-4c4d-8cfd-a1e00aaad568"/>
    <ds:schemaRef ds:uri="62d2374e-7995-466b-a614-8888a3aab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3311</TotalTime>
  <Words>596</Words>
  <Application>Microsoft Office PowerPoint</Application>
  <PresentationFormat>Widescreen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Darius, Jared M (Mechanical Engineering)</dc:creator>
  <cp:lastModifiedBy>Darius, Jared Michael (Mechanical Engineering)</cp:lastModifiedBy>
  <cp:revision>8</cp:revision>
  <dcterms:created xsi:type="dcterms:W3CDTF">2020-03-10T18:49:39Z</dcterms:created>
  <dcterms:modified xsi:type="dcterms:W3CDTF">2021-03-12T19:20:43Z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0x010100B026ED29ED9D464F9CFD9E4CC64E62A5</vt:lpwstr>
  </property>
</Properties>
</file>