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75" r:id="rId6"/>
    <p:sldId id="271" r:id="rId7"/>
    <p:sldId id="263" r:id="rId8"/>
    <p:sldId id="258" r:id="rId9"/>
    <p:sldId id="261" r:id="rId10"/>
    <p:sldId id="262" r:id="rId11"/>
    <p:sldId id="269" r:id="rId12"/>
    <p:sldId id="274" r:id="rId13"/>
    <p:sldId id="276" r:id="rId14"/>
    <p:sldId id="265" r:id="rId15"/>
    <p:sldId id="272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nam, Jody" initials="VJ" lastIdx="7" clrIdx="0">
    <p:extLst>
      <p:ext uri="{19B8F6BF-5375-455C-9EA6-DF929625EA0E}">
        <p15:presenceInfo xmlns:p15="http://schemas.microsoft.com/office/powerpoint/2012/main" userId="S::jvernam@liberty.edu::a28f1233-8557-4f07-8479-200c2f9bd3ef" providerId="AD"/>
      </p:ext>
    </p:extLst>
  </p:cmAuthor>
  <p:cmAuthor id="2" name="Edwards, Nivischi (Ctr for Counseling &amp; Family Studies)" initials="ES" lastIdx="10" clrIdx="1">
    <p:extLst>
      <p:ext uri="{19B8F6BF-5375-455C-9EA6-DF929625EA0E}">
        <p15:presenceInfo xmlns:p15="http://schemas.microsoft.com/office/powerpoint/2012/main" userId="S::nedwards10@liberty.edu::bc0b3f5d-198c-4c86-9f60-49ff8ba9daf4" providerId="AD"/>
      </p:ext>
    </p:extLst>
  </p:cmAuthor>
  <p:cmAuthor id="3" name="Bohecker, Lynn (Ctr for Counseling &amp; Family Studies)" initials="BS" lastIdx="2" clrIdx="2">
    <p:extLst>
      <p:ext uri="{19B8F6BF-5375-455C-9EA6-DF929625EA0E}">
        <p15:presenceInfo xmlns:p15="http://schemas.microsoft.com/office/powerpoint/2012/main" userId="S::lrbohecker@liberty.edu::5764d75d-ecb9-47bb-934d-1e2e069103ce" providerId="AD"/>
      </p:ext>
    </p:extLst>
  </p:cmAuthor>
  <p:cmAuthor id="4" name="Falkenstien, Bridger Dale" initials="FD" lastIdx="2" clrIdx="3">
    <p:extLst>
      <p:ext uri="{19B8F6BF-5375-455C-9EA6-DF929625EA0E}">
        <p15:presenceInfo xmlns:p15="http://schemas.microsoft.com/office/powerpoint/2012/main" userId="S::bdfalkenstien@liberty.edu::90274370-3299-4b4c-b44e-d8d56cdf7e79" providerId="AD"/>
      </p:ext>
    </p:extLst>
  </p:cmAuthor>
  <p:cmAuthor id="5" name="Paulson, Brian Neil" initials="PN" lastIdx="3" clrIdx="4">
    <p:extLst>
      <p:ext uri="{19B8F6BF-5375-455C-9EA6-DF929625EA0E}">
        <p15:presenceInfo xmlns:p15="http://schemas.microsoft.com/office/powerpoint/2012/main" userId="S::bpaulson@liberty.edu::45b26983-45f3-4b2c-9ed9-f16d2674c6b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F0D87-4D74-4B8E-85B6-814C9DC138BD}" v="58" dt="2021-03-13T03:23:43.430"/>
    <p1510:client id="{46CCE474-31D7-471C-9061-774BAAE4E2CD}" v="96" dt="2021-03-12T23:16:11.865"/>
    <p1510:client id="{8C6481F1-2E0E-48A3-B321-3988F42A5B75}" v="24" dt="2021-03-13T02:31:13.140"/>
    <p1510:client id="{B1B10A38-B384-4680-8C47-B84ABF2B489E}" v="25" dt="2021-03-12T23:21:01.331"/>
    <p1510:client id="{BFC90A2A-84CC-4090-A1EE-0D50B6512412}" v="447" dt="2021-03-12T13:42:48.994"/>
    <p1510:client id="{EEF8A0B7-06C7-4C29-B1C2-E7464DE9D595}" v="4" dt="2021-03-13T03:25:02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2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63F41-35EE-4181-B136-4493F8BE97B7}" type="datetimeFigureOut">
              <a:rPr lang="en-US"/>
              <a:t>3/12/2021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7D058-4083-4EBC-8B23-1E216132B1F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5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-net.org/?Leadership_Practice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cacrep.org/wp-content/uploads/2017/08/2016-Standards-with-citations.pdf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Bridger introduce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33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Brian Slide</a:t>
            </a:r>
          </a:p>
          <a:p>
            <a:r>
              <a:rPr lang="en-US" dirty="0">
                <a:cs typeface="Calibri"/>
              </a:rPr>
              <a:t>Look at Lenz article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1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Brian Slide</a:t>
            </a:r>
          </a:p>
          <a:p>
            <a:r>
              <a:rPr lang="en-US" dirty="0">
                <a:cs typeface="Calibri"/>
              </a:rPr>
              <a:t>Look at Lenz article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69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Bridger Present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CACREP</a:t>
            </a:r>
          </a:p>
          <a:p>
            <a:r>
              <a:rPr lang="en-US" dirty="0"/>
              <a:t>Mentoring is a component of professional identity, teaching pedagogy methods, and the supervisory process (CACREP, 2015).</a:t>
            </a:r>
            <a:endParaRPr lang="en-US" dirty="0">
              <a:cs typeface="Calibri"/>
            </a:endParaRPr>
          </a:p>
          <a:p>
            <a:endParaRPr lang="en-US" dirty="0"/>
          </a:p>
          <a:p>
            <a:r>
              <a:rPr lang="en-US" dirty="0"/>
              <a:t>Chi Sigma Iota</a:t>
            </a:r>
            <a:endParaRPr lang="en-US" dirty="0">
              <a:cs typeface="Calibri"/>
            </a:endParaRPr>
          </a:p>
          <a:p>
            <a:r>
              <a:rPr lang="en-US" dirty="0"/>
              <a:t>Exemplary leaders demonstrate effective mentorship (CSI, 1999; Oller &amp; Teeling, 2021).</a:t>
            </a:r>
            <a:endParaRPr lang="en-US" dirty="0">
              <a:cs typeface="Calibri"/>
            </a:endParaRPr>
          </a:p>
          <a:p>
            <a:endParaRPr lang="en-US" dirty="0"/>
          </a:p>
          <a:p>
            <a:r>
              <a:rPr lang="en-US" dirty="0"/>
              <a:t>ACA</a:t>
            </a:r>
            <a:endParaRPr lang="en-US" dirty="0">
              <a:cs typeface="Calibri"/>
            </a:endParaRPr>
          </a:p>
          <a:p>
            <a:r>
              <a:rPr lang="en-US" dirty="0"/>
              <a:t>A necessity for advancing the future of counseling through unifying and strengthening the profession (Kaplan &amp; Gladding, 2011).</a:t>
            </a:r>
            <a:endParaRPr lang="en-US" dirty="0">
              <a:cs typeface="Calibri"/>
            </a:endParaRPr>
          </a:p>
          <a:p>
            <a:endParaRPr lang="en-US" dirty="0"/>
          </a:p>
          <a:p>
            <a:r>
              <a:rPr lang="en-US" dirty="0"/>
              <a:t>Chi Sigma Iota Academy of Leaders. (1999). </a:t>
            </a:r>
            <a:r>
              <a:rPr lang="en-US" i="1" dirty="0"/>
              <a:t>Principles and practices of leadership excellence</a:t>
            </a:r>
            <a:r>
              <a:rPr lang="en-US" dirty="0"/>
              <a:t>. </a:t>
            </a:r>
            <a:endParaRPr lang="en-US" dirty="0">
              <a:cs typeface="Calibri"/>
            </a:endParaRPr>
          </a:p>
          <a:p>
            <a:r>
              <a:rPr lang="en-US" dirty="0"/>
              <a:t>Greensboro, NC: Author.  </a:t>
            </a:r>
            <a:r>
              <a:rPr lang="en-US" dirty="0">
                <a:hlinkClick r:id="rId3"/>
              </a:rPr>
              <a:t>http://www.csi-net.org/?Leadership_Practices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Principle 8, “Exemplary leaders place an emphasis on mentoring, encouraging, and empowering others.”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/>
              <a:t>Council for Accreditation of Counseling and Related Educational Programs. (2015). 2016 </a:t>
            </a:r>
            <a:endParaRPr lang="en-US" dirty="0">
              <a:cs typeface="Calibri"/>
            </a:endParaRPr>
          </a:p>
          <a:p>
            <a:r>
              <a:rPr lang="en-US" dirty="0"/>
              <a:t>CACREP Standards.  </a:t>
            </a:r>
            <a:r>
              <a:rPr lang="en-US" dirty="0">
                <a:hlinkClick r:id="rId4"/>
              </a:rPr>
              <a:t>http://www.cacrep.org/wp-content/uploads/2017/08/2016-Standards-with-citations.pdf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Section 6 Doctoral Standards, </a:t>
            </a:r>
            <a:r>
              <a:rPr lang="en-US" dirty="0" err="1"/>
              <a:t>B.Doctoral</a:t>
            </a:r>
            <a:r>
              <a:rPr lang="en-US" dirty="0"/>
              <a:t> Professional Identity 3.Teaching </a:t>
            </a:r>
            <a:r>
              <a:rPr lang="en-US" dirty="0" err="1"/>
              <a:t>i</a:t>
            </a:r>
            <a:r>
              <a:rPr lang="en-US" dirty="0"/>
              <a:t>. role mentoring in counselor education p. 35; p. 41-44 mentoring in group and individual supervision 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ACA 2011: 20/20 vision to guide the field for 2020 and emphasize mentorship as ethical and identity need for counselors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8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Jody Present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dirty="0"/>
              <a:t>Faculty face numerous challenges.</a:t>
            </a:r>
            <a:endParaRPr lang="en-US" dirty="0"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dirty="0"/>
              <a:t>How faculty cope with these challenges impacts students, programs, and institutions.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Cicco, 2020, general overview of stress to educators, counselors, and administrators due to the pandemic challenges and changes</a:t>
            </a:r>
            <a:endParaRPr lang="en-US" dirty="0"/>
          </a:p>
          <a:p>
            <a:r>
              <a:rPr lang="en-US" dirty="0">
                <a:cs typeface="Calibri"/>
              </a:rPr>
              <a:t>Hill, 2004: cited sources and noted: role</a:t>
            </a:r>
            <a:r>
              <a:rPr lang="en-US" dirty="0"/>
              <a:t> overload, insufficient feedback, inadequate resources, lack of collegial support; unrealistic expectations; recommended mentorship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Hutchins &amp; Rainbolt, 2017: imposter syndrome (lack of belief in competence) occurred with faculty members in qualitative study; seeking support from mentor helped overcome imposter thoughts and feelings</a:t>
            </a:r>
          </a:p>
          <a:p>
            <a:r>
              <a:rPr lang="en-US" dirty="0" err="1">
                <a:cs typeface="Calibri"/>
              </a:rPr>
              <a:t>Trepal</a:t>
            </a:r>
            <a:r>
              <a:rPr lang="en-US" dirty="0">
                <a:cs typeface="Calibri"/>
              </a:rPr>
              <a:t> &amp; Stinchfield, 2012: student to student; mentorship helped at stage of doctoral student; stress from balancing motherhood for women counselor educators: balancing work/life roles; lack of support and perceived discrimination; mentorship noted as helpful to participants when faculty and doctoral students</a:t>
            </a:r>
          </a:p>
          <a:p>
            <a:r>
              <a:rPr lang="en-US" dirty="0">
                <a:cs typeface="Calibri"/>
              </a:rPr>
              <a:t>Hill, 2009: </a:t>
            </a:r>
            <a:r>
              <a:rPr lang="en-US" dirty="0" err="1">
                <a:cs typeface="Calibri"/>
              </a:rPr>
              <a:t>pretenured</a:t>
            </a:r>
            <a:r>
              <a:rPr lang="en-US" dirty="0">
                <a:cs typeface="Calibri"/>
              </a:rPr>
              <a:t> more likely experience anxiety and irritability; had fewer coping skills, including social support; "</a:t>
            </a:r>
            <a:r>
              <a:rPr lang="en-US" dirty="0"/>
              <a:t>more role overload, unclear expectations, feelings of being personally isolated, concentration difficulties, more interpersonal strain, and stress-related physical symptoms" p.58; recommends mentorship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Woo et al., 2019: faculty to faculty; presence of mentorship may reduce burnout and turnover with junior faculty members from minority populations; recommend informal and formal; faculty to faculty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7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Jody Present</a:t>
            </a:r>
          </a:p>
          <a:p>
            <a:r>
              <a:rPr lang="en-US" dirty="0">
                <a:cs typeface="Calibri"/>
              </a:rPr>
              <a:t>Behaviors they do</a:t>
            </a:r>
            <a:endParaRPr lang="en-US" dirty="0"/>
          </a:p>
          <a:p>
            <a:r>
              <a:rPr lang="en-US" dirty="0">
                <a:cs typeface="Calibri"/>
              </a:rPr>
              <a:t>Activities with mentees</a:t>
            </a:r>
          </a:p>
          <a:p>
            <a:r>
              <a:rPr lang="en-US" dirty="0">
                <a:cs typeface="Calibri"/>
              </a:rPr>
              <a:t>Characteristics: cross cultural</a:t>
            </a:r>
          </a:p>
          <a:p>
            <a:r>
              <a:rPr lang="en-US" dirty="0">
                <a:cs typeface="Calibri"/>
              </a:rPr>
              <a:t>Adequate knowledge of area for mentorship</a:t>
            </a:r>
          </a:p>
          <a:p>
            <a:r>
              <a:rPr lang="en-US" dirty="0">
                <a:cs typeface="Calibri"/>
              </a:rPr>
              <a:t>Positive dispositional traits</a:t>
            </a:r>
          </a:p>
          <a:p>
            <a:r>
              <a:rPr lang="en-US" dirty="0">
                <a:cs typeface="Calibri"/>
              </a:rPr>
              <a:t>Ethical and professional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44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Brian Present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Read up on Grant-Vallone and </a:t>
            </a:r>
            <a:r>
              <a:rPr lang="en-US" dirty="0" err="1">
                <a:cs typeface="Calibri"/>
              </a:rPr>
              <a:t>Yomtov</a:t>
            </a:r>
            <a:r>
              <a:rPr lang="en-US" dirty="0">
                <a:cs typeface="Calibri"/>
              </a:rPr>
              <a:t> for brief description.</a:t>
            </a:r>
            <a:endParaRPr lang="en-US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50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Bridger Slide</a:t>
            </a:r>
          </a:p>
          <a:p>
            <a:r>
              <a:rPr lang="en-US" dirty="0">
                <a:cs typeface="Calibri"/>
              </a:rPr>
              <a:t>Look at Lenz article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69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Bridger Slide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7D058-4083-4EBC-8B23-1E216132B1F4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2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6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1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7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9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1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2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2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6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3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5EB0-0F45-7E48-827F-CF36DA4C0AB4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26634/jet.17.3.17545" TargetMode="External"/><Relationship Id="rId3" Type="http://schemas.openxmlformats.org/officeDocument/2006/relationships/hyperlink" Target="https://ir.library.illinoisstate.edu/tlcsd/vol1/iss2/3" TargetMode="External"/><Relationship Id="rId7" Type="http://schemas.openxmlformats.org/officeDocument/2006/relationships/hyperlink" Target="http://www.csi-net.org/?Leadership_Practice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002/j.1556-6978.1990.tb01179.x" TargetMode="External"/><Relationship Id="rId5" Type="http://schemas.openxmlformats.org/officeDocument/2006/relationships/hyperlink" Target="https://doi.org/10.1002/j.1556-6978.2011.tb00118.x" TargetMode="External"/><Relationship Id="rId4" Type="http://schemas.openxmlformats.org/officeDocument/2006/relationships/hyperlink" Target="https://doi.org/10.1002/j.1556-6978.2012.00012.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crep.org/for-programs/2016-cacrep-standards/" TargetMode="External"/><Relationship Id="rId7" Type="http://schemas.openxmlformats.org/officeDocument/2006/relationships/hyperlink" Target="https://doi.org/10.1002/j.2161-1882.2014.00057.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002/j.1556-6678.2009.tb00549.x" TargetMode="External"/><Relationship Id="rId5" Type="http://schemas.openxmlformats.org/officeDocument/2006/relationships/hyperlink" Target="https://doi.org/10.1002/j.1556-6978.2004.tb01866.x" TargetMode="External"/><Relationship Id="rId4" Type="http://schemas.openxmlformats.org/officeDocument/2006/relationships/hyperlink" Target="https://doi.org/10.2190/C0T7-YX50-F71V-00CW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sa=t%26rct=j%26q=%26esrc=s%26source=web%26cd=%26cad=rja%26uact=8%26ved=2ahUKEwjniciC9ZbvAhWEHc0KHTgoAawQFjADegQIChAD%26url=https:/www.scirp.org/(S(i43dyn45teexjx455qlt3d2q))/reference/ReferencesPapers.aspx" TargetMode="External"/><Relationship Id="rId7" Type="http://schemas.openxmlformats.org/officeDocument/2006/relationships/hyperlink" Target="https://doi.org/10.1177/152102511561139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002/joec.12114" TargetMode="External"/><Relationship Id="rId5" Type="http://schemas.openxmlformats.org/officeDocument/2006/relationships/hyperlink" Target="https://doi.org/10.1002/j.1556-6978.2012.00008.x" TargetMode="External"/><Relationship Id="rId4" Type="http://schemas.openxmlformats.org/officeDocument/2006/relationships/hyperlink" Target="https://trace.tennessee.edu/tsc/vol3/iss1/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6055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>
                <a:solidFill>
                  <a:schemeClr val="bg1"/>
                </a:solidFill>
                <a:latin typeface="Meiryo"/>
                <a:ea typeface="Meiryo"/>
              </a:rPr>
              <a:t>Developing Peer Mentorship in Counselor Education: A Literature Review</a:t>
            </a:r>
            <a:endParaRPr lang="en-US">
              <a:solidFill>
                <a:schemeClr val="bg1"/>
              </a:solidFill>
              <a:ea typeface="+mj-lt"/>
              <a:cs typeface="+mj-lt"/>
            </a:endParaRPr>
          </a:p>
          <a:p>
            <a:endParaRPr lang="en-US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77884"/>
            <a:ext cx="8796421" cy="29101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cs typeface="Calibri"/>
              </a:rPr>
              <a:t>Liberty University Research Week</a:t>
            </a:r>
          </a:p>
          <a:p>
            <a:pPr algn="l"/>
            <a:r>
              <a:rPr lang="en-US" dirty="0">
                <a:solidFill>
                  <a:schemeClr val="bg1"/>
                </a:solidFill>
                <a:cs typeface="Calibri"/>
              </a:rPr>
              <a:t>Bridger </a:t>
            </a:r>
            <a:r>
              <a:rPr lang="en-US" dirty="0" err="1">
                <a:solidFill>
                  <a:schemeClr val="bg1"/>
                </a:solidFill>
                <a:cs typeface="Calibri"/>
              </a:rPr>
              <a:t>Falkenstien</a:t>
            </a:r>
            <a:r>
              <a:rPr lang="en-US" dirty="0">
                <a:solidFill>
                  <a:schemeClr val="bg1"/>
                </a:solidFill>
                <a:cs typeface="Calibri"/>
              </a:rPr>
              <a:t>, MS, NCC, PLPC | Brian Paulson, LMHC, MA |  Jody Vernam, MA, NCC, LPC</a:t>
            </a:r>
          </a:p>
          <a:p>
            <a:pPr algn="l"/>
            <a:r>
              <a:rPr lang="en-US" dirty="0">
                <a:solidFill>
                  <a:schemeClr val="bg1"/>
                </a:solidFill>
                <a:cs typeface="Calibri"/>
              </a:rPr>
              <a:t>Doctoral Students Counselor Education and Supervision Program</a:t>
            </a:r>
          </a:p>
          <a:p>
            <a:pPr algn="l"/>
            <a:r>
              <a:rPr lang="en-US" dirty="0">
                <a:solidFill>
                  <a:schemeClr val="bg1"/>
                </a:solidFill>
                <a:cs typeface="Calibri"/>
              </a:rPr>
              <a:t>Department of Counselor Education and Family Studies</a:t>
            </a:r>
          </a:p>
        </p:txBody>
      </p:sp>
    </p:spTree>
    <p:extLst>
      <p:ext uri="{BB962C8B-B14F-4D97-AF65-F5344CB8AC3E}">
        <p14:creationId xmlns:p14="http://schemas.microsoft.com/office/powerpoint/2010/main" val="594620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9144000" cy="1074616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  <a:cs typeface="Calibri Light"/>
              </a:rPr>
              <a:t>Presenter Contact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  <a:cs typeface="Calibri"/>
              </a:rPr>
              <a:t>Bridger </a:t>
            </a:r>
            <a:r>
              <a:rPr lang="en-US" sz="3200" dirty="0" err="1">
                <a:solidFill>
                  <a:schemeClr val="bg1"/>
                </a:solidFill>
                <a:cs typeface="Calibri"/>
              </a:rPr>
              <a:t>Falkenstien</a:t>
            </a:r>
            <a:r>
              <a:rPr lang="en-US" sz="3200" dirty="0">
                <a:solidFill>
                  <a:schemeClr val="bg1"/>
                </a:solidFill>
                <a:cs typeface="Calibri"/>
              </a:rPr>
              <a:t>, MS,NCC, PLPC 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cs typeface="Calibri"/>
              </a:rPr>
              <a:t>bdfalkenstien@liberty.edu</a:t>
            </a:r>
          </a:p>
          <a:p>
            <a:pPr marL="285750" indent="-285750">
              <a:buFont typeface="Arial"/>
              <a:buChar char="•"/>
            </a:pPr>
            <a:endParaRPr lang="en-US" sz="3200" dirty="0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  <a:cs typeface="Calibri"/>
              </a:rPr>
              <a:t>Brian Paulson, MA, LMHC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cs typeface="Calibri"/>
              </a:rPr>
              <a:t>bpaulson@liberty.edu</a:t>
            </a:r>
          </a:p>
          <a:p>
            <a:pPr marL="285750" indent="-285750">
              <a:buFont typeface="Arial"/>
              <a:buChar char="•"/>
            </a:pPr>
            <a:endParaRPr lang="en-US" sz="3200" dirty="0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  <a:cs typeface="Calibri"/>
              </a:rPr>
              <a:t>Jody Vernam, MA, NCC, LPC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cs typeface="Calibri"/>
              </a:rPr>
              <a:t>jvernam@liberty.edu</a:t>
            </a:r>
          </a:p>
        </p:txBody>
      </p:sp>
    </p:spTree>
    <p:extLst>
      <p:ext uri="{BB962C8B-B14F-4D97-AF65-F5344CB8AC3E}">
        <p14:creationId xmlns:p14="http://schemas.microsoft.com/office/powerpoint/2010/main" val="3828572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9144000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References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ea typeface="+mn-lt"/>
                <a:cs typeface="+mn-lt"/>
              </a:rPr>
              <a:t>Bellon-Harn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, M. L., &amp; Weinbaum, R. K. (2017). Cross-cultural peer-mentoring: Mentor outcomes and perspectives. 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Teaching and Learning in Communication Sciences &amp; Disorders, 1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(2), 1-30. 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https://ir.library.illinoisstate.edu/tlcsd/vol1/iss2/3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Borders, L. D., Wester, K. L., Granello, D. H., Chang, C. Y., Hays, D. G., Pepperell, J., &amp; Spurgeon, S. L. (2012). Association for counselor education and supervision guidelines for research mentorship: Development and implementation.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 Counselor Education and Supervision, 51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(3), 162-175. </a:t>
            </a:r>
          </a:p>
          <a:p>
            <a:r>
              <a:rPr lang="en-US" sz="1400" u="sng" dirty="0">
                <a:solidFill>
                  <a:schemeClr val="bg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https://doi.org/10.1002/j.1556-6978.2012.00012.x</a:t>
            </a:r>
            <a:endParaRPr lang="en-US" sz="1400" u="sng" dirty="0">
              <a:solidFill>
                <a:schemeClr val="bg1"/>
              </a:solidFill>
              <a:cs typeface="Calibri"/>
            </a:endParaRPr>
          </a:p>
          <a:p>
            <a:endParaRPr lang="en-US" sz="1400" u="sng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Borders, L. D., Young, J. S., Wester, K. L., Murray, C. E., </a:t>
            </a:r>
            <a:r>
              <a:rPr lang="en-US" sz="1400" dirty="0" err="1">
                <a:solidFill>
                  <a:schemeClr val="bg1"/>
                </a:solidFill>
                <a:ea typeface="+mn-lt"/>
                <a:cs typeface="+mn-lt"/>
              </a:rPr>
              <a:t>Villalba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, J. A., Lewis, T. F., &amp; Mobley, A. K. (2011). Mentoring promotion/tenure-seeking faculty: Principles of good practice within a counselor education program. 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Counselor Education &amp; Supervision, 50, 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171-188. 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https://doi.org/10.1002/j.1556-6978.2011.tb00118.x</a:t>
            </a:r>
            <a:endParaRPr lang="en-US" sz="1400" u="sng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Bowman, R. L., Bowman, V. E., &amp; </a:t>
            </a:r>
            <a:r>
              <a:rPr lang="en-US" sz="1400" dirty="0" err="1">
                <a:solidFill>
                  <a:schemeClr val="bg1"/>
                </a:solidFill>
                <a:ea typeface="+mn-lt"/>
                <a:cs typeface="+mn-lt"/>
              </a:rPr>
              <a:t>Delucia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, J. L. (1990). Mentoring in a graduate counseling </a:t>
            </a: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program: Students helping students.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 Counselor Education and Supervision, 30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(1), 58-65. </a:t>
            </a:r>
            <a:r>
              <a:rPr lang="en-US" sz="1400" u="sng" dirty="0">
                <a:solidFill>
                  <a:schemeClr val="bg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https://doi.org/10.1002/j.1556-6978.1990.tb01179.x</a:t>
            </a:r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Chi Sigma Iota Academy of Leaders. (1999). 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Principles and practice of leadership excellence. 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http://www.csi-net.org/?Leadership_Practices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endParaRPr lang="en-US" sz="1400" dirty="0">
              <a:solidFill>
                <a:schemeClr val="bg1"/>
              </a:solidFill>
              <a:cs typeface="Calibri"/>
            </a:endParaRPr>
          </a:p>
          <a:p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400" dirty="0" err="1">
                <a:solidFill>
                  <a:schemeClr val="bg1"/>
                </a:solidFill>
                <a:ea typeface="+mn-lt"/>
                <a:cs typeface="+mn-lt"/>
              </a:rPr>
              <a:t>Cicco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, G. (2020). Online instruction during a pandemic: Faculty collaboration and self-care. 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I-Manager's Journal of Educational Technology, 17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(3), 1. </a:t>
            </a: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https://doi.org/10.26634/jet.17.3.17545</a:t>
            </a:r>
            <a:endParaRPr lang="en-US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  <a:cs typeface="Calibri"/>
            </a:endParaRPr>
          </a:p>
          <a:p>
            <a:endParaRPr lang="en-US" sz="1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360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9144000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References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4185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Council for Accreditation of Counseling and Related Education Programs. (2015). 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The 2016 CACREP standards. 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http://www.cacrep.org/for-programs/2016-cacrep-standards/</a:t>
            </a:r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en-US" sz="1400" dirty="0"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Grant-Vallone, E., Reid, K., Umali, C., &amp; </a:t>
            </a:r>
            <a:r>
              <a:rPr lang="en-US" sz="1400" dirty="0" err="1">
                <a:solidFill>
                  <a:schemeClr val="bg1"/>
                </a:solidFill>
                <a:ea typeface="+mn-lt"/>
                <a:cs typeface="+mn-lt"/>
              </a:rPr>
              <a:t>Pohlert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, E. (2003). An analysis of the effects of self-esteem, social support, and participation in student support services on students' adjustment and commitment to college. 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Journal of College Student Retention: Research, Theory &amp; Practice, 5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(3), 255-274. </a:t>
            </a:r>
            <a:endParaRPr lang="en-US" sz="1400" dirty="0">
              <a:solidFill>
                <a:schemeClr val="bg1"/>
              </a:solidFill>
              <a:cs typeface="Calibri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https://doi.org/10.2190/C0T7-YX50-F71V-00CW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Hill, N. R. (2004). The challenges experienced by </a:t>
            </a:r>
            <a:r>
              <a:rPr lang="en-US" sz="1400" dirty="0" err="1">
                <a:solidFill>
                  <a:schemeClr val="bg1"/>
                </a:solidFill>
                <a:ea typeface="+mn-lt"/>
                <a:cs typeface="+mn-lt"/>
              </a:rPr>
              <a:t>pretenured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 faculty members in counselor education: A wellness perspective. 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Counselor Education and Supervision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, 44(2), 135-146. 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https://doi.org/10.1002/j.1556-6978.2004.tb01866.x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endParaRPr lang="en-US" sz="1600" dirty="0"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Hill, N. R. (2009). An empirical exploration of the occupational satisfaction of counselor educators: The influence of gender, tenure status, and minority status. Journal of Counseling and Development, 87(1), 55-61. 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https://doi.org/10.1002/j.1556-6678.2009.tb00549.x</a:t>
            </a:r>
            <a:endParaRPr lang="en-US" sz="1400" dirty="0">
              <a:solidFill>
                <a:schemeClr val="bg1"/>
              </a:solidFill>
              <a:cs typeface="Calibri"/>
            </a:endParaRPr>
          </a:p>
          <a:p>
            <a:endParaRPr lang="en-US" sz="1600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en-US" sz="1600" dirty="0">
                <a:solidFill>
                  <a:schemeClr val="bg1"/>
                </a:solidFill>
                <a:cs typeface="Calibri"/>
              </a:rPr>
              <a:t>Kaplan, D. M., &amp; Gladding, S. T. (2011). A vision for the future of counseling: The 20/20 principles for unifying and strengthening the profession. </a:t>
            </a:r>
            <a:r>
              <a:rPr lang="en-US" sz="1600" i="1" dirty="0">
                <a:solidFill>
                  <a:schemeClr val="bg1"/>
                </a:solidFill>
                <a:cs typeface="Calibri"/>
              </a:rPr>
              <a:t>Journal of Counseling &amp; Development, 89</a:t>
            </a:r>
            <a:r>
              <a:rPr lang="en-US" sz="1600" dirty="0">
                <a:solidFill>
                  <a:schemeClr val="bg1"/>
                </a:solidFill>
                <a:cs typeface="Calibri"/>
              </a:rPr>
              <a:t>, 367-372. https://doi.org/10.1002/j.1556-6678.2011.tb00101.x</a:t>
            </a:r>
            <a:endParaRPr lang="en-US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Lenz, A. S. (2014). Mediating effects of relationships with mentors on college adjustment. Journal of College Counseling, 17(3), 195-207. 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https://doi.org/10.1002/j.2161-1882.2014.00057.x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   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864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9144000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References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Minor, F. D. (2007). Building effective peer mentor programs. Learning communities and student affairs: Partnering for powerful learning. Olympia, WA: Washington Center, 57-69. </a:t>
            </a: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urlsa=t&amp;rct=j&amp;q=&amp;esrc=s&amp;source=web&amp;cd=&amp;cad=rja&amp;uact=8&amp;ved=2ahUKEwjniciC9ZbvAhWEHc0KHTgoAawQFjADegQIChAD&amp;url=https%3A%2F%2Fwww.scirp.org%2F(S(i43dyn45teexjx455qlt3d2q))%2Freference%2FReferencesPapers.aspx%3FReferenceID%3D1264343&amp;usg=AOvVaw2jCEQnzxHfm3UtKx1ZV3w9</a:t>
            </a:r>
            <a:endParaRPr lang="en-US" sz="1400" dirty="0">
              <a:solidFill>
                <a:schemeClr val="bg1"/>
              </a:solidFill>
              <a:cs typeface="Calibri"/>
            </a:endParaRPr>
          </a:p>
          <a:p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Oller, M. L., &amp; Teeling, S. S. (2021). Cross-cultural mentoring in counselor education: A call to action. </a:t>
            </a:r>
            <a:r>
              <a:rPr lang="en-US" sz="1400" i="1" dirty="0">
                <a:solidFill>
                  <a:schemeClr val="bg1"/>
                </a:solidFill>
                <a:ea typeface="+mn-lt"/>
                <a:cs typeface="+mn-lt"/>
              </a:rPr>
              <a:t>Teaching and Supervision in Counseling, 3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(1), 43-52. 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https://trace.tennessee.edu/tsc/vol3/iss1/5</a:t>
            </a:r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en-US" sz="1400" dirty="0">
              <a:solidFill>
                <a:schemeClr val="bg1"/>
              </a:solidFill>
              <a:cs typeface="Calibri"/>
            </a:endParaRPr>
          </a:p>
          <a:p>
            <a:r>
              <a:rPr lang="en-US" sz="1400" dirty="0" err="1">
                <a:solidFill>
                  <a:schemeClr val="bg1"/>
                </a:solidFill>
                <a:ea typeface="+mn-lt"/>
                <a:cs typeface="+mn-lt"/>
              </a:rPr>
              <a:t>Trepal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, H. C., &amp; Stinchfield, T. A. (2012). Experiences of motherhood in counselor education. Counselor Education and Supervision, 51(2), 112-126. </a:t>
            </a: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https://doi.org/10.1002/j.1556-6978.2012.00008.x</a:t>
            </a:r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en-US" sz="1400" dirty="0">
              <a:ea typeface="+mn-lt"/>
              <a:cs typeface="+mn-lt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Woo, H., Kim, H., &amp; Park, S. (2019). Burnout and turnover intentions among junior counseling  </a:t>
            </a: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faculty: Moderating role of mentoring. Journal of Employment Counseling, 56(2), 85-94. </a:t>
            </a: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https://doi.org/10.1002/joec.12114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  <a:cs typeface="Calibri"/>
            </a:endParaRP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Yomtov, D., Plunkett, S. W., Efrat, R., &amp; Marin, A. G. (2017). Can peer mentors improve first-year experiences of university students?. Journal of College Student Retention: Research, Theory &amp; Practice, 19(1), 25-44. </a:t>
            </a:r>
          </a:p>
          <a:p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https://doi.org/10.1177/1521025115611398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rgbClr val="FFFFFF"/>
              </a:solidFill>
              <a:cs typeface="Calibri"/>
            </a:endParaRPr>
          </a:p>
          <a:p>
            <a:endParaRPr lang="en-US" sz="1600" dirty="0">
              <a:solidFill>
                <a:srgbClr val="000000"/>
              </a:solidFill>
              <a:cs typeface="Calibri"/>
            </a:endParaRPr>
          </a:p>
          <a:p>
            <a:endParaRPr lang="en-US" sz="1600" dirty="0">
              <a:solidFill>
                <a:schemeClr val="bg1"/>
              </a:solidFill>
              <a:cs typeface="Calibri"/>
            </a:endParaRPr>
          </a:p>
          <a:p>
            <a:endParaRPr lang="en-US" sz="1600" dirty="0">
              <a:solidFill>
                <a:schemeClr val="bg1"/>
              </a:solidFill>
              <a:cs typeface="Calibri"/>
            </a:endParaRPr>
          </a:p>
          <a:p>
            <a:endParaRPr lang="en-US" sz="16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858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11357428" cy="1074616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  <a:ea typeface="+mj-lt"/>
                <a:cs typeface="+mj-lt"/>
              </a:rPr>
              <a:t>Overview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6028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Christian Worldview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Peer Mentorship in Counselor Education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Identified Problem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Description of Peer Mentorship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Benefits of Peer Mentorship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Potential Challenges to Peer Mentorship in Doctoral Counselor Education and Supervision Programs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Future Implications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sz="2800" dirty="0">
              <a:solidFill>
                <a:schemeClr val="bg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sz="2800" dirty="0">
              <a:solidFill>
                <a:schemeClr val="bg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sz="2800" dirty="0">
              <a:solidFill>
                <a:schemeClr val="bg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sz="28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234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11357428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Christian Worldview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40924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1 Thessalonians 5:11, 5:14; Romans 12:16</a:t>
            </a:r>
            <a:endParaRPr lang="en-US" sz="2800" dirty="0">
              <a:solidFill>
                <a:schemeClr val="bg1"/>
              </a:solidFill>
              <a:cs typeface="Calibri"/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Christians are to support one another.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Matthew 22:34-40, Romans 5:3-5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Loving our neighbors and supporting one another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Proverbs 27:17</a:t>
            </a:r>
            <a:endParaRPr lang="en-US" dirty="0">
              <a:solidFill>
                <a:schemeClr val="bg1"/>
              </a:solidFill>
              <a:cs typeface="Calibri"/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Mentors sharpen mentees.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1 Corinthians 4:14-21, ESV; Luke 6:40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Like discipleship, mentors encourage mentees to grow.                   </a:t>
            </a:r>
            <a:endParaRPr lang="en-US" sz="2800" dirty="0">
              <a:solidFill>
                <a:schemeClr val="bg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2859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11357428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Peer Mentorship in Counselor Education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38359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CACREP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Component of professional identity, teaching pedagogy, supervision 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(CACREP, 2015)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.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Chi Sigma Iota</a:t>
            </a:r>
            <a:endParaRPr lang="en-US" dirty="0">
              <a:solidFill>
                <a:schemeClr val="bg1"/>
              </a:solidFill>
              <a:cs typeface="Calibri"/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Exemplary leaders demonstrate effective mentorship 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(CSI, 1999; Oller &amp; Teeling, 2021)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.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ACA </a:t>
            </a:r>
            <a:endParaRPr lang="en-US" dirty="0">
              <a:solidFill>
                <a:schemeClr val="bg1"/>
              </a:solidFill>
              <a:cs typeface="Calibri"/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A necessity for advancing the future of counseling 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(Kaplan &amp; Gladding, 2011)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5003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9144000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cs typeface="Calibri Light" panose="020F0302020204030204"/>
              </a:rPr>
              <a:t>Problem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12045"/>
            <a:ext cx="11359661" cy="20282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Peer Mentoring as a solution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Peer Mentorship 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Faculty to faculty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Student to student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83914F-2410-48E5-AF2C-DF4735BA5907}"/>
              </a:ext>
            </a:extLst>
          </p:cNvPr>
          <p:cNvSpPr txBox="1"/>
          <p:nvPr/>
        </p:nvSpPr>
        <p:spPr>
          <a:xfrm>
            <a:off x="366918" y="6076576"/>
            <a:ext cx="944831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chemeClr val="bg1"/>
                </a:solidFill>
                <a:cs typeface="Calibri"/>
              </a:rPr>
              <a:t>(Cicco, 2020; Hill, 2004, 2009; </a:t>
            </a:r>
            <a:r>
              <a:rPr lang="en-US" sz="2000" dirty="0" err="1">
                <a:solidFill>
                  <a:schemeClr val="bg1"/>
                </a:solidFill>
                <a:cs typeface="Calibri"/>
              </a:rPr>
              <a:t>Trepal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 &amp; Stinchfield, 2012; Woo et al., 2019)</a:t>
            </a:r>
          </a:p>
        </p:txBody>
      </p:sp>
    </p:spTree>
    <p:extLst>
      <p:ext uri="{BB962C8B-B14F-4D97-AF65-F5344CB8AC3E}">
        <p14:creationId xmlns:p14="http://schemas.microsoft.com/office/powerpoint/2010/main" val="73501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Peer Mentorship Description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DC4D9-CBDC-4596-9A3C-D39009C979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Behaviors </a:t>
            </a:r>
            <a:endParaRPr lang="en-US">
              <a:solidFill>
                <a:schemeClr val="bg1"/>
              </a:solidFill>
              <a:ea typeface="+mn-lt"/>
              <a:cs typeface="+mn-lt"/>
            </a:endParaRPr>
          </a:p>
          <a:p>
            <a:pPr lvl="1"/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guidance, advice, and information </a:t>
            </a:r>
          </a:p>
          <a:p>
            <a:pPr lvl="1"/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emotional support for personal and academic concerns </a:t>
            </a:r>
          </a:p>
          <a:p>
            <a:pPr lvl="1"/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active</a:t>
            </a:r>
          </a:p>
          <a:p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Activities</a:t>
            </a:r>
          </a:p>
          <a:p>
            <a:pPr lvl="1"/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writing accountability groups</a:t>
            </a:r>
          </a:p>
          <a:p>
            <a:pPr lvl="1"/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discussion board monitors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D11D7-5980-4F36-A2BE-AD9AD21DDA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Characteristics</a:t>
            </a:r>
          </a:p>
          <a:p>
            <a:pPr lvl="1"/>
            <a:r>
              <a:rPr lang="en-US" dirty="0">
                <a:solidFill>
                  <a:schemeClr val="bg1"/>
                </a:solidFill>
                <a:cs typeface="Calibri"/>
              </a:rPr>
              <a:t>adequate knowledge</a:t>
            </a:r>
          </a:p>
          <a:p>
            <a:pPr lvl="1"/>
            <a:r>
              <a:rPr lang="en-US" dirty="0">
                <a:solidFill>
                  <a:schemeClr val="bg1"/>
                </a:solidFill>
                <a:cs typeface="Calibri"/>
              </a:rPr>
              <a:t>personal traits associated</a:t>
            </a:r>
          </a:p>
          <a:p>
            <a:pPr lvl="1"/>
            <a:r>
              <a:rPr lang="en-US" dirty="0">
                <a:solidFill>
                  <a:schemeClr val="bg1"/>
                </a:solidFill>
                <a:cs typeface="Calibri"/>
              </a:rPr>
              <a:t>Integrity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28AC81-08EE-48C4-BC41-B1583DAE2440}"/>
              </a:ext>
            </a:extLst>
          </p:cNvPr>
          <p:cNvSpPr txBox="1"/>
          <p:nvPr/>
        </p:nvSpPr>
        <p:spPr>
          <a:xfrm>
            <a:off x="368256" y="6180929"/>
            <a:ext cx="93351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chemeClr val="bg1"/>
                </a:solidFill>
                <a:cs typeface="Calibri"/>
              </a:rPr>
              <a:t>(Borders et al., 2012; Bowman et al., 1990)</a:t>
            </a:r>
          </a:p>
        </p:txBody>
      </p:sp>
    </p:spTree>
    <p:extLst>
      <p:ext uri="{BB962C8B-B14F-4D97-AF65-F5344CB8AC3E}">
        <p14:creationId xmlns:p14="http://schemas.microsoft.com/office/powerpoint/2010/main" val="154905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9144000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Peer Mentorship Benefits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35589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Training for future counselor educators. 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Influence on retention (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Grant-Vallone et al., 2003</a:t>
            </a: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)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Influence on integration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(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Yomtov et al,  2017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). </a:t>
            </a:r>
            <a:endParaRPr lang="en-US" sz="20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Collaborations with different departments and opportunities for</a:t>
            </a:r>
            <a:r>
              <a:rPr lang="en-US" sz="3200" dirty="0">
                <a:solidFill>
                  <a:schemeClr val="bg1"/>
                </a:solidFill>
                <a:ea typeface="+mn-lt"/>
                <a:cs typeface="+mn-lt"/>
              </a:rPr>
              <a:t> advancement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(Lenz, 2014)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.</a:t>
            </a:r>
            <a:endParaRPr lang="en-US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Grows the profession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 (Minor, 2007)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 increases satisfaction &amp; wellness 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(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Hill, 2004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; Woo et al., 2018)</a:t>
            </a: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21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11357428" cy="1074616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Potential Challenges to Peer Mentorship in Doctoral CES Programs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4739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Existing literature on CES doctoral programs</a:t>
            </a:r>
            <a:endParaRPr lang="en-US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Affirmative empirical support for the benefits of peer mentorship  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(Borders et al., 2011)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. </a:t>
            </a:r>
            <a:endParaRPr lang="en-US" dirty="0">
              <a:solidFill>
                <a:schemeClr val="bg1"/>
              </a:solidFill>
              <a:cs typeface="Calibri"/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Role diversity noted as a novel issue in the needs of CES doctoral students when considered for mentoring </a:t>
            </a:r>
            <a:r>
              <a:rPr lang="en-US" sz="2000" dirty="0">
                <a:solidFill>
                  <a:schemeClr val="bg1"/>
                </a:solidFill>
                <a:cs typeface="Calibri"/>
              </a:rPr>
              <a:t>(Oller &amp; Teeling, 2021)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. 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cs typeface="Calibri"/>
              </a:rPr>
              <a:t>Potential challenges from current experience 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Lack of motivation, unmet expectations, poor interpersonal skills, and inadequate program support 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(Bellon-Harn &amp; Weinbaum, 2017)</a:t>
            </a: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endParaRPr lang="en-US" sz="2800" dirty="0">
              <a:solidFill>
                <a:schemeClr val="bg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sz="28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805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34682-AEBD-4643-9ADA-9B934864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313470"/>
            <a:ext cx="11357428" cy="1074616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  <a:ea typeface="+mj-lt"/>
                <a:cs typeface="+mj-lt"/>
              </a:rPr>
              <a:t>Implications for Moving Forward</a:t>
            </a:r>
            <a:endParaRPr lang="en-US" sz="440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435F7-3267-412D-9D77-CDC5D2C4B754}"/>
              </a:ext>
            </a:extLst>
          </p:cNvPr>
          <p:cNvSpPr txBox="1"/>
          <p:nvPr/>
        </p:nvSpPr>
        <p:spPr>
          <a:xfrm>
            <a:off x="515816" y="1465385"/>
            <a:ext cx="11359661" cy="30808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>
                <a:solidFill>
                  <a:schemeClr val="bg1"/>
                </a:solidFill>
                <a:cs typeface="Calibri"/>
              </a:rPr>
              <a:t>The field of CES needs to engage in collaborative discussion about peer mentorship. 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800">
                <a:solidFill>
                  <a:schemeClr val="bg1"/>
                </a:solidFill>
                <a:cs typeface="Calibri"/>
              </a:rPr>
              <a:t>Peer mentorship should be implemented with guidelines to address continued support, cross-cultural sensitivity and overall mentorship quality </a:t>
            </a:r>
            <a:r>
              <a:rPr lang="en-US" sz="2000">
                <a:solidFill>
                  <a:schemeClr val="bg1"/>
                </a:solidFill>
                <a:cs typeface="Calibri"/>
              </a:rPr>
              <a:t>(Oller &amp; Teeling, 2021).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sz="2000">
              <a:solidFill>
                <a:schemeClr val="bg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sz="280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538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E10F791E15F4AB099AE5E36BF1298" ma:contentTypeVersion="10" ma:contentTypeDescription="Create a new document." ma:contentTypeScope="" ma:versionID="b6080451f901059c467bdd6e1e06ee53">
  <xsd:schema xmlns:xsd="http://www.w3.org/2001/XMLSchema" xmlns:xs="http://www.w3.org/2001/XMLSchema" xmlns:p="http://schemas.microsoft.com/office/2006/metadata/properties" xmlns:ns2="c4332140-dff5-478c-9ede-049afc464769" xmlns:ns3="d69632d0-0137-4037-8702-e08ff33f4313" targetNamespace="http://schemas.microsoft.com/office/2006/metadata/properties" ma:root="true" ma:fieldsID="e0f4301086f8eb5aeaad0fbe2baf67a1" ns2:_="" ns3:_="">
    <xsd:import namespace="c4332140-dff5-478c-9ede-049afc464769"/>
    <xsd:import namespace="d69632d0-0137-4037-8702-e08ff33f43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140-dff5-478c-9ede-049afc464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632d0-0137-4037-8702-e08ff33f431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203699-77C1-4399-8DAE-DE08880806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8BD3-3C13-47D3-AF47-37CE4726F17E}">
  <ds:schemaRefs>
    <ds:schemaRef ds:uri="c4332140-dff5-478c-9ede-049afc464769"/>
    <ds:schemaRef ds:uri="d69632d0-0137-4037-8702-e08ff33f431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C578338-F549-4CBC-8381-655CBF8411E8}">
  <ds:schemaRefs>
    <ds:schemaRef ds:uri="http://purl.org/dc/elements/1.1/"/>
    <ds:schemaRef ds:uri="http://schemas.microsoft.com/office/2006/metadata/properties"/>
    <ds:schemaRef ds:uri="c4332140-dff5-478c-9ede-049afc46476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d69632d0-0137-4037-8702-e08ff33f431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1983</Words>
  <Application>Microsoft Office PowerPoint</Application>
  <PresentationFormat>Widescreen</PresentationFormat>
  <Paragraphs>178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Meiryo</vt:lpstr>
      <vt:lpstr>Arial</vt:lpstr>
      <vt:lpstr>Arial,Sans-Serif</vt:lpstr>
      <vt:lpstr>Calibri</vt:lpstr>
      <vt:lpstr>Calibri Light</vt:lpstr>
      <vt:lpstr>Office Theme</vt:lpstr>
      <vt:lpstr>Developing Peer Mentorship in Counselor Education: A Literature Review </vt:lpstr>
      <vt:lpstr>Overview</vt:lpstr>
      <vt:lpstr>Christian Worldview</vt:lpstr>
      <vt:lpstr>Peer Mentorship in Counselor Education</vt:lpstr>
      <vt:lpstr>Problem Statement</vt:lpstr>
      <vt:lpstr>Peer Mentorship Description</vt:lpstr>
      <vt:lpstr>Peer Mentorship Benefits</vt:lpstr>
      <vt:lpstr>Potential Challenges to Peer Mentorship in Doctoral CES Programs</vt:lpstr>
      <vt:lpstr>Implications for Moving Forward</vt:lpstr>
      <vt:lpstr>Presenter Contact Information</vt:lpstr>
      <vt:lpstr>References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Vernam, Jody</cp:lastModifiedBy>
  <cp:revision>221</cp:revision>
  <dcterms:created xsi:type="dcterms:W3CDTF">2016-08-29T18:00:14Z</dcterms:created>
  <dcterms:modified xsi:type="dcterms:W3CDTF">2021-03-13T03:33:23Z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0x0101000AEE10F791E15F4AB099AE5E36BF1298</vt:lpwstr>
  </property>
</Properties>
</file>