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66" r:id="rId3"/>
    <p:sldId id="257" r:id="rId4"/>
    <p:sldId id="277" r:id="rId5"/>
    <p:sldId id="259" r:id="rId6"/>
    <p:sldId id="260" r:id="rId7"/>
    <p:sldId id="261" r:id="rId8"/>
    <p:sldId id="265" r:id="rId9"/>
    <p:sldId id="263" r:id="rId10"/>
    <p:sldId id="264" r:id="rId11"/>
    <p:sldId id="267" r:id="rId12"/>
    <p:sldId id="268" r:id="rId13"/>
    <p:sldId id="269" r:id="rId14"/>
    <p:sldId id="270" r:id="rId15"/>
    <p:sldId id="276" r:id="rId16"/>
    <p:sldId id="275" r:id="rId17"/>
    <p:sldId id="274"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496CCB-716A-0E46-82CF-750AE752233D}">
          <p14:sldIdLst>
            <p14:sldId id="258"/>
            <p14:sldId id="266"/>
            <p14:sldId id="257"/>
            <p14:sldId id="277"/>
            <p14:sldId id="259"/>
            <p14:sldId id="260"/>
            <p14:sldId id="261"/>
            <p14:sldId id="265"/>
            <p14:sldId id="263"/>
            <p14:sldId id="264"/>
            <p14:sldId id="267"/>
            <p14:sldId id="268"/>
            <p14:sldId id="269"/>
            <p14:sldId id="270"/>
            <p14:sldId id="276"/>
            <p14:sldId id="275"/>
            <p14:sldId id="274"/>
            <p14:sldId id="2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2"/>
    <p:restoredTop sz="70495"/>
  </p:normalViewPr>
  <p:slideViewPr>
    <p:cSldViewPr snapToGrid="0" snapToObjects="1">
      <p:cViewPr varScale="1">
        <p:scale>
          <a:sx n="88" d="100"/>
          <a:sy n="88" d="100"/>
        </p:scale>
        <p:origin x="1968" y="176"/>
      </p:cViewPr>
      <p:guideLst>
        <p:guide orient="horz" pos="1620"/>
        <p:guide pos="2880"/>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E2314-ED16-460E-A6AA-8C5935E1D829}"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26AB7527-C21F-4AC4-830E-6E91E67BF212}">
      <dgm:prSet/>
      <dgm:spPr>
        <a:solidFill>
          <a:schemeClr val="bg2"/>
        </a:solidFill>
      </dgm:spPr>
      <dgm:t>
        <a:bodyPr/>
        <a:lstStyle/>
        <a:p>
          <a:r>
            <a:rPr lang="en-US" dirty="0"/>
            <a:t>Protestants: Catholics can be saved if they have a relationship with Jesus and have professed him as Lord</a:t>
          </a:r>
        </a:p>
      </dgm:t>
    </dgm:pt>
    <dgm:pt modelId="{389494E1-A9D3-4512-9974-36658818465B}" type="parTrans" cxnId="{7EB98BEB-4F26-4995-97A1-98C9F2920414}">
      <dgm:prSet/>
      <dgm:spPr/>
      <dgm:t>
        <a:bodyPr/>
        <a:lstStyle/>
        <a:p>
          <a:endParaRPr lang="en-US"/>
        </a:p>
      </dgm:t>
    </dgm:pt>
    <dgm:pt modelId="{4C6D1278-EA36-4BB2-BD75-9344A1F08949}" type="sibTrans" cxnId="{7EB98BEB-4F26-4995-97A1-98C9F2920414}">
      <dgm:prSet/>
      <dgm:spPr/>
      <dgm:t>
        <a:bodyPr/>
        <a:lstStyle/>
        <a:p>
          <a:endParaRPr lang="en-US"/>
        </a:p>
      </dgm:t>
    </dgm:pt>
    <dgm:pt modelId="{A6978E51-02EA-46F9-BB87-A9C6F95A0101}">
      <dgm:prSet/>
      <dgm:spPr>
        <a:solidFill>
          <a:schemeClr val="bg2"/>
        </a:solidFill>
      </dgm:spPr>
      <dgm:t>
        <a:bodyPr/>
        <a:lstStyle/>
        <a:p>
          <a:r>
            <a:rPr lang="en-US"/>
            <a:t>Catholics: Protestants are our “separated brethren,” so they are still Christ-followers but not fully because they are removed from the Sacraments</a:t>
          </a:r>
        </a:p>
      </dgm:t>
    </dgm:pt>
    <dgm:pt modelId="{2CCB16C5-19FC-4D20-A78F-50BBD943DAE9}" type="parTrans" cxnId="{731FBBEF-6240-4616-803B-18FDE8162BBB}">
      <dgm:prSet/>
      <dgm:spPr/>
      <dgm:t>
        <a:bodyPr/>
        <a:lstStyle/>
        <a:p>
          <a:endParaRPr lang="en-US"/>
        </a:p>
      </dgm:t>
    </dgm:pt>
    <dgm:pt modelId="{B828F005-6E28-4D5C-B20E-F53113A8F50F}" type="sibTrans" cxnId="{731FBBEF-6240-4616-803B-18FDE8162BBB}">
      <dgm:prSet/>
      <dgm:spPr/>
      <dgm:t>
        <a:bodyPr/>
        <a:lstStyle/>
        <a:p>
          <a:endParaRPr lang="en-US"/>
        </a:p>
      </dgm:t>
    </dgm:pt>
    <dgm:pt modelId="{BEA70109-F007-8247-A401-767AF6F3908D}" type="pres">
      <dgm:prSet presAssocID="{372E2314-ED16-460E-A6AA-8C5935E1D829}" presName="linear" presStyleCnt="0">
        <dgm:presLayoutVars>
          <dgm:animLvl val="lvl"/>
          <dgm:resizeHandles val="exact"/>
        </dgm:presLayoutVars>
      </dgm:prSet>
      <dgm:spPr/>
    </dgm:pt>
    <dgm:pt modelId="{C73B92CE-002C-254C-8DBF-8608D1B6D206}" type="pres">
      <dgm:prSet presAssocID="{26AB7527-C21F-4AC4-830E-6E91E67BF212}" presName="parentText" presStyleLbl="node1" presStyleIdx="0" presStyleCnt="2">
        <dgm:presLayoutVars>
          <dgm:chMax val="0"/>
          <dgm:bulletEnabled val="1"/>
        </dgm:presLayoutVars>
      </dgm:prSet>
      <dgm:spPr/>
    </dgm:pt>
    <dgm:pt modelId="{A3308E0E-C40F-5E46-97EF-655299EDBE0E}" type="pres">
      <dgm:prSet presAssocID="{4C6D1278-EA36-4BB2-BD75-9344A1F08949}" presName="spacer" presStyleCnt="0"/>
      <dgm:spPr/>
    </dgm:pt>
    <dgm:pt modelId="{9CE6778B-DA05-CC46-896E-D56C523DC5A6}" type="pres">
      <dgm:prSet presAssocID="{A6978E51-02EA-46F9-BB87-A9C6F95A0101}" presName="parentText" presStyleLbl="node1" presStyleIdx="1" presStyleCnt="2">
        <dgm:presLayoutVars>
          <dgm:chMax val="0"/>
          <dgm:bulletEnabled val="1"/>
        </dgm:presLayoutVars>
      </dgm:prSet>
      <dgm:spPr/>
    </dgm:pt>
  </dgm:ptLst>
  <dgm:cxnLst>
    <dgm:cxn modelId="{903F6C0A-FE6A-AF48-A62F-F5B250220ECE}" type="presOf" srcId="{A6978E51-02EA-46F9-BB87-A9C6F95A0101}" destId="{9CE6778B-DA05-CC46-896E-D56C523DC5A6}" srcOrd="0" destOrd="0" presId="urn:microsoft.com/office/officeart/2005/8/layout/vList2"/>
    <dgm:cxn modelId="{1C02D120-6333-E640-9FEC-8651F8D193C3}" type="presOf" srcId="{26AB7527-C21F-4AC4-830E-6E91E67BF212}" destId="{C73B92CE-002C-254C-8DBF-8608D1B6D206}" srcOrd="0" destOrd="0" presId="urn:microsoft.com/office/officeart/2005/8/layout/vList2"/>
    <dgm:cxn modelId="{EF246CDA-CBFD-D042-B162-B22030286111}" type="presOf" srcId="{372E2314-ED16-460E-A6AA-8C5935E1D829}" destId="{BEA70109-F007-8247-A401-767AF6F3908D}" srcOrd="0" destOrd="0" presId="urn:microsoft.com/office/officeart/2005/8/layout/vList2"/>
    <dgm:cxn modelId="{7EB98BEB-4F26-4995-97A1-98C9F2920414}" srcId="{372E2314-ED16-460E-A6AA-8C5935E1D829}" destId="{26AB7527-C21F-4AC4-830E-6E91E67BF212}" srcOrd="0" destOrd="0" parTransId="{389494E1-A9D3-4512-9974-36658818465B}" sibTransId="{4C6D1278-EA36-4BB2-BD75-9344A1F08949}"/>
    <dgm:cxn modelId="{731FBBEF-6240-4616-803B-18FDE8162BBB}" srcId="{372E2314-ED16-460E-A6AA-8C5935E1D829}" destId="{A6978E51-02EA-46F9-BB87-A9C6F95A0101}" srcOrd="1" destOrd="0" parTransId="{2CCB16C5-19FC-4D20-A78F-50BBD943DAE9}" sibTransId="{B828F005-6E28-4D5C-B20E-F53113A8F50F}"/>
    <dgm:cxn modelId="{92FD84C5-BF4C-294B-B42B-3DE0835964CA}" type="presParOf" srcId="{BEA70109-F007-8247-A401-767AF6F3908D}" destId="{C73B92CE-002C-254C-8DBF-8608D1B6D206}" srcOrd="0" destOrd="0" presId="urn:microsoft.com/office/officeart/2005/8/layout/vList2"/>
    <dgm:cxn modelId="{A8B73CDC-19FD-004C-B7ED-E81D0F8526AC}" type="presParOf" srcId="{BEA70109-F007-8247-A401-767AF6F3908D}" destId="{A3308E0E-C40F-5E46-97EF-655299EDBE0E}" srcOrd="1" destOrd="0" presId="urn:microsoft.com/office/officeart/2005/8/layout/vList2"/>
    <dgm:cxn modelId="{2789A331-C8C4-2740-B639-460334A8BCDC}" type="presParOf" srcId="{BEA70109-F007-8247-A401-767AF6F3908D}" destId="{9CE6778B-DA05-CC46-896E-D56C523DC5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3DE3B-2A8C-4FDF-8FA9-B1C86AD4C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C27263-D48E-4334-B24C-BC71BC181431}">
      <dgm:prSet/>
      <dgm:spPr>
        <a:solidFill>
          <a:schemeClr val="tx2"/>
        </a:solidFill>
      </dgm:spPr>
      <dgm:t>
        <a:bodyPr/>
        <a:lstStyle/>
        <a:p>
          <a:r>
            <a:rPr lang="en-US" dirty="0"/>
            <a:t>Receiving a research grant and funding to make the film</a:t>
          </a:r>
        </a:p>
      </dgm:t>
    </dgm:pt>
    <dgm:pt modelId="{F1F8CAEB-207B-431F-9D12-EF2F2E443198}" type="parTrans" cxnId="{7FF70384-F70E-403D-B5DE-D5C175125101}">
      <dgm:prSet/>
      <dgm:spPr/>
      <dgm:t>
        <a:bodyPr/>
        <a:lstStyle/>
        <a:p>
          <a:endParaRPr lang="en-US"/>
        </a:p>
      </dgm:t>
    </dgm:pt>
    <dgm:pt modelId="{D305D929-2271-4B2A-94FD-760F148FE898}" type="sibTrans" cxnId="{7FF70384-F70E-403D-B5DE-D5C175125101}">
      <dgm:prSet/>
      <dgm:spPr/>
      <dgm:t>
        <a:bodyPr/>
        <a:lstStyle/>
        <a:p>
          <a:endParaRPr lang="en-US"/>
        </a:p>
      </dgm:t>
    </dgm:pt>
    <dgm:pt modelId="{4CDAA078-D97D-4B0A-8C9F-735922ECC977}">
      <dgm:prSet/>
      <dgm:spPr>
        <a:solidFill>
          <a:schemeClr val="tx2"/>
        </a:solidFill>
      </dgm:spPr>
      <dgm:t>
        <a:bodyPr/>
        <a:lstStyle/>
        <a:p>
          <a:r>
            <a:rPr lang="en-US" dirty="0"/>
            <a:t>Filming interviews, B-roll of churches and the subjects</a:t>
          </a:r>
        </a:p>
      </dgm:t>
    </dgm:pt>
    <dgm:pt modelId="{9C4B8681-C67A-46E3-B165-04BA50BDB6A0}" type="parTrans" cxnId="{A8D223AE-7118-4BBC-B3D0-8A959B82994A}">
      <dgm:prSet/>
      <dgm:spPr/>
      <dgm:t>
        <a:bodyPr/>
        <a:lstStyle/>
        <a:p>
          <a:endParaRPr lang="en-US"/>
        </a:p>
      </dgm:t>
    </dgm:pt>
    <dgm:pt modelId="{85D576F6-D91D-49D9-A622-46C118F2D8AF}" type="sibTrans" cxnId="{A8D223AE-7118-4BBC-B3D0-8A959B82994A}">
      <dgm:prSet/>
      <dgm:spPr/>
      <dgm:t>
        <a:bodyPr/>
        <a:lstStyle/>
        <a:p>
          <a:endParaRPr lang="en-US"/>
        </a:p>
      </dgm:t>
    </dgm:pt>
    <dgm:pt modelId="{4091CF9D-8350-46E6-BE04-4DAD78A92281}">
      <dgm:prSet/>
      <dgm:spPr>
        <a:solidFill>
          <a:schemeClr val="tx2"/>
        </a:solidFill>
      </dgm:spPr>
      <dgm:t>
        <a:bodyPr/>
        <a:lstStyle/>
        <a:p>
          <a:r>
            <a:rPr lang="en-US" dirty="0"/>
            <a:t>Distribution to Catholics and Protestants to be played at church events and for private viewing on Amazon</a:t>
          </a:r>
        </a:p>
      </dgm:t>
    </dgm:pt>
    <dgm:pt modelId="{2E79147A-96DC-4370-969C-B743A0268F32}" type="parTrans" cxnId="{E9756846-1FC7-4683-9C4C-8452249BAFA7}">
      <dgm:prSet/>
      <dgm:spPr/>
      <dgm:t>
        <a:bodyPr/>
        <a:lstStyle/>
        <a:p>
          <a:endParaRPr lang="en-US"/>
        </a:p>
      </dgm:t>
    </dgm:pt>
    <dgm:pt modelId="{E7C6D301-EF51-4166-9E04-75D8ADC13E22}" type="sibTrans" cxnId="{E9756846-1FC7-4683-9C4C-8452249BAFA7}">
      <dgm:prSet/>
      <dgm:spPr/>
      <dgm:t>
        <a:bodyPr/>
        <a:lstStyle/>
        <a:p>
          <a:endParaRPr lang="en-US"/>
        </a:p>
      </dgm:t>
    </dgm:pt>
    <dgm:pt modelId="{FCD0E73B-AD15-5A45-BD2D-4D2737E75128}">
      <dgm:prSet/>
      <dgm:spPr>
        <a:solidFill>
          <a:schemeClr val="tx2"/>
        </a:solidFill>
      </dgm:spPr>
      <dgm:t>
        <a:bodyPr/>
        <a:lstStyle/>
        <a:p>
          <a:r>
            <a:rPr lang="en-US" dirty="0"/>
            <a:t>Further research, pre-interviews, location scouting</a:t>
          </a:r>
        </a:p>
      </dgm:t>
    </dgm:pt>
    <dgm:pt modelId="{781A985C-DFF8-304E-B269-68EF0C35A911}" type="parTrans" cxnId="{2DC75DFD-12CB-7549-A97D-76049E5AB7C7}">
      <dgm:prSet/>
      <dgm:spPr/>
      <dgm:t>
        <a:bodyPr/>
        <a:lstStyle/>
        <a:p>
          <a:endParaRPr lang="en-US"/>
        </a:p>
      </dgm:t>
    </dgm:pt>
    <dgm:pt modelId="{004DFC4A-6993-B542-9BF3-D3EBA32527C7}" type="sibTrans" cxnId="{2DC75DFD-12CB-7549-A97D-76049E5AB7C7}">
      <dgm:prSet/>
      <dgm:spPr/>
      <dgm:t>
        <a:bodyPr/>
        <a:lstStyle/>
        <a:p>
          <a:endParaRPr lang="en-US"/>
        </a:p>
      </dgm:t>
    </dgm:pt>
    <dgm:pt modelId="{2D1F69B5-CFCC-D34D-AADD-26002666FF4E}" type="pres">
      <dgm:prSet presAssocID="{EDC3DE3B-2A8C-4FDF-8FA9-B1C86AD4CD4B}" presName="linear" presStyleCnt="0">
        <dgm:presLayoutVars>
          <dgm:animLvl val="lvl"/>
          <dgm:resizeHandles val="exact"/>
        </dgm:presLayoutVars>
      </dgm:prSet>
      <dgm:spPr/>
    </dgm:pt>
    <dgm:pt modelId="{EEC0F9BD-1295-E74C-B34E-8555E953BAAA}" type="pres">
      <dgm:prSet presAssocID="{F5C27263-D48E-4334-B24C-BC71BC181431}" presName="parentText" presStyleLbl="node1" presStyleIdx="0" presStyleCnt="4">
        <dgm:presLayoutVars>
          <dgm:chMax val="0"/>
          <dgm:bulletEnabled val="1"/>
        </dgm:presLayoutVars>
      </dgm:prSet>
      <dgm:spPr/>
    </dgm:pt>
    <dgm:pt modelId="{E32AAC62-E293-AD42-8450-148839226B7D}" type="pres">
      <dgm:prSet presAssocID="{D305D929-2271-4B2A-94FD-760F148FE898}" presName="spacer" presStyleCnt="0"/>
      <dgm:spPr/>
    </dgm:pt>
    <dgm:pt modelId="{C7A7DC54-20D9-974A-B94A-BAC2E27DF4C2}" type="pres">
      <dgm:prSet presAssocID="{FCD0E73B-AD15-5A45-BD2D-4D2737E75128}" presName="parentText" presStyleLbl="node1" presStyleIdx="1" presStyleCnt="4">
        <dgm:presLayoutVars>
          <dgm:chMax val="0"/>
          <dgm:bulletEnabled val="1"/>
        </dgm:presLayoutVars>
      </dgm:prSet>
      <dgm:spPr/>
    </dgm:pt>
    <dgm:pt modelId="{2671C216-B459-9C4A-A9F5-52645ED9CAC1}" type="pres">
      <dgm:prSet presAssocID="{004DFC4A-6993-B542-9BF3-D3EBA32527C7}" presName="spacer" presStyleCnt="0"/>
      <dgm:spPr/>
    </dgm:pt>
    <dgm:pt modelId="{C665FA41-20C8-3348-8C4D-16370C0C372D}" type="pres">
      <dgm:prSet presAssocID="{4CDAA078-D97D-4B0A-8C9F-735922ECC977}" presName="parentText" presStyleLbl="node1" presStyleIdx="2" presStyleCnt="4">
        <dgm:presLayoutVars>
          <dgm:chMax val="0"/>
          <dgm:bulletEnabled val="1"/>
        </dgm:presLayoutVars>
      </dgm:prSet>
      <dgm:spPr/>
    </dgm:pt>
    <dgm:pt modelId="{4F4D209D-2AAF-BA4F-803A-DCB390D453D8}" type="pres">
      <dgm:prSet presAssocID="{85D576F6-D91D-49D9-A622-46C118F2D8AF}" presName="spacer" presStyleCnt="0"/>
      <dgm:spPr/>
    </dgm:pt>
    <dgm:pt modelId="{58A06BC9-FB79-8745-87F3-4F2766458188}" type="pres">
      <dgm:prSet presAssocID="{4091CF9D-8350-46E6-BE04-4DAD78A92281}" presName="parentText" presStyleLbl="node1" presStyleIdx="3" presStyleCnt="4">
        <dgm:presLayoutVars>
          <dgm:chMax val="0"/>
          <dgm:bulletEnabled val="1"/>
        </dgm:presLayoutVars>
      </dgm:prSet>
      <dgm:spPr/>
    </dgm:pt>
  </dgm:ptLst>
  <dgm:cxnLst>
    <dgm:cxn modelId="{0215622A-FA08-6045-9828-CB1C0DE42116}" type="presOf" srcId="{EDC3DE3B-2A8C-4FDF-8FA9-B1C86AD4CD4B}" destId="{2D1F69B5-CFCC-D34D-AADD-26002666FF4E}" srcOrd="0" destOrd="0" presId="urn:microsoft.com/office/officeart/2005/8/layout/vList2"/>
    <dgm:cxn modelId="{E9756846-1FC7-4683-9C4C-8452249BAFA7}" srcId="{EDC3DE3B-2A8C-4FDF-8FA9-B1C86AD4CD4B}" destId="{4091CF9D-8350-46E6-BE04-4DAD78A92281}" srcOrd="3" destOrd="0" parTransId="{2E79147A-96DC-4370-969C-B743A0268F32}" sibTransId="{E7C6D301-EF51-4166-9E04-75D8ADC13E22}"/>
    <dgm:cxn modelId="{7FF70384-F70E-403D-B5DE-D5C175125101}" srcId="{EDC3DE3B-2A8C-4FDF-8FA9-B1C86AD4CD4B}" destId="{F5C27263-D48E-4334-B24C-BC71BC181431}" srcOrd="0" destOrd="0" parTransId="{F1F8CAEB-207B-431F-9D12-EF2F2E443198}" sibTransId="{D305D929-2271-4B2A-94FD-760F148FE898}"/>
    <dgm:cxn modelId="{DD20C4A1-7895-C242-ACBB-B49D0DDA446F}" type="presOf" srcId="{F5C27263-D48E-4334-B24C-BC71BC181431}" destId="{EEC0F9BD-1295-E74C-B34E-8555E953BAAA}" srcOrd="0" destOrd="0" presId="urn:microsoft.com/office/officeart/2005/8/layout/vList2"/>
    <dgm:cxn modelId="{A8D223AE-7118-4BBC-B3D0-8A959B82994A}" srcId="{EDC3DE3B-2A8C-4FDF-8FA9-B1C86AD4CD4B}" destId="{4CDAA078-D97D-4B0A-8C9F-735922ECC977}" srcOrd="2" destOrd="0" parTransId="{9C4B8681-C67A-46E3-B165-04BA50BDB6A0}" sibTransId="{85D576F6-D91D-49D9-A622-46C118F2D8AF}"/>
    <dgm:cxn modelId="{E776CEB3-A3A4-4B42-9B0A-4FC6009B3635}" type="presOf" srcId="{4CDAA078-D97D-4B0A-8C9F-735922ECC977}" destId="{C665FA41-20C8-3348-8C4D-16370C0C372D}" srcOrd="0" destOrd="0" presId="urn:microsoft.com/office/officeart/2005/8/layout/vList2"/>
    <dgm:cxn modelId="{4A0383DB-1F11-0341-8294-4D8E1FBC593B}" type="presOf" srcId="{4091CF9D-8350-46E6-BE04-4DAD78A92281}" destId="{58A06BC9-FB79-8745-87F3-4F2766458188}" srcOrd="0" destOrd="0" presId="urn:microsoft.com/office/officeart/2005/8/layout/vList2"/>
    <dgm:cxn modelId="{75C07DF8-78AD-E942-A138-5B62871FCBD1}" type="presOf" srcId="{FCD0E73B-AD15-5A45-BD2D-4D2737E75128}" destId="{C7A7DC54-20D9-974A-B94A-BAC2E27DF4C2}" srcOrd="0" destOrd="0" presId="urn:microsoft.com/office/officeart/2005/8/layout/vList2"/>
    <dgm:cxn modelId="{2DC75DFD-12CB-7549-A97D-76049E5AB7C7}" srcId="{EDC3DE3B-2A8C-4FDF-8FA9-B1C86AD4CD4B}" destId="{FCD0E73B-AD15-5A45-BD2D-4D2737E75128}" srcOrd="1" destOrd="0" parTransId="{781A985C-DFF8-304E-B269-68EF0C35A911}" sibTransId="{004DFC4A-6993-B542-9BF3-D3EBA32527C7}"/>
    <dgm:cxn modelId="{24DFD35B-94A9-FF49-8B02-4FB9430B234F}" type="presParOf" srcId="{2D1F69B5-CFCC-D34D-AADD-26002666FF4E}" destId="{EEC0F9BD-1295-E74C-B34E-8555E953BAAA}" srcOrd="0" destOrd="0" presId="urn:microsoft.com/office/officeart/2005/8/layout/vList2"/>
    <dgm:cxn modelId="{4667522B-6838-EA49-87ED-6DFE0C7D687D}" type="presParOf" srcId="{2D1F69B5-CFCC-D34D-AADD-26002666FF4E}" destId="{E32AAC62-E293-AD42-8450-148839226B7D}" srcOrd="1" destOrd="0" presId="urn:microsoft.com/office/officeart/2005/8/layout/vList2"/>
    <dgm:cxn modelId="{F4C9BE28-D61C-664D-ACD9-DC80B02555A7}" type="presParOf" srcId="{2D1F69B5-CFCC-D34D-AADD-26002666FF4E}" destId="{C7A7DC54-20D9-974A-B94A-BAC2E27DF4C2}" srcOrd="2" destOrd="0" presId="urn:microsoft.com/office/officeart/2005/8/layout/vList2"/>
    <dgm:cxn modelId="{45B7070C-4D22-C948-9003-36E9D9BFC305}" type="presParOf" srcId="{2D1F69B5-CFCC-D34D-AADD-26002666FF4E}" destId="{2671C216-B459-9C4A-A9F5-52645ED9CAC1}" srcOrd="3" destOrd="0" presId="urn:microsoft.com/office/officeart/2005/8/layout/vList2"/>
    <dgm:cxn modelId="{9558FFE8-84E2-174C-B621-E00E00BC66F3}" type="presParOf" srcId="{2D1F69B5-CFCC-D34D-AADD-26002666FF4E}" destId="{C665FA41-20C8-3348-8C4D-16370C0C372D}" srcOrd="4" destOrd="0" presId="urn:microsoft.com/office/officeart/2005/8/layout/vList2"/>
    <dgm:cxn modelId="{B4B3B2E1-8B22-DE43-93C1-7AC116A7E9EA}" type="presParOf" srcId="{2D1F69B5-CFCC-D34D-AADD-26002666FF4E}" destId="{4F4D209D-2AAF-BA4F-803A-DCB390D453D8}" srcOrd="5" destOrd="0" presId="urn:microsoft.com/office/officeart/2005/8/layout/vList2"/>
    <dgm:cxn modelId="{258C0C68-A4C3-C048-B0C4-8F01ED7DCC0A}" type="presParOf" srcId="{2D1F69B5-CFCC-D34D-AADD-26002666FF4E}" destId="{58A06BC9-FB79-8745-87F3-4F276645818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92CE-002C-254C-8DBF-8608D1B6D206}">
      <dsp:nvSpPr>
        <dsp:cNvPr id="0" name=""/>
        <dsp:cNvSpPr/>
      </dsp:nvSpPr>
      <dsp:spPr>
        <a:xfrm>
          <a:off x="0" y="466344"/>
          <a:ext cx="8229600" cy="15069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Protestants: Catholics can be saved if they have a relationship with Jesus and have professed him as Lord</a:t>
          </a:r>
        </a:p>
      </dsp:txBody>
      <dsp:txXfrm>
        <a:off x="73564" y="539908"/>
        <a:ext cx="8082472" cy="1359832"/>
      </dsp:txXfrm>
    </dsp:sp>
    <dsp:sp modelId="{9CE6778B-DA05-CC46-896E-D56C523DC5A6}">
      <dsp:nvSpPr>
        <dsp:cNvPr id="0" name=""/>
        <dsp:cNvSpPr/>
      </dsp:nvSpPr>
      <dsp:spPr>
        <a:xfrm>
          <a:off x="0" y="2053945"/>
          <a:ext cx="8229600" cy="150696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Catholics: Protestants are our “separated brethren,” so they are still Christ-followers but not fully because they are removed from the Sacraments</a:t>
          </a:r>
        </a:p>
      </dsp:txBody>
      <dsp:txXfrm>
        <a:off x="73564" y="2127509"/>
        <a:ext cx="8082472" cy="135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0F9BD-1295-E74C-B34E-8555E953BAAA}">
      <dsp:nvSpPr>
        <dsp:cNvPr id="0" name=""/>
        <dsp:cNvSpPr/>
      </dsp:nvSpPr>
      <dsp:spPr>
        <a:xfrm>
          <a:off x="0" y="68369"/>
          <a:ext cx="8229600" cy="85263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Receiving a research grant and funding to make the film</a:t>
          </a:r>
        </a:p>
      </dsp:txBody>
      <dsp:txXfrm>
        <a:off x="41622" y="109991"/>
        <a:ext cx="8146356" cy="769393"/>
      </dsp:txXfrm>
    </dsp:sp>
    <dsp:sp modelId="{C7A7DC54-20D9-974A-B94A-BAC2E27DF4C2}">
      <dsp:nvSpPr>
        <dsp:cNvPr id="0" name=""/>
        <dsp:cNvSpPr/>
      </dsp:nvSpPr>
      <dsp:spPr>
        <a:xfrm>
          <a:off x="0" y="984367"/>
          <a:ext cx="8229600" cy="85263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Further research, pre-interviews, location scouting</a:t>
          </a:r>
        </a:p>
      </dsp:txBody>
      <dsp:txXfrm>
        <a:off x="41622" y="1025989"/>
        <a:ext cx="8146356" cy="769393"/>
      </dsp:txXfrm>
    </dsp:sp>
    <dsp:sp modelId="{C665FA41-20C8-3348-8C4D-16370C0C372D}">
      <dsp:nvSpPr>
        <dsp:cNvPr id="0" name=""/>
        <dsp:cNvSpPr/>
      </dsp:nvSpPr>
      <dsp:spPr>
        <a:xfrm>
          <a:off x="0" y="1900364"/>
          <a:ext cx="8229600" cy="85263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Filming interviews, B-roll of churches and the subjects</a:t>
          </a:r>
        </a:p>
      </dsp:txBody>
      <dsp:txXfrm>
        <a:off x="41622" y="1941986"/>
        <a:ext cx="8146356" cy="769393"/>
      </dsp:txXfrm>
    </dsp:sp>
    <dsp:sp modelId="{58A06BC9-FB79-8745-87F3-4F2766458188}">
      <dsp:nvSpPr>
        <dsp:cNvPr id="0" name=""/>
        <dsp:cNvSpPr/>
      </dsp:nvSpPr>
      <dsp:spPr>
        <a:xfrm>
          <a:off x="0" y="2816362"/>
          <a:ext cx="8229600" cy="85263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Distribution to Catholics and Protestants to be played at church events and for private viewing on Amazon</a:t>
          </a:r>
        </a:p>
      </dsp:txBody>
      <dsp:txXfrm>
        <a:off x="41622" y="2857984"/>
        <a:ext cx="8146356" cy="76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D1921-1570-6148-9A6E-4B115AEFF7E1}" type="datetimeFigureOut">
              <a:rPr lang="en-US" smtClean="0"/>
              <a:t>3/15/21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05259-F453-344B-A75D-05C6F9133E41}" type="slidenum">
              <a:rPr lang="en-US" smtClean="0"/>
              <a:t>‹#›</a:t>
            </a:fld>
            <a:endParaRPr lang="en-US"/>
          </a:p>
        </p:txBody>
      </p:sp>
    </p:spTree>
    <p:extLst>
      <p:ext uri="{BB962C8B-B14F-4D97-AF65-F5344CB8AC3E}">
        <p14:creationId xmlns:p14="http://schemas.microsoft.com/office/powerpoint/2010/main" val="14150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Jacqueline Hale. My research is centered around the question, what characterizes the divide between Catholics and Protestants today and what should the church do about it?</a:t>
            </a:r>
          </a:p>
          <a:p>
            <a:endParaRPr lang="en-US" dirty="0"/>
          </a:p>
          <a:p>
            <a:r>
              <a:rPr lang="en-US" dirty="0"/>
              <a:t>This question is near to my heart because I am a Catholic Christian, but only because of Protestantism.</a:t>
            </a:r>
          </a:p>
          <a:p>
            <a:endParaRPr lang="en-US" dirty="0"/>
          </a:p>
          <a:p>
            <a:r>
              <a:rPr lang="en-US" dirty="0"/>
              <a:t>When I came to Liberty, I was hardly a Christian, let alone a Catholic. Though I was baptized Catholic, I do not consider myself being raised Catholic. My family didn’t go to church, rarely talked about the faith, and so I had no real understanding of what it meant to be a Christian… until I came to Liberty. I fell in love with Jesus here. I developed a real relationship with Him here. I now love worship nights and Bible studies and talking about what Jesus is doing in my life. But I also fell in love with the Catholic faith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started claiming myself as Catholic, however….</a:t>
            </a:r>
          </a:p>
        </p:txBody>
      </p:sp>
      <p:sp>
        <p:nvSpPr>
          <p:cNvPr id="4" name="Slide Number Placeholder 3"/>
          <p:cNvSpPr>
            <a:spLocks noGrp="1"/>
          </p:cNvSpPr>
          <p:nvPr>
            <p:ph type="sldNum" sz="quarter" idx="5"/>
          </p:nvPr>
        </p:nvSpPr>
        <p:spPr/>
        <p:txBody>
          <a:bodyPr/>
          <a:lstStyle/>
          <a:p>
            <a:fld id="{0DC05259-F453-344B-A75D-05C6F9133E41}" type="slidenum">
              <a:rPr lang="en-US" smtClean="0"/>
              <a:t>2</a:t>
            </a:fld>
            <a:endParaRPr lang="en-US"/>
          </a:p>
        </p:txBody>
      </p:sp>
    </p:spTree>
    <p:extLst>
      <p:ext uri="{BB962C8B-B14F-4D97-AF65-F5344CB8AC3E}">
        <p14:creationId xmlns:p14="http://schemas.microsoft.com/office/powerpoint/2010/main" val="912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to understand the divide in America, it will focus on Anti-Catholicism and the fear of papal authority in America- not wanting Catholic schools or presidents, the KKK teaming up with protestants to stop Catholics in the early 1900s</a:t>
            </a:r>
          </a:p>
          <a:p>
            <a:endParaRPr lang="en-US" dirty="0"/>
          </a:p>
          <a:p>
            <a:r>
              <a:rPr lang="en-US" dirty="0"/>
              <a:t>This serves as a contrast, realizing there is not public shaming or political war between Catholics and Protestants, which will help us see where division still lies today.</a:t>
            </a:r>
          </a:p>
          <a:p>
            <a:endParaRPr lang="en-US" dirty="0"/>
          </a:p>
          <a:p>
            <a:r>
              <a:rPr lang="en-US" dirty="0"/>
              <a:t>Looking at these two examples, people may think that the divide is gone because we are no longer politically or physically violent against one another, but this just sets the stage for the next part of my research which shows how a social divide still exists.</a:t>
            </a:r>
          </a:p>
        </p:txBody>
      </p:sp>
      <p:sp>
        <p:nvSpPr>
          <p:cNvPr id="4" name="Slide Number Placeholder 3"/>
          <p:cNvSpPr>
            <a:spLocks noGrp="1"/>
          </p:cNvSpPr>
          <p:nvPr>
            <p:ph type="sldNum" sz="quarter" idx="5"/>
          </p:nvPr>
        </p:nvSpPr>
        <p:spPr/>
        <p:txBody>
          <a:bodyPr/>
          <a:lstStyle/>
          <a:p>
            <a:fld id="{0DC05259-F453-344B-A75D-05C6F9133E41}" type="slidenum">
              <a:rPr lang="en-US" smtClean="0"/>
              <a:t>11</a:t>
            </a:fld>
            <a:endParaRPr lang="en-US"/>
          </a:p>
        </p:txBody>
      </p:sp>
    </p:spTree>
    <p:extLst>
      <p:ext uri="{BB962C8B-B14F-4D97-AF65-F5344CB8AC3E}">
        <p14:creationId xmlns:p14="http://schemas.microsoft.com/office/powerpoint/2010/main" val="134330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it will transition into a pastor and a priest who hold very opposing viewpoints. The style of these testimonials and others is formatted like a story- they begin by showing the subject in a neutral location, not revealing what side they are on and as the story progresses, their views do too. In this way, the documentary can paint all subjects in an equal light and helps the audience feel a connection to the sources no matter what their religious views. </a:t>
            </a:r>
          </a:p>
          <a:p>
            <a:endParaRPr lang="en-US" dirty="0"/>
          </a:p>
          <a:p>
            <a:r>
              <a:rPr lang="en-US" dirty="0"/>
              <a:t>Both will be shown in their churches, interacting with people, serving others before the interviews start to put them on the same level and their heart for others. The interviews will cut between the two of them to juxtapose their differing viewpoints. </a:t>
            </a:r>
          </a:p>
          <a:p>
            <a:endParaRPr lang="en-US" dirty="0"/>
          </a:p>
          <a:p>
            <a:r>
              <a:rPr lang="en-US" dirty="0"/>
              <a:t>Then they are both asked about their theological views and the film will cut between the two of them as they clearly show their distaste for the other’s religion. This section reveals some of the key differences, but, more importantly, reveals the way they talk about one another in this harsh juxtaposition.</a:t>
            </a:r>
          </a:p>
          <a:p>
            <a:endParaRPr lang="en-US" dirty="0"/>
          </a:p>
          <a:p>
            <a:r>
              <a:rPr lang="en-US" dirty="0"/>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interviewer asks the pastor if he believes Catholics are Christians, and he says no, Catholicism teaches a false Gospel. The video jumps to the priest who is asked if he believes Protestants are Christians, and he says that Protestants have some key fundamentals wrong. The film jumps back to the pastor who expands upon his statement saying Catholicism is a cult. The film jumps back to the priest who expands upon his statement saying Catholicism is the fullness of the faith. The video continues to cut between them as the pastor talks about faith alone, Scripture alone and the atrocities of the Catholic church and the priest talks about the authority of the Catholic church, apostolic succession, and the Eucharist.</a:t>
            </a:r>
          </a:p>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12</a:t>
            </a:fld>
            <a:endParaRPr lang="en-US"/>
          </a:p>
        </p:txBody>
      </p:sp>
    </p:spTree>
    <p:extLst>
      <p:ext uri="{BB962C8B-B14F-4D97-AF65-F5344CB8AC3E}">
        <p14:creationId xmlns:p14="http://schemas.microsoft.com/office/powerpoint/2010/main" val="157597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 will look towards applications of this divide. What does this mean for someone considering their faith? </a:t>
            </a:r>
          </a:p>
          <a:p>
            <a:endParaRPr lang="en-US" dirty="0"/>
          </a:p>
          <a:p>
            <a:endParaRPr lang="en-US" dirty="0"/>
          </a:p>
          <a:p>
            <a:r>
              <a:rPr lang="en-US" dirty="0"/>
              <a:t>Again, these interviews will be edited to reveal a little about each subject and cutting back and forth to humanize them before diving into their stories. </a:t>
            </a:r>
          </a:p>
          <a:p>
            <a:endParaRPr lang="en-US" dirty="0"/>
          </a:p>
          <a:p>
            <a:r>
              <a:rPr lang="en-US" dirty="0"/>
              <a:t>These characters are based off people I have interviewed who shared their stories with me.</a:t>
            </a:r>
          </a:p>
          <a:p>
            <a:endParaRPr lang="en-US" dirty="0"/>
          </a:p>
          <a:p>
            <a:r>
              <a:rPr lang="en-US" dirty="0"/>
              <a:t>The Evangelical who became Catholic</a:t>
            </a:r>
          </a:p>
          <a:p>
            <a:r>
              <a:rPr lang="en-US" dirty="0"/>
              <a:t>- Father was a Southern Baptist Pastor, baptized by his father at 10, three semesters of seminary</a:t>
            </a:r>
          </a:p>
          <a:p>
            <a:pPr marL="171450" indent="-171450">
              <a:buFontTx/>
              <a:buChar char="-"/>
            </a:pPr>
            <a:r>
              <a:rPr lang="en-US" dirty="0"/>
              <a:t>Drawn to the church by images and tradition, learned about the early church fathers and saw that their church is reflected more in Catholic church </a:t>
            </a:r>
          </a:p>
          <a:p>
            <a:pPr marL="171450" indent="-171450">
              <a:buFontTx/>
              <a:buChar char="-"/>
            </a:pPr>
            <a:r>
              <a:rPr lang="en-US" dirty="0"/>
              <a:t>Family troubles made him search and dig deeper into his faith</a:t>
            </a:r>
          </a:p>
          <a:p>
            <a:pPr marL="171450" indent="-171450">
              <a:buFontTx/>
              <a:buChar char="-"/>
            </a:pPr>
            <a:r>
              <a:rPr lang="en-US" dirty="0"/>
              <a:t>Had many conversations with a local priest and was always curious about it</a:t>
            </a:r>
          </a:p>
          <a:p>
            <a:pPr marL="171450" indent="-171450">
              <a:buFontTx/>
              <a:buChar char="-"/>
            </a:pPr>
            <a:r>
              <a:rPr lang="en-US" dirty="0"/>
              <a:t>Went through the RCIA program at the church and received first communion and confirmation on Easter, becoming Catholic</a:t>
            </a:r>
          </a:p>
          <a:p>
            <a:pPr marL="171450" indent="-171450">
              <a:buFontTx/>
              <a:buChar char="-"/>
            </a:pPr>
            <a:r>
              <a:rPr lang="en-US" dirty="0"/>
              <a:t>Afraid to tell his family because of what they might think</a:t>
            </a:r>
          </a:p>
          <a:p>
            <a:pPr marL="171450" indent="-171450">
              <a:buFontTx/>
              <a:buChar char="-"/>
            </a:pPr>
            <a:r>
              <a:rPr lang="en-US" dirty="0"/>
              <a:t>Doesn’t worry so much about the way he is feeling, but worships God no matter what- Catholic faith has helped in that</a:t>
            </a:r>
          </a:p>
          <a:p>
            <a:pPr marL="171450" indent="-171450">
              <a:buFontTx/>
              <a:buChar char="-"/>
            </a:pPr>
            <a:endParaRPr lang="en-US" dirty="0"/>
          </a:p>
          <a:p>
            <a:pPr marL="171450" indent="-171450">
              <a:buFontTx/>
              <a:buChar char="-"/>
            </a:pPr>
            <a:endParaRPr lang="en-US" dirty="0"/>
          </a:p>
          <a:p>
            <a:pPr marL="171450" indent="-171450">
              <a:buFontTx/>
              <a:buChar char="-"/>
            </a:pPr>
            <a:r>
              <a:rPr lang="en-US" dirty="0"/>
              <a:t>Catholic turned non-denominational</a:t>
            </a:r>
          </a:p>
          <a:p>
            <a:pPr marL="171450" indent="-171450">
              <a:buFontTx/>
              <a:buChar char="-"/>
            </a:pPr>
            <a:r>
              <a:rPr lang="en-US" dirty="0"/>
              <a:t>Never liked going to church as a kid</a:t>
            </a:r>
          </a:p>
          <a:p>
            <a:pPr marL="171450" indent="-171450">
              <a:buFontTx/>
              <a:buChar char="-"/>
            </a:pPr>
            <a:r>
              <a:rPr lang="en-US" dirty="0"/>
              <a:t>Saw that people didn’t act out what they professed in church</a:t>
            </a:r>
          </a:p>
          <a:p>
            <a:pPr marL="171450" indent="-171450">
              <a:buFontTx/>
              <a:buChar char="-"/>
            </a:pPr>
            <a:r>
              <a:rPr lang="en-US" dirty="0"/>
              <a:t>Ran away from all faith</a:t>
            </a:r>
          </a:p>
          <a:p>
            <a:pPr marL="171450" indent="-171450">
              <a:buFontTx/>
              <a:buChar char="-"/>
            </a:pPr>
            <a:r>
              <a:rPr lang="en-US" dirty="0"/>
              <a:t>Wife brought him to a protestant church where he reconsidered his upbringing and found a lot of problems he had with Catholic beliefs like Mary and purgatory and the “Jesus plus” gospel</a:t>
            </a:r>
          </a:p>
          <a:p>
            <a:pPr marL="171450" indent="-171450">
              <a:buFontTx/>
              <a:buChar char="-"/>
            </a:pPr>
            <a:r>
              <a:rPr lang="en-US" dirty="0"/>
              <a:t>Went back to his family with the evangelical fire but they were turned off by it and realized what mattered most was a relationship with Jesus</a:t>
            </a:r>
          </a:p>
          <a:p>
            <a:pPr marL="171450" indent="-171450">
              <a:buFontTx/>
              <a:buChar char="-"/>
            </a:pPr>
            <a:r>
              <a:rPr lang="en-US" dirty="0"/>
              <a:t>Feels freer because he is certain in his salvation</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r>
              <a:rPr lang="en-US" dirty="0"/>
              <a:t>Neither of these characters hate their original faith but see how it pointed them towards Christ in the first place and still see the way it forms their relationship with him for the better.</a:t>
            </a:r>
          </a:p>
        </p:txBody>
      </p:sp>
      <p:sp>
        <p:nvSpPr>
          <p:cNvPr id="4" name="Slide Number Placeholder 3"/>
          <p:cNvSpPr>
            <a:spLocks noGrp="1"/>
          </p:cNvSpPr>
          <p:nvPr>
            <p:ph type="sldNum" sz="quarter" idx="5"/>
          </p:nvPr>
        </p:nvSpPr>
        <p:spPr/>
        <p:txBody>
          <a:bodyPr/>
          <a:lstStyle/>
          <a:p>
            <a:fld id="{0DC05259-F453-344B-A75D-05C6F9133E41}" type="slidenum">
              <a:rPr lang="en-US" smtClean="0"/>
              <a:t>13</a:t>
            </a:fld>
            <a:endParaRPr lang="en-US"/>
          </a:p>
        </p:txBody>
      </p:sp>
    </p:spTree>
    <p:extLst>
      <p:ext uri="{BB962C8B-B14F-4D97-AF65-F5344CB8AC3E}">
        <p14:creationId xmlns:p14="http://schemas.microsoft.com/office/powerpoint/2010/main" val="4803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14</a:t>
            </a:fld>
            <a:endParaRPr lang="en-US"/>
          </a:p>
        </p:txBody>
      </p:sp>
    </p:spTree>
    <p:extLst>
      <p:ext uri="{BB962C8B-B14F-4D97-AF65-F5344CB8AC3E}">
        <p14:creationId xmlns:p14="http://schemas.microsoft.com/office/powerpoint/2010/main" val="406841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will transition to the implications of this research. Each of the people I interview will be asked what they believe about people who claim other denominations and what should be done about the divide. Each have something of the following answers:</a:t>
            </a:r>
          </a:p>
        </p:txBody>
      </p:sp>
      <p:sp>
        <p:nvSpPr>
          <p:cNvPr id="4" name="Slide Number Placeholder 3"/>
          <p:cNvSpPr>
            <a:spLocks noGrp="1"/>
          </p:cNvSpPr>
          <p:nvPr>
            <p:ph type="sldNum" sz="quarter" idx="5"/>
          </p:nvPr>
        </p:nvSpPr>
        <p:spPr/>
        <p:txBody>
          <a:bodyPr/>
          <a:lstStyle/>
          <a:p>
            <a:fld id="{0DC05259-F453-344B-A75D-05C6F9133E41}" type="slidenum">
              <a:rPr lang="en-US" smtClean="0"/>
              <a:t>15</a:t>
            </a:fld>
            <a:endParaRPr lang="en-US"/>
          </a:p>
        </p:txBody>
      </p:sp>
    </p:spTree>
    <p:extLst>
      <p:ext uri="{BB962C8B-B14F-4D97-AF65-F5344CB8AC3E}">
        <p14:creationId xmlns:p14="http://schemas.microsoft.com/office/powerpoint/2010/main" val="141364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people who switched from Catholic to Protestant and vice versa will provide another perspective. They both understand the two sides and have done seeking and intense conversation with people on both sides to decide where they land. They have a unique perspective that those sticking to their own worldviews never encounter.</a:t>
            </a:r>
          </a:p>
          <a:p>
            <a:endParaRPr lang="en-US" dirty="0"/>
          </a:p>
          <a:p>
            <a:r>
              <a:rPr lang="en-US" dirty="0"/>
              <a:t>What does this mean? How can the church work through divisions? Conversation. In this way, this documentary is a solution to the problem it poses. Neither side needs to concede their convictions but see if they can add and grow in a richer faith.</a:t>
            </a:r>
          </a:p>
        </p:txBody>
      </p:sp>
      <p:sp>
        <p:nvSpPr>
          <p:cNvPr id="4" name="Slide Number Placeholder 3"/>
          <p:cNvSpPr>
            <a:spLocks noGrp="1"/>
          </p:cNvSpPr>
          <p:nvPr>
            <p:ph type="sldNum" sz="quarter" idx="5"/>
          </p:nvPr>
        </p:nvSpPr>
        <p:spPr/>
        <p:txBody>
          <a:bodyPr/>
          <a:lstStyle/>
          <a:p>
            <a:fld id="{0DC05259-F453-344B-A75D-05C6F9133E41}" type="slidenum">
              <a:rPr lang="en-US" smtClean="0"/>
              <a:t>16</a:t>
            </a:fld>
            <a:endParaRPr lang="en-US"/>
          </a:p>
        </p:txBody>
      </p:sp>
    </p:spTree>
    <p:extLst>
      <p:ext uri="{BB962C8B-B14F-4D97-AF65-F5344CB8AC3E}">
        <p14:creationId xmlns:p14="http://schemas.microsoft.com/office/powerpoint/2010/main" val="2251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framework for how the research can be conducted, the next steps are to do it! To make this documentary a reality, I will need to…</a:t>
            </a:r>
          </a:p>
        </p:txBody>
      </p:sp>
      <p:sp>
        <p:nvSpPr>
          <p:cNvPr id="4" name="Slide Number Placeholder 3"/>
          <p:cNvSpPr>
            <a:spLocks noGrp="1"/>
          </p:cNvSpPr>
          <p:nvPr>
            <p:ph type="sldNum" sz="quarter" idx="5"/>
          </p:nvPr>
        </p:nvSpPr>
        <p:spPr/>
        <p:txBody>
          <a:bodyPr/>
          <a:lstStyle/>
          <a:p>
            <a:fld id="{0DC05259-F453-344B-A75D-05C6F9133E41}" type="slidenum">
              <a:rPr lang="en-US" smtClean="0"/>
              <a:t>17</a:t>
            </a:fld>
            <a:endParaRPr lang="en-US"/>
          </a:p>
        </p:txBody>
      </p:sp>
    </p:spTree>
    <p:extLst>
      <p:ext uri="{BB962C8B-B14F-4D97-AF65-F5344CB8AC3E}">
        <p14:creationId xmlns:p14="http://schemas.microsoft.com/office/powerpoint/2010/main" val="2652260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I want to leave the viewers of the documentary, I want to end this presentation with a Bible verse. </a:t>
            </a:r>
          </a:p>
        </p:txBody>
      </p:sp>
      <p:sp>
        <p:nvSpPr>
          <p:cNvPr id="4" name="Slide Number Placeholder 3"/>
          <p:cNvSpPr>
            <a:spLocks noGrp="1"/>
          </p:cNvSpPr>
          <p:nvPr>
            <p:ph type="sldNum" sz="quarter" idx="5"/>
          </p:nvPr>
        </p:nvSpPr>
        <p:spPr/>
        <p:txBody>
          <a:bodyPr/>
          <a:lstStyle/>
          <a:p>
            <a:fld id="{0DC05259-F453-344B-A75D-05C6F9133E41}" type="slidenum">
              <a:rPr lang="en-US" smtClean="0"/>
              <a:t>18</a:t>
            </a:fld>
            <a:endParaRPr lang="en-US"/>
          </a:p>
        </p:txBody>
      </p:sp>
    </p:spTree>
    <p:extLst>
      <p:ext uri="{BB962C8B-B14F-4D97-AF65-F5344CB8AC3E}">
        <p14:creationId xmlns:p14="http://schemas.microsoft.com/office/powerpoint/2010/main" val="394837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realized that Protestants didn’t have an accurate grasp on what Catholicism means. </a:t>
            </a:r>
          </a:p>
          <a:p>
            <a:endParaRPr lang="en-US" dirty="0"/>
          </a:p>
          <a:p>
            <a:r>
              <a:rPr lang="en-US" dirty="0"/>
              <a:t>Seen through questions like</a:t>
            </a:r>
          </a:p>
          <a:p>
            <a:endParaRPr lang="en-US" dirty="0"/>
          </a:p>
          <a:p>
            <a:endParaRPr lang="en-US" dirty="0"/>
          </a:p>
          <a:p>
            <a:r>
              <a:rPr lang="en-US" dirty="0"/>
              <a:t>And because of a lack of understanding, this leads to backhanded remarks and sharp opinions like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not a real Christian. </a:t>
            </a:r>
          </a:p>
          <a:p>
            <a:endParaRPr lang="en-US" dirty="0"/>
          </a:p>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3</a:t>
            </a:fld>
            <a:endParaRPr lang="en-US"/>
          </a:p>
        </p:txBody>
      </p:sp>
    </p:spTree>
    <p:extLst>
      <p:ext uri="{BB962C8B-B14F-4D97-AF65-F5344CB8AC3E}">
        <p14:creationId xmlns:p14="http://schemas.microsoft.com/office/powerpoint/2010/main" val="121291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me now being in a Catholic circle coming from Evangelicalism, I realized that Catholics don’t understand Protestants either. </a:t>
            </a:r>
          </a:p>
        </p:txBody>
      </p:sp>
      <p:sp>
        <p:nvSpPr>
          <p:cNvPr id="4" name="Slide Number Placeholder 3"/>
          <p:cNvSpPr>
            <a:spLocks noGrp="1"/>
          </p:cNvSpPr>
          <p:nvPr>
            <p:ph type="sldNum" sz="quarter" idx="5"/>
          </p:nvPr>
        </p:nvSpPr>
        <p:spPr/>
        <p:txBody>
          <a:bodyPr/>
          <a:lstStyle/>
          <a:p>
            <a:fld id="{0DC05259-F453-344B-A75D-05C6F9133E41}" type="slidenum">
              <a:rPr lang="en-US" smtClean="0"/>
              <a:t>4</a:t>
            </a:fld>
            <a:endParaRPr lang="en-US"/>
          </a:p>
        </p:txBody>
      </p:sp>
    </p:spTree>
    <p:extLst>
      <p:ext uri="{BB962C8B-B14F-4D97-AF65-F5344CB8AC3E}">
        <p14:creationId xmlns:p14="http://schemas.microsoft.com/office/powerpoint/2010/main" val="106100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Wondering if my experience reflected that of others, I began doing research and found a gold mine on the internet with both Catholics and Protestants posting videos, documents and series detailing, with conviction, the heresies of other so called “Christians.”</a:t>
            </a:r>
          </a:p>
          <a:p>
            <a:endParaRPr lang="en-US" dirty="0"/>
          </a:p>
          <a:p>
            <a:r>
              <a:rPr lang="en-US" dirty="0"/>
              <a:t>Explaining the Heresy of Catholicism</a:t>
            </a:r>
          </a:p>
          <a:p>
            <a:endParaRPr lang="en-US" dirty="0"/>
          </a:p>
          <a:p>
            <a:r>
              <a:rPr lang="en-US" dirty="0"/>
              <a:t>A series that includes episodes called “Exposing the Idolatry of Mary Worship” and “Explaining the Heresy of the Catholic Mass”</a:t>
            </a:r>
          </a:p>
          <a:p>
            <a:endParaRPr lang="en-US" dirty="0"/>
          </a:p>
          <a:p>
            <a:r>
              <a:rPr lang="en-US" dirty="0"/>
              <a:t>Is Roman Catholicism a cult</a:t>
            </a:r>
          </a:p>
          <a:p>
            <a:r>
              <a:rPr lang="en-US" dirty="0"/>
              <a:t>Where Pastor John MacArthur affirms that yes, it is. </a:t>
            </a:r>
          </a:p>
          <a:p>
            <a:endParaRPr lang="en-US" dirty="0"/>
          </a:p>
          <a:p>
            <a:r>
              <a:rPr lang="en-US" dirty="0"/>
              <a:t>Seven False Teachings of the Roman Catholic Cult</a:t>
            </a:r>
          </a:p>
          <a:p>
            <a:r>
              <a:rPr lang="en-US" dirty="0"/>
              <a:t>A former Roman Catholic made a video to warn others about the Roman Catholic cult</a:t>
            </a:r>
          </a:p>
          <a:p>
            <a:endParaRPr lang="en-US" dirty="0"/>
          </a:p>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5</a:t>
            </a:fld>
            <a:endParaRPr lang="en-US"/>
          </a:p>
        </p:txBody>
      </p:sp>
    </p:spTree>
    <p:extLst>
      <p:ext uri="{BB962C8B-B14F-4D97-AF65-F5344CB8AC3E}">
        <p14:creationId xmlns:p14="http://schemas.microsoft.com/office/powerpoint/2010/main" val="18764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Be Catholic and Not Just Christian</a:t>
            </a:r>
          </a:p>
          <a:p>
            <a:endParaRPr lang="en-US" dirty="0"/>
          </a:p>
          <a:p>
            <a:r>
              <a:rPr lang="en-US" dirty="0"/>
              <a:t>Father Mike Schmitz talks about the authority of the Catholic Church</a:t>
            </a:r>
          </a:p>
          <a:p>
            <a:endParaRPr lang="en-US" dirty="0"/>
          </a:p>
          <a:p>
            <a:r>
              <a:rPr lang="en-US" dirty="0"/>
              <a:t>Yes, Protestantism is a Heresy</a:t>
            </a:r>
          </a:p>
          <a:p>
            <a:r>
              <a:rPr lang="en-US" dirty="0"/>
              <a:t>Where Father Ian </a:t>
            </a:r>
            <a:r>
              <a:rPr lang="en-US" dirty="0" err="1"/>
              <a:t>Vanheusen</a:t>
            </a:r>
            <a:r>
              <a:rPr lang="en-US" dirty="0"/>
              <a:t> discusses the specific heresies of Protestantism.</a:t>
            </a:r>
          </a:p>
          <a:p>
            <a:endParaRPr lang="en-US" dirty="0"/>
          </a:p>
          <a:p>
            <a:r>
              <a:rPr lang="en-US" dirty="0"/>
              <a:t>10 Heresies I Believed as a Protestant</a:t>
            </a:r>
          </a:p>
          <a:p>
            <a:r>
              <a:rPr lang="en-US" dirty="0"/>
              <a:t>Where a former Protestant depicts the lies she believed as a Protestant.</a:t>
            </a:r>
          </a:p>
          <a:p>
            <a:endParaRPr lang="en-US" dirty="0"/>
          </a:p>
          <a:p>
            <a:r>
              <a:rPr lang="en-US" dirty="0"/>
              <a:t>As you can see, there is a bit of tension between the two. </a:t>
            </a:r>
          </a:p>
        </p:txBody>
      </p:sp>
      <p:sp>
        <p:nvSpPr>
          <p:cNvPr id="4" name="Slide Number Placeholder 3"/>
          <p:cNvSpPr>
            <a:spLocks noGrp="1"/>
          </p:cNvSpPr>
          <p:nvPr>
            <p:ph type="sldNum" sz="quarter" idx="5"/>
          </p:nvPr>
        </p:nvSpPr>
        <p:spPr/>
        <p:txBody>
          <a:bodyPr/>
          <a:lstStyle/>
          <a:p>
            <a:fld id="{0DC05259-F453-344B-A75D-05C6F9133E41}" type="slidenum">
              <a:rPr lang="en-US" smtClean="0"/>
              <a:t>6</a:t>
            </a:fld>
            <a:endParaRPr lang="en-US"/>
          </a:p>
        </p:txBody>
      </p:sp>
    </p:spTree>
    <p:extLst>
      <p:ext uri="{BB962C8B-B14F-4D97-AF65-F5344CB8AC3E}">
        <p14:creationId xmlns:p14="http://schemas.microsoft.com/office/powerpoint/2010/main" val="268725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own life and online I also discovered a middle ground, </a:t>
            </a:r>
          </a:p>
          <a:p>
            <a:endParaRPr lang="en-US" dirty="0"/>
          </a:p>
          <a:p>
            <a:endParaRPr lang="en-US" dirty="0"/>
          </a:p>
          <a:p>
            <a:r>
              <a:rPr lang="en-US" dirty="0"/>
              <a:t>but this middle ground simply defines the other side based off its own perspective and worldview without genuinely interacting with the terminology and key aspects of the other. Protestants define Catholics based off the terminology of being “saved” and Catholics define Protestants based on the definition of the church.</a:t>
            </a:r>
          </a:p>
        </p:txBody>
      </p:sp>
      <p:sp>
        <p:nvSpPr>
          <p:cNvPr id="4" name="Slide Number Placeholder 3"/>
          <p:cNvSpPr>
            <a:spLocks noGrp="1"/>
          </p:cNvSpPr>
          <p:nvPr>
            <p:ph type="sldNum" sz="quarter" idx="5"/>
          </p:nvPr>
        </p:nvSpPr>
        <p:spPr/>
        <p:txBody>
          <a:bodyPr/>
          <a:lstStyle/>
          <a:p>
            <a:fld id="{0DC05259-F453-344B-A75D-05C6F9133E41}" type="slidenum">
              <a:rPr lang="en-US" smtClean="0"/>
              <a:t>7</a:t>
            </a:fld>
            <a:endParaRPr lang="en-US"/>
          </a:p>
        </p:txBody>
      </p:sp>
    </p:spTree>
    <p:extLst>
      <p:ext uri="{BB962C8B-B14F-4D97-AF65-F5344CB8AC3E}">
        <p14:creationId xmlns:p14="http://schemas.microsoft.com/office/powerpoint/2010/main" val="393551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They do have one thing in common. They all claim the truth. </a:t>
            </a:r>
          </a:p>
          <a:p>
            <a:endParaRPr lang="en-US" dirty="0"/>
          </a:p>
          <a:p>
            <a:r>
              <a:rPr lang="en-US" dirty="0"/>
              <a:t>This set my path to understand the first part of my research question: what characterizes the protestant and catholic divide today? It is this power over truth that both hold. A divide that means little understanding and a lack of conversation and respect creating this sharp contrast that rarely is addressed because of the camps they embody. Not even the middle ground supports productive conversation but puts each in a box that fits neatly into its own worldview. </a:t>
            </a:r>
          </a:p>
          <a:p>
            <a:endParaRPr lang="en-US" dirty="0"/>
          </a:p>
          <a:p>
            <a:r>
              <a:rPr lang="en-US" dirty="0"/>
              <a:t>So my research proposal tries to answer the second part of the question: What can the church do about it?</a:t>
            </a:r>
          </a:p>
        </p:txBody>
      </p:sp>
      <p:sp>
        <p:nvSpPr>
          <p:cNvPr id="4" name="Slide Number Placeholder 3"/>
          <p:cNvSpPr>
            <a:spLocks noGrp="1"/>
          </p:cNvSpPr>
          <p:nvPr>
            <p:ph type="sldNum" sz="quarter" idx="5"/>
          </p:nvPr>
        </p:nvSpPr>
        <p:spPr/>
        <p:txBody>
          <a:bodyPr/>
          <a:lstStyle/>
          <a:p>
            <a:fld id="{0DC05259-F453-344B-A75D-05C6F9133E41}" type="slidenum">
              <a:rPr lang="en-US" smtClean="0"/>
              <a:t>8</a:t>
            </a:fld>
            <a:endParaRPr lang="en-US"/>
          </a:p>
        </p:txBody>
      </p:sp>
    </p:spTree>
    <p:extLst>
      <p:ext uri="{BB962C8B-B14F-4D97-AF65-F5344CB8AC3E}">
        <p14:creationId xmlns:p14="http://schemas.microsoft.com/office/powerpoint/2010/main" val="138886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am proposing a documentary film that will allow a clash to happen.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t>
            </a:r>
            <a:r>
              <a:rPr lang="en-US" dirty="0"/>
              <a:t>he point of my research is not to discover what this truth is. Plenty of people have a claim on that. The point of my research is not to discuss the theological differences between Protestants and Catholics. Plenty of people have done that. The point of my research is not to convince someone to one side or the other. Plenty of people do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of my research is to open up a conversation between two sides that rarely have productive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 will explain what this will look like on the screen. The documentary will be divided into the past, present and future, laying out what the divide used to look like, what it is today, and will attempt to answer the question of what to do with it.</a:t>
            </a:r>
          </a:p>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9</a:t>
            </a:fld>
            <a:endParaRPr lang="en-US"/>
          </a:p>
        </p:txBody>
      </p:sp>
    </p:spTree>
    <p:extLst>
      <p:ext uri="{BB962C8B-B14F-4D97-AF65-F5344CB8AC3E}">
        <p14:creationId xmlns:p14="http://schemas.microsoft.com/office/powerpoint/2010/main" val="375195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documentary will begin addressing the question of what characterizes the divide through a look at history and through outspoken Protestant and Catholic leaders. </a:t>
            </a:r>
          </a:p>
          <a:p>
            <a:endParaRPr lang="en-US" dirty="0"/>
          </a:p>
          <a:p>
            <a:r>
              <a:rPr lang="en-US" dirty="0"/>
              <a:t>It will start with the reformation to see the background on the divide</a:t>
            </a:r>
          </a:p>
          <a:p>
            <a:r>
              <a:rPr lang="en-US" dirty="0"/>
              <a:t>Reform was happening even earlier than this- inquisitions to get rid of reform movements</a:t>
            </a:r>
          </a:p>
          <a:p>
            <a:endParaRPr lang="en-US" dirty="0"/>
          </a:p>
          <a:p>
            <a:r>
              <a:rPr lang="en-US" dirty="0"/>
              <a:t>30 Years War shows the violence we no longer see today</a:t>
            </a:r>
          </a:p>
          <a:p>
            <a:endParaRPr lang="en-US" dirty="0"/>
          </a:p>
          <a:p>
            <a:endParaRPr lang="en-US" dirty="0"/>
          </a:p>
        </p:txBody>
      </p:sp>
      <p:sp>
        <p:nvSpPr>
          <p:cNvPr id="4" name="Slide Number Placeholder 3"/>
          <p:cNvSpPr>
            <a:spLocks noGrp="1"/>
          </p:cNvSpPr>
          <p:nvPr>
            <p:ph type="sldNum" sz="quarter" idx="5"/>
          </p:nvPr>
        </p:nvSpPr>
        <p:spPr/>
        <p:txBody>
          <a:bodyPr/>
          <a:lstStyle/>
          <a:p>
            <a:fld id="{0DC05259-F453-344B-A75D-05C6F9133E41}" type="slidenum">
              <a:rPr lang="en-US" smtClean="0"/>
              <a:t>10</a:t>
            </a:fld>
            <a:endParaRPr lang="en-US"/>
          </a:p>
        </p:txBody>
      </p:sp>
    </p:spTree>
    <p:extLst>
      <p:ext uri="{BB962C8B-B14F-4D97-AF65-F5344CB8AC3E}">
        <p14:creationId xmlns:p14="http://schemas.microsoft.com/office/powerpoint/2010/main" val="89959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3/15/21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https://fedsoc-cms-public.s3.amazonaws.com/Featured%20Pictures/Luther.jpe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785938"/>
          </a:xfrm>
        </p:spPr>
        <p:txBody>
          <a:bodyPr>
            <a:normAutofit fontScale="90000"/>
          </a:bodyPr>
          <a:lstStyle/>
          <a:p>
            <a:r>
              <a:rPr lang="en-US" sz="12500" dirty="0">
                <a:latin typeface="Matura MT Script Capitals" panose="03020802060602070202" pitchFamily="66" charset="77"/>
              </a:rPr>
              <a:t>One God?</a:t>
            </a:r>
          </a:p>
        </p:txBody>
      </p:sp>
      <p:sp>
        <p:nvSpPr>
          <p:cNvPr id="3" name="Subtitle 2"/>
          <p:cNvSpPr>
            <a:spLocks noGrp="1"/>
          </p:cNvSpPr>
          <p:nvPr>
            <p:ph type="subTitle" idx="1"/>
          </p:nvPr>
        </p:nvSpPr>
        <p:spPr>
          <a:xfrm>
            <a:off x="1371600" y="2914650"/>
            <a:ext cx="6400800" cy="1131833"/>
          </a:xfrm>
        </p:spPr>
        <p:txBody>
          <a:bodyPr>
            <a:normAutofit fontScale="92500"/>
          </a:bodyPr>
          <a:lstStyle/>
          <a:p>
            <a:r>
              <a:rPr lang="en-US" dirty="0">
                <a:cs typeface="Al Bayan Plain" pitchFamily="2" charset="-78"/>
              </a:rPr>
              <a:t>A documentary treatment exploring the Protestant and Catholic divide</a:t>
            </a:r>
          </a:p>
        </p:txBody>
      </p:sp>
      <p:sp>
        <p:nvSpPr>
          <p:cNvPr id="4" name="Subtitle 2">
            <a:extLst>
              <a:ext uri="{FF2B5EF4-FFF2-40B4-BE49-F238E27FC236}">
                <a16:creationId xmlns:a16="http://schemas.microsoft.com/office/drawing/2014/main" id="{F383B4C5-0007-C541-8A5D-266493ED6BA0}"/>
              </a:ext>
            </a:extLst>
          </p:cNvPr>
          <p:cNvSpPr txBox="1">
            <a:spLocks/>
          </p:cNvSpPr>
          <p:nvPr/>
        </p:nvSpPr>
        <p:spPr>
          <a:xfrm>
            <a:off x="1371600" y="4011668"/>
            <a:ext cx="6400800" cy="4297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accent3">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cs typeface="Al Bayan Plain" pitchFamily="2" charset="-78"/>
              </a:rPr>
              <a:t>By Jacqueline Hale</a:t>
            </a:r>
          </a:p>
        </p:txBody>
      </p:sp>
    </p:spTree>
    <p:extLst>
      <p:ext uri="{BB962C8B-B14F-4D97-AF65-F5344CB8AC3E}">
        <p14:creationId xmlns:p14="http://schemas.microsoft.com/office/powerpoint/2010/main" val="42324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EC08-7061-5E4F-924B-93AF76FD23E8}"/>
              </a:ext>
            </a:extLst>
          </p:cNvPr>
          <p:cNvSpPr>
            <a:spLocks noGrp="1"/>
          </p:cNvSpPr>
          <p:nvPr>
            <p:ph type="title"/>
          </p:nvPr>
        </p:nvSpPr>
        <p:spPr/>
        <p:txBody>
          <a:bodyPr/>
          <a:lstStyle/>
          <a:p>
            <a:r>
              <a:rPr lang="en-US" dirty="0">
                <a:latin typeface="Matura MT Script Capitals" panose="03020802060602070202" pitchFamily="66" charset="77"/>
              </a:rPr>
              <a:t>Reformation and Violence</a:t>
            </a:r>
          </a:p>
        </p:txBody>
      </p:sp>
      <p:sp>
        <p:nvSpPr>
          <p:cNvPr id="4" name="Rectangle 2">
            <a:extLst>
              <a:ext uri="{FF2B5EF4-FFF2-40B4-BE49-F238E27FC236}">
                <a16:creationId xmlns:a16="http://schemas.microsoft.com/office/drawing/2014/main" id="{0FAB6EAC-5A14-454B-A389-36DAB935370C}"/>
              </a:ext>
            </a:extLst>
          </p:cNvPr>
          <p:cNvSpPr>
            <a:spLocks noChangeArrowheads="1"/>
          </p:cNvSpPr>
          <p:nvPr/>
        </p:nvSpPr>
        <p:spPr bwMode="auto">
          <a:xfrm>
            <a:off x="2269066" y="2553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 descr="Reformation and Law | The Federalist Society">
            <a:extLst>
              <a:ext uri="{FF2B5EF4-FFF2-40B4-BE49-F238E27FC236}">
                <a16:creationId xmlns:a16="http://schemas.microsoft.com/office/drawing/2014/main" id="{DC4D6C05-5A5F-C440-BA83-EF3BD6D2150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6485" y="1250382"/>
            <a:ext cx="4011884" cy="2231691"/>
          </a:xfrm>
          <a:prstGeom prst="rect">
            <a:avLst/>
          </a:prstGeom>
          <a:noFill/>
          <a:effectLst>
            <a:glow>
              <a:schemeClr val="accent1">
                <a:alpha val="40000"/>
              </a:schemeClr>
            </a:glow>
            <a:softEdge rad="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3F95724-EEE0-F540-B618-E5D9467240AB}"/>
              </a:ext>
            </a:extLst>
          </p:cNvPr>
          <p:cNvSpPr/>
          <p:nvPr/>
        </p:nvSpPr>
        <p:spPr>
          <a:xfrm>
            <a:off x="84665" y="1063229"/>
            <a:ext cx="4275117" cy="2505711"/>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DE41F-C752-9045-9DC2-C3E5881B9407}"/>
              </a:ext>
            </a:extLst>
          </p:cNvPr>
          <p:cNvSpPr/>
          <p:nvPr/>
        </p:nvSpPr>
        <p:spPr>
          <a:xfrm>
            <a:off x="4574419" y="2073681"/>
            <a:ext cx="4430180" cy="2614434"/>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1815EA-D8B7-9B43-9B30-7B1EC3CFA938}"/>
              </a:ext>
            </a:extLst>
          </p:cNvPr>
          <p:cNvSpPr txBox="1"/>
          <p:nvPr/>
        </p:nvSpPr>
        <p:spPr>
          <a:xfrm>
            <a:off x="169330" y="3707840"/>
            <a:ext cx="2141517" cy="253916"/>
          </a:xfrm>
          <a:prstGeom prst="rect">
            <a:avLst/>
          </a:prstGeom>
          <a:noFill/>
        </p:spPr>
        <p:txBody>
          <a:bodyPr wrap="square" rtlCol="0">
            <a:spAutoFit/>
          </a:bodyPr>
          <a:lstStyle/>
          <a:p>
            <a:r>
              <a:rPr lang="en-US" sz="1050" dirty="0">
                <a:solidFill>
                  <a:schemeClr val="tx2"/>
                </a:solidFill>
              </a:rPr>
              <a:t>Martin Luther, </a:t>
            </a:r>
            <a:r>
              <a:rPr lang="en-US" sz="1050" dirty="0" err="1">
                <a:solidFill>
                  <a:schemeClr val="tx2"/>
                </a:solidFill>
              </a:rPr>
              <a:t>Christianity.com</a:t>
            </a:r>
            <a:endParaRPr lang="en-US" sz="1050" dirty="0">
              <a:solidFill>
                <a:schemeClr val="tx2"/>
              </a:solidFill>
            </a:endParaRPr>
          </a:p>
        </p:txBody>
      </p:sp>
      <p:pic>
        <p:nvPicPr>
          <p:cNvPr id="1026" name="Picture 2" descr="Thirty Years' War - HISTORY">
            <a:extLst>
              <a:ext uri="{FF2B5EF4-FFF2-40B4-BE49-F238E27FC236}">
                <a16:creationId xmlns:a16="http://schemas.microsoft.com/office/drawing/2014/main" id="{8E46D223-6729-AB4C-93AB-EF50F3E32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654" y="2220684"/>
            <a:ext cx="4138185" cy="23277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32CBD6D-493F-1042-8D62-67904CFD6884}"/>
              </a:ext>
            </a:extLst>
          </p:cNvPr>
          <p:cNvSpPr txBox="1"/>
          <p:nvPr/>
        </p:nvSpPr>
        <p:spPr>
          <a:xfrm>
            <a:off x="4487335" y="4754134"/>
            <a:ext cx="2141517" cy="253916"/>
          </a:xfrm>
          <a:prstGeom prst="rect">
            <a:avLst/>
          </a:prstGeom>
          <a:noFill/>
        </p:spPr>
        <p:txBody>
          <a:bodyPr wrap="square" rtlCol="0">
            <a:spAutoFit/>
          </a:bodyPr>
          <a:lstStyle/>
          <a:p>
            <a:r>
              <a:rPr lang="en-US" sz="1050" dirty="0">
                <a:solidFill>
                  <a:schemeClr val="tx2"/>
                </a:solidFill>
              </a:rPr>
              <a:t>Thirty Years’ War, </a:t>
            </a:r>
            <a:r>
              <a:rPr lang="en-US" sz="1050" dirty="0" err="1">
                <a:solidFill>
                  <a:schemeClr val="tx2"/>
                </a:solidFill>
              </a:rPr>
              <a:t>History.com</a:t>
            </a:r>
            <a:endParaRPr lang="en-US" sz="1050" dirty="0">
              <a:solidFill>
                <a:schemeClr val="tx2"/>
              </a:solidFill>
            </a:endParaRPr>
          </a:p>
        </p:txBody>
      </p:sp>
    </p:spTree>
    <p:extLst>
      <p:ext uri="{BB962C8B-B14F-4D97-AF65-F5344CB8AC3E}">
        <p14:creationId xmlns:p14="http://schemas.microsoft.com/office/powerpoint/2010/main" val="8751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9FA-6537-1D4A-A339-C388CE05B1FB}"/>
              </a:ext>
            </a:extLst>
          </p:cNvPr>
          <p:cNvSpPr>
            <a:spLocks noGrp="1"/>
          </p:cNvSpPr>
          <p:nvPr>
            <p:ph type="title"/>
          </p:nvPr>
        </p:nvSpPr>
        <p:spPr/>
        <p:txBody>
          <a:bodyPr/>
          <a:lstStyle/>
          <a:p>
            <a:r>
              <a:rPr lang="en-US" dirty="0">
                <a:latin typeface="Matura MT Script Capitals" panose="03020802060602070202" pitchFamily="66" charset="77"/>
              </a:rPr>
              <a:t>Anti-Catholicism in the US</a:t>
            </a:r>
          </a:p>
        </p:txBody>
      </p:sp>
      <p:sp>
        <p:nvSpPr>
          <p:cNvPr id="6" name="Rectangle 5">
            <a:extLst>
              <a:ext uri="{FF2B5EF4-FFF2-40B4-BE49-F238E27FC236}">
                <a16:creationId xmlns:a16="http://schemas.microsoft.com/office/drawing/2014/main" id="{00C9A151-D017-8640-AEDB-FC11FD4D79E9}"/>
              </a:ext>
            </a:extLst>
          </p:cNvPr>
          <p:cNvSpPr/>
          <p:nvPr/>
        </p:nvSpPr>
        <p:spPr>
          <a:xfrm>
            <a:off x="317503" y="1540932"/>
            <a:ext cx="4254497" cy="3190723"/>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1925 / Public Domain, Wikimedia Commons">
            <a:extLst>
              <a:ext uri="{FF2B5EF4-FFF2-40B4-BE49-F238E27FC236}">
                <a16:creationId xmlns:a16="http://schemas.microsoft.com/office/drawing/2014/main" id="{044772C1-A70B-014F-A251-1FC184B44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095" y="1512205"/>
            <a:ext cx="3661161" cy="31514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66E0D9F-54AE-4443-8441-B59E8584AEB3}"/>
              </a:ext>
            </a:extLst>
          </p:cNvPr>
          <p:cNvSpPr/>
          <p:nvPr/>
        </p:nvSpPr>
        <p:spPr>
          <a:xfrm>
            <a:off x="4769753" y="1337733"/>
            <a:ext cx="3917047" cy="3490018"/>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D856DB-3AEF-DA4C-B201-E2FAC3CACAA4}"/>
              </a:ext>
            </a:extLst>
          </p:cNvPr>
          <p:cNvSpPr txBox="1"/>
          <p:nvPr/>
        </p:nvSpPr>
        <p:spPr>
          <a:xfrm>
            <a:off x="4762007" y="4889584"/>
            <a:ext cx="2141517" cy="253916"/>
          </a:xfrm>
          <a:prstGeom prst="rect">
            <a:avLst/>
          </a:prstGeom>
          <a:noFill/>
        </p:spPr>
        <p:txBody>
          <a:bodyPr wrap="square" rtlCol="0">
            <a:spAutoFit/>
          </a:bodyPr>
          <a:lstStyle/>
          <a:p>
            <a:r>
              <a:rPr lang="en-US" sz="1050" dirty="0">
                <a:solidFill>
                  <a:schemeClr val="tx2"/>
                </a:solidFill>
              </a:rPr>
              <a:t>The Tree Must Come Down, 1925</a:t>
            </a:r>
          </a:p>
        </p:txBody>
      </p:sp>
      <p:sp>
        <p:nvSpPr>
          <p:cNvPr id="9" name="TextBox 8">
            <a:extLst>
              <a:ext uri="{FF2B5EF4-FFF2-40B4-BE49-F238E27FC236}">
                <a16:creationId xmlns:a16="http://schemas.microsoft.com/office/drawing/2014/main" id="{3F5DEFFC-93A5-7143-9AC6-1DF8FB66471F}"/>
              </a:ext>
            </a:extLst>
          </p:cNvPr>
          <p:cNvSpPr txBox="1"/>
          <p:nvPr/>
        </p:nvSpPr>
        <p:spPr>
          <a:xfrm>
            <a:off x="269967" y="4863220"/>
            <a:ext cx="2516776" cy="253916"/>
          </a:xfrm>
          <a:prstGeom prst="rect">
            <a:avLst/>
          </a:prstGeom>
          <a:noFill/>
        </p:spPr>
        <p:txBody>
          <a:bodyPr wrap="square" rtlCol="0">
            <a:spAutoFit/>
          </a:bodyPr>
          <a:lstStyle/>
          <a:p>
            <a:r>
              <a:rPr lang="en-US" sz="1050" dirty="0">
                <a:solidFill>
                  <a:schemeClr val="tx2"/>
                </a:solidFill>
              </a:rPr>
              <a:t>Thomas Nast, Harper’s Weekly, 1871</a:t>
            </a:r>
          </a:p>
        </p:txBody>
      </p:sp>
      <p:pic>
        <p:nvPicPr>
          <p:cNvPr id="2052" name="Picture 4" descr="The American River Ganges, Harper's Weekly, September, 1871 by Thomas Nast. Original image of Nast's most famous anti-Catholic image, Tweed was safely out of the picture,literally and figuratively when the image was republished on 8 May, 1875 along with other minor modifications. Library of Congress">
            <a:extLst>
              <a:ext uri="{FF2B5EF4-FFF2-40B4-BE49-F238E27FC236}">
                <a16:creationId xmlns:a16="http://schemas.microsoft.com/office/drawing/2014/main" id="{8147EC95-D9B4-4F48-89EB-A63ADFA47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790696"/>
            <a:ext cx="3969657" cy="269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AAF8-2F15-0449-80E6-18F576090321}"/>
              </a:ext>
            </a:extLst>
          </p:cNvPr>
          <p:cNvSpPr>
            <a:spLocks noGrp="1"/>
          </p:cNvSpPr>
          <p:nvPr>
            <p:ph type="title"/>
          </p:nvPr>
        </p:nvSpPr>
        <p:spPr/>
        <p:txBody>
          <a:bodyPr>
            <a:normAutofit fontScale="90000"/>
          </a:bodyPr>
          <a:lstStyle/>
          <a:p>
            <a:r>
              <a:rPr lang="en-US" dirty="0">
                <a:latin typeface="Matura MT Script Capitals" panose="03020802060602070202" pitchFamily="66" charset="77"/>
              </a:rPr>
              <a:t>Strong Voices on Opposing Sides</a:t>
            </a:r>
          </a:p>
        </p:txBody>
      </p:sp>
      <p:sp>
        <p:nvSpPr>
          <p:cNvPr id="6" name="Rectangle 5">
            <a:extLst>
              <a:ext uri="{FF2B5EF4-FFF2-40B4-BE49-F238E27FC236}">
                <a16:creationId xmlns:a16="http://schemas.microsoft.com/office/drawing/2014/main" id="{68C26E10-02E7-8E4C-85CB-E1AC22B85D2C}"/>
              </a:ext>
            </a:extLst>
          </p:cNvPr>
          <p:cNvSpPr/>
          <p:nvPr/>
        </p:nvSpPr>
        <p:spPr>
          <a:xfrm>
            <a:off x="714193" y="1408823"/>
            <a:ext cx="3255074" cy="3185609"/>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6FEB7-69DE-274E-BA8B-E9284B03C14E}"/>
              </a:ext>
            </a:extLst>
          </p:cNvPr>
          <p:cNvSpPr/>
          <p:nvPr/>
        </p:nvSpPr>
        <p:spPr>
          <a:xfrm>
            <a:off x="4735039" y="1408823"/>
            <a:ext cx="2998082" cy="3185609"/>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FA170EE-911F-1541-9B98-1242F4DBC5C8}"/>
              </a:ext>
            </a:extLst>
          </p:cNvPr>
          <p:cNvSpPr>
            <a:spLocks noGrp="1"/>
          </p:cNvSpPr>
          <p:nvPr>
            <p:ph idx="1"/>
          </p:nvPr>
        </p:nvSpPr>
        <p:spPr>
          <a:xfrm>
            <a:off x="949854" y="1638484"/>
            <a:ext cx="2877653" cy="2734823"/>
          </a:xfrm>
        </p:spPr>
        <p:txBody>
          <a:bodyPr>
            <a:normAutofit lnSpcReduction="10000"/>
          </a:bodyPr>
          <a:lstStyle/>
          <a:p>
            <a:pPr marL="0" indent="0">
              <a:buNone/>
            </a:pPr>
            <a:r>
              <a:rPr lang="en-US" sz="4400" dirty="0"/>
              <a:t>An outspoken Evangelical pastor</a:t>
            </a:r>
          </a:p>
        </p:txBody>
      </p:sp>
      <p:sp>
        <p:nvSpPr>
          <p:cNvPr id="10" name="Content Placeholder 2">
            <a:extLst>
              <a:ext uri="{FF2B5EF4-FFF2-40B4-BE49-F238E27FC236}">
                <a16:creationId xmlns:a16="http://schemas.microsoft.com/office/drawing/2014/main" id="{01110DE1-296F-5D43-8A51-2959DAE325D5}"/>
              </a:ext>
            </a:extLst>
          </p:cNvPr>
          <p:cNvSpPr txBox="1">
            <a:spLocks/>
          </p:cNvSpPr>
          <p:nvPr/>
        </p:nvSpPr>
        <p:spPr>
          <a:xfrm>
            <a:off x="4860659" y="1523653"/>
            <a:ext cx="2998082" cy="29559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400" dirty="0"/>
              <a:t>An outspoken Catholic priest</a:t>
            </a:r>
          </a:p>
        </p:txBody>
      </p:sp>
    </p:spTree>
    <p:extLst>
      <p:ext uri="{BB962C8B-B14F-4D97-AF65-F5344CB8AC3E}">
        <p14:creationId xmlns:p14="http://schemas.microsoft.com/office/powerpoint/2010/main" val="2009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FA12-C29D-E245-AB5B-1361EFEDDAD1}"/>
              </a:ext>
            </a:extLst>
          </p:cNvPr>
          <p:cNvSpPr>
            <a:spLocks noGrp="1"/>
          </p:cNvSpPr>
          <p:nvPr>
            <p:ph type="title"/>
          </p:nvPr>
        </p:nvSpPr>
        <p:spPr/>
        <p:txBody>
          <a:bodyPr/>
          <a:lstStyle/>
          <a:p>
            <a:r>
              <a:rPr lang="en-US" dirty="0">
                <a:latin typeface="Matura MT Script Capitals" panose="03020802060602070202" pitchFamily="66" charset="77"/>
              </a:rPr>
              <a:t>Born Again, Again</a:t>
            </a:r>
          </a:p>
        </p:txBody>
      </p:sp>
      <p:sp>
        <p:nvSpPr>
          <p:cNvPr id="3" name="Content Placeholder 2">
            <a:extLst>
              <a:ext uri="{FF2B5EF4-FFF2-40B4-BE49-F238E27FC236}">
                <a16:creationId xmlns:a16="http://schemas.microsoft.com/office/drawing/2014/main" id="{AC8BD7D6-3B3F-AC4B-B4FB-3646BB96BDDC}"/>
              </a:ext>
            </a:extLst>
          </p:cNvPr>
          <p:cNvSpPr>
            <a:spLocks noGrp="1"/>
          </p:cNvSpPr>
          <p:nvPr>
            <p:ph idx="1"/>
          </p:nvPr>
        </p:nvSpPr>
        <p:spPr>
          <a:xfrm>
            <a:off x="1265159" y="1728867"/>
            <a:ext cx="2998082" cy="2955948"/>
          </a:xfrm>
        </p:spPr>
        <p:txBody>
          <a:bodyPr>
            <a:normAutofit fontScale="92500"/>
          </a:bodyPr>
          <a:lstStyle/>
          <a:p>
            <a:pPr marL="0" indent="0">
              <a:buNone/>
            </a:pPr>
            <a:r>
              <a:rPr lang="en-US" sz="4400" dirty="0"/>
              <a:t>An Evangelical who became a Catholic</a:t>
            </a:r>
          </a:p>
        </p:txBody>
      </p:sp>
      <p:sp>
        <p:nvSpPr>
          <p:cNvPr id="5" name="Content Placeholder 2">
            <a:extLst>
              <a:ext uri="{FF2B5EF4-FFF2-40B4-BE49-F238E27FC236}">
                <a16:creationId xmlns:a16="http://schemas.microsoft.com/office/drawing/2014/main" id="{8E263F60-1E15-744A-8BCF-3C21BF6D0116}"/>
              </a:ext>
            </a:extLst>
          </p:cNvPr>
          <p:cNvSpPr txBox="1">
            <a:spLocks/>
          </p:cNvSpPr>
          <p:nvPr/>
        </p:nvSpPr>
        <p:spPr>
          <a:xfrm>
            <a:off x="5157514" y="1728867"/>
            <a:ext cx="2720991" cy="26828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100" dirty="0"/>
              <a:t>A Catholic who became an Evangelical</a:t>
            </a:r>
          </a:p>
        </p:txBody>
      </p:sp>
      <p:sp>
        <p:nvSpPr>
          <p:cNvPr id="7" name="Rectangle 6">
            <a:extLst>
              <a:ext uri="{FF2B5EF4-FFF2-40B4-BE49-F238E27FC236}">
                <a16:creationId xmlns:a16="http://schemas.microsoft.com/office/drawing/2014/main" id="{FE6C4FE9-C20E-704B-8509-D60965FF2EFD}"/>
              </a:ext>
            </a:extLst>
          </p:cNvPr>
          <p:cNvSpPr/>
          <p:nvPr/>
        </p:nvSpPr>
        <p:spPr>
          <a:xfrm>
            <a:off x="1151905" y="1592301"/>
            <a:ext cx="3111336" cy="2955948"/>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2A8EED-B5C5-1142-9A9D-AEB87FFB5485}"/>
              </a:ext>
            </a:extLst>
          </p:cNvPr>
          <p:cNvSpPr/>
          <p:nvPr/>
        </p:nvSpPr>
        <p:spPr>
          <a:xfrm>
            <a:off x="4962343" y="1544800"/>
            <a:ext cx="3111335" cy="2955948"/>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5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7E85-8910-5044-A5F8-6274FA0988E1}"/>
              </a:ext>
            </a:extLst>
          </p:cNvPr>
          <p:cNvSpPr>
            <a:spLocks noGrp="1"/>
          </p:cNvSpPr>
          <p:nvPr>
            <p:ph type="title"/>
          </p:nvPr>
        </p:nvSpPr>
        <p:spPr/>
        <p:txBody>
          <a:bodyPr/>
          <a:lstStyle/>
          <a:p>
            <a:r>
              <a:rPr lang="en-US" dirty="0">
                <a:latin typeface="Matura MT Script Capitals" panose="03020802060602070202" pitchFamily="66" charset="77"/>
              </a:rPr>
              <a:t>Other interviews:</a:t>
            </a:r>
          </a:p>
        </p:txBody>
      </p:sp>
      <p:sp>
        <p:nvSpPr>
          <p:cNvPr id="3" name="Content Placeholder 2">
            <a:extLst>
              <a:ext uri="{FF2B5EF4-FFF2-40B4-BE49-F238E27FC236}">
                <a16:creationId xmlns:a16="http://schemas.microsoft.com/office/drawing/2014/main" id="{C21B9273-8FDE-714F-91FA-C8352B70BC66}"/>
              </a:ext>
            </a:extLst>
          </p:cNvPr>
          <p:cNvSpPr>
            <a:spLocks noGrp="1"/>
          </p:cNvSpPr>
          <p:nvPr>
            <p:ph idx="1"/>
          </p:nvPr>
        </p:nvSpPr>
        <p:spPr/>
        <p:txBody>
          <a:bodyPr>
            <a:normAutofit fontScale="92500" lnSpcReduction="10000"/>
          </a:bodyPr>
          <a:lstStyle/>
          <a:p>
            <a:pPr>
              <a:buFont typeface="Wingdings" pitchFamily="2" charset="2"/>
              <a:buChar char="v"/>
            </a:pPr>
            <a:r>
              <a:rPr lang="en-US" sz="4000" dirty="0"/>
              <a:t>Testimonies from people who grew up in Evangelical and Catholic churches</a:t>
            </a:r>
          </a:p>
          <a:p>
            <a:pPr>
              <a:buFont typeface="Wingdings" pitchFamily="2" charset="2"/>
              <a:buChar char="v"/>
            </a:pPr>
            <a:r>
              <a:rPr lang="en-US" sz="4000" dirty="0"/>
              <a:t>A priest who became Episcopalian and an Evangelical who became a priest</a:t>
            </a:r>
          </a:p>
        </p:txBody>
      </p:sp>
      <p:sp>
        <p:nvSpPr>
          <p:cNvPr id="4" name="Rectangle 3">
            <a:extLst>
              <a:ext uri="{FF2B5EF4-FFF2-40B4-BE49-F238E27FC236}">
                <a16:creationId xmlns:a16="http://schemas.microsoft.com/office/drawing/2014/main" id="{DC5F0AA2-6E6C-DA47-8F52-496FC2C1260E}"/>
              </a:ext>
            </a:extLst>
          </p:cNvPr>
          <p:cNvSpPr/>
          <p:nvPr/>
        </p:nvSpPr>
        <p:spPr>
          <a:xfrm>
            <a:off x="457199" y="1089508"/>
            <a:ext cx="8229599" cy="3613121"/>
          </a:xfrm>
          <a:prstGeom prst="rect">
            <a:avLst/>
          </a:prstGeom>
          <a:noFill/>
          <a:ln w="571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6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04CE40-5F46-554C-8584-8F2A957DB556}"/>
              </a:ext>
            </a:extLst>
          </p:cNvPr>
          <p:cNvSpPr>
            <a:spLocks noGrp="1"/>
          </p:cNvSpPr>
          <p:nvPr>
            <p:ph type="title"/>
          </p:nvPr>
        </p:nvSpPr>
        <p:spPr>
          <a:xfrm>
            <a:off x="1031875" y="375045"/>
            <a:ext cx="7080249" cy="994173"/>
          </a:xfrm>
        </p:spPr>
        <p:txBody>
          <a:bodyPr>
            <a:normAutofit/>
          </a:bodyPr>
          <a:lstStyle/>
          <a:p>
            <a:r>
              <a:rPr lang="en-US" sz="4100" dirty="0">
                <a:latin typeface="Matura MT Script Capitals" panose="03020802060602070202" pitchFamily="66" charset="77"/>
              </a:rPr>
              <a:t>Implications</a:t>
            </a:r>
          </a:p>
        </p:txBody>
      </p:sp>
      <p:sp>
        <p:nvSpPr>
          <p:cNvPr id="11" name="Content Placeholder 12">
            <a:extLst>
              <a:ext uri="{FF2B5EF4-FFF2-40B4-BE49-F238E27FC236}">
                <a16:creationId xmlns:a16="http://schemas.microsoft.com/office/drawing/2014/main" id="{3DFBEEEE-A853-9340-8629-761EB11146C1}"/>
              </a:ext>
            </a:extLst>
          </p:cNvPr>
          <p:cNvSpPr txBox="1">
            <a:spLocks/>
          </p:cNvSpPr>
          <p:nvPr/>
        </p:nvSpPr>
        <p:spPr>
          <a:xfrm>
            <a:off x="457200" y="1200151"/>
            <a:ext cx="8229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pitchFamily="2" charset="2"/>
              <a:buChar char="v"/>
            </a:pPr>
            <a:r>
              <a:rPr lang="en-US" dirty="0">
                <a:solidFill>
                  <a:schemeClr val="tx2"/>
                </a:solidFill>
              </a:rPr>
              <a:t>Protestant: To rescue people out of a false religion is the only loving thing to </a:t>
            </a:r>
            <a:r>
              <a:rPr lang="en-US" dirty="0"/>
              <a:t>do</a:t>
            </a:r>
          </a:p>
          <a:p>
            <a:pPr lvl="0">
              <a:buFont typeface="Wingdings" pitchFamily="2" charset="2"/>
              <a:buChar char="v"/>
            </a:pPr>
            <a:r>
              <a:rPr lang="en-US" dirty="0"/>
              <a:t>Catholic: Outside the Catholic Church there is no salvation, so they must come to know the truth and obey the church’s authority</a:t>
            </a:r>
          </a:p>
          <a:p>
            <a:pPr lvl="0">
              <a:buFont typeface="Wingdings" pitchFamily="2" charset="2"/>
              <a:buChar char="v"/>
            </a:pPr>
            <a:r>
              <a:rPr lang="en-US" dirty="0"/>
              <a:t>Middle View: Forget about the divisions  </a:t>
            </a:r>
          </a:p>
          <a:p>
            <a:pPr lvl="0"/>
            <a:endParaRPr lang="en-US" dirty="0"/>
          </a:p>
        </p:txBody>
      </p:sp>
    </p:spTree>
    <p:extLst>
      <p:ext uri="{BB962C8B-B14F-4D97-AF65-F5344CB8AC3E}">
        <p14:creationId xmlns:p14="http://schemas.microsoft.com/office/powerpoint/2010/main" val="37826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B9273-8FDE-714F-91FA-C8352B70BC66}"/>
              </a:ext>
            </a:extLst>
          </p:cNvPr>
          <p:cNvSpPr>
            <a:spLocks noGrp="1"/>
          </p:cNvSpPr>
          <p:nvPr>
            <p:ph idx="1"/>
          </p:nvPr>
        </p:nvSpPr>
        <p:spPr/>
        <p:txBody>
          <a:bodyPr>
            <a:normAutofit lnSpcReduction="10000"/>
          </a:bodyPr>
          <a:lstStyle/>
          <a:p>
            <a:pPr marL="0" indent="0">
              <a:buNone/>
            </a:pPr>
            <a:r>
              <a:rPr lang="en-US" i="1" dirty="0">
                <a:solidFill>
                  <a:schemeClr val="tx2"/>
                </a:solidFill>
              </a:rPr>
              <a:t>Or we can see the divisions as a way to learn about our Creator and glorify Him.</a:t>
            </a:r>
          </a:p>
          <a:p>
            <a:pPr marL="0" indent="0">
              <a:buNone/>
            </a:pPr>
            <a:endParaRPr lang="en-US" i="1" dirty="0">
              <a:solidFill>
                <a:schemeClr val="tx2"/>
              </a:solidFill>
            </a:endParaRPr>
          </a:p>
          <a:p>
            <a:pPr marL="0" indent="0">
              <a:buNone/>
            </a:pPr>
            <a:r>
              <a:rPr lang="en-US" dirty="0">
                <a:solidFill>
                  <a:schemeClr val="tx2"/>
                </a:solidFill>
              </a:rPr>
              <a:t>We don’t need to denounce our convictions, but understand that there is something to be learned from the other perspective that can lead to a </a:t>
            </a:r>
            <a:r>
              <a:rPr lang="en-US" i="1" dirty="0">
                <a:solidFill>
                  <a:schemeClr val="tx2"/>
                </a:solidFill>
              </a:rPr>
              <a:t>rich</a:t>
            </a:r>
            <a:r>
              <a:rPr lang="en-US" dirty="0">
                <a:solidFill>
                  <a:schemeClr val="tx2"/>
                </a:solidFill>
              </a:rPr>
              <a:t> faith. We need conversation.</a:t>
            </a:r>
          </a:p>
        </p:txBody>
      </p:sp>
      <p:sp>
        <p:nvSpPr>
          <p:cNvPr id="4" name="Title 1">
            <a:extLst>
              <a:ext uri="{FF2B5EF4-FFF2-40B4-BE49-F238E27FC236}">
                <a16:creationId xmlns:a16="http://schemas.microsoft.com/office/drawing/2014/main" id="{DD2163D5-8ED8-5144-A024-108090C5313B}"/>
              </a:ext>
            </a:extLst>
          </p:cNvPr>
          <p:cNvSpPr>
            <a:spLocks noGrp="1"/>
          </p:cNvSpPr>
          <p:nvPr>
            <p:ph type="title"/>
          </p:nvPr>
        </p:nvSpPr>
        <p:spPr>
          <a:xfrm>
            <a:off x="1031875" y="205978"/>
            <a:ext cx="7080249" cy="994173"/>
          </a:xfrm>
        </p:spPr>
        <p:txBody>
          <a:bodyPr>
            <a:normAutofit/>
          </a:bodyPr>
          <a:lstStyle/>
          <a:p>
            <a:r>
              <a:rPr lang="en-US" sz="4100" dirty="0">
                <a:latin typeface="Matura MT Script Capitals" panose="03020802060602070202" pitchFamily="66" charset="77"/>
              </a:rPr>
              <a:t>A New Perspective </a:t>
            </a:r>
          </a:p>
        </p:txBody>
      </p:sp>
    </p:spTree>
    <p:extLst>
      <p:ext uri="{BB962C8B-B14F-4D97-AF65-F5344CB8AC3E}">
        <p14:creationId xmlns:p14="http://schemas.microsoft.com/office/powerpoint/2010/main" val="40032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5141-6FB8-5F48-996B-A1D99FFC0AFB}"/>
              </a:ext>
            </a:extLst>
          </p:cNvPr>
          <p:cNvSpPr>
            <a:spLocks noGrp="1"/>
          </p:cNvSpPr>
          <p:nvPr>
            <p:ph type="title"/>
          </p:nvPr>
        </p:nvSpPr>
        <p:spPr>
          <a:xfrm>
            <a:off x="457200" y="342901"/>
            <a:ext cx="8229600" cy="857250"/>
          </a:xfrm>
        </p:spPr>
        <p:txBody>
          <a:bodyPr/>
          <a:lstStyle/>
          <a:p>
            <a:r>
              <a:rPr lang="en-US" dirty="0">
                <a:latin typeface="Matura MT Script Capitals" panose="03020802060602070202" pitchFamily="66" charset="77"/>
              </a:rPr>
              <a:t>Next Steps</a:t>
            </a:r>
          </a:p>
        </p:txBody>
      </p:sp>
      <p:graphicFrame>
        <p:nvGraphicFramePr>
          <p:cNvPr id="5" name="Content Placeholder 2">
            <a:extLst>
              <a:ext uri="{FF2B5EF4-FFF2-40B4-BE49-F238E27FC236}">
                <a16:creationId xmlns:a16="http://schemas.microsoft.com/office/drawing/2014/main" id="{8574727A-2F18-4E7B-893B-F5865997B0B7}"/>
              </a:ext>
            </a:extLst>
          </p:cNvPr>
          <p:cNvGraphicFramePr>
            <a:graphicFrameLocks noGrp="1"/>
          </p:cNvGraphicFramePr>
          <p:nvPr>
            <p:ph idx="1"/>
            <p:extLst>
              <p:ext uri="{D42A27DB-BD31-4B8C-83A1-F6EECF244321}">
                <p14:modId xmlns:p14="http://schemas.microsoft.com/office/powerpoint/2010/main" val="468879075"/>
              </p:ext>
            </p:extLst>
          </p:nvPr>
        </p:nvGraphicFramePr>
        <p:xfrm>
          <a:off x="457200" y="1200151"/>
          <a:ext cx="8229600" cy="373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0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8DC-024C-0C4F-B31E-DDA07182A419}"/>
              </a:ext>
            </a:extLst>
          </p:cNvPr>
          <p:cNvSpPr>
            <a:spLocks noGrp="1"/>
          </p:cNvSpPr>
          <p:nvPr>
            <p:ph type="title"/>
          </p:nvPr>
        </p:nvSpPr>
        <p:spPr>
          <a:xfrm>
            <a:off x="457200" y="527712"/>
            <a:ext cx="8229600" cy="857250"/>
          </a:xfrm>
        </p:spPr>
        <p:txBody>
          <a:bodyPr/>
          <a:lstStyle/>
          <a:p>
            <a:r>
              <a:rPr lang="en-US" dirty="0">
                <a:latin typeface="Matura MT Script Capitals" panose="03020802060602070202" pitchFamily="66" charset="77"/>
              </a:rPr>
              <a:t>Jesus’ Prayer</a:t>
            </a:r>
          </a:p>
        </p:txBody>
      </p:sp>
      <p:sp>
        <p:nvSpPr>
          <p:cNvPr id="3" name="Content Placeholder 2">
            <a:extLst>
              <a:ext uri="{FF2B5EF4-FFF2-40B4-BE49-F238E27FC236}">
                <a16:creationId xmlns:a16="http://schemas.microsoft.com/office/drawing/2014/main" id="{5D25727A-C178-0A43-8581-3D19830959CF}"/>
              </a:ext>
            </a:extLst>
          </p:cNvPr>
          <p:cNvSpPr>
            <a:spLocks noGrp="1"/>
          </p:cNvSpPr>
          <p:nvPr>
            <p:ph idx="1"/>
          </p:nvPr>
        </p:nvSpPr>
        <p:spPr>
          <a:xfrm>
            <a:off x="457200" y="1674285"/>
            <a:ext cx="8229600" cy="2152649"/>
          </a:xfrm>
        </p:spPr>
        <p:txBody>
          <a:bodyPr/>
          <a:lstStyle/>
          <a:p>
            <a:pPr marL="0" indent="0">
              <a:buNone/>
            </a:pPr>
            <a:r>
              <a:rPr lang="en-US" dirty="0"/>
              <a:t>“That they may all be one, just as you, Father are in me, and I in you, that they also may be in us, so that the world may believe that you have sent me.” - John 17:21</a:t>
            </a:r>
          </a:p>
        </p:txBody>
      </p:sp>
    </p:spTree>
    <p:extLst>
      <p:ext uri="{BB962C8B-B14F-4D97-AF65-F5344CB8AC3E}">
        <p14:creationId xmlns:p14="http://schemas.microsoft.com/office/powerpoint/2010/main" val="60462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8" name="Picture 4" descr="Illustrated Talk At St Margaret Clitherow's - Catholic Protestant Clipart -  Full Size Clipart (#1064987) - PinClipart">
            <a:extLst>
              <a:ext uri="{FF2B5EF4-FFF2-40B4-BE49-F238E27FC236}">
                <a16:creationId xmlns:a16="http://schemas.microsoft.com/office/drawing/2014/main" id="{B09BA671-55BF-094D-88FC-5601FD9EB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43" y="632438"/>
            <a:ext cx="4114800" cy="36081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84C239F-A58A-8D4F-BC09-C6D0630ACE40}"/>
              </a:ext>
            </a:extLst>
          </p:cNvPr>
          <p:cNvSpPr>
            <a:spLocks noGrp="1"/>
          </p:cNvSpPr>
          <p:nvPr>
            <p:ph type="title"/>
          </p:nvPr>
        </p:nvSpPr>
        <p:spPr>
          <a:xfrm>
            <a:off x="457200" y="205979"/>
            <a:ext cx="3726019" cy="4461024"/>
          </a:xfrm>
        </p:spPr>
        <p:txBody>
          <a:bodyPr>
            <a:normAutofit fontScale="90000"/>
          </a:bodyPr>
          <a:lstStyle/>
          <a:p>
            <a:r>
              <a:rPr lang="en-US" sz="3600" dirty="0">
                <a:solidFill>
                  <a:schemeClr val="bg1"/>
                </a:solidFill>
                <a:latin typeface="+mn-lt"/>
              </a:rPr>
              <a:t>Research Question:</a:t>
            </a:r>
            <a:br>
              <a:rPr lang="en-US" sz="3600" dirty="0">
                <a:solidFill>
                  <a:schemeClr val="bg1"/>
                </a:solidFill>
                <a:latin typeface="+mn-lt"/>
              </a:rPr>
            </a:br>
            <a:r>
              <a:rPr lang="en-US" sz="3600" dirty="0">
                <a:solidFill>
                  <a:schemeClr val="bg1"/>
                </a:solidFill>
                <a:latin typeface="+mn-lt"/>
              </a:rPr>
              <a:t>What characterizes the divide between Catholics and Protestants today and what should the church do about it?</a:t>
            </a:r>
          </a:p>
        </p:txBody>
      </p:sp>
      <p:sp>
        <p:nvSpPr>
          <p:cNvPr id="2" name="TextBox 1">
            <a:extLst>
              <a:ext uri="{FF2B5EF4-FFF2-40B4-BE49-F238E27FC236}">
                <a16:creationId xmlns:a16="http://schemas.microsoft.com/office/drawing/2014/main" id="{41A7CFD1-9B0F-FA49-81EC-6B908887217E}"/>
              </a:ext>
            </a:extLst>
          </p:cNvPr>
          <p:cNvSpPr txBox="1"/>
          <p:nvPr/>
        </p:nvSpPr>
        <p:spPr>
          <a:xfrm>
            <a:off x="4960783" y="4266893"/>
            <a:ext cx="3497943" cy="800219"/>
          </a:xfrm>
          <a:prstGeom prst="rect">
            <a:avLst/>
          </a:prstGeom>
          <a:noFill/>
        </p:spPr>
        <p:txBody>
          <a:bodyPr wrap="square" rtlCol="0">
            <a:spAutoFit/>
          </a:bodyPr>
          <a:lstStyle/>
          <a:p>
            <a:r>
              <a:rPr lang="en-US" sz="1400" b="1" dirty="0"/>
              <a:t> Illustrated Talk At St Margaret </a:t>
            </a:r>
            <a:r>
              <a:rPr lang="en-US" sz="1400" b="1" dirty="0" err="1"/>
              <a:t>Clitherow's</a:t>
            </a:r>
            <a:r>
              <a:rPr lang="en-US" sz="1400" b="1" dirty="0"/>
              <a:t> - Catholic Protestant Clipart</a:t>
            </a:r>
          </a:p>
          <a:p>
            <a:endParaRPr lang="en-US" dirty="0"/>
          </a:p>
        </p:txBody>
      </p:sp>
    </p:spTree>
    <p:extLst>
      <p:ext uri="{BB962C8B-B14F-4D97-AF65-F5344CB8AC3E}">
        <p14:creationId xmlns:p14="http://schemas.microsoft.com/office/powerpoint/2010/main" val="1829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582"/>
            <a:ext cx="7235371" cy="630093"/>
          </a:xfrm>
        </p:spPr>
        <p:txBody>
          <a:bodyPr>
            <a:normAutofit fontScale="90000"/>
          </a:bodyPr>
          <a:lstStyle/>
          <a:p>
            <a:r>
              <a:rPr lang="en-US" dirty="0">
                <a:latin typeface="+mn-lt"/>
              </a:rPr>
              <a:t>Do you worship Mary?</a:t>
            </a:r>
          </a:p>
        </p:txBody>
      </p:sp>
      <p:sp>
        <p:nvSpPr>
          <p:cNvPr id="7" name="Title 1">
            <a:extLst>
              <a:ext uri="{FF2B5EF4-FFF2-40B4-BE49-F238E27FC236}">
                <a16:creationId xmlns:a16="http://schemas.microsoft.com/office/drawing/2014/main" id="{D9E84538-BCD7-E943-BE58-136972541522}"/>
              </a:ext>
            </a:extLst>
          </p:cNvPr>
          <p:cNvSpPr txBox="1">
            <a:spLocks/>
          </p:cNvSpPr>
          <p:nvPr/>
        </p:nvSpPr>
        <p:spPr>
          <a:xfrm>
            <a:off x="483476" y="1390952"/>
            <a:ext cx="8660524"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Are you sure you have a relationship with Jesus?</a:t>
            </a:r>
          </a:p>
        </p:txBody>
      </p:sp>
      <p:sp>
        <p:nvSpPr>
          <p:cNvPr id="8" name="Title 1">
            <a:extLst>
              <a:ext uri="{FF2B5EF4-FFF2-40B4-BE49-F238E27FC236}">
                <a16:creationId xmlns:a16="http://schemas.microsoft.com/office/drawing/2014/main" id="{414A8E7B-BABC-0944-8D77-CF07F488E727}"/>
              </a:ext>
            </a:extLst>
          </p:cNvPr>
          <p:cNvSpPr txBox="1">
            <a:spLocks/>
          </p:cNvSpPr>
          <p:nvPr/>
        </p:nvSpPr>
        <p:spPr>
          <a:xfrm>
            <a:off x="0" y="2571750"/>
            <a:ext cx="738877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endParaRPr lang="en-US" dirty="0">
              <a:latin typeface="+mn-lt"/>
            </a:endParaRPr>
          </a:p>
        </p:txBody>
      </p:sp>
      <p:sp>
        <p:nvSpPr>
          <p:cNvPr id="11" name="Title 1">
            <a:extLst>
              <a:ext uri="{FF2B5EF4-FFF2-40B4-BE49-F238E27FC236}">
                <a16:creationId xmlns:a16="http://schemas.microsoft.com/office/drawing/2014/main" id="{19DA80B0-43EA-ED4D-9BEB-99C3A89669D8}"/>
              </a:ext>
            </a:extLst>
          </p:cNvPr>
          <p:cNvSpPr txBox="1">
            <a:spLocks/>
          </p:cNvSpPr>
          <p:nvPr/>
        </p:nvSpPr>
        <p:spPr>
          <a:xfrm>
            <a:off x="-420414" y="2121397"/>
            <a:ext cx="7590471" cy="54333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Why did Catholics add books?</a:t>
            </a:r>
          </a:p>
        </p:txBody>
      </p:sp>
      <p:sp>
        <p:nvSpPr>
          <p:cNvPr id="12" name="Title 1">
            <a:extLst>
              <a:ext uri="{FF2B5EF4-FFF2-40B4-BE49-F238E27FC236}">
                <a16:creationId xmlns:a16="http://schemas.microsoft.com/office/drawing/2014/main" id="{9774240F-36DE-DD43-A28C-975EEF50CB36}"/>
              </a:ext>
            </a:extLst>
          </p:cNvPr>
          <p:cNvSpPr txBox="1">
            <a:spLocks/>
          </p:cNvSpPr>
          <p:nvPr/>
        </p:nvSpPr>
        <p:spPr>
          <a:xfrm>
            <a:off x="457200" y="3860799"/>
            <a:ext cx="7235371" cy="48647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Your theology is totally wrong.</a:t>
            </a:r>
          </a:p>
        </p:txBody>
      </p:sp>
      <p:sp>
        <p:nvSpPr>
          <p:cNvPr id="13" name="Title 1">
            <a:extLst>
              <a:ext uri="{FF2B5EF4-FFF2-40B4-BE49-F238E27FC236}">
                <a16:creationId xmlns:a16="http://schemas.microsoft.com/office/drawing/2014/main" id="{C7ABA59F-B800-E341-B7B5-5FB2F2BA24C8}"/>
              </a:ext>
            </a:extLst>
          </p:cNvPr>
          <p:cNvSpPr txBox="1">
            <a:spLocks/>
          </p:cNvSpPr>
          <p:nvPr/>
        </p:nvSpPr>
        <p:spPr>
          <a:xfrm>
            <a:off x="1050631" y="2787650"/>
            <a:ext cx="8229600"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My friend is a “Christian,” well, he went to Catholic Church so… you know…</a:t>
            </a:r>
          </a:p>
        </p:txBody>
      </p:sp>
      <p:sp>
        <p:nvSpPr>
          <p:cNvPr id="14" name="Title 1">
            <a:extLst>
              <a:ext uri="{FF2B5EF4-FFF2-40B4-BE49-F238E27FC236}">
                <a16:creationId xmlns:a16="http://schemas.microsoft.com/office/drawing/2014/main" id="{FAEF5857-3044-B043-AD56-DB1C33801871}"/>
              </a:ext>
            </a:extLst>
          </p:cNvPr>
          <p:cNvSpPr txBox="1">
            <a:spLocks/>
          </p:cNvSpPr>
          <p:nvPr/>
        </p:nvSpPr>
        <p:spPr>
          <a:xfrm>
            <a:off x="457200" y="4225291"/>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You are not a real Christian.</a:t>
            </a:r>
          </a:p>
        </p:txBody>
      </p:sp>
      <p:sp>
        <p:nvSpPr>
          <p:cNvPr id="9" name="Title 1">
            <a:extLst>
              <a:ext uri="{FF2B5EF4-FFF2-40B4-BE49-F238E27FC236}">
                <a16:creationId xmlns:a16="http://schemas.microsoft.com/office/drawing/2014/main" id="{DA69F5B4-F12F-4C46-B699-D03B8540F4A3}"/>
              </a:ext>
            </a:extLst>
          </p:cNvPr>
          <p:cNvSpPr txBox="1">
            <a:spLocks/>
          </p:cNvSpPr>
          <p:nvPr/>
        </p:nvSpPr>
        <p:spPr>
          <a:xfrm>
            <a:off x="-39915" y="26158"/>
            <a:ext cx="8229600"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What Protestants say about Catholics:</a:t>
            </a:r>
          </a:p>
        </p:txBody>
      </p:sp>
    </p:spTree>
    <p:extLst>
      <p:ext uri="{BB962C8B-B14F-4D97-AF65-F5344CB8AC3E}">
        <p14:creationId xmlns:p14="http://schemas.microsoft.com/office/powerpoint/2010/main" val="29104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64" presetClass="path" presetSubtype="0" accel="50000" decel="50000" fill="hold" grpId="1" nodeType="withEffect">
                                  <p:stCondLst>
                                    <p:cond delay="0"/>
                                  </p:stCondLst>
                                  <p:childTnLst>
                                    <p:animMotion origin="layout" path="M 0 1.7284E-6 L 0 -0.45679 " pathEditMode="relative" rAng="0" ptsTypes="AA">
                                      <p:cBhvr>
                                        <p:cTn id="56" dur="2000" fill="hold"/>
                                        <p:tgtEl>
                                          <p:spTgt spid="14"/>
                                        </p:tgtEl>
                                        <p:attrNameLst>
                                          <p:attrName>ppt_x</p:attrName>
                                          <p:attrName>ppt_y</p:attrName>
                                        </p:attrNameLst>
                                      </p:cBhvr>
                                      <p:rCtr x="0" y="-228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1" grpId="0"/>
      <p:bldP spid="11" grpId="1"/>
      <p:bldP spid="12" grpId="0"/>
      <p:bldP spid="12" grpId="1"/>
      <p:bldP spid="13" grpId="0"/>
      <p:bldP spid="13" grpId="1"/>
      <p:bldP spid="14" grpId="0"/>
      <p:bldP spid="14"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5" y="1023140"/>
            <a:ext cx="9119101" cy="857250"/>
          </a:xfrm>
        </p:spPr>
        <p:txBody>
          <a:bodyPr>
            <a:noAutofit/>
          </a:bodyPr>
          <a:lstStyle/>
          <a:p>
            <a:r>
              <a:rPr lang="en-US" sz="3200" dirty="0">
                <a:latin typeface="+mn-lt"/>
              </a:rPr>
              <a:t>Why don’t you take communion at every service?</a:t>
            </a:r>
          </a:p>
        </p:txBody>
      </p:sp>
      <p:sp>
        <p:nvSpPr>
          <p:cNvPr id="7" name="Title 1">
            <a:extLst>
              <a:ext uri="{FF2B5EF4-FFF2-40B4-BE49-F238E27FC236}">
                <a16:creationId xmlns:a16="http://schemas.microsoft.com/office/drawing/2014/main" id="{D9E84538-BCD7-E943-BE58-136972541522}"/>
              </a:ext>
            </a:extLst>
          </p:cNvPr>
          <p:cNvSpPr txBox="1">
            <a:spLocks/>
          </p:cNvSpPr>
          <p:nvPr/>
        </p:nvSpPr>
        <p:spPr>
          <a:xfrm>
            <a:off x="1386104" y="1644656"/>
            <a:ext cx="8660524" cy="1141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800" dirty="0">
                <a:latin typeface="+mn-lt"/>
              </a:rPr>
              <a:t>Who is your authority?</a:t>
            </a:r>
          </a:p>
        </p:txBody>
      </p:sp>
      <p:sp>
        <p:nvSpPr>
          <p:cNvPr id="8" name="Title 1">
            <a:extLst>
              <a:ext uri="{FF2B5EF4-FFF2-40B4-BE49-F238E27FC236}">
                <a16:creationId xmlns:a16="http://schemas.microsoft.com/office/drawing/2014/main" id="{414A8E7B-BABC-0944-8D77-CF07F488E727}"/>
              </a:ext>
            </a:extLst>
          </p:cNvPr>
          <p:cNvSpPr txBox="1">
            <a:spLocks/>
          </p:cNvSpPr>
          <p:nvPr/>
        </p:nvSpPr>
        <p:spPr>
          <a:xfrm>
            <a:off x="0" y="2571750"/>
            <a:ext cx="738877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endParaRPr lang="en-US" dirty="0">
              <a:latin typeface="+mn-lt"/>
            </a:endParaRPr>
          </a:p>
        </p:txBody>
      </p:sp>
      <p:sp>
        <p:nvSpPr>
          <p:cNvPr id="12" name="Title 1">
            <a:extLst>
              <a:ext uri="{FF2B5EF4-FFF2-40B4-BE49-F238E27FC236}">
                <a16:creationId xmlns:a16="http://schemas.microsoft.com/office/drawing/2014/main" id="{9774240F-36DE-DD43-A28C-975EEF50CB36}"/>
              </a:ext>
            </a:extLst>
          </p:cNvPr>
          <p:cNvSpPr txBox="1">
            <a:spLocks/>
          </p:cNvSpPr>
          <p:nvPr/>
        </p:nvSpPr>
        <p:spPr>
          <a:xfrm>
            <a:off x="849586" y="3429000"/>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This is all based on emotions.</a:t>
            </a:r>
          </a:p>
        </p:txBody>
      </p:sp>
      <p:sp>
        <p:nvSpPr>
          <p:cNvPr id="13" name="Title 1">
            <a:extLst>
              <a:ext uri="{FF2B5EF4-FFF2-40B4-BE49-F238E27FC236}">
                <a16:creationId xmlns:a16="http://schemas.microsoft.com/office/drawing/2014/main" id="{C7ABA59F-B800-E341-B7B5-5FB2F2BA24C8}"/>
              </a:ext>
            </a:extLst>
          </p:cNvPr>
          <p:cNvSpPr txBox="1">
            <a:spLocks/>
          </p:cNvSpPr>
          <p:nvPr/>
        </p:nvSpPr>
        <p:spPr>
          <a:xfrm>
            <a:off x="-39915" y="2724040"/>
            <a:ext cx="8229600" cy="85725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You are missing the richness, the reverence</a:t>
            </a:r>
          </a:p>
        </p:txBody>
      </p:sp>
      <p:sp>
        <p:nvSpPr>
          <p:cNvPr id="14" name="Title 1">
            <a:extLst>
              <a:ext uri="{FF2B5EF4-FFF2-40B4-BE49-F238E27FC236}">
                <a16:creationId xmlns:a16="http://schemas.microsoft.com/office/drawing/2014/main" id="{FAEF5857-3044-B043-AD56-DB1C33801871}"/>
              </a:ext>
            </a:extLst>
          </p:cNvPr>
          <p:cNvSpPr txBox="1">
            <a:spLocks/>
          </p:cNvSpPr>
          <p:nvPr/>
        </p:nvSpPr>
        <p:spPr>
          <a:xfrm>
            <a:off x="457200" y="4133960"/>
            <a:ext cx="8229600"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You are not a part of the body of Christ.</a:t>
            </a:r>
          </a:p>
        </p:txBody>
      </p:sp>
      <p:sp>
        <p:nvSpPr>
          <p:cNvPr id="9" name="Title 1">
            <a:extLst>
              <a:ext uri="{FF2B5EF4-FFF2-40B4-BE49-F238E27FC236}">
                <a16:creationId xmlns:a16="http://schemas.microsoft.com/office/drawing/2014/main" id="{8013A9D4-C96C-3945-81E7-C1828450B29A}"/>
              </a:ext>
            </a:extLst>
          </p:cNvPr>
          <p:cNvSpPr txBox="1">
            <a:spLocks/>
          </p:cNvSpPr>
          <p:nvPr/>
        </p:nvSpPr>
        <p:spPr>
          <a:xfrm>
            <a:off x="0" y="99378"/>
            <a:ext cx="8229600"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latin typeface="+mn-lt"/>
              </a:rPr>
              <a:t>What Catholics say about Protestants:</a:t>
            </a:r>
          </a:p>
        </p:txBody>
      </p:sp>
    </p:spTree>
    <p:extLst>
      <p:ext uri="{BB962C8B-B14F-4D97-AF65-F5344CB8AC3E}">
        <p14:creationId xmlns:p14="http://schemas.microsoft.com/office/powerpoint/2010/main" val="22916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64" presetClass="path" presetSubtype="0" accel="50000" decel="50000" fill="hold" grpId="1" nodeType="withEffect">
                                  <p:stCondLst>
                                    <p:cond delay="0"/>
                                  </p:stCondLst>
                                  <p:childTnLst>
                                    <p:animMotion origin="layout" path="M 0 1.7284E-6 L 0 -0.45679 " pathEditMode="relative" rAng="0" ptsTypes="AA">
                                      <p:cBhvr>
                                        <p:cTn id="48" dur="2000" fill="hold"/>
                                        <p:tgtEl>
                                          <p:spTgt spid="14"/>
                                        </p:tgtEl>
                                        <p:attrNameLst>
                                          <p:attrName>ppt_x</p:attrName>
                                          <p:attrName>ppt_y</p:attrName>
                                        </p:attrNameLst>
                                      </p:cBhvr>
                                      <p:rCtr x="0" y="-228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2" grpId="0"/>
      <p:bldP spid="12" grpId="1"/>
      <p:bldP spid="13" grpId="0"/>
      <p:bldP spid="13" grpId="1"/>
      <p:bldP spid="14" grpId="0"/>
      <p:bldP spid="1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E9C496-5251-7048-AB4A-55D2EE142300}"/>
              </a:ext>
            </a:extLst>
          </p:cNvPr>
          <p:cNvSpPr/>
          <p:nvPr/>
        </p:nvSpPr>
        <p:spPr>
          <a:xfrm>
            <a:off x="320633" y="868101"/>
            <a:ext cx="8502733" cy="391839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933B7210-5FB3-0546-8FA0-343BFFF828EC}"/>
              </a:ext>
            </a:extLst>
          </p:cNvPr>
          <p:cNvPicPr>
            <a:picLocks noChangeAspect="1"/>
          </p:cNvPicPr>
          <p:nvPr/>
        </p:nvPicPr>
        <p:blipFill rotWithShape="1">
          <a:blip r:embed="rId3"/>
          <a:srcRect r="12338" b="30370"/>
          <a:stretch/>
        </p:blipFill>
        <p:spPr>
          <a:xfrm>
            <a:off x="3576577" y="2459262"/>
            <a:ext cx="5138551" cy="1094833"/>
          </a:xfrm>
          <a:prstGeom prst="rect">
            <a:avLst/>
          </a:prstGeom>
        </p:spPr>
      </p:pic>
      <p:pic>
        <p:nvPicPr>
          <p:cNvPr id="13" name="Picture 12">
            <a:extLst>
              <a:ext uri="{FF2B5EF4-FFF2-40B4-BE49-F238E27FC236}">
                <a16:creationId xmlns:a16="http://schemas.microsoft.com/office/drawing/2014/main" id="{F9D3EED5-D3F0-F940-8BA5-C491532CDD97}"/>
              </a:ext>
            </a:extLst>
          </p:cNvPr>
          <p:cNvPicPr>
            <a:picLocks noChangeAspect="1"/>
          </p:cNvPicPr>
          <p:nvPr/>
        </p:nvPicPr>
        <p:blipFill rotWithShape="1">
          <a:blip r:embed="rId4"/>
          <a:srcRect t="10023" b="9513"/>
          <a:stretch/>
        </p:blipFill>
        <p:spPr>
          <a:xfrm>
            <a:off x="497711" y="1085418"/>
            <a:ext cx="3784922" cy="1168742"/>
          </a:xfrm>
          <a:prstGeom prst="rect">
            <a:avLst/>
          </a:prstGeom>
        </p:spPr>
      </p:pic>
      <p:pic>
        <p:nvPicPr>
          <p:cNvPr id="15" name="Picture 14" descr="Graphical user interface, text&#10;&#10;Description automatically generated">
            <a:extLst>
              <a:ext uri="{FF2B5EF4-FFF2-40B4-BE49-F238E27FC236}">
                <a16:creationId xmlns:a16="http://schemas.microsoft.com/office/drawing/2014/main" id="{359CAC28-2E9B-4F47-969D-7A8DE939EF9D}"/>
              </a:ext>
            </a:extLst>
          </p:cNvPr>
          <p:cNvPicPr>
            <a:picLocks noChangeAspect="1"/>
          </p:cNvPicPr>
          <p:nvPr/>
        </p:nvPicPr>
        <p:blipFill>
          <a:blip r:embed="rId5"/>
          <a:stretch>
            <a:fillRect/>
          </a:stretch>
        </p:blipFill>
        <p:spPr>
          <a:xfrm>
            <a:off x="688769" y="3638551"/>
            <a:ext cx="5257552" cy="1041400"/>
          </a:xfrm>
          <a:prstGeom prst="rect">
            <a:avLst/>
          </a:prstGeom>
        </p:spPr>
      </p:pic>
      <p:sp>
        <p:nvSpPr>
          <p:cNvPr id="7" name="Title 1">
            <a:extLst>
              <a:ext uri="{FF2B5EF4-FFF2-40B4-BE49-F238E27FC236}">
                <a16:creationId xmlns:a16="http://schemas.microsoft.com/office/drawing/2014/main" id="{C3A3962B-369E-9743-9E9F-32F989622DA7}"/>
              </a:ext>
            </a:extLst>
          </p:cNvPr>
          <p:cNvSpPr>
            <a:spLocks noGrp="1"/>
          </p:cNvSpPr>
          <p:nvPr>
            <p:ph type="title"/>
          </p:nvPr>
        </p:nvSpPr>
        <p:spPr>
          <a:xfrm>
            <a:off x="485528" y="34924"/>
            <a:ext cx="8229600" cy="857250"/>
          </a:xfrm>
        </p:spPr>
        <p:txBody>
          <a:bodyPr/>
          <a:lstStyle/>
          <a:p>
            <a:r>
              <a:rPr lang="en-US" dirty="0">
                <a:latin typeface="+mn-lt"/>
              </a:rPr>
              <a:t>Protestant Attacks on Catholics</a:t>
            </a:r>
          </a:p>
        </p:txBody>
      </p:sp>
      <p:sp>
        <p:nvSpPr>
          <p:cNvPr id="2" name="TextBox 1">
            <a:extLst>
              <a:ext uri="{FF2B5EF4-FFF2-40B4-BE49-F238E27FC236}">
                <a16:creationId xmlns:a16="http://schemas.microsoft.com/office/drawing/2014/main" id="{25EFEF34-0CC8-D748-930E-2259FCD62521}"/>
              </a:ext>
            </a:extLst>
          </p:cNvPr>
          <p:cNvSpPr txBox="1"/>
          <p:nvPr/>
        </p:nvSpPr>
        <p:spPr>
          <a:xfrm>
            <a:off x="688769" y="2254160"/>
            <a:ext cx="2141517" cy="253916"/>
          </a:xfrm>
          <a:prstGeom prst="rect">
            <a:avLst/>
          </a:prstGeom>
          <a:noFill/>
        </p:spPr>
        <p:txBody>
          <a:bodyPr wrap="square" rtlCol="0">
            <a:spAutoFit/>
          </a:bodyPr>
          <a:lstStyle/>
          <a:p>
            <a:r>
              <a:rPr lang="en-US" sz="1050" dirty="0"/>
              <a:t>YouTube: Pastor John MacArthur</a:t>
            </a:r>
          </a:p>
        </p:txBody>
      </p:sp>
      <p:sp>
        <p:nvSpPr>
          <p:cNvPr id="8" name="TextBox 7">
            <a:extLst>
              <a:ext uri="{FF2B5EF4-FFF2-40B4-BE49-F238E27FC236}">
                <a16:creationId xmlns:a16="http://schemas.microsoft.com/office/drawing/2014/main" id="{4E795D46-45AA-AE40-A105-8725ADEEEB75}"/>
              </a:ext>
            </a:extLst>
          </p:cNvPr>
          <p:cNvSpPr txBox="1"/>
          <p:nvPr/>
        </p:nvSpPr>
        <p:spPr>
          <a:xfrm>
            <a:off x="7436512" y="3583120"/>
            <a:ext cx="1547832" cy="253916"/>
          </a:xfrm>
          <a:prstGeom prst="rect">
            <a:avLst/>
          </a:prstGeom>
          <a:noFill/>
        </p:spPr>
        <p:txBody>
          <a:bodyPr wrap="square" rtlCol="0">
            <a:spAutoFit/>
          </a:bodyPr>
          <a:lstStyle/>
          <a:p>
            <a:r>
              <a:rPr lang="en-US" sz="1050" dirty="0"/>
              <a:t>Grace to You Series</a:t>
            </a:r>
          </a:p>
        </p:txBody>
      </p:sp>
      <p:sp>
        <p:nvSpPr>
          <p:cNvPr id="10" name="TextBox 9">
            <a:extLst>
              <a:ext uri="{FF2B5EF4-FFF2-40B4-BE49-F238E27FC236}">
                <a16:creationId xmlns:a16="http://schemas.microsoft.com/office/drawing/2014/main" id="{4322B552-2CC0-284A-BC5A-AECDEF9EA04E}"/>
              </a:ext>
            </a:extLst>
          </p:cNvPr>
          <p:cNvSpPr txBox="1"/>
          <p:nvPr/>
        </p:nvSpPr>
        <p:spPr>
          <a:xfrm>
            <a:off x="688769" y="3342407"/>
            <a:ext cx="1547832" cy="253916"/>
          </a:xfrm>
          <a:prstGeom prst="rect">
            <a:avLst/>
          </a:prstGeom>
          <a:noFill/>
        </p:spPr>
        <p:txBody>
          <a:bodyPr wrap="square" rtlCol="0">
            <a:spAutoFit/>
          </a:bodyPr>
          <a:lstStyle/>
          <a:p>
            <a:r>
              <a:rPr lang="en-US" sz="1050" dirty="0"/>
              <a:t>YouTube: Soul Refuge</a:t>
            </a:r>
          </a:p>
        </p:txBody>
      </p:sp>
    </p:spTree>
    <p:extLst>
      <p:ext uri="{BB962C8B-B14F-4D97-AF65-F5344CB8AC3E}">
        <p14:creationId xmlns:p14="http://schemas.microsoft.com/office/powerpoint/2010/main" val="6512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E61E8-8FFD-0546-9555-169EDAB95797}"/>
              </a:ext>
            </a:extLst>
          </p:cNvPr>
          <p:cNvSpPr/>
          <p:nvPr/>
        </p:nvSpPr>
        <p:spPr>
          <a:xfrm>
            <a:off x="296883" y="937549"/>
            <a:ext cx="8502733" cy="384894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BB28CFF-CC3C-314E-B61B-ABC5B49D0149}"/>
              </a:ext>
            </a:extLst>
          </p:cNvPr>
          <p:cNvPicPr>
            <a:picLocks noChangeAspect="1"/>
          </p:cNvPicPr>
          <p:nvPr/>
        </p:nvPicPr>
        <p:blipFill rotWithShape="1">
          <a:blip r:embed="rId3"/>
          <a:srcRect b="12714"/>
          <a:stretch/>
        </p:blipFill>
        <p:spPr>
          <a:xfrm>
            <a:off x="2160897" y="1087078"/>
            <a:ext cx="5499100" cy="89790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4000ACCA-9E61-724A-8BA9-5D1630A768EB}"/>
              </a:ext>
            </a:extLst>
          </p:cNvPr>
          <p:cNvPicPr>
            <a:picLocks noChangeAspect="1"/>
          </p:cNvPicPr>
          <p:nvPr/>
        </p:nvPicPr>
        <p:blipFill rotWithShape="1">
          <a:blip r:embed="rId4"/>
          <a:srcRect b="14096"/>
          <a:stretch/>
        </p:blipFill>
        <p:spPr>
          <a:xfrm>
            <a:off x="630547" y="2320624"/>
            <a:ext cx="5511800" cy="93824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2256A712-9757-5244-89A2-6EB23E912FE3}"/>
              </a:ext>
            </a:extLst>
          </p:cNvPr>
          <p:cNvPicPr>
            <a:picLocks noChangeAspect="1"/>
          </p:cNvPicPr>
          <p:nvPr/>
        </p:nvPicPr>
        <p:blipFill rotWithShape="1">
          <a:blip r:embed="rId5"/>
          <a:srcRect b="29705"/>
          <a:stretch/>
        </p:blipFill>
        <p:spPr>
          <a:xfrm>
            <a:off x="2960997" y="3594511"/>
            <a:ext cx="5384800" cy="785610"/>
          </a:xfrm>
          <a:prstGeom prst="rect">
            <a:avLst/>
          </a:prstGeom>
        </p:spPr>
      </p:pic>
      <p:sp>
        <p:nvSpPr>
          <p:cNvPr id="6" name="Title 1">
            <a:extLst>
              <a:ext uri="{FF2B5EF4-FFF2-40B4-BE49-F238E27FC236}">
                <a16:creationId xmlns:a16="http://schemas.microsoft.com/office/drawing/2014/main" id="{34FC14F8-A24B-514D-B1C1-F85CA912495A}"/>
              </a:ext>
            </a:extLst>
          </p:cNvPr>
          <p:cNvSpPr>
            <a:spLocks noGrp="1"/>
          </p:cNvSpPr>
          <p:nvPr>
            <p:ph type="title"/>
          </p:nvPr>
        </p:nvSpPr>
        <p:spPr>
          <a:xfrm>
            <a:off x="485528" y="34924"/>
            <a:ext cx="8229600" cy="857250"/>
          </a:xfrm>
        </p:spPr>
        <p:txBody>
          <a:bodyPr/>
          <a:lstStyle/>
          <a:p>
            <a:r>
              <a:rPr lang="en-US" dirty="0">
                <a:latin typeface="+mn-lt"/>
              </a:rPr>
              <a:t>Catholic Attacks on Protestants</a:t>
            </a:r>
          </a:p>
        </p:txBody>
      </p:sp>
      <p:sp>
        <p:nvSpPr>
          <p:cNvPr id="8" name="TextBox 7">
            <a:extLst>
              <a:ext uri="{FF2B5EF4-FFF2-40B4-BE49-F238E27FC236}">
                <a16:creationId xmlns:a16="http://schemas.microsoft.com/office/drawing/2014/main" id="{518DB52E-69FC-3542-93C2-726C2049256A}"/>
              </a:ext>
            </a:extLst>
          </p:cNvPr>
          <p:cNvSpPr txBox="1"/>
          <p:nvPr/>
        </p:nvSpPr>
        <p:spPr>
          <a:xfrm>
            <a:off x="5653397" y="1984981"/>
            <a:ext cx="2141517" cy="253916"/>
          </a:xfrm>
          <a:prstGeom prst="rect">
            <a:avLst/>
          </a:prstGeom>
          <a:noFill/>
        </p:spPr>
        <p:txBody>
          <a:bodyPr wrap="square" rtlCol="0">
            <a:spAutoFit/>
          </a:bodyPr>
          <a:lstStyle/>
          <a:p>
            <a:r>
              <a:rPr lang="en-US" sz="1050" dirty="0"/>
              <a:t>YouTube: Father Mike Schmitz</a:t>
            </a:r>
          </a:p>
        </p:txBody>
      </p:sp>
      <p:sp>
        <p:nvSpPr>
          <p:cNvPr id="9" name="TextBox 8">
            <a:extLst>
              <a:ext uri="{FF2B5EF4-FFF2-40B4-BE49-F238E27FC236}">
                <a16:creationId xmlns:a16="http://schemas.microsoft.com/office/drawing/2014/main" id="{98156584-775F-FD41-8A7C-3E9C2BD7150C}"/>
              </a:ext>
            </a:extLst>
          </p:cNvPr>
          <p:cNvSpPr txBox="1"/>
          <p:nvPr/>
        </p:nvSpPr>
        <p:spPr>
          <a:xfrm>
            <a:off x="630547" y="3258868"/>
            <a:ext cx="2141517" cy="253916"/>
          </a:xfrm>
          <a:prstGeom prst="rect">
            <a:avLst/>
          </a:prstGeom>
          <a:noFill/>
        </p:spPr>
        <p:txBody>
          <a:bodyPr wrap="square" rtlCol="0">
            <a:spAutoFit/>
          </a:bodyPr>
          <a:lstStyle/>
          <a:p>
            <a:r>
              <a:rPr lang="en-US" sz="1050" dirty="0"/>
              <a:t>YouTube: Father Ian </a:t>
            </a:r>
            <a:r>
              <a:rPr lang="en-US" sz="1050" dirty="0" err="1"/>
              <a:t>Vanheusen</a:t>
            </a:r>
            <a:endParaRPr lang="en-US" sz="1050" dirty="0"/>
          </a:p>
        </p:txBody>
      </p:sp>
      <p:sp>
        <p:nvSpPr>
          <p:cNvPr id="10" name="TextBox 9">
            <a:extLst>
              <a:ext uri="{FF2B5EF4-FFF2-40B4-BE49-F238E27FC236}">
                <a16:creationId xmlns:a16="http://schemas.microsoft.com/office/drawing/2014/main" id="{2AAE8C34-7324-B248-9E6C-8754AEF816A1}"/>
              </a:ext>
            </a:extLst>
          </p:cNvPr>
          <p:cNvSpPr txBox="1"/>
          <p:nvPr/>
        </p:nvSpPr>
        <p:spPr>
          <a:xfrm>
            <a:off x="6431189" y="4367604"/>
            <a:ext cx="2141517" cy="253916"/>
          </a:xfrm>
          <a:prstGeom prst="rect">
            <a:avLst/>
          </a:prstGeom>
          <a:noFill/>
        </p:spPr>
        <p:txBody>
          <a:bodyPr wrap="square" rtlCol="0">
            <a:spAutoFit/>
          </a:bodyPr>
          <a:lstStyle/>
          <a:p>
            <a:r>
              <a:rPr lang="en-US" sz="1050" dirty="0"/>
              <a:t>YouTube: </a:t>
            </a:r>
            <a:r>
              <a:rPr lang="en-US" sz="1050" dirty="0" err="1"/>
              <a:t>LizziesAnswers</a:t>
            </a:r>
            <a:endParaRPr lang="en-US" sz="1050" dirty="0"/>
          </a:p>
        </p:txBody>
      </p:sp>
    </p:spTree>
    <p:extLst>
      <p:ext uri="{BB962C8B-B14F-4D97-AF65-F5344CB8AC3E}">
        <p14:creationId xmlns:p14="http://schemas.microsoft.com/office/powerpoint/2010/main" val="334190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19066AD-C84D-469A-BC7F-9C7BA8D92E3E}"/>
              </a:ext>
            </a:extLst>
          </p:cNvPr>
          <p:cNvGraphicFramePr>
            <a:graphicFrameLocks noGrp="1"/>
          </p:cNvGraphicFramePr>
          <p:nvPr>
            <p:ph idx="1"/>
          </p:nvPr>
        </p:nvGraphicFramePr>
        <p:xfrm>
          <a:off x="457200" y="719848"/>
          <a:ext cx="8229600" cy="402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45971CE0-EE3F-584D-A65D-6F84045B1F9B}"/>
              </a:ext>
            </a:extLst>
          </p:cNvPr>
          <p:cNvSpPr>
            <a:spLocks noGrp="1"/>
          </p:cNvSpPr>
          <p:nvPr>
            <p:ph type="title"/>
          </p:nvPr>
        </p:nvSpPr>
        <p:spPr>
          <a:xfrm>
            <a:off x="457200" y="291223"/>
            <a:ext cx="8229600" cy="857250"/>
          </a:xfrm>
        </p:spPr>
        <p:txBody>
          <a:bodyPr/>
          <a:lstStyle/>
          <a:p>
            <a:r>
              <a:rPr lang="en-US" dirty="0">
                <a:latin typeface="+mn-lt"/>
              </a:rPr>
              <a:t>Middle Ground</a:t>
            </a:r>
          </a:p>
        </p:txBody>
      </p:sp>
    </p:spTree>
    <p:extLst>
      <p:ext uri="{BB962C8B-B14F-4D97-AF65-F5344CB8AC3E}">
        <p14:creationId xmlns:p14="http://schemas.microsoft.com/office/powerpoint/2010/main" val="233788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897F3-CD07-5045-800E-1CEC37E1C4BC}"/>
              </a:ext>
            </a:extLst>
          </p:cNvPr>
          <p:cNvSpPr>
            <a:spLocks noGrp="1"/>
          </p:cNvSpPr>
          <p:nvPr>
            <p:ph type="title"/>
          </p:nvPr>
        </p:nvSpPr>
        <p:spPr>
          <a:xfrm>
            <a:off x="457200" y="261257"/>
            <a:ext cx="8229600" cy="1059543"/>
          </a:xfrm>
        </p:spPr>
        <p:txBody>
          <a:bodyPr>
            <a:noAutofit/>
          </a:bodyPr>
          <a:lstStyle/>
          <a:p>
            <a:r>
              <a:rPr lang="en-US" dirty="0">
                <a:latin typeface="Matura MT Script Capitals" panose="03020802060602070202" pitchFamily="66" charset="77"/>
              </a:rPr>
              <a:t>What characterizes the divide?</a:t>
            </a:r>
          </a:p>
        </p:txBody>
      </p:sp>
      <p:sp>
        <p:nvSpPr>
          <p:cNvPr id="3" name="Rectangle 2">
            <a:extLst>
              <a:ext uri="{FF2B5EF4-FFF2-40B4-BE49-F238E27FC236}">
                <a16:creationId xmlns:a16="http://schemas.microsoft.com/office/drawing/2014/main" id="{E425AC82-B95B-E246-9456-441ADD3E5379}"/>
              </a:ext>
            </a:extLst>
          </p:cNvPr>
          <p:cNvSpPr/>
          <p:nvPr/>
        </p:nvSpPr>
        <p:spPr>
          <a:xfrm>
            <a:off x="580571" y="1463848"/>
            <a:ext cx="8106230" cy="1322896"/>
          </a:xfrm>
          <a:prstGeom prst="rect">
            <a:avLst/>
          </a:prstGeom>
        </p:spPr>
        <p:txBody>
          <a:bodyPr wrap="square">
            <a:spAutoFit/>
          </a:bodyPr>
          <a:lstStyle/>
          <a:p>
            <a:pPr algn="ctr"/>
            <a:r>
              <a:rPr lang="en-US" sz="3900" i="1" dirty="0">
                <a:solidFill>
                  <a:schemeClr val="tx2"/>
                </a:solidFill>
              </a:rPr>
              <a:t>A power over </a:t>
            </a:r>
            <a:r>
              <a:rPr lang="en-US" sz="3900" b="1" i="1" dirty="0">
                <a:solidFill>
                  <a:schemeClr val="tx2"/>
                </a:solidFill>
              </a:rPr>
              <a:t>TRUTH </a:t>
            </a:r>
            <a:r>
              <a:rPr lang="en-US" sz="3900" i="1" dirty="0">
                <a:solidFill>
                  <a:schemeClr val="tx2"/>
                </a:solidFill>
              </a:rPr>
              <a:t>that they both claim to hold. </a:t>
            </a:r>
            <a:endParaRPr lang="en-US" sz="3900" b="1" i="1" dirty="0">
              <a:solidFill>
                <a:schemeClr val="tx2"/>
              </a:solidFill>
            </a:endParaRPr>
          </a:p>
        </p:txBody>
      </p:sp>
      <p:sp>
        <p:nvSpPr>
          <p:cNvPr id="4" name="Rectangle 3">
            <a:extLst>
              <a:ext uri="{FF2B5EF4-FFF2-40B4-BE49-F238E27FC236}">
                <a16:creationId xmlns:a16="http://schemas.microsoft.com/office/drawing/2014/main" id="{7D9EE8CF-9CC0-114F-8646-BD66EC9C925F}"/>
              </a:ext>
            </a:extLst>
          </p:cNvPr>
          <p:cNvSpPr/>
          <p:nvPr/>
        </p:nvSpPr>
        <p:spPr>
          <a:xfrm>
            <a:off x="580570" y="2934954"/>
            <a:ext cx="8106230" cy="1292662"/>
          </a:xfrm>
          <a:prstGeom prst="rect">
            <a:avLst/>
          </a:prstGeom>
        </p:spPr>
        <p:txBody>
          <a:bodyPr wrap="square">
            <a:spAutoFit/>
          </a:bodyPr>
          <a:lstStyle/>
          <a:p>
            <a:pPr algn="ctr"/>
            <a:r>
              <a:rPr lang="en-US" sz="3900" i="1" dirty="0">
                <a:solidFill>
                  <a:schemeClr val="tx2"/>
                </a:solidFill>
              </a:rPr>
              <a:t>Little understanding and a lack of conversation and respect</a:t>
            </a:r>
            <a:endParaRPr lang="en-US" sz="3900" b="1" i="1" dirty="0">
              <a:solidFill>
                <a:schemeClr val="tx2"/>
              </a:solidFill>
            </a:endParaRPr>
          </a:p>
        </p:txBody>
      </p:sp>
    </p:spTree>
    <p:extLst>
      <p:ext uri="{BB962C8B-B14F-4D97-AF65-F5344CB8AC3E}">
        <p14:creationId xmlns:p14="http://schemas.microsoft.com/office/powerpoint/2010/main" val="27740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87F8-9F12-7D42-97CB-CC2889D67266}"/>
              </a:ext>
            </a:extLst>
          </p:cNvPr>
          <p:cNvSpPr>
            <a:spLocks noGrp="1"/>
          </p:cNvSpPr>
          <p:nvPr>
            <p:ph type="title"/>
          </p:nvPr>
        </p:nvSpPr>
        <p:spPr>
          <a:xfrm>
            <a:off x="457200" y="461455"/>
            <a:ext cx="8229600" cy="857250"/>
          </a:xfrm>
        </p:spPr>
        <p:txBody>
          <a:bodyPr/>
          <a:lstStyle/>
          <a:p>
            <a:r>
              <a:rPr lang="en-US" dirty="0">
                <a:latin typeface="Matura MT Script Capitals" panose="03020802060602070202" pitchFamily="66" charset="77"/>
              </a:rPr>
              <a:t>Research Proposal:</a:t>
            </a:r>
          </a:p>
        </p:txBody>
      </p:sp>
      <p:sp>
        <p:nvSpPr>
          <p:cNvPr id="4" name="Rectangle 3">
            <a:extLst>
              <a:ext uri="{FF2B5EF4-FFF2-40B4-BE49-F238E27FC236}">
                <a16:creationId xmlns:a16="http://schemas.microsoft.com/office/drawing/2014/main" id="{30E6830E-FA31-8346-B35C-EF7D8B7A6C67}"/>
              </a:ext>
            </a:extLst>
          </p:cNvPr>
          <p:cNvSpPr/>
          <p:nvPr/>
        </p:nvSpPr>
        <p:spPr>
          <a:xfrm>
            <a:off x="-153288" y="1318705"/>
            <a:ext cx="9450575" cy="3093154"/>
          </a:xfrm>
          <a:prstGeom prst="rect">
            <a:avLst/>
          </a:prstGeom>
        </p:spPr>
        <p:txBody>
          <a:bodyPr wrap="square">
            <a:spAutoFit/>
          </a:bodyPr>
          <a:lstStyle/>
          <a:p>
            <a:pPr algn="ctr"/>
            <a:r>
              <a:rPr lang="en-US" sz="3900" i="1" dirty="0">
                <a:solidFill>
                  <a:schemeClr val="tx2"/>
                </a:solidFill>
              </a:rPr>
              <a:t>A </a:t>
            </a:r>
            <a:r>
              <a:rPr lang="en-US" sz="3900" b="1" i="1" dirty="0">
                <a:solidFill>
                  <a:schemeClr val="tx2"/>
                </a:solidFill>
              </a:rPr>
              <a:t>documentary film </a:t>
            </a:r>
          </a:p>
          <a:p>
            <a:pPr algn="ctr"/>
            <a:r>
              <a:rPr lang="en-US" sz="3900" i="1" dirty="0">
                <a:solidFill>
                  <a:schemeClr val="tx2"/>
                </a:solidFill>
              </a:rPr>
              <a:t>made for Protestants and Catholics </a:t>
            </a:r>
          </a:p>
          <a:p>
            <a:pPr algn="ctr"/>
            <a:r>
              <a:rPr lang="en-US" sz="3900" i="1" dirty="0">
                <a:solidFill>
                  <a:schemeClr val="tx2"/>
                </a:solidFill>
              </a:rPr>
              <a:t>that puts </a:t>
            </a:r>
            <a:r>
              <a:rPr lang="en-US" sz="3900" b="1" i="1" dirty="0">
                <a:solidFill>
                  <a:schemeClr val="tx2"/>
                </a:solidFill>
              </a:rPr>
              <a:t>opposing voices </a:t>
            </a:r>
            <a:r>
              <a:rPr lang="en-US" sz="3900" i="1" dirty="0">
                <a:solidFill>
                  <a:schemeClr val="tx2"/>
                </a:solidFill>
              </a:rPr>
              <a:t>in juxtaposition in order to spur </a:t>
            </a:r>
            <a:r>
              <a:rPr lang="en-US" sz="3900" b="1" i="1" dirty="0">
                <a:solidFill>
                  <a:schemeClr val="tx2"/>
                </a:solidFill>
              </a:rPr>
              <a:t>conversation</a:t>
            </a:r>
            <a:r>
              <a:rPr lang="en-US" sz="3900" i="1" dirty="0">
                <a:solidFill>
                  <a:schemeClr val="tx2"/>
                </a:solidFill>
              </a:rPr>
              <a:t> towards deeper </a:t>
            </a:r>
            <a:r>
              <a:rPr lang="en-US" sz="3900" b="1" i="1" dirty="0">
                <a:solidFill>
                  <a:schemeClr val="tx2"/>
                </a:solidFill>
              </a:rPr>
              <a:t>understanding</a:t>
            </a:r>
            <a:r>
              <a:rPr lang="en-US" sz="3900" i="1" dirty="0">
                <a:solidFill>
                  <a:schemeClr val="tx2"/>
                </a:solidFill>
              </a:rPr>
              <a:t> and richer </a:t>
            </a:r>
            <a:r>
              <a:rPr lang="en-US" sz="3900" b="1" i="1" dirty="0">
                <a:solidFill>
                  <a:schemeClr val="tx2"/>
                </a:solidFill>
              </a:rPr>
              <a:t>faith</a:t>
            </a:r>
          </a:p>
        </p:txBody>
      </p:sp>
    </p:spTree>
    <p:extLst>
      <p:ext uri="{BB962C8B-B14F-4D97-AF65-F5344CB8AC3E}">
        <p14:creationId xmlns:p14="http://schemas.microsoft.com/office/powerpoint/2010/main" val="37639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2399</Words>
  <Application>Microsoft Macintosh PowerPoint</Application>
  <PresentationFormat>On-screen Show (16:9)</PresentationFormat>
  <Paragraphs>194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Matura MT Script Capitals</vt:lpstr>
      <vt:lpstr>Wingdings</vt:lpstr>
      <vt:lpstr>Office Theme</vt:lpstr>
      <vt:lpstr>One God?</vt:lpstr>
      <vt:lpstr>Research Question: What characterizes the divide between Catholics and Protestants today and what should the church do about it?</vt:lpstr>
      <vt:lpstr>Do you worship Mary?</vt:lpstr>
      <vt:lpstr>Why don’t you take communion at every service?</vt:lpstr>
      <vt:lpstr>Protestant Attacks on Catholics</vt:lpstr>
      <vt:lpstr>Catholic Attacks on Protestants</vt:lpstr>
      <vt:lpstr>Middle Ground</vt:lpstr>
      <vt:lpstr>What characterizes the divide?</vt:lpstr>
      <vt:lpstr>Research Proposal:</vt:lpstr>
      <vt:lpstr>Reformation and Violence</vt:lpstr>
      <vt:lpstr>Anti-Catholicism in the US</vt:lpstr>
      <vt:lpstr>Strong Voices on Opposing Sides</vt:lpstr>
      <vt:lpstr>Born Again, Again</vt:lpstr>
      <vt:lpstr>Other interviews:</vt:lpstr>
      <vt:lpstr>Implications</vt:lpstr>
      <vt:lpstr>A New Perspective </vt:lpstr>
      <vt:lpstr>Next Steps</vt:lpstr>
      <vt:lpstr>Jesus’ Prayer</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Hale, Jacqueline Regina</cp:lastModifiedBy>
  <cp:revision>68</cp:revision>
  <dcterms:created xsi:type="dcterms:W3CDTF">2014-11-10T20:35:24Z</dcterms:created>
  <dcterms:modified xsi:type="dcterms:W3CDTF">2021-03-16T00:32:09Z</dcterms:modified>
</cp:coreProperties>
</file>