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65" r:id="rId4"/>
    <p:sldId id="263" r:id="rId5"/>
    <p:sldId id="259" r:id="rId6"/>
    <p:sldId id="260" r:id="rId7"/>
    <p:sldId id="264" r:id="rId8"/>
    <p:sldId id="26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turk, Kate" initials="DK" lastIdx="1" clrIdx="0">
    <p:extLst>
      <p:ext uri="{19B8F6BF-5375-455C-9EA6-DF929625EA0E}">
        <p15:presenceInfo xmlns:p15="http://schemas.microsoft.com/office/powerpoint/2012/main" userId="S::kgdeturk@liberty.edu::75e655c2-8f95-4b73-97ba-a47cba4509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4689"/>
  </p:normalViewPr>
  <p:slideViewPr>
    <p:cSldViewPr snapToGrid="0" snapToObjects="1">
      <p:cViewPr>
        <p:scale>
          <a:sx n="168" d="100"/>
          <a:sy n="168" d="100"/>
        </p:scale>
        <p:origin x="-3960" y="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868A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F539B8-959B-9F40-A9B4-335D47313F70}" type="datetimeFigureOut">
              <a:rPr lang="en-US" smtClean="0"/>
              <a:pPr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193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193E"/>
                </a:solidFill>
              </a:defRPr>
            </a:lvl1pPr>
          </a:lstStyle>
          <a:p>
            <a:fld id="{6E8E2560-1547-9E46-9222-AB130F27E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1F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nytimes.com/2014/07/27/books/review/liberalism-by-edmund-fawcett.html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eignpolicy.com/gt-essay/the-fight-for-their-lives-parkland-students-gun-violence-united-states/" TargetMode="External"/><Relationship Id="rId5" Type="http://schemas.openxmlformats.org/officeDocument/2006/relationships/image" Target="../media/image12.tiff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time.com/5919490/kamala-harris-person-of-the-year-interview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hyperlink" Target="https://www.surveymonkey.com/curiosity/how-to-cultivate-diversity-equity-and-inclusion-in-the-workplace/" TargetMode="External"/><Relationship Id="rId7" Type="http://schemas.openxmlformats.org/officeDocument/2006/relationships/image" Target="../media/image21.tiff"/><Relationship Id="rId2" Type="http://schemas.openxmlformats.org/officeDocument/2006/relationships/hyperlink" Target="https://www.google.com/search?q=doland+trump&amp;rlz=1C5CHFA_enUS859US861&amp;sxsrf=ALeKk03x2vFqCBnzhs1cy4TmXuXeOfeMAg:1615955033729&amp;source=lnms&amp;tbm=isch&amp;biw=770&amp;bih=713&amp;dpr=2#imgrc=VpLrdAwQrZkdb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hyperlink" Target="https://inthesetimes.com/article/free-college-big-idea-higher-education-elizabeth-warren-bernie-sanders" TargetMode="External"/><Relationship Id="rId4" Type="http://schemas.openxmlformats.org/officeDocument/2006/relationships/hyperlink" Target="https://www.thenationalnews.com/lifestyle/maybe-he-s-born-with-it-donald-trump-claims-his-tan-is-down-to-good-genes-here-s-why-we-disagree-1.821209.%20202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The Rise of Liberalism among the American Youth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Katherine </a:t>
            </a:r>
            <a:r>
              <a:rPr lang="en-US" sz="1800" dirty="0" err="1"/>
              <a:t>DeTurk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787F-2AA2-1A43-9DEF-4B541AF9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Background</a:t>
            </a:r>
          </a:p>
        </p:txBody>
      </p:sp>
      <p:pic>
        <p:nvPicPr>
          <p:cNvPr id="7" name="Picture 6" descr="Surgical mask with solid fill">
            <a:extLst>
              <a:ext uri="{FF2B5EF4-FFF2-40B4-BE49-F238E27FC236}">
                <a16:creationId xmlns:a16="http://schemas.microsoft.com/office/drawing/2014/main" id="{8DA87E90-E7D3-C440-8BB2-1C151D66B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9863" y="1594055"/>
            <a:ext cx="1945658" cy="1945658"/>
          </a:xfrm>
          <a:prstGeom prst="rect">
            <a:avLst/>
          </a:prstGeom>
        </p:spPr>
      </p:pic>
      <p:pic>
        <p:nvPicPr>
          <p:cNvPr id="8" name="Picture 7" descr="Clenched Fist with solid fill">
            <a:extLst>
              <a:ext uri="{FF2B5EF4-FFF2-40B4-BE49-F238E27FC236}">
                <a16:creationId xmlns:a16="http://schemas.microsoft.com/office/drawing/2014/main" id="{B47744DF-1570-1944-A3B3-6CD391690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49296" y="1627053"/>
            <a:ext cx="1945658" cy="1945658"/>
          </a:xfrm>
          <a:prstGeom prst="rect">
            <a:avLst/>
          </a:prstGeom>
        </p:spPr>
      </p:pic>
      <p:pic>
        <p:nvPicPr>
          <p:cNvPr id="13" name="Graphic 12" descr="Group outline">
            <a:extLst>
              <a:ext uri="{FF2B5EF4-FFF2-40B4-BE49-F238E27FC236}">
                <a16:creationId xmlns:a16="http://schemas.microsoft.com/office/drawing/2014/main" id="{3E5D9B1A-8106-0049-9819-18D35290BC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8729" y="1622343"/>
            <a:ext cx="2245408" cy="1947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CB182A-91FD-B043-BF97-2D72406CF968}"/>
              </a:ext>
            </a:extLst>
          </p:cNvPr>
          <p:cNvSpPr txBox="1"/>
          <p:nvPr/>
        </p:nvSpPr>
        <p:spPr>
          <a:xfrm>
            <a:off x="993501" y="3564623"/>
            <a:ext cx="143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COVID-19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63016B-E3F3-BE41-BA64-D2444EC1BFAF}"/>
              </a:ext>
            </a:extLst>
          </p:cNvPr>
          <p:cNvSpPr txBox="1"/>
          <p:nvPr/>
        </p:nvSpPr>
        <p:spPr>
          <a:xfrm>
            <a:off x="6195237" y="3572711"/>
            <a:ext cx="224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Presidential Election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9AB3E5-F159-7A49-B9C0-98DEE4A41BB4}"/>
              </a:ext>
            </a:extLst>
          </p:cNvPr>
          <p:cNvSpPr txBox="1"/>
          <p:nvPr/>
        </p:nvSpPr>
        <p:spPr>
          <a:xfrm>
            <a:off x="3412788" y="3572711"/>
            <a:ext cx="201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Black Lives Matter Movement</a:t>
            </a:r>
          </a:p>
        </p:txBody>
      </p:sp>
    </p:spTree>
    <p:extLst>
      <p:ext uri="{BB962C8B-B14F-4D97-AF65-F5344CB8AC3E}">
        <p14:creationId xmlns:p14="http://schemas.microsoft.com/office/powerpoint/2010/main" val="234775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2FF4-7DCA-A143-A676-562D2FA40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Goal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FF46-5738-FF49-B434-F48F13997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/>
              <a:t>To provide a better understanding of the connection between liberal rhetoric and the increase in progressivism among American youth.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8BED9-F17E-194B-8202-5081ABE4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770" y="2605611"/>
            <a:ext cx="2721282" cy="1837944"/>
          </a:xfrm>
          <a:prstGeom prst="rect">
            <a:avLst/>
          </a:prstGeom>
        </p:spPr>
      </p:pic>
      <p:pic>
        <p:nvPicPr>
          <p:cNvPr id="5" name="Graphic 4" descr="Link outline">
            <a:extLst>
              <a:ext uri="{FF2B5EF4-FFF2-40B4-BE49-F238E27FC236}">
                <a16:creationId xmlns:a16="http://schemas.microsoft.com/office/drawing/2014/main" id="{874DEC12-0CCB-2946-97A5-CD7847491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0295" y="2773190"/>
            <a:ext cx="1403409" cy="1403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127651-A3C9-C34C-B9CC-908768407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48" y="2773190"/>
            <a:ext cx="2728337" cy="15027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E5D2DD-0563-2F4B-8AF0-35F5B3DA38CD}"/>
              </a:ext>
            </a:extLst>
          </p:cNvPr>
          <p:cNvSpPr txBox="1"/>
          <p:nvPr/>
        </p:nvSpPr>
        <p:spPr>
          <a:xfrm>
            <a:off x="0" y="476824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Wildman, Sarah. “The Fight for Their Lives.” Foreign Policy Public Thinkers, 2019, 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  <a:hlinkClick r:id="rId6"/>
              </a:rPr>
              <a:t>https://foreignpolicy.com/gt-essay/the-fight-for-their-lives-parkland-students-gun-violence-united-states/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. 2021.</a:t>
            </a:r>
          </a:p>
          <a:p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Chase, Matt. “The Wealth of Ideas.” The New York Times, 2014. 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  <a:hlinkClick r:id="rId7"/>
              </a:rPr>
              <a:t>https://www.nytimes.com/2014/07/27/books/review/liberalism-by-edmund-fawcett.html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. 2021.</a:t>
            </a:r>
          </a:p>
        </p:txBody>
      </p:sp>
    </p:spTree>
    <p:extLst>
      <p:ext uri="{BB962C8B-B14F-4D97-AF65-F5344CB8AC3E}">
        <p14:creationId xmlns:p14="http://schemas.microsoft.com/office/powerpoint/2010/main" val="219492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A45B-B230-7B43-8073-24935B84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15A2B-A597-0C4B-8F4A-2F68F7FB2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97" y="1080858"/>
            <a:ext cx="5672475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800" i="1" dirty="0"/>
          </a:p>
          <a:p>
            <a:pPr>
              <a:lnSpc>
                <a:spcPct val="90000"/>
              </a:lnSpc>
            </a:pPr>
            <a:endParaRPr lang="en-US" sz="1800" i="1" dirty="0"/>
          </a:p>
          <a:p>
            <a:pPr>
              <a:lnSpc>
                <a:spcPct val="90000"/>
              </a:lnSpc>
            </a:pPr>
            <a:endParaRPr lang="en-US" sz="1800" i="1" dirty="0"/>
          </a:p>
          <a:p>
            <a:pPr>
              <a:lnSpc>
                <a:spcPct val="90000"/>
              </a:lnSpc>
            </a:pPr>
            <a:r>
              <a:rPr lang="en-US" sz="1800" i="1" dirty="0"/>
              <a:t>Neurocognitive Correlates of Liberalism and Conservatism </a:t>
            </a:r>
            <a:r>
              <a:rPr lang="en-US" sz="1800" dirty="0"/>
              <a:t>(</a:t>
            </a:r>
            <a:r>
              <a:rPr lang="en-US" sz="1800" dirty="0" err="1"/>
              <a:t>Amodio</a:t>
            </a:r>
            <a:r>
              <a:rPr lang="en-US" sz="1800" dirty="0"/>
              <a:t>, 2007)</a:t>
            </a:r>
          </a:p>
          <a:p>
            <a:pPr>
              <a:lnSpc>
                <a:spcPct val="90000"/>
              </a:lnSpc>
            </a:pPr>
            <a:r>
              <a:rPr lang="en-US" sz="1800" i="1" dirty="0"/>
              <a:t>Branding, Politics, and Democracy </a:t>
            </a:r>
            <a:r>
              <a:rPr lang="en-US" sz="1800" dirty="0"/>
              <a:t>(Marsh &amp; Fawcett, 2011)</a:t>
            </a:r>
          </a:p>
          <a:p>
            <a:pPr>
              <a:lnSpc>
                <a:spcPct val="90000"/>
              </a:lnSpc>
            </a:pPr>
            <a:r>
              <a:rPr lang="en-US" sz="1800" i="1" dirty="0"/>
              <a:t>Deliberation or Self-Presentation? </a:t>
            </a:r>
            <a:r>
              <a:rPr lang="en-US" sz="1800" dirty="0"/>
              <a:t>(</a:t>
            </a:r>
            <a:r>
              <a:rPr lang="en-US" sz="1800" dirty="0" err="1"/>
              <a:t>Storsul</a:t>
            </a:r>
            <a:r>
              <a:rPr lang="en-US" sz="1800" dirty="0"/>
              <a:t>, 2014)</a:t>
            </a:r>
          </a:p>
          <a:p>
            <a:pPr>
              <a:lnSpc>
                <a:spcPct val="90000"/>
              </a:lnSpc>
            </a:pPr>
            <a:r>
              <a:rPr lang="en-US" sz="1800" i="1" dirty="0"/>
              <a:t>Selling Politics to Young People </a:t>
            </a:r>
            <a:r>
              <a:rPr lang="en-US" sz="1800" dirty="0"/>
              <a:t>(White, 2003)</a:t>
            </a:r>
          </a:p>
        </p:txBody>
      </p:sp>
      <p:pic>
        <p:nvPicPr>
          <p:cNvPr id="10" name="Graphic 9" descr="Head with gears with solid fill">
            <a:extLst>
              <a:ext uri="{FF2B5EF4-FFF2-40B4-BE49-F238E27FC236}">
                <a16:creationId xmlns:a16="http://schemas.microsoft.com/office/drawing/2014/main" id="{A79D0A99-B472-474F-B2AD-7B5569B48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1745" y="1851073"/>
            <a:ext cx="1344060" cy="1344060"/>
          </a:xfrm>
          <a:prstGeom prst="rect">
            <a:avLst/>
          </a:prstGeom>
        </p:spPr>
      </p:pic>
      <p:pic>
        <p:nvPicPr>
          <p:cNvPr id="12" name="Graphic 11" descr="Badge Tm with solid fill">
            <a:extLst>
              <a:ext uri="{FF2B5EF4-FFF2-40B4-BE49-F238E27FC236}">
                <a16:creationId xmlns:a16="http://schemas.microsoft.com/office/drawing/2014/main" id="{AAC2F52F-2357-F040-BDC1-BCBD306A9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0670" y="2322318"/>
            <a:ext cx="1344060" cy="1344060"/>
          </a:xfrm>
          <a:prstGeom prst="rect">
            <a:avLst/>
          </a:prstGeom>
        </p:spPr>
      </p:pic>
      <p:pic>
        <p:nvPicPr>
          <p:cNvPr id="14" name="Graphic 13" descr="Phone Vibration with solid fill">
            <a:extLst>
              <a:ext uri="{FF2B5EF4-FFF2-40B4-BE49-F238E27FC236}">
                <a16:creationId xmlns:a16="http://schemas.microsoft.com/office/drawing/2014/main" id="{C12C633B-9260-7A4E-9D9B-DEA97A81C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0750" y="3131270"/>
            <a:ext cx="1344060" cy="13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8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8046-E1D1-964A-8954-736CBC41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5B39-378E-1847-948A-3CB9DB736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Kamala Harris’s language </a:t>
            </a:r>
          </a:p>
          <a:p>
            <a:pPr lvl="1"/>
            <a:r>
              <a:rPr lang="en-US" sz="1400" dirty="0"/>
              <a:t>2020 Vice Presidential debate</a:t>
            </a:r>
          </a:p>
          <a:p>
            <a:r>
              <a:rPr lang="en-US" sz="1800" dirty="0"/>
              <a:t>Elaboration Likelihood Model (ELM)</a:t>
            </a:r>
          </a:p>
          <a:p>
            <a:pPr lvl="1"/>
            <a:r>
              <a:rPr lang="en-US" sz="1400" dirty="0"/>
              <a:t>Robert E. Petty’s two paths of persuasion</a:t>
            </a:r>
          </a:p>
          <a:p>
            <a:pPr lvl="1"/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Central Route</a:t>
            </a:r>
          </a:p>
          <a:p>
            <a:pPr lvl="2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Merit of argument</a:t>
            </a:r>
          </a:p>
          <a:p>
            <a:pPr lvl="2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Validity of the message</a:t>
            </a:r>
          </a:p>
          <a:p>
            <a:pPr lvl="1"/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Peripheral Route </a:t>
            </a:r>
          </a:p>
          <a:p>
            <a:pPr lvl="2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Emotion and aesthetics</a:t>
            </a:r>
          </a:p>
          <a:p>
            <a:pPr lvl="2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Perceived credibility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54E3D-4073-054C-8F0C-8D9612462E34}"/>
              </a:ext>
            </a:extLst>
          </p:cNvPr>
          <p:cNvSpPr txBox="1"/>
          <p:nvPr/>
        </p:nvSpPr>
        <p:spPr>
          <a:xfrm>
            <a:off x="0" y="4842919"/>
            <a:ext cx="914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>
                <a:solidFill>
                  <a:schemeClr val="accent3">
                    <a:lumMod val="50000"/>
                  </a:schemeClr>
                </a:solidFill>
                <a:latin typeface="Times" pitchFamily="2" charset="0"/>
              </a:rPr>
              <a:t>Falquez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  <a:latin typeface="Times" pitchFamily="2" charset="0"/>
              </a:rPr>
              <a:t>, Camila. “Kamala Harris on Joe Biden, Being a ‘First’ and Restoring the Soul of the Nation.” TIME, 2020, 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  <a:latin typeface="Times" pitchFamily="2" charset="0"/>
                <a:hlinkClick r:id="rId2"/>
              </a:rPr>
              <a:t>https://time.com/5919490/kamala-harris-person-of-the-year-interview/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  <a:latin typeface="Times" pitchFamily="2" charset="0"/>
              </a:rPr>
              <a:t>. 2021.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67B7F0-B3EA-3A4A-8D90-70467366B1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467" y="1200151"/>
            <a:ext cx="2709333" cy="31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3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9A38-8345-FD43-AAF9-7A51AF0E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64527-74D6-5046-AAC1-3AF80D8C2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9452"/>
            <a:ext cx="4297680" cy="1413890"/>
          </a:xfrm>
        </p:spPr>
        <p:txBody>
          <a:bodyPr>
            <a:normAutofit/>
          </a:bodyPr>
          <a:lstStyle/>
          <a:p>
            <a:r>
              <a:rPr lang="en-US" sz="1800" dirty="0"/>
              <a:t>Emotion, emotion, emotion</a:t>
            </a:r>
          </a:p>
          <a:p>
            <a:r>
              <a:rPr lang="en-US" sz="1800" dirty="0"/>
              <a:t>Focus on the failures </a:t>
            </a:r>
          </a:p>
          <a:p>
            <a:r>
              <a:rPr lang="en-US" sz="1800" dirty="0"/>
              <a:t>The power player of intersectionality</a:t>
            </a:r>
          </a:p>
          <a:p>
            <a:r>
              <a:rPr lang="en-US" sz="1800" dirty="0"/>
              <a:t>Spotlight on young adult issues</a:t>
            </a:r>
          </a:p>
          <a:p>
            <a:pPr marL="457200" lvl="1" indent="0">
              <a:buNone/>
            </a:pPr>
            <a:endParaRPr lang="en-US" sz="1000" dirty="0">
              <a:hlinkClick r:id="rId2"/>
            </a:endParaRPr>
          </a:p>
          <a:p>
            <a:pPr marL="457200" lvl="1" indent="0">
              <a:buNone/>
            </a:pPr>
            <a:endParaRPr lang="en-US" sz="1000" dirty="0">
              <a:hlinkClick r:id="rId2"/>
            </a:endParaRPr>
          </a:p>
          <a:p>
            <a:pPr marL="457200" lvl="1" indent="0">
              <a:buNone/>
            </a:pPr>
            <a:endParaRPr lang="en-US" sz="1000" dirty="0">
              <a:hlinkClick r:id="rId2"/>
            </a:endParaRPr>
          </a:p>
          <a:p>
            <a:pPr marL="457200" lvl="1" indent="0">
              <a:buNone/>
            </a:pPr>
            <a:endParaRPr lang="en-US" sz="1000" dirty="0">
              <a:hlinkClick r:id="rId2"/>
            </a:endParaRPr>
          </a:p>
          <a:p>
            <a:pPr marL="457200" lvl="1" indent="0">
              <a:buNone/>
            </a:pPr>
            <a:endParaRPr lang="en-US" sz="1000" dirty="0">
              <a:hlinkClick r:id="rId2"/>
            </a:endParaRPr>
          </a:p>
          <a:p>
            <a:pPr marL="457200" lvl="1" indent="0">
              <a:buNone/>
            </a:pPr>
            <a:endParaRPr lang="en-US" sz="1000" dirty="0">
              <a:hlinkClick r:id="rId2"/>
            </a:endParaRPr>
          </a:p>
          <a:p>
            <a:pPr marL="457200" lvl="1" indent="0">
              <a:buNone/>
            </a:pPr>
            <a:endParaRPr lang="en-US" sz="1000" dirty="0">
              <a:hlinkClick r:id="rId2"/>
            </a:endParaRPr>
          </a:p>
          <a:p>
            <a:pPr marL="457200" lvl="1" indent="0">
              <a:buNone/>
            </a:pPr>
            <a:endParaRPr lang="en-US" sz="1000" dirty="0">
              <a:hlinkClick r:id="rId2"/>
            </a:endParaRPr>
          </a:p>
          <a:p>
            <a:pPr marL="457200" lvl="1" indent="0">
              <a:buNone/>
            </a:pPr>
            <a:endParaRPr lang="en-US" sz="1000" dirty="0">
              <a:hlinkClick r:id="rId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2CFA0A-5902-294F-88BE-C186A8068522}"/>
              </a:ext>
            </a:extLst>
          </p:cNvPr>
          <p:cNvSpPr txBox="1"/>
          <p:nvPr/>
        </p:nvSpPr>
        <p:spPr>
          <a:xfrm>
            <a:off x="0" y="45327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Horvath, Meghan. “How to cultivate diversity, equity, and inclusion in the workplace.” Curiosity at Work, 2020. 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https://www.surveymonkey.com/curiosity/how-to-cultivate-diversity-equity-and-inclusion-in-the-workplace/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. 2021.</a:t>
            </a:r>
          </a:p>
          <a:p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Wong, Alex. “What makes a ‘good’ patriot? Donald Trump may be surprise by an ethicist’s answer.” The Conversation, 2020. </a:t>
            </a:r>
            <a:r>
              <a:rPr lang="en-US" sz="700" dirty="0">
                <a:solidFill>
                  <a:srgbClr val="8EC1E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https://www.thenationalnews.com/lifestyle/maybe-he-s-born-with-it-donald-trump-claims-his-tan-is-down-to-good-genes-here-s-why-we-disagree-1.821209. </a:t>
            </a:r>
            <a:r>
              <a:rPr lang="en-US" sz="700" u="sng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sz="700" dirty="0" err="1">
                <a:solidFill>
                  <a:schemeClr val="accent3">
                    <a:lumMod val="50000"/>
                  </a:schemeClr>
                </a:solidFill>
              </a:rPr>
              <a:t>LaBan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, Terry. “The Short Case for Making College Free and a Universal Right.” In these Times, 2019. 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https://inthesetimes.com/article/free-college-big-idea-higher-education-elizabeth-warren-bernie-sanders</a:t>
            </a:r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. 2021.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80CCFD-590B-CA40-9C4E-91533ECBF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300" y="1158312"/>
            <a:ext cx="2075500" cy="1162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D1102-1EC1-0D47-A1F3-17D192ABFF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300" y="2376753"/>
            <a:ext cx="2075500" cy="1103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46A50A-3203-684B-8217-886EF674390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115" y="1769031"/>
            <a:ext cx="2101185" cy="11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8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D3E7-6EFA-4042-85CF-89A3553C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Discussion </a:t>
            </a:r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C043A177-5ECD-7B44-AFA3-79B3C700D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4566" y="1291197"/>
            <a:ext cx="1947672" cy="1947672"/>
          </a:xfrm>
          <a:prstGeom prst="rect">
            <a:avLst/>
          </a:prstGeom>
        </p:spPr>
      </p:pic>
      <p:pic>
        <p:nvPicPr>
          <p:cNvPr id="11" name="Graphic 10" descr="Thumbs up sign with solid fill">
            <a:extLst>
              <a:ext uri="{FF2B5EF4-FFF2-40B4-BE49-F238E27FC236}">
                <a16:creationId xmlns:a16="http://schemas.microsoft.com/office/drawing/2014/main" id="{0B80B999-2D91-4447-8BF5-7D4FA9EBE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753" y="1291197"/>
            <a:ext cx="1947672" cy="1947672"/>
          </a:xfrm>
          <a:prstGeom prst="rect">
            <a:avLst/>
          </a:prstGeom>
        </p:spPr>
      </p:pic>
      <p:pic>
        <p:nvPicPr>
          <p:cNvPr id="12" name="Graphic 11" descr="Future with solid fill">
            <a:extLst>
              <a:ext uri="{FF2B5EF4-FFF2-40B4-BE49-F238E27FC236}">
                <a16:creationId xmlns:a16="http://schemas.microsoft.com/office/drawing/2014/main" id="{3B552024-8C99-074A-AD2D-F09C41557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8164" y="1295915"/>
            <a:ext cx="1947672" cy="1947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97E132-918E-B541-AFDF-34A929730817}"/>
              </a:ext>
            </a:extLst>
          </p:cNvPr>
          <p:cNvSpPr txBox="1"/>
          <p:nvPr/>
        </p:nvSpPr>
        <p:spPr>
          <a:xfrm>
            <a:off x="520034" y="3211995"/>
            <a:ext cx="261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Improvements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17AAE-2134-9746-89E7-999A9153CACF}"/>
              </a:ext>
            </a:extLst>
          </p:cNvPr>
          <p:cNvSpPr txBox="1"/>
          <p:nvPr/>
        </p:nvSpPr>
        <p:spPr>
          <a:xfrm>
            <a:off x="3262631" y="3245327"/>
            <a:ext cx="261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Future research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65230D-715A-5449-89FA-33F545D2024B}"/>
              </a:ext>
            </a:extLst>
          </p:cNvPr>
          <p:cNvSpPr txBox="1"/>
          <p:nvPr/>
        </p:nvSpPr>
        <p:spPr>
          <a:xfrm>
            <a:off x="6201665" y="3213903"/>
            <a:ext cx="223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Why is it relevant? </a:t>
            </a:r>
          </a:p>
        </p:txBody>
      </p:sp>
    </p:spTree>
    <p:extLst>
      <p:ext uri="{BB962C8B-B14F-4D97-AF65-F5344CB8AC3E}">
        <p14:creationId xmlns:p14="http://schemas.microsoft.com/office/powerpoint/2010/main" val="427187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4BA8-9EF1-5B43-A971-1890EB0E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7D00-7A2B-8E43-86C2-1FDB5EBB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000" dirty="0" err="1"/>
              <a:t>Amodio</a:t>
            </a:r>
            <a:r>
              <a:rPr lang="en-US" sz="1000" dirty="0"/>
              <a:t>, D. M., </a:t>
            </a:r>
            <a:r>
              <a:rPr lang="en-US" sz="1000" dirty="0" err="1"/>
              <a:t>Jost</a:t>
            </a:r>
            <a:r>
              <a:rPr lang="en-US" sz="1000" dirty="0"/>
              <a:t>, J. T., Master, S. L., &amp; Yee, C. M. (2007). Neurocognitive Correlates of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/>
              <a:t>	Liberalism and Conservatism</a:t>
            </a:r>
            <a:r>
              <a:rPr lang="en-US" sz="1000" i="1" dirty="0"/>
              <a:t>.</a:t>
            </a:r>
            <a:r>
              <a:rPr lang="en-US" sz="1000" dirty="0"/>
              <a:t> </a:t>
            </a:r>
            <a:r>
              <a:rPr lang="en-US" sz="1000" i="1" dirty="0"/>
              <a:t>Nature Neuroscience</a:t>
            </a:r>
            <a:r>
              <a:rPr lang="en-US" sz="1000" dirty="0"/>
              <a:t>, </a:t>
            </a:r>
            <a:r>
              <a:rPr lang="en-US" sz="1000" i="1" dirty="0"/>
              <a:t>10</a:t>
            </a:r>
            <a:r>
              <a:rPr lang="en-US" sz="1000" dirty="0"/>
              <a:t>(10), 1246–1247. https://</a:t>
            </a:r>
            <a:r>
              <a:rPr lang="en-US" sz="1000" dirty="0" err="1"/>
              <a:t>doi.org</a:t>
            </a:r>
            <a:r>
              <a:rPr lang="en-US" sz="1000" dirty="0"/>
              <a:t>/10.1038/nn1979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/>
              <a:t>Eckstein, K., Noack, P., &amp; </a:t>
            </a:r>
            <a:r>
              <a:rPr lang="en-US" sz="1000" dirty="0" err="1"/>
              <a:t>Gniewosz</a:t>
            </a:r>
            <a:r>
              <a:rPr lang="en-US" sz="1000" dirty="0"/>
              <a:t>, B. (2012). Attitudes toward Political Engagement and Willingness to Participate in Politics: Trajectories 	throughout Adolescence. </a:t>
            </a:r>
            <a:r>
              <a:rPr lang="en-US" sz="1000" i="1" dirty="0"/>
              <a:t>Journal of Adolescence</a:t>
            </a:r>
            <a:r>
              <a:rPr lang="en-US" sz="1000" dirty="0"/>
              <a:t>, </a:t>
            </a:r>
            <a:r>
              <a:rPr lang="en-US" sz="1000" i="1" dirty="0"/>
              <a:t>35</a:t>
            </a:r>
            <a:r>
              <a:rPr lang="en-US" sz="1000" dirty="0"/>
              <a:t>(3), 485–495. https://</a:t>
            </a:r>
            <a:r>
              <a:rPr lang="en-US" sz="1000" dirty="0" err="1"/>
              <a:t>doi.org</a:t>
            </a:r>
            <a:r>
              <a:rPr lang="en-US" sz="1000" dirty="0"/>
              <a:t>/10.1016/j.adolescence.2011.07.002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/>
              <a:t>Fisher, E. (2014). ‘You Media’: Audience as Marketing in Social Media. </a:t>
            </a:r>
            <a:r>
              <a:rPr lang="en-US" sz="1000" i="1" dirty="0"/>
              <a:t>Media, Culture &amp; Society</a:t>
            </a:r>
            <a:r>
              <a:rPr lang="en-US" sz="1000" dirty="0"/>
              <a:t>, </a:t>
            </a:r>
            <a:r>
              <a:rPr lang="en-US" sz="1000" i="1" dirty="0"/>
              <a:t>37</a:t>
            </a:r>
            <a:r>
              <a:rPr lang="en-US" sz="1000" dirty="0"/>
              <a:t>(1), 50–67. 	https://</a:t>
            </a:r>
            <a:r>
              <a:rPr lang="en-US" sz="1000" dirty="0" err="1"/>
              <a:t>doi.org</a:t>
            </a:r>
            <a:r>
              <a:rPr lang="en-US" sz="1000" dirty="0"/>
              <a:t>/10.1177/0163443714549088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/>
              <a:t>Griffith, E. E., </a:t>
            </a:r>
            <a:r>
              <a:rPr lang="en-US" sz="1000" dirty="0" err="1"/>
              <a:t>Nolder</a:t>
            </a:r>
            <a:r>
              <a:rPr lang="en-US" sz="1000" dirty="0"/>
              <a:t>, C. J., &amp; Petty, R. E. (2018). The Elaboration Likelihood Model: A Meta-Theory for Synthesizing Auditor Judgment and Decision-	Making Research. </a:t>
            </a:r>
            <a:r>
              <a:rPr lang="en-US" sz="1000" i="1" dirty="0"/>
              <a:t>AUDITING: A Journal of Practice &amp; Theory,</a:t>
            </a:r>
            <a:r>
              <a:rPr lang="en-US" sz="1000" dirty="0"/>
              <a:t> </a:t>
            </a:r>
            <a:r>
              <a:rPr lang="en-US" sz="1000" i="1" dirty="0"/>
              <a:t>37</a:t>
            </a:r>
            <a:r>
              <a:rPr lang="en-US" sz="1000" dirty="0"/>
              <a:t>(4), 169-186. doi:10.2308/ajpt-52018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/>
              <a:t>Marsh, D., &amp; Fawcett, P. (2011). Branding, Politics, and Democracy. </a:t>
            </a:r>
            <a:r>
              <a:rPr lang="en-US" sz="1000" i="1" dirty="0"/>
              <a:t>Policy Studies,</a:t>
            </a:r>
            <a:r>
              <a:rPr lang="en-US" sz="1000" dirty="0"/>
              <a:t> </a:t>
            </a:r>
            <a:r>
              <a:rPr lang="en-US" sz="1000" i="1" dirty="0"/>
              <a:t>32</a:t>
            </a:r>
            <a:r>
              <a:rPr lang="en-US" sz="1000" dirty="0"/>
              <a:t>(5), 515-530. doi:10.1080/01442872.2011.586498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/>
              <a:t>Pruitt, L. (2017). Youth, Politics, and Participation in a Changing World. </a:t>
            </a:r>
            <a:r>
              <a:rPr lang="en-US" sz="1000" i="1" dirty="0"/>
              <a:t>Journal of Sociology</a:t>
            </a:r>
            <a:r>
              <a:rPr lang="en-US" sz="1000" dirty="0"/>
              <a:t>, </a:t>
            </a:r>
            <a:r>
              <a:rPr lang="en-US" sz="1000" i="1" dirty="0"/>
              <a:t>53</a:t>
            </a:r>
            <a:r>
              <a:rPr lang="en-US" sz="1000" dirty="0"/>
              <a:t>(2), 507–513. 	https://</a:t>
            </a:r>
            <a:r>
              <a:rPr lang="en-US" sz="1000" dirty="0" err="1"/>
              <a:t>doi.org</a:t>
            </a:r>
            <a:r>
              <a:rPr lang="en-US" sz="1000" dirty="0"/>
              <a:t>/10.1177/1440783317705733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 err="1"/>
              <a:t>Storsul</a:t>
            </a:r>
            <a:r>
              <a:rPr lang="en-US" sz="1000" dirty="0"/>
              <a:t>, T. (2014). Deliberation or Self-Presentation?: Young People, Politics and Social Media. </a:t>
            </a:r>
            <a:r>
              <a:rPr lang="en-US" sz="1000" i="1" dirty="0" err="1"/>
              <a:t>Nordicom</a:t>
            </a:r>
            <a:r>
              <a:rPr lang="en-US" sz="1000" i="1" dirty="0"/>
              <a:t> Review</a:t>
            </a:r>
            <a:r>
              <a:rPr lang="en-US" sz="1000" dirty="0"/>
              <a:t>, </a:t>
            </a:r>
            <a:r>
              <a:rPr lang="en-US" sz="1000" i="1" dirty="0"/>
              <a:t>35</a:t>
            </a:r>
            <a:r>
              <a:rPr lang="en-US" sz="1000" dirty="0"/>
              <a:t>(2), 17–28. 	https://</a:t>
            </a:r>
            <a:r>
              <a:rPr lang="en-US" sz="1000" dirty="0" err="1"/>
              <a:t>doi.org</a:t>
            </a:r>
            <a:r>
              <a:rPr lang="en-US" sz="1000" dirty="0"/>
              <a:t>/10.2478/nor-2014-0012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/>
              <a:t>White, C. (2003). Selling Politics to Young People. </a:t>
            </a:r>
            <a:r>
              <a:rPr lang="en-US" sz="1000" i="1" dirty="0"/>
              <a:t>Young Consumers</a:t>
            </a:r>
            <a:r>
              <a:rPr lang="en-US" sz="1000" dirty="0"/>
              <a:t>, </a:t>
            </a:r>
            <a:r>
              <a:rPr lang="en-US" sz="1000" i="1" dirty="0"/>
              <a:t>4</a:t>
            </a:r>
            <a:r>
              <a:rPr lang="en-US" sz="1000" dirty="0"/>
              <a:t>(2), 41–46. https://</a:t>
            </a:r>
            <a:r>
              <a:rPr lang="en-US" sz="1000" dirty="0" err="1"/>
              <a:t>doi.org</a:t>
            </a:r>
            <a:r>
              <a:rPr lang="en-US" sz="1000" dirty="0"/>
              <a:t>/10.1108/17473610310813799 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5628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6269</TotalTime>
  <Words>700</Words>
  <Application>Microsoft Macintosh PowerPoint</Application>
  <PresentationFormat>On-screen Show (16:9)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</vt:lpstr>
      <vt:lpstr>Office Theme</vt:lpstr>
      <vt:lpstr>The Rise of Liberalism among the American Youth</vt:lpstr>
      <vt:lpstr>Background</vt:lpstr>
      <vt:lpstr>Goal of Study</vt:lpstr>
      <vt:lpstr>Literature Review</vt:lpstr>
      <vt:lpstr>Methodology</vt:lpstr>
      <vt:lpstr>Results </vt:lpstr>
      <vt:lpstr>Discussion </vt:lpstr>
      <vt:lpstr>References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Deturk, Kate</cp:lastModifiedBy>
  <cp:revision>51</cp:revision>
  <dcterms:created xsi:type="dcterms:W3CDTF">2014-11-10T20:35:24Z</dcterms:created>
  <dcterms:modified xsi:type="dcterms:W3CDTF">2021-03-21T18:52:22Z</dcterms:modified>
</cp:coreProperties>
</file>