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7"/>
  </p:notesMasterIdLst>
  <p:sldIdLst>
    <p:sldId id="256" r:id="rId2"/>
    <p:sldId id="257" r:id="rId3"/>
    <p:sldId id="259" r:id="rId4"/>
    <p:sldId id="263" r:id="rId5"/>
    <p:sldId id="261" r:id="rId6"/>
    <p:sldId id="262" r:id="rId7"/>
    <p:sldId id="265" r:id="rId8"/>
    <p:sldId id="264" r:id="rId9"/>
    <p:sldId id="266" r:id="rId10"/>
    <p:sldId id="267" r:id="rId11"/>
    <p:sldId id="268" r:id="rId12"/>
    <p:sldId id="269" r:id="rId13"/>
    <p:sldId id="270" r:id="rId14"/>
    <p:sldId id="258"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97D75F-D721-491D-8BF8-08E89CFEB629}" v="3" dt="2021-03-15T00:15:32.2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70774" autoAdjust="0"/>
  </p:normalViewPr>
  <p:slideViewPr>
    <p:cSldViewPr snapToGrid="0">
      <p:cViewPr varScale="1">
        <p:scale>
          <a:sx n="48" d="100"/>
          <a:sy n="48" d="100"/>
        </p:scale>
        <p:origin x="1368" y="16"/>
      </p:cViewPr>
      <p:guideLst/>
    </p:cSldViewPr>
  </p:slideViewPr>
  <p:outlineViewPr>
    <p:cViewPr>
      <p:scale>
        <a:sx n="33" d="100"/>
        <a:sy n="33" d="100"/>
      </p:scale>
      <p:origin x="0" y="-10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sse Mathis" userId="1347bbbe6793e860" providerId="LiveId" clId="{A497D75F-D721-491D-8BF8-08E89CFEB629}"/>
    <pc:docChg chg="undo custSel modSld">
      <pc:chgData name="Jesse Mathis" userId="1347bbbe6793e860" providerId="LiveId" clId="{A497D75F-D721-491D-8BF8-08E89CFEB629}" dt="2021-03-15T00:28:13.427" v="1314" actId="20577"/>
      <pc:docMkLst>
        <pc:docMk/>
      </pc:docMkLst>
      <pc:sldChg chg="modNotesTx">
        <pc:chgData name="Jesse Mathis" userId="1347bbbe6793e860" providerId="LiveId" clId="{A497D75F-D721-491D-8BF8-08E89CFEB629}" dt="2021-03-15T00:08:39.342" v="904" actId="20577"/>
        <pc:sldMkLst>
          <pc:docMk/>
          <pc:sldMk cId="3301346141" sldId="256"/>
        </pc:sldMkLst>
      </pc:sldChg>
      <pc:sldChg chg="modSp mod modNotesTx">
        <pc:chgData name="Jesse Mathis" userId="1347bbbe6793e860" providerId="LiveId" clId="{A497D75F-D721-491D-8BF8-08E89CFEB629}" dt="2021-03-14T23:41:04.737" v="109" actId="20577"/>
        <pc:sldMkLst>
          <pc:docMk/>
          <pc:sldMk cId="1069841252" sldId="257"/>
        </pc:sldMkLst>
        <pc:spChg chg="mod">
          <ac:chgData name="Jesse Mathis" userId="1347bbbe6793e860" providerId="LiveId" clId="{A497D75F-D721-491D-8BF8-08E89CFEB629}" dt="2021-03-14T23:29:50.237" v="13" actId="20577"/>
          <ac:spMkLst>
            <pc:docMk/>
            <pc:sldMk cId="1069841252" sldId="257"/>
            <ac:spMk id="3" creationId="{F27CDC54-AB52-4B5C-B479-BF3184C1C480}"/>
          </ac:spMkLst>
        </pc:spChg>
      </pc:sldChg>
      <pc:sldChg chg="modSp mod modNotesTx">
        <pc:chgData name="Jesse Mathis" userId="1347bbbe6793e860" providerId="LiveId" clId="{A497D75F-D721-491D-8BF8-08E89CFEB629}" dt="2021-03-15T00:09:49.240" v="913" actId="20577"/>
        <pc:sldMkLst>
          <pc:docMk/>
          <pc:sldMk cId="4265100366" sldId="259"/>
        </pc:sldMkLst>
        <pc:spChg chg="mod">
          <ac:chgData name="Jesse Mathis" userId="1347bbbe6793e860" providerId="LiveId" clId="{A497D75F-D721-491D-8BF8-08E89CFEB629}" dt="2021-03-14T23:48:38.936" v="333" actId="21"/>
          <ac:spMkLst>
            <pc:docMk/>
            <pc:sldMk cId="4265100366" sldId="259"/>
            <ac:spMk id="3" creationId="{12848F40-649F-49B2-8612-40E72E4AB4D6}"/>
          </ac:spMkLst>
        </pc:spChg>
      </pc:sldChg>
      <pc:sldChg chg="modNotesTx">
        <pc:chgData name="Jesse Mathis" userId="1347bbbe6793e860" providerId="LiveId" clId="{A497D75F-D721-491D-8BF8-08E89CFEB629}" dt="2021-03-15T00:10:37.212" v="942" actId="20577"/>
        <pc:sldMkLst>
          <pc:docMk/>
          <pc:sldMk cId="2453780046" sldId="261"/>
        </pc:sldMkLst>
      </pc:sldChg>
      <pc:sldChg chg="modNotesTx">
        <pc:chgData name="Jesse Mathis" userId="1347bbbe6793e860" providerId="LiveId" clId="{A497D75F-D721-491D-8BF8-08E89CFEB629}" dt="2021-03-14T23:57:35.877" v="665" actId="20577"/>
        <pc:sldMkLst>
          <pc:docMk/>
          <pc:sldMk cId="2726297202" sldId="263"/>
        </pc:sldMkLst>
      </pc:sldChg>
      <pc:sldChg chg="modSp mod modNotesTx">
        <pc:chgData name="Jesse Mathis" userId="1347bbbe6793e860" providerId="LiveId" clId="{A497D75F-D721-491D-8BF8-08E89CFEB629}" dt="2021-03-15T00:18:40.571" v="1098" actId="5793"/>
        <pc:sldMkLst>
          <pc:docMk/>
          <pc:sldMk cId="2926413607" sldId="264"/>
        </pc:sldMkLst>
        <pc:spChg chg="mod">
          <ac:chgData name="Jesse Mathis" userId="1347bbbe6793e860" providerId="LiveId" clId="{A497D75F-D721-491D-8BF8-08E89CFEB629}" dt="2021-03-15T00:17:28.728" v="1084" actId="20577"/>
          <ac:spMkLst>
            <pc:docMk/>
            <pc:sldMk cId="2926413607" sldId="264"/>
            <ac:spMk id="3" creationId="{54509234-A3C1-4CEF-A4FD-D4401ABCB0F8}"/>
          </ac:spMkLst>
        </pc:spChg>
      </pc:sldChg>
      <pc:sldChg chg="modSp mod modNotesTx">
        <pc:chgData name="Jesse Mathis" userId="1347bbbe6793e860" providerId="LiveId" clId="{A497D75F-D721-491D-8BF8-08E89CFEB629}" dt="2021-03-15T00:21:09.035" v="1127" actId="20577"/>
        <pc:sldMkLst>
          <pc:docMk/>
          <pc:sldMk cId="1081304546" sldId="266"/>
        </pc:sldMkLst>
        <pc:spChg chg="mod">
          <ac:chgData name="Jesse Mathis" userId="1347bbbe6793e860" providerId="LiveId" clId="{A497D75F-D721-491D-8BF8-08E89CFEB629}" dt="2021-03-15T00:20:03.579" v="1126" actId="20577"/>
          <ac:spMkLst>
            <pc:docMk/>
            <pc:sldMk cId="1081304546" sldId="266"/>
            <ac:spMk id="3" creationId="{5928B864-DF8D-4A92-9A9C-1BB578D40259}"/>
          </ac:spMkLst>
        </pc:spChg>
      </pc:sldChg>
      <pc:sldChg chg="modSp mod">
        <pc:chgData name="Jesse Mathis" userId="1347bbbe6793e860" providerId="LiveId" clId="{A497D75F-D721-491D-8BF8-08E89CFEB629}" dt="2021-03-15T00:22:02.649" v="1135" actId="20577"/>
        <pc:sldMkLst>
          <pc:docMk/>
          <pc:sldMk cId="3797790589" sldId="268"/>
        </pc:sldMkLst>
        <pc:spChg chg="mod">
          <ac:chgData name="Jesse Mathis" userId="1347bbbe6793e860" providerId="LiveId" clId="{A497D75F-D721-491D-8BF8-08E89CFEB629}" dt="2021-03-15T00:22:02.649" v="1135" actId="20577"/>
          <ac:spMkLst>
            <pc:docMk/>
            <pc:sldMk cId="3797790589" sldId="268"/>
            <ac:spMk id="3" creationId="{7462DCFE-30DC-41CA-9E56-B525C5965B9C}"/>
          </ac:spMkLst>
        </pc:spChg>
      </pc:sldChg>
      <pc:sldChg chg="modSp mod modNotesTx">
        <pc:chgData name="Jesse Mathis" userId="1347bbbe6793e860" providerId="LiveId" clId="{A497D75F-D721-491D-8BF8-08E89CFEB629}" dt="2021-03-15T00:25:28.184" v="1178" actId="20577"/>
        <pc:sldMkLst>
          <pc:docMk/>
          <pc:sldMk cId="2367756821" sldId="269"/>
        </pc:sldMkLst>
        <pc:spChg chg="mod">
          <ac:chgData name="Jesse Mathis" userId="1347bbbe6793e860" providerId="LiveId" clId="{A497D75F-D721-491D-8BF8-08E89CFEB629}" dt="2021-03-15T00:22:49.852" v="1137" actId="20577"/>
          <ac:spMkLst>
            <pc:docMk/>
            <pc:sldMk cId="2367756821" sldId="269"/>
            <ac:spMk id="3" creationId="{D1226FA6-9422-40C5-91CB-9F0F045E0B01}"/>
          </ac:spMkLst>
        </pc:spChg>
      </pc:sldChg>
      <pc:sldChg chg="modNotesTx">
        <pc:chgData name="Jesse Mathis" userId="1347bbbe6793e860" providerId="LiveId" clId="{A497D75F-D721-491D-8BF8-08E89CFEB629}" dt="2021-03-15T00:28:13.427" v="1314" actId="20577"/>
        <pc:sldMkLst>
          <pc:docMk/>
          <pc:sldMk cId="3832546587"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064145-26D7-4F30-A123-CAC71C644D01}" type="datetimeFigureOut">
              <a:rPr lang="en-US" smtClean="0"/>
              <a:t>3/14/2021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C27AD-24F0-48E0-A342-E04C995B3B30}" type="slidenum">
              <a:rPr lang="en-US" smtClean="0"/>
              <a:t>‹#›</a:t>
            </a:fld>
            <a:endParaRPr lang="en-US"/>
          </a:p>
        </p:txBody>
      </p:sp>
    </p:spTree>
    <p:extLst>
      <p:ext uri="{BB962C8B-B14F-4D97-AF65-F5344CB8AC3E}">
        <p14:creationId xmlns:p14="http://schemas.microsoft.com/office/powerpoint/2010/main" val="4028524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Jesse Mathis and today I am going to be speaking on the use of</a:t>
            </a:r>
            <a:r>
              <a:rPr lang="en-US" baseline="0" dirty="0"/>
              <a:t> animal-assisted therapy – specifically canine-assisted therapy or CAT – as an adjunct therapy to trauma informed care for human trafficking survivors. </a:t>
            </a:r>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1</a:t>
            </a:fld>
            <a:endParaRPr lang="en-US"/>
          </a:p>
        </p:txBody>
      </p:sp>
    </p:spTree>
    <p:extLst>
      <p:ext uri="{BB962C8B-B14F-4D97-AF65-F5344CB8AC3E}">
        <p14:creationId xmlns:p14="http://schemas.microsoft.com/office/powerpoint/2010/main" val="3417808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sample of the TSC-40.</a:t>
            </a:r>
          </a:p>
        </p:txBody>
      </p:sp>
      <p:sp>
        <p:nvSpPr>
          <p:cNvPr id="4" name="Slide Number Placeholder 3"/>
          <p:cNvSpPr>
            <a:spLocks noGrp="1"/>
          </p:cNvSpPr>
          <p:nvPr>
            <p:ph type="sldNum" sz="quarter" idx="5"/>
          </p:nvPr>
        </p:nvSpPr>
        <p:spPr/>
        <p:txBody>
          <a:bodyPr/>
          <a:lstStyle/>
          <a:p>
            <a:fld id="{80CC27AD-24F0-48E0-A342-E04C995B3B30}" type="slidenum">
              <a:rPr lang="en-US" smtClean="0"/>
              <a:t>10</a:t>
            </a:fld>
            <a:endParaRPr lang="en-US"/>
          </a:p>
        </p:txBody>
      </p:sp>
    </p:spTree>
    <p:extLst>
      <p:ext uri="{BB962C8B-B14F-4D97-AF65-F5344CB8AC3E}">
        <p14:creationId xmlns:p14="http://schemas.microsoft.com/office/powerpoint/2010/main" val="3610353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Working Alliance Inventory Short Form Revised (WAI-SR) measures 3 components of the therapeutic alliance. They are “(a) agreement between patient and therapist on the goals of the treatment (Goal); (b) agreement between patient and therapist about the tasks to achieve these goals (Task); and (c) the quality of the bond between the patient and therapist (Bond)”. For the purposes of this study, the WAI-SR will be used to evaluate any changes that might occur in the therapeutic alliance throughout the treatment process with AAT. </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11</a:t>
            </a:fld>
            <a:endParaRPr lang="en-US"/>
          </a:p>
        </p:txBody>
      </p:sp>
    </p:spTree>
    <p:extLst>
      <p:ext uri="{BB962C8B-B14F-4D97-AF65-F5344CB8AC3E}">
        <p14:creationId xmlns:p14="http://schemas.microsoft.com/office/powerpoint/2010/main" val="138416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Similar to the study design of </a:t>
            </a:r>
            <a:r>
              <a:rPr lang="en-US" sz="1200" kern="1200" dirty="0" err="1">
                <a:solidFill>
                  <a:schemeClr val="tx1"/>
                </a:solidFill>
                <a:effectLst/>
                <a:latin typeface="+mn-lt"/>
                <a:ea typeface="+mn-ea"/>
                <a:cs typeface="+mn-cs"/>
              </a:rPr>
              <a:t>Hamama</a:t>
            </a:r>
            <a:r>
              <a:rPr lang="en-US" sz="1200" kern="1200" dirty="0">
                <a:solidFill>
                  <a:schemeClr val="tx1"/>
                </a:solidFill>
                <a:effectLst/>
                <a:latin typeface="+mn-lt"/>
                <a:ea typeface="+mn-ea"/>
                <a:cs typeface="+mn-cs"/>
              </a:rPr>
              <a:t> and her team mentioned previously who studied the effects of CAT with traumatized teenage Israeli girls, there will be two separate groups fort his test. Group one will consist of the 20 human trafficking survivors who are receiving TF-CBT outpatient care and who volunteered to participate and additionally receive AAT with canines as a part of their trauma treatment plan. Group 2 will be a matching group of fellow trafficking survivors from the clinics who are also receiving TF-CBT based outpatient care. They will continue treatment as usual. The second group will be matched based on gender, how long they have been receiving care at the facility, and symptomology.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the beginning of the study, after all participants have been briefed, they will each be administered the TSC-40 and WAI-SR assessments. The groups will then either continue TAU or begin AAT + TF-CBT. After 6 months, both groups will be administered the same two tests again.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Adding AAT, or CAT more specifically, to the treatment plan for Group 1 will alter the independent variable (treatment). As such, the design of this study is to evaluate changes in the dependent variables which are the therapeutic alliance and trauma-related symptomology. The TSC-40 and WAI-SR are the primary instruments that will be used to measure any changes that occur and therefore to compare the changes between the two groups.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proposed study was designed to maintain as much consistency as possible. Participants in both groups will see one of four counselors who work at the treatment facilities. There will be an even distribution between the counselors (each counselor will see 10 participants – 5 from each group). 2 canines will be used (1 at each of the 2 treatment facilities). The handlers will meet with the counselors prior to each session that includes canine therapy.</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12</a:t>
            </a:fld>
            <a:endParaRPr lang="en-US"/>
          </a:p>
        </p:txBody>
      </p:sp>
    </p:spTree>
    <p:extLst>
      <p:ext uri="{BB962C8B-B14F-4D97-AF65-F5344CB8AC3E}">
        <p14:creationId xmlns:p14="http://schemas.microsoft.com/office/powerpoint/2010/main" val="2433072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hypotheses were covered briefly earlier in this presentation. I am going to cover them very briefly here again. First, the null hypotheses for both variables, therapeutic alliance and trauma-related symptomology, is that there will be no difference between the two groups. The alternative hypotheses, therefore, for both dependent variables, is that the changes measured via the TSC-40 and WAI-SR in Group 1 (receiving CAT) will be greater than that of Group 2 or the TAU group. Based on the type of data we will be dealing with and the design of the study, the statistical test we will use is the correlated-groups t-test; also known as the paired sample t-test.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Human trafficking victims are a unique group of traumatized persons and should be treated as such. Research is greatly needed to test the efficacy of various treatment approaches on their group specifically rather than to make generalizations based on the results seen with other traumatized groups. CAT shows great promise as a useful tool for other traumatized groups; therefore, additional research should be conducted to see if it can have a positive impact on the treatment of this population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13</a:t>
            </a:fld>
            <a:endParaRPr lang="en-US"/>
          </a:p>
        </p:txBody>
      </p:sp>
    </p:spTree>
    <p:extLst>
      <p:ext uri="{BB962C8B-B14F-4D97-AF65-F5344CB8AC3E}">
        <p14:creationId xmlns:p14="http://schemas.microsoft.com/office/powerpoint/2010/main" val="337799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Human trafficking is a significant social issue that is just now beginning to become more prominently researched. Globally, there are approximately 40 million people who are current victims of human trafficking. So, WHAT IS HUMAN TRAFFICKING? </a:t>
            </a:r>
            <a:r>
              <a:rPr lang="en-US" sz="1800" dirty="0">
                <a:effectLst/>
                <a:latin typeface="Times New Roman" panose="02020603050405020304" pitchFamily="18" charset="0"/>
                <a:ea typeface="MS Mincho" panose="02020609040205080304" pitchFamily="49" charset="-128"/>
              </a:rPr>
              <a:t>According to the Department of Homeland Security (DHS), human trafficking “involves the use of force, fraud, or coercion to obtain some type of labor or commercial sex act” (“Blue Campaign,” n.d.). There are many services that people are trafficked for which include but are not limited to forced labor, sexual exploitation, child soldiering, and domestic servitude (</a:t>
            </a:r>
            <a:r>
              <a:rPr lang="en-US" sz="1800" dirty="0" err="1">
                <a:effectLst/>
                <a:latin typeface="Times New Roman" panose="02020603050405020304" pitchFamily="18" charset="0"/>
                <a:ea typeface="MS Mincho" panose="02020609040205080304" pitchFamily="49" charset="-128"/>
              </a:rPr>
              <a:t>Sukach</a:t>
            </a:r>
            <a:r>
              <a:rPr lang="en-US" sz="1800" dirty="0">
                <a:effectLst/>
                <a:latin typeface="Times New Roman" panose="02020603050405020304" pitchFamily="18" charset="0"/>
                <a:ea typeface="MS Mincho" panose="02020609040205080304" pitchFamily="49" charset="-128"/>
              </a:rPr>
              <a:t>, </a:t>
            </a:r>
            <a:r>
              <a:rPr lang="en-US" sz="1800" dirty="0" err="1">
                <a:effectLst/>
                <a:latin typeface="Times New Roman" panose="02020603050405020304" pitchFamily="18" charset="0"/>
                <a:ea typeface="MS Mincho" panose="02020609040205080304" pitchFamily="49" charset="-128"/>
              </a:rPr>
              <a:t>Castañeda</a:t>
            </a:r>
            <a:r>
              <a:rPr lang="en-US" sz="1800" dirty="0">
                <a:effectLst/>
                <a:latin typeface="Times New Roman" panose="02020603050405020304" pitchFamily="18" charset="0"/>
                <a:ea typeface="MS Mincho" panose="02020609040205080304" pitchFamily="49" charset="-128"/>
              </a:rPr>
              <a:t>, &amp; Pickens, 2018).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WHY IS THIS TOPIC IMPORTANT? These victims are left with social, emotional, physiological, and psychological scars that can handicap them from living healthy, productive lives. As such, it is imperative that within the mental health field, we develop treatment protocols that consist of empirically based tools that will help meet the emotional and psychological needs of trafficking survivors.   </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2</a:t>
            </a:fld>
            <a:endParaRPr lang="en-US"/>
          </a:p>
        </p:txBody>
      </p:sp>
    </p:spTree>
    <p:extLst>
      <p:ext uri="{BB962C8B-B14F-4D97-AF65-F5344CB8AC3E}">
        <p14:creationId xmlns:p14="http://schemas.microsoft.com/office/powerpoint/2010/main" val="1517518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Animal-assisted therapy is the use of an animal, in the case of this research proposal, canines, in therapy to meet therapy goals. </a:t>
            </a:r>
            <a:r>
              <a:rPr lang="en-US" sz="1200" kern="1200" dirty="0">
                <a:solidFill>
                  <a:schemeClr val="tx1"/>
                </a:solidFill>
                <a:effectLst/>
                <a:latin typeface="+mn-lt"/>
                <a:ea typeface="+mn-ea"/>
                <a:cs typeface="+mn-cs"/>
              </a:rPr>
              <a:t>There are some studies that have been conducted utilizing AAT with trauma victims, however, the research is still in the early infancy stages. According to </a:t>
            </a:r>
            <a:r>
              <a:rPr lang="en-US" dirty="0"/>
              <a:t>according to Lass-</a:t>
            </a:r>
            <a:r>
              <a:rPr lang="en-US" dirty="0" err="1"/>
              <a:t>Hennemann</a:t>
            </a:r>
            <a:r>
              <a:rPr lang="en-US" dirty="0"/>
              <a:t> and colleagues (2018), they state that “there is a general lack of studies investigating modes of action of animal-assisted interventions and future studies should aim to close this research gap” (p. 9).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Additionally, it would be imprudent to generalize the efficacy of AAT with victims of human trafficking based on other traumatized groups such as domestic violence victims, for instance, because there are several key differences in each subgroup’s trauma experience. Researchers (</a:t>
            </a:r>
            <a:r>
              <a:rPr lang="en-US" sz="1200" dirty="0"/>
              <a:t>Hemmings et al. (2016)) </a:t>
            </a:r>
            <a:r>
              <a:rPr lang="en-US" sz="1200" kern="1200" dirty="0">
                <a:solidFill>
                  <a:schemeClr val="tx1"/>
                </a:solidFill>
                <a:effectLst/>
                <a:latin typeface="+mn-lt"/>
                <a:ea typeface="+mn-ea"/>
                <a:cs typeface="+mn-cs"/>
              </a:rPr>
              <a:t>who work with trafficking victims have pointed out that </a:t>
            </a:r>
            <a:r>
              <a:rPr lang="en-US" sz="1200" dirty="0"/>
              <a:t>generalizations are often made of this population based on what is known of domestic violence victims.  This has hindered these victims from receiving the care they need and having their unique needs addressed. </a:t>
            </a:r>
          </a:p>
          <a:p>
            <a:r>
              <a:rPr lang="en-US" sz="1200" kern="1200" dirty="0">
                <a:solidFill>
                  <a:schemeClr val="tx1"/>
                </a:solidFill>
                <a:effectLst/>
                <a:latin typeface="+mn-lt"/>
                <a:ea typeface="+mn-ea"/>
                <a:cs typeface="+mn-cs"/>
              </a:rPr>
              <a:t> Therefore, research is needed to fill these research gaps which is the purpose of this study. </a:t>
            </a:r>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3</a:t>
            </a:fld>
            <a:endParaRPr lang="en-US"/>
          </a:p>
        </p:txBody>
      </p:sp>
    </p:spTree>
    <p:extLst>
      <p:ext uri="{BB962C8B-B14F-4D97-AF65-F5344CB8AC3E}">
        <p14:creationId xmlns:p14="http://schemas.microsoft.com/office/powerpoint/2010/main" val="4211823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Let us look at some of the current research that I briefly referenced before. As I stated previously, it shows promise that AAT using canines might contribute toward more rapid positive results during the treatment process. Dravsnik and colleagues (Dravsnik, Signal, and </a:t>
            </a:r>
            <a:r>
              <a:rPr lang="en-US" sz="1200" kern="1200" dirty="0" err="1">
                <a:solidFill>
                  <a:schemeClr val="tx1"/>
                </a:solidFill>
                <a:effectLst/>
                <a:latin typeface="+mn-lt"/>
                <a:ea typeface="+mn-ea"/>
                <a:cs typeface="+mn-cs"/>
              </a:rPr>
              <a:t>Canoy</a:t>
            </a:r>
            <a:r>
              <a:rPr lang="en-US" sz="1200" kern="1200" dirty="0">
                <a:solidFill>
                  <a:schemeClr val="tx1"/>
                </a:solidFill>
                <a:effectLst/>
                <a:latin typeface="+mn-lt"/>
                <a:ea typeface="+mn-ea"/>
                <a:cs typeface="+mn-cs"/>
              </a:rPr>
              <a:t> (2018)), for example, developed an experimental study to test whether the augmentation of canine assisted therapy (CAT) with trauma focused cognitive behavioral therapy (TF-CBT) might increase the acceptability of therapy amongst trauma-exposed children; particularly those who had experienced childhood sexual abuse (CSA). The results of their study verified their hypothesis that CAT would have a positive impact on the acceptability of treatment. An Israeli researcher, </a:t>
            </a:r>
            <a:r>
              <a:rPr lang="en-US" sz="1200" kern="1200" dirty="0" err="1">
                <a:solidFill>
                  <a:schemeClr val="tx1"/>
                </a:solidFill>
                <a:effectLst/>
                <a:latin typeface="+mn-lt"/>
                <a:ea typeface="+mn-ea"/>
                <a:cs typeface="+mn-cs"/>
              </a:rPr>
              <a:t>Hamama</a:t>
            </a:r>
            <a:r>
              <a:rPr lang="en-US" sz="1200" kern="1200" dirty="0">
                <a:solidFill>
                  <a:schemeClr val="tx1"/>
                </a:solidFill>
                <a:effectLst/>
                <a:latin typeface="+mn-lt"/>
                <a:ea typeface="+mn-ea"/>
                <a:cs typeface="+mn-cs"/>
              </a:rPr>
              <a:t>, and her team conducted a similar study testing the efficacy of CAT with traumatized teenage girls. The results of her study demonstrated a significant decrease in PTSD related symptoms and a reduction in the number of participants at risk of PTSD. This helps to make the case for further application of AAT to other traumatized populations also experiencing PTSD - such as trafficking survivors. Along the same lines, Lass-</a:t>
            </a:r>
            <a:r>
              <a:rPr lang="en-US" sz="1200" kern="1200" dirty="0" err="1">
                <a:solidFill>
                  <a:schemeClr val="tx1"/>
                </a:solidFill>
                <a:effectLst/>
                <a:latin typeface="+mn-lt"/>
                <a:ea typeface="+mn-ea"/>
                <a:cs typeface="+mn-cs"/>
              </a:rPr>
              <a:t>Hennemann</a:t>
            </a:r>
            <a:r>
              <a:rPr lang="en-US" sz="1200" kern="1200" dirty="0">
                <a:solidFill>
                  <a:schemeClr val="tx1"/>
                </a:solidFill>
                <a:effectLst/>
                <a:latin typeface="+mn-lt"/>
                <a:ea typeface="+mn-ea"/>
                <a:cs typeface="+mn-cs"/>
              </a:rPr>
              <a:t>  and her team of researchers created a study that showed the presence of a therapy dog following a traumatic event does lower stress and anxiety related symptoms. In a different line, the research conducted by Hemmings and his team showed a reoccurring theme emphasizing the need for developed trust between the trafficking victim and the helping professional which comes with many challenges and can take significant time. This demonstrates a need for supplemental therapy techniques that might facilitate the development of trust more quickly.</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4</a:t>
            </a:fld>
            <a:endParaRPr lang="en-US"/>
          </a:p>
        </p:txBody>
      </p:sp>
    </p:spTree>
    <p:extLst>
      <p:ext uri="{BB962C8B-B14F-4D97-AF65-F5344CB8AC3E}">
        <p14:creationId xmlns:p14="http://schemas.microsoft.com/office/powerpoint/2010/main" val="1557061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that we have reviewed some of the current research, I want to get into the details of this particular proposal. This research proposal seeks to answer the following question: Is there a positive correlation between the use of animal-assisted therapy (AAT) using canines as an augmented therapy to trauma informed care and the reduction of trauma related psychological dysfunction in victims of human trafficking? In order to maintain continuity, trauma-focused cognitive behavioral therapy (TF-CBT) will be used as the primary intervention.</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5</a:t>
            </a:fld>
            <a:endParaRPr lang="en-US"/>
          </a:p>
        </p:txBody>
      </p:sp>
    </p:spTree>
    <p:extLst>
      <p:ext uri="{BB962C8B-B14F-4D97-AF65-F5344CB8AC3E}">
        <p14:creationId xmlns:p14="http://schemas.microsoft.com/office/powerpoint/2010/main" val="609832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Based on the current available research, there are two hypotheses that have been made regarding the effects this treatment approach will have on human trafficking survivors. The first hypothesis is that between the two groups, there will be a greater reduction in trauma related symptoms such as PTSD, anxiety, depression, and low self-esteem amongst those in the group that receives AAT and TF-CBT versus those who receive only TF-CBT. Second, with regards to the therapeutic relationship which has been shown to be an imperative component to the overall success of therapy, the second hypothesis is that the therapeutic alliance will positively grow more quickly amongst those who receive AAT and TF-CBT than those who receive TF-CBT alone.</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6</a:t>
            </a:fld>
            <a:endParaRPr lang="en-US"/>
          </a:p>
        </p:txBody>
      </p:sp>
    </p:spTree>
    <p:extLst>
      <p:ext uri="{BB962C8B-B14F-4D97-AF65-F5344CB8AC3E}">
        <p14:creationId xmlns:p14="http://schemas.microsoft.com/office/powerpoint/2010/main" val="41397007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now look at the design of study in greater detail. </a:t>
            </a:r>
          </a:p>
        </p:txBody>
      </p:sp>
      <p:sp>
        <p:nvSpPr>
          <p:cNvPr id="4" name="Slide Number Placeholder 3"/>
          <p:cNvSpPr>
            <a:spLocks noGrp="1"/>
          </p:cNvSpPr>
          <p:nvPr>
            <p:ph type="sldNum" sz="quarter" idx="5"/>
          </p:nvPr>
        </p:nvSpPr>
        <p:spPr/>
        <p:txBody>
          <a:bodyPr/>
          <a:lstStyle/>
          <a:p>
            <a:fld id="{80CC27AD-24F0-48E0-A342-E04C995B3B30}" type="slidenum">
              <a:rPr lang="en-US" smtClean="0"/>
              <a:t>7</a:t>
            </a:fld>
            <a:endParaRPr lang="en-US"/>
          </a:p>
        </p:txBody>
      </p:sp>
    </p:spTree>
    <p:extLst>
      <p:ext uri="{BB962C8B-B14F-4D97-AF65-F5344CB8AC3E}">
        <p14:creationId xmlns:p14="http://schemas.microsoft.com/office/powerpoint/2010/main" val="1465391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population for this proposed study was pulled from human trafficking survivors who are receiving outpatient treatment at The Centers for Youth and Families treatment facilities in Arkansas. In order to be eligible, participants had to be between the ages of 18-35, be a survivor of human trafficking, and be a current participant in TF-CBT. Exclusions to the program would be having a history of animal abuse, allergy to canines, and unmanaged major psychological disorders. The reason for these exclusions is to ensure general psychological consistency amongst study participants and positive interaction with the therapy dogs.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sample would be taken using a voluntary, nonprobability method. This is an emotionally vulnerable population, so we would want to ensure that involvement is very clearly optional. All potential participants receive two briefs. The first would be done by their individual therapists at the treatment centers. A second in-person brief would be conducted for those who are seriously interested in participating during which they would complete the informed consent process.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Out of the 60 hypothetical eligible participants, 20 agreed to participate in the study and will receive animal-assisted therapy as a part of their treatment plan. Another 20 were recruited to be in a matching group that will continue treatment as usual.</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8</a:t>
            </a:fld>
            <a:endParaRPr lang="en-US"/>
          </a:p>
        </p:txBody>
      </p:sp>
    </p:spTree>
    <p:extLst>
      <p:ext uri="{BB962C8B-B14F-4D97-AF65-F5344CB8AC3E}">
        <p14:creationId xmlns:p14="http://schemas.microsoft.com/office/powerpoint/2010/main" val="3398826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For the purpose of this proposed study, the two primary instruments used were the Trauma Symptom Checklist or TSC-40 and the Working Alliance Inventory Short Form Revised or WAI-SR. The TSC-40 measures the acute and chronic trauma-related symptoms while the WAI-SR measures changes in the therapeutic alliance. Both of these instruments are used globally and are considered to have both high validity and consistency. The TSC-40 is used to measures a range of trauma related symptoms. These include posttraumatic stress symptoms (e.g., nightmares, flashbacks, dissociations, and sleep disturbance), mood-related symptoms (e.g., depression and anxiety), interpersonal difficulties, sexual problems, and sexual disturbances. Since trafficking survivors are often diagnosed with numerous psychological dysfunctions, this instrument is useful because it can cover most of them rather than having the participant take a battery of assessments. It’s purpose in this study, therefore, will be to track whether the adjunct canine-assisted therapy will have a positive impact on reducing the trauma-related symptoms during treatment.    </a:t>
            </a:r>
          </a:p>
          <a:p>
            <a:endParaRPr lang="en-US" dirty="0"/>
          </a:p>
        </p:txBody>
      </p:sp>
      <p:sp>
        <p:nvSpPr>
          <p:cNvPr id="4" name="Slide Number Placeholder 3"/>
          <p:cNvSpPr>
            <a:spLocks noGrp="1"/>
          </p:cNvSpPr>
          <p:nvPr>
            <p:ph type="sldNum" sz="quarter" idx="5"/>
          </p:nvPr>
        </p:nvSpPr>
        <p:spPr/>
        <p:txBody>
          <a:bodyPr/>
          <a:lstStyle/>
          <a:p>
            <a:fld id="{80CC27AD-24F0-48E0-A342-E04C995B3B30}" type="slidenum">
              <a:rPr lang="en-US" smtClean="0"/>
              <a:t>9</a:t>
            </a:fld>
            <a:endParaRPr lang="en-US"/>
          </a:p>
        </p:txBody>
      </p:sp>
    </p:spTree>
    <p:extLst>
      <p:ext uri="{BB962C8B-B14F-4D97-AF65-F5344CB8AC3E}">
        <p14:creationId xmlns:p14="http://schemas.microsoft.com/office/powerpoint/2010/main" val="274138268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AF60A-713C-41BA-9788-4C493DDC0A9C}" type="datetimeFigureOut">
              <a:rPr lang="en-US" dirty="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5E0FA7-C445-42F7-AF66-A4F5A6FC8A9C}" type="datetimeFigureOut">
              <a:rPr lang="en-US" dirty="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AC5C5-1A57-4420-8AFB-CE41693A794B}" type="datetimeFigureOut">
              <a:rPr lang="en-US" dirty="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4C08AF-84E6-4329-8E67-FEA434B47075}" type="datetimeFigureOut">
              <a:rPr lang="en-US" dirty="0"/>
              <a:t>3/14/2021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F6EE328-6AFF-436B-881F-213D56084544}" type="datetimeFigureOut">
              <a:rPr lang="en-US" dirty="0"/>
              <a:t>3/14/2021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02069A-09EE-4C7C-86A4-2314A404921D}" type="datetimeFigureOut">
              <a:rPr lang="en-US" dirty="0"/>
              <a:t>3/14/2021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6EE7F1-171E-411F-96CA-A251A21496E7}" type="datetimeFigureOut">
              <a:rPr lang="en-US" dirty="0"/>
              <a:t>3/14/2021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72C98D-A273-4547-9B92-97D7769F71A6}" type="datetimeFigureOut">
              <a:rPr lang="en-US" dirty="0"/>
              <a:t>3/14/2021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CD67-0644-446C-B2AD-1C09BF34F286}" type="datetimeFigureOut">
              <a:rPr lang="en-US" dirty="0"/>
              <a:t>3/14/2021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480828-6983-48AD-9E27-CBD3696F837E}" type="datetimeFigureOut">
              <a:rPr lang="en-US" dirty="0"/>
              <a:t>3/14/2021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5EFB91-0324-450E-B17F-36DC0ECCE413}" type="datetimeFigureOut">
              <a:rPr lang="en-US" dirty="0"/>
              <a:t>3/14/2021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2E37674-C1BA-4107-9B06-6D4CAC3A3DF5}" type="datetimeFigureOut">
              <a:rPr lang="en-US" dirty="0"/>
              <a:t>3/14/2021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26573-0C3E-407F-9656-77AC8C98F0DB}"/>
              </a:ext>
            </a:extLst>
          </p:cNvPr>
          <p:cNvSpPr>
            <a:spLocks noGrp="1"/>
          </p:cNvSpPr>
          <p:nvPr>
            <p:ph type="ctrTitle"/>
          </p:nvPr>
        </p:nvSpPr>
        <p:spPr/>
        <p:txBody>
          <a:bodyPr/>
          <a:lstStyle/>
          <a:p>
            <a:r>
              <a:rPr lang="en-US" dirty="0"/>
              <a:t>Animal-Assisted Therapy: </a:t>
            </a:r>
            <a:r>
              <a:rPr lang="en-US" sz="4400" dirty="0"/>
              <a:t>Adjunct therapy for victims of human trafficking</a:t>
            </a:r>
          </a:p>
        </p:txBody>
      </p:sp>
    </p:spTree>
    <p:extLst>
      <p:ext uri="{BB962C8B-B14F-4D97-AF65-F5344CB8AC3E}">
        <p14:creationId xmlns:p14="http://schemas.microsoft.com/office/powerpoint/2010/main" val="3301346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016C2DA7-28EF-4271-A68A-A3B878EAA468}"/>
              </a:ext>
            </a:extLst>
          </p:cNvPr>
          <p:cNvPicPr>
            <a:picLocks noGrp="1" noChangeAspect="1"/>
          </p:cNvPicPr>
          <p:nvPr>
            <p:ph type="pic" idx="1"/>
          </p:nvPr>
        </p:nvPicPr>
        <p:blipFill rotWithShape="1">
          <a:blip r:embed="rId3"/>
          <a:srcRect l="1" t="2866" r="2643" b="5960"/>
          <a:stretch/>
        </p:blipFill>
        <p:spPr>
          <a:xfrm>
            <a:off x="1177986" y="249158"/>
            <a:ext cx="5198267" cy="6443759"/>
          </a:xfrm>
        </p:spPr>
      </p:pic>
      <p:sp>
        <p:nvSpPr>
          <p:cNvPr id="4" name="Text Placeholder 3">
            <a:extLst>
              <a:ext uri="{FF2B5EF4-FFF2-40B4-BE49-F238E27FC236}">
                <a16:creationId xmlns:a16="http://schemas.microsoft.com/office/drawing/2014/main" id="{74B87208-9664-47D1-9DA8-69F9B9B7F959}"/>
              </a:ext>
            </a:extLst>
          </p:cNvPr>
          <p:cNvSpPr>
            <a:spLocks noGrp="1"/>
          </p:cNvSpPr>
          <p:nvPr>
            <p:ph type="body" sz="half" idx="2"/>
          </p:nvPr>
        </p:nvSpPr>
        <p:spPr/>
        <p:txBody>
          <a:bodyPr>
            <a:normAutofit/>
          </a:bodyPr>
          <a:lstStyle/>
          <a:p>
            <a:pPr algn="ctr"/>
            <a:r>
              <a:rPr lang="en-US" sz="4000" dirty="0"/>
              <a:t>Sample of the TSC-40</a:t>
            </a:r>
          </a:p>
        </p:txBody>
      </p:sp>
    </p:spTree>
    <p:extLst>
      <p:ext uri="{BB962C8B-B14F-4D97-AF65-F5344CB8AC3E}">
        <p14:creationId xmlns:p14="http://schemas.microsoft.com/office/powerpoint/2010/main" val="519250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ABD00-829A-4532-97E1-84BB7B9D5229}"/>
              </a:ext>
            </a:extLst>
          </p:cNvPr>
          <p:cNvSpPr>
            <a:spLocks noGrp="1"/>
          </p:cNvSpPr>
          <p:nvPr>
            <p:ph type="title"/>
          </p:nvPr>
        </p:nvSpPr>
        <p:spPr/>
        <p:txBody>
          <a:bodyPr/>
          <a:lstStyle/>
          <a:p>
            <a:r>
              <a:rPr lang="en-US" dirty="0"/>
              <a:t>Instrumentation – WAI-SR</a:t>
            </a:r>
          </a:p>
        </p:txBody>
      </p:sp>
      <p:sp>
        <p:nvSpPr>
          <p:cNvPr id="3" name="Content Placeholder 2">
            <a:extLst>
              <a:ext uri="{FF2B5EF4-FFF2-40B4-BE49-F238E27FC236}">
                <a16:creationId xmlns:a16="http://schemas.microsoft.com/office/drawing/2014/main" id="{7462DCFE-30DC-41CA-9E56-B525C5965B9C}"/>
              </a:ext>
            </a:extLst>
          </p:cNvPr>
          <p:cNvSpPr>
            <a:spLocks noGrp="1"/>
          </p:cNvSpPr>
          <p:nvPr>
            <p:ph idx="1"/>
          </p:nvPr>
        </p:nvSpPr>
        <p:spPr/>
        <p:txBody>
          <a:bodyPr/>
          <a:lstStyle/>
          <a:p>
            <a:r>
              <a:rPr lang="en-US" dirty="0"/>
              <a:t>The Working Alliance Inventory Short Form Revised – developed by Hatcher &amp; </a:t>
            </a:r>
            <a:r>
              <a:rPr lang="en-US" dirty="0" err="1"/>
              <a:t>Gillaspy</a:t>
            </a:r>
            <a:r>
              <a:rPr lang="en-US" dirty="0"/>
              <a:t> (2006)</a:t>
            </a:r>
          </a:p>
          <a:p>
            <a:r>
              <a:rPr lang="en-US" dirty="0"/>
              <a:t>Measures 3 parts of therapeutic relationship (Paap &amp; Dijkstra, 2017)</a:t>
            </a:r>
          </a:p>
          <a:p>
            <a:pPr marL="274320" lvl="1" indent="0">
              <a:buNone/>
            </a:pPr>
            <a:r>
              <a:rPr lang="en-US" dirty="0"/>
              <a:t>1. Goal</a:t>
            </a:r>
          </a:p>
          <a:p>
            <a:pPr marL="274320" lvl="1" indent="0">
              <a:buNone/>
            </a:pPr>
            <a:r>
              <a:rPr lang="en-US" dirty="0"/>
              <a:t>2. Task</a:t>
            </a:r>
          </a:p>
          <a:p>
            <a:pPr marL="274320" lvl="1" indent="0">
              <a:buNone/>
            </a:pPr>
            <a:r>
              <a:rPr lang="en-US" dirty="0"/>
              <a:t>3. Bond</a:t>
            </a:r>
          </a:p>
          <a:p>
            <a:r>
              <a:rPr lang="en-US" dirty="0"/>
              <a:t>Purpose: to monitor changes in the therapeutic alliance throughout the treatment with AAT  </a:t>
            </a:r>
          </a:p>
        </p:txBody>
      </p:sp>
    </p:spTree>
    <p:extLst>
      <p:ext uri="{BB962C8B-B14F-4D97-AF65-F5344CB8AC3E}">
        <p14:creationId xmlns:p14="http://schemas.microsoft.com/office/powerpoint/2010/main" val="3797790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E73B3-1AAF-4C27-AD4D-AD29C9F63EB9}"/>
              </a:ext>
            </a:extLst>
          </p:cNvPr>
          <p:cNvSpPr>
            <a:spLocks noGrp="1"/>
          </p:cNvSpPr>
          <p:nvPr>
            <p:ph type="title"/>
          </p:nvPr>
        </p:nvSpPr>
        <p:spPr/>
        <p:txBody>
          <a:bodyPr/>
          <a:lstStyle/>
          <a:p>
            <a:r>
              <a:rPr lang="en-US" dirty="0"/>
              <a:t>Procedure</a:t>
            </a:r>
          </a:p>
        </p:txBody>
      </p:sp>
      <p:sp>
        <p:nvSpPr>
          <p:cNvPr id="3" name="Content Placeholder 2">
            <a:extLst>
              <a:ext uri="{FF2B5EF4-FFF2-40B4-BE49-F238E27FC236}">
                <a16:creationId xmlns:a16="http://schemas.microsoft.com/office/drawing/2014/main" id="{D1226FA6-9422-40C5-91CB-9F0F045E0B01}"/>
              </a:ext>
            </a:extLst>
          </p:cNvPr>
          <p:cNvSpPr>
            <a:spLocks noGrp="1"/>
          </p:cNvSpPr>
          <p:nvPr>
            <p:ph idx="1"/>
          </p:nvPr>
        </p:nvSpPr>
        <p:spPr/>
        <p:txBody>
          <a:bodyPr/>
          <a:lstStyle/>
          <a:p>
            <a:r>
              <a:rPr lang="en-US" b="1" dirty="0"/>
              <a:t>Group 1: </a:t>
            </a:r>
            <a:r>
              <a:rPr lang="en-US" dirty="0"/>
              <a:t>AAT + TF-CBT</a:t>
            </a:r>
          </a:p>
          <a:p>
            <a:r>
              <a:rPr lang="en-US" b="1" dirty="0"/>
              <a:t>Group 2: </a:t>
            </a:r>
            <a:r>
              <a:rPr lang="en-US" dirty="0"/>
              <a:t>treatment as usual (TAU) – TF-CBT alone</a:t>
            </a:r>
          </a:p>
          <a:p>
            <a:pPr lvl="1"/>
            <a:r>
              <a:rPr lang="en-US" dirty="0"/>
              <a:t>Matching group</a:t>
            </a:r>
          </a:p>
          <a:p>
            <a:r>
              <a:rPr lang="en-US" b="1" dirty="0"/>
              <a:t>Independent variable(s): </a:t>
            </a:r>
            <a:r>
              <a:rPr lang="en-US" dirty="0"/>
              <a:t>animal-assisted therapy </a:t>
            </a:r>
          </a:p>
          <a:p>
            <a:r>
              <a:rPr lang="en-US" b="1" dirty="0"/>
              <a:t>Dependent variable(s): </a:t>
            </a:r>
            <a:r>
              <a:rPr lang="en-US" dirty="0"/>
              <a:t>trauma-related symptomology and therapeutic alliance </a:t>
            </a:r>
          </a:p>
          <a:p>
            <a:r>
              <a:rPr lang="en-US" b="1" dirty="0"/>
              <a:t>Controls:</a:t>
            </a:r>
          </a:p>
          <a:p>
            <a:pPr lvl="1"/>
            <a:r>
              <a:rPr lang="en-US" dirty="0"/>
              <a:t>4 counselors	</a:t>
            </a:r>
          </a:p>
          <a:p>
            <a:pPr lvl="1"/>
            <a:r>
              <a:rPr lang="en-US" dirty="0"/>
              <a:t>Collaboration between handlers and counselors</a:t>
            </a:r>
          </a:p>
        </p:txBody>
      </p:sp>
    </p:spTree>
    <p:extLst>
      <p:ext uri="{BB962C8B-B14F-4D97-AF65-F5344CB8AC3E}">
        <p14:creationId xmlns:p14="http://schemas.microsoft.com/office/powerpoint/2010/main" val="2367756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6841C-C39E-41FF-9F97-8B45AE6F316E}"/>
              </a:ext>
            </a:extLst>
          </p:cNvPr>
          <p:cNvSpPr>
            <a:spLocks noGrp="1"/>
          </p:cNvSpPr>
          <p:nvPr>
            <p:ph type="title"/>
          </p:nvPr>
        </p:nvSpPr>
        <p:spPr/>
        <p:txBody>
          <a:bodyPr/>
          <a:lstStyle/>
          <a:p>
            <a:r>
              <a:rPr lang="en-US" dirty="0"/>
              <a:t>Analysis</a:t>
            </a:r>
          </a:p>
        </p:txBody>
      </p:sp>
      <p:sp>
        <p:nvSpPr>
          <p:cNvPr id="3" name="Content Placeholder 2">
            <a:extLst>
              <a:ext uri="{FF2B5EF4-FFF2-40B4-BE49-F238E27FC236}">
                <a16:creationId xmlns:a16="http://schemas.microsoft.com/office/drawing/2014/main" id="{9D6380CA-0D3B-4540-AD04-AA3153DF0BB3}"/>
              </a:ext>
            </a:extLst>
          </p:cNvPr>
          <p:cNvSpPr>
            <a:spLocks noGrp="1"/>
          </p:cNvSpPr>
          <p:nvPr>
            <p:ph idx="1"/>
          </p:nvPr>
        </p:nvSpPr>
        <p:spPr/>
        <p:txBody>
          <a:bodyPr/>
          <a:lstStyle/>
          <a:p>
            <a:r>
              <a:rPr lang="en-US" dirty="0"/>
              <a:t>Statistical Test: correlated-groups t-test (aka paired sample t-test)</a:t>
            </a:r>
          </a:p>
          <a:p>
            <a:pPr marL="0" indent="0">
              <a:buNone/>
            </a:pPr>
            <a:endParaRPr lang="en-US" dirty="0"/>
          </a:p>
          <a:p>
            <a:r>
              <a:rPr lang="en-US" sz="3200" dirty="0"/>
              <a:t>Null Hypothesis: </a:t>
            </a:r>
          </a:p>
          <a:p>
            <a:pPr lvl="1"/>
            <a:r>
              <a:rPr lang="en-US" sz="3200" i="1" dirty="0"/>
              <a:t>H</a:t>
            </a:r>
            <a:r>
              <a:rPr lang="en-US" sz="3200" baseline="-25000" dirty="0"/>
              <a:t>0</a:t>
            </a:r>
            <a:r>
              <a:rPr lang="en-US" sz="3200" dirty="0"/>
              <a:t>: µ</a:t>
            </a:r>
            <a:r>
              <a:rPr lang="en-US" sz="3200" baseline="-25000" dirty="0"/>
              <a:t>CAT</a:t>
            </a:r>
            <a:r>
              <a:rPr lang="en-US" sz="3200" dirty="0"/>
              <a:t> - µ</a:t>
            </a:r>
            <a:r>
              <a:rPr lang="en-US" sz="3200" baseline="-25000" dirty="0"/>
              <a:t>TAU</a:t>
            </a:r>
            <a:r>
              <a:rPr lang="en-US" sz="3200" dirty="0"/>
              <a:t> = 0 </a:t>
            </a:r>
          </a:p>
          <a:p>
            <a:pPr lvl="1"/>
            <a:endParaRPr lang="en-US" sz="3200" dirty="0"/>
          </a:p>
          <a:p>
            <a:r>
              <a:rPr lang="en-US" sz="3200" dirty="0"/>
              <a:t>Alternative Hypothesis:</a:t>
            </a:r>
          </a:p>
          <a:p>
            <a:pPr lvl="1"/>
            <a:r>
              <a:rPr lang="en-US" sz="3200" i="1" dirty="0"/>
              <a:t>H</a:t>
            </a:r>
            <a:r>
              <a:rPr lang="en-US" sz="3200" baseline="-25000" dirty="0"/>
              <a:t>a</a:t>
            </a:r>
            <a:r>
              <a:rPr lang="en-US" sz="3200" dirty="0"/>
              <a:t>: µ</a:t>
            </a:r>
            <a:r>
              <a:rPr lang="en-US" sz="3200" baseline="-25000" dirty="0"/>
              <a:t>CAT</a:t>
            </a:r>
            <a:r>
              <a:rPr lang="en-US" sz="3200" dirty="0"/>
              <a:t> - µ</a:t>
            </a:r>
            <a:r>
              <a:rPr lang="en-US" sz="3200" baseline="-25000" dirty="0"/>
              <a:t>TAU</a:t>
            </a:r>
            <a:r>
              <a:rPr lang="en-US" sz="3200" dirty="0"/>
              <a:t> ≠ 0</a:t>
            </a:r>
          </a:p>
          <a:p>
            <a:pPr lvl="1"/>
            <a:endParaRPr lang="en-US" dirty="0"/>
          </a:p>
        </p:txBody>
      </p:sp>
    </p:spTree>
    <p:extLst>
      <p:ext uri="{BB962C8B-B14F-4D97-AF65-F5344CB8AC3E}">
        <p14:creationId xmlns:p14="http://schemas.microsoft.com/office/powerpoint/2010/main" val="3832546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784AEB0-5494-4F7D-8810-5054CBA189A1}"/>
              </a:ext>
            </a:extLst>
          </p:cNvPr>
          <p:cNvSpPr txBox="1"/>
          <p:nvPr/>
        </p:nvSpPr>
        <p:spPr>
          <a:xfrm>
            <a:off x="455282" y="251735"/>
            <a:ext cx="11391900" cy="6524863"/>
          </a:xfrm>
          <a:prstGeom prst="rect">
            <a:avLst/>
          </a:prstGeom>
          <a:noFill/>
        </p:spPr>
        <p:txBody>
          <a:bodyPr wrap="square" rtlCol="0">
            <a:spAutoFit/>
          </a:bodyPr>
          <a:lstStyle/>
          <a:p>
            <a:pPr algn="ctr"/>
            <a:r>
              <a:rPr lang="en-US" sz="2000" dirty="0"/>
              <a:t>References</a:t>
            </a:r>
          </a:p>
          <a:p>
            <a:pPr algn="ctr"/>
            <a:endParaRPr lang="en-US" sz="2000" dirty="0"/>
          </a:p>
          <a:p>
            <a:r>
              <a:rPr lang="en-US" dirty="0"/>
              <a:t>Briere, J. N. &amp; </a:t>
            </a:r>
            <a:r>
              <a:rPr lang="en-US" dirty="0" err="1"/>
              <a:t>Runtz</a:t>
            </a:r>
            <a:r>
              <a:rPr lang="en-US" dirty="0"/>
              <a:t>, M. G. (1989). The Trauma Symptom Checklist (TSC-33): Early data on a new scale. 	</a:t>
            </a:r>
            <a:r>
              <a:rPr lang="en-US" i="1" dirty="0"/>
              <a:t>Journal of Interpersonal Violence, 4(1),</a:t>
            </a:r>
            <a:r>
              <a:rPr lang="en-US" dirty="0"/>
              <a:t> 151-163. DOI: 10.1177/088626089004002002 </a:t>
            </a:r>
          </a:p>
          <a:p>
            <a:r>
              <a:rPr lang="en-US" dirty="0"/>
              <a:t>Dravsnik, J., Signal, T., &amp; </a:t>
            </a:r>
            <a:r>
              <a:rPr lang="en-US" dirty="0" err="1"/>
              <a:t>Canoy</a:t>
            </a:r>
            <a:r>
              <a:rPr lang="en-US" dirty="0"/>
              <a:t>, D. (2018). Canine co‐therapy: The potential of dogs to improve the</a:t>
            </a:r>
          </a:p>
          <a:p>
            <a:r>
              <a:rPr lang="en-US" dirty="0"/>
              <a:t>	acceptability of trauma‐focused therapies for children. </a:t>
            </a:r>
            <a:r>
              <a:rPr lang="en-US" i="1" dirty="0"/>
              <a:t>Australian Psychological Society, 70(3), </a:t>
            </a:r>
            <a:r>
              <a:rPr lang="en-US" dirty="0"/>
              <a:t>208-216. 	https://doi-org.ezproxy.liberty.edu/10.1111/ajpy.12199</a:t>
            </a:r>
          </a:p>
          <a:p>
            <a:r>
              <a:rPr lang="en-US" dirty="0" err="1"/>
              <a:t>Hamama</a:t>
            </a:r>
            <a:r>
              <a:rPr lang="en-US" dirty="0"/>
              <a:t>, L., </a:t>
            </a:r>
            <a:r>
              <a:rPr lang="en-US" dirty="0" err="1"/>
              <a:t>Hamama</a:t>
            </a:r>
            <a:r>
              <a:rPr lang="en-US" dirty="0"/>
              <a:t>-Raz, Y., Dagan, K., </a:t>
            </a:r>
            <a:r>
              <a:rPr lang="en-US" dirty="0" err="1"/>
              <a:t>Greenfeld</a:t>
            </a:r>
            <a:r>
              <a:rPr lang="en-US" dirty="0"/>
              <a:t>, H., Rubinstein, C., &amp; Ben-Ezra, M. (2011). A</a:t>
            </a:r>
          </a:p>
          <a:p>
            <a:r>
              <a:rPr lang="en-US" dirty="0"/>
              <a:t>	preliminary study of group intervention along with basic canine training among traumatized teenagers: 	A 3-month longitudinal study. </a:t>
            </a:r>
            <a:r>
              <a:rPr lang="en-US" i="1" dirty="0"/>
              <a:t>Children and Youth Services Review, 33(10),</a:t>
            </a:r>
            <a:r>
              <a:rPr lang="en-US" dirty="0"/>
              <a:t> 1975-1980. Retrieved from 	https://doi.org/10.1016/j.childyouth.2011.05.021</a:t>
            </a:r>
          </a:p>
          <a:p>
            <a:r>
              <a:rPr lang="en-US" dirty="0"/>
              <a:t>Hatcher, R. L. &amp; </a:t>
            </a:r>
            <a:r>
              <a:rPr lang="en-US" dirty="0" err="1"/>
              <a:t>Gillaspy</a:t>
            </a:r>
            <a:r>
              <a:rPr lang="en-US" dirty="0"/>
              <a:t>, J. A. (2006-a). Development and validation of a revised short version of the 	working alliance inventory. </a:t>
            </a:r>
            <a:r>
              <a:rPr lang="en-US" i="1" dirty="0"/>
              <a:t>Psychotherapy Research, 16(1), </a:t>
            </a:r>
            <a:r>
              <a:rPr lang="en-US" dirty="0"/>
              <a:t>12-25. Retrieved from https://doi-	org.ezproxy.liberty.edu/10.1080/10503300500352500</a:t>
            </a:r>
          </a:p>
          <a:p>
            <a:r>
              <a:rPr lang="en-US" dirty="0"/>
              <a:t>Hemmings, S., </a:t>
            </a:r>
            <a:r>
              <a:rPr lang="en-US" dirty="0" err="1"/>
              <a:t>Jakobowitz</a:t>
            </a:r>
            <a:r>
              <a:rPr lang="en-US" dirty="0"/>
              <a:t>, S., Abas, M., Bick, D., Howard, L. M., Stanley, N., Zimmerman, C., &amp; </a:t>
            </a:r>
            <a:r>
              <a:rPr lang="en-US" dirty="0" err="1"/>
              <a:t>Oram</a:t>
            </a:r>
            <a:r>
              <a:rPr lang="en-US" dirty="0"/>
              <a:t>, S.</a:t>
            </a:r>
          </a:p>
          <a:p>
            <a:r>
              <a:rPr lang="en-US" dirty="0"/>
              <a:t>	(2016). Responding to the health needs of survivors of human trafficking: A systematic review. </a:t>
            </a:r>
            <a:r>
              <a:rPr lang="en-US" i="1" dirty="0"/>
              <a:t>BMC 	Health Services Research</a:t>
            </a:r>
            <a:r>
              <a:rPr lang="en-US" dirty="0"/>
              <a:t>, </a:t>
            </a:r>
            <a:r>
              <a:rPr lang="en-US" i="1" dirty="0"/>
              <a:t>16(320)</a:t>
            </a:r>
            <a:r>
              <a:rPr lang="en-US" dirty="0"/>
              <a:t>. DOI: 10.1186/s12913-016-1538-8</a:t>
            </a:r>
          </a:p>
          <a:p>
            <a:r>
              <a:rPr lang="en-US" dirty="0"/>
              <a:t>Human Trafficking: The Facts. (2019). </a:t>
            </a:r>
            <a:r>
              <a:rPr lang="en-US" i="1" dirty="0"/>
              <a:t>Polaris</a:t>
            </a:r>
            <a:r>
              <a:rPr lang="en-US" dirty="0"/>
              <a:t>. Retrieved from https://polarisproject.org/human-</a:t>
            </a:r>
          </a:p>
          <a:p>
            <a:r>
              <a:rPr lang="en-US" dirty="0"/>
              <a:t>	trafficking/facts</a:t>
            </a:r>
          </a:p>
          <a:p>
            <a:r>
              <a:rPr lang="en-US" dirty="0"/>
              <a:t>Lass-</a:t>
            </a:r>
            <a:r>
              <a:rPr lang="en-US" dirty="0" err="1"/>
              <a:t>Hennemann</a:t>
            </a:r>
            <a:r>
              <a:rPr lang="en-US" dirty="0"/>
              <a:t>, J., Schafer, S. K., Romer, S., </a:t>
            </a:r>
            <a:r>
              <a:rPr lang="en-US" dirty="0" err="1"/>
              <a:t>Holz</a:t>
            </a:r>
            <a:r>
              <a:rPr lang="en-US" dirty="0"/>
              <a:t>, E., </a:t>
            </a:r>
            <a:r>
              <a:rPr lang="en-US" dirty="0" err="1"/>
              <a:t>Streb</a:t>
            </a:r>
            <a:r>
              <a:rPr lang="en-US" dirty="0"/>
              <a:t>, M. and Michael, T. (2018). Therapy dogs as a</a:t>
            </a:r>
          </a:p>
          <a:p>
            <a:r>
              <a:rPr lang="en-US" dirty="0"/>
              <a:t>	crisis intervention after traumatic events? – An experimental study. </a:t>
            </a:r>
            <a:r>
              <a:rPr lang="en-US" i="1" dirty="0"/>
              <a:t>Frontiers in Psychology, 9(1627).</a:t>
            </a:r>
            <a:r>
              <a:rPr lang="en-US" dirty="0"/>
              <a:t> 	Retrieved from https://doi.org/10.3389/fpsyg.2018.01627</a:t>
            </a:r>
          </a:p>
          <a:p>
            <a:endParaRPr lang="en-US" dirty="0"/>
          </a:p>
        </p:txBody>
      </p:sp>
    </p:spTree>
    <p:extLst>
      <p:ext uri="{BB962C8B-B14F-4D97-AF65-F5344CB8AC3E}">
        <p14:creationId xmlns:p14="http://schemas.microsoft.com/office/powerpoint/2010/main" val="2222884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3F5EA9-9A22-42C0-8557-3E7C2B5A7576}"/>
              </a:ext>
            </a:extLst>
          </p:cNvPr>
          <p:cNvSpPr>
            <a:spLocks noGrp="1"/>
          </p:cNvSpPr>
          <p:nvPr>
            <p:ph idx="1"/>
          </p:nvPr>
        </p:nvSpPr>
        <p:spPr>
          <a:xfrm>
            <a:off x="405036" y="454132"/>
            <a:ext cx="11402384" cy="5718068"/>
          </a:xfrm>
        </p:spPr>
        <p:txBody>
          <a:bodyPr/>
          <a:lstStyle/>
          <a:p>
            <a:pPr marL="0" indent="0" defTabSz="457200">
              <a:lnSpc>
                <a:spcPct val="100000"/>
              </a:lnSpc>
              <a:spcBef>
                <a:spcPts val="0"/>
              </a:spcBef>
              <a:buClrTx/>
              <a:buSzTx/>
              <a:buNone/>
            </a:pPr>
            <a:r>
              <a:rPr lang="en-US" sz="1800" dirty="0"/>
              <a:t>Paap, D. &amp; Dijkstra, P. U. (2017). Working Alliance Inventory – Short Form Revised. </a:t>
            </a:r>
            <a:r>
              <a:rPr lang="en-US" sz="1800" i="1" dirty="0"/>
              <a:t>Journal of</a:t>
            </a:r>
            <a:r>
              <a:rPr lang="en-US" sz="1800" dirty="0"/>
              <a:t> </a:t>
            </a:r>
            <a:r>
              <a:rPr lang="en-US" sz="1800" i="1" dirty="0"/>
              <a:t>Physiotherapy, 	63(2), </a:t>
            </a:r>
            <a:r>
              <a:rPr lang="en-US" sz="1800" dirty="0"/>
              <a:t>118. Retrieved from https://doi.org/10.1016/j.jphys.2017.01.001</a:t>
            </a:r>
            <a:endParaRPr lang="en-US" sz="1800" dirty="0">
              <a:solidFill>
                <a:prstClr val="black"/>
              </a:solidFill>
            </a:endParaRPr>
          </a:p>
          <a:p>
            <a:pPr marL="0" lvl="0" indent="0" defTabSz="457200">
              <a:lnSpc>
                <a:spcPct val="100000"/>
              </a:lnSpc>
              <a:spcBef>
                <a:spcPts val="0"/>
              </a:spcBef>
              <a:buClrTx/>
              <a:buSzTx/>
              <a:buNone/>
            </a:pPr>
            <a:r>
              <a:rPr lang="en-US" sz="1800" dirty="0">
                <a:solidFill>
                  <a:prstClr val="black"/>
                </a:solidFill>
              </a:rPr>
              <a:t>Pascual-</a:t>
            </a:r>
            <a:r>
              <a:rPr lang="en-US" sz="1800" dirty="0" err="1">
                <a:solidFill>
                  <a:prstClr val="black"/>
                </a:solidFill>
              </a:rPr>
              <a:t>leone</a:t>
            </a:r>
            <a:r>
              <a:rPr lang="en-US" sz="1800" dirty="0">
                <a:solidFill>
                  <a:prstClr val="black"/>
                </a:solidFill>
              </a:rPr>
              <a:t>, A., Kim, J., &amp; Morrison, O. (2017). Working with victims of human trafficking. </a:t>
            </a:r>
            <a:r>
              <a:rPr lang="en-US" sz="1800" i="1" dirty="0">
                <a:solidFill>
                  <a:prstClr val="black"/>
                </a:solidFill>
              </a:rPr>
              <a:t>Journal of</a:t>
            </a:r>
          </a:p>
          <a:p>
            <a:pPr marL="0" lvl="0" indent="0" defTabSz="457200">
              <a:lnSpc>
                <a:spcPct val="100000"/>
              </a:lnSpc>
              <a:spcBef>
                <a:spcPts val="0"/>
              </a:spcBef>
              <a:buClrTx/>
              <a:buSzTx/>
              <a:buNone/>
            </a:pPr>
            <a:r>
              <a:rPr lang="en-US" sz="1800" i="1" dirty="0">
                <a:solidFill>
                  <a:prstClr val="black"/>
                </a:solidFill>
              </a:rPr>
              <a:t>	Contemporary Psychotherapy, 47(1),</a:t>
            </a:r>
            <a:r>
              <a:rPr lang="en-US" sz="1800" dirty="0">
                <a:solidFill>
                  <a:prstClr val="black"/>
                </a:solidFill>
              </a:rPr>
              <a:t> 51-59. Retrieved from 	http://dx.doi.org.ezproxy.liberty.edu/10.1007/s10879-016-9338-3</a:t>
            </a:r>
          </a:p>
          <a:p>
            <a:pPr marL="0" lvl="0" indent="0" defTabSz="457200">
              <a:lnSpc>
                <a:spcPct val="100000"/>
              </a:lnSpc>
              <a:spcBef>
                <a:spcPts val="0"/>
              </a:spcBef>
              <a:buClrTx/>
              <a:buSzTx/>
              <a:buNone/>
            </a:pPr>
            <a:r>
              <a:rPr lang="en-US" sz="1800" dirty="0" err="1">
                <a:solidFill>
                  <a:prstClr val="black"/>
                </a:solidFill>
              </a:rPr>
              <a:t>Rizeq</a:t>
            </a:r>
            <a:r>
              <a:rPr lang="en-US" sz="1800" dirty="0">
                <a:solidFill>
                  <a:prstClr val="black"/>
                </a:solidFill>
              </a:rPr>
              <a:t>, J., Flora, D. B., &amp; McCann, D. (2018). Construct validation of the Trauma Symptom Checklist-40 total</a:t>
            </a:r>
          </a:p>
          <a:p>
            <a:pPr marL="0" lvl="0" indent="0" defTabSz="457200">
              <a:lnSpc>
                <a:spcPct val="100000"/>
              </a:lnSpc>
              <a:spcBef>
                <a:spcPts val="0"/>
              </a:spcBef>
              <a:buClrTx/>
              <a:buSzTx/>
              <a:buNone/>
            </a:pPr>
            <a:r>
              <a:rPr lang="en-US" sz="1800" dirty="0">
                <a:solidFill>
                  <a:prstClr val="black"/>
                </a:solidFill>
              </a:rPr>
              <a:t>	and subscale scores. </a:t>
            </a:r>
            <a:r>
              <a:rPr lang="en-US" sz="1800" i="1" dirty="0">
                <a:solidFill>
                  <a:prstClr val="black"/>
                </a:solidFill>
              </a:rPr>
              <a:t>Sage, </a:t>
            </a:r>
            <a:r>
              <a:rPr lang="en-US" sz="1800" dirty="0">
                <a:solidFill>
                  <a:prstClr val="black"/>
                </a:solidFill>
              </a:rPr>
              <a:t>1-13. DOI: 10.1177/1073191118791042</a:t>
            </a:r>
          </a:p>
          <a:p>
            <a:pPr marL="0" lvl="0" indent="0" defTabSz="457200">
              <a:lnSpc>
                <a:spcPct val="100000"/>
              </a:lnSpc>
              <a:spcBef>
                <a:spcPts val="0"/>
              </a:spcBef>
              <a:buClrTx/>
              <a:buSzTx/>
              <a:buNone/>
            </a:pPr>
            <a:r>
              <a:rPr lang="en-US" sz="1800" dirty="0" err="1">
                <a:solidFill>
                  <a:prstClr val="black"/>
                </a:solidFill>
              </a:rPr>
              <a:t>Sukach</a:t>
            </a:r>
            <a:r>
              <a:rPr lang="en-US" sz="1800" dirty="0">
                <a:solidFill>
                  <a:prstClr val="black"/>
                </a:solidFill>
              </a:rPr>
              <a:t>, T., </a:t>
            </a:r>
            <a:r>
              <a:rPr lang="en-US" sz="1800" dirty="0" err="1">
                <a:solidFill>
                  <a:prstClr val="black"/>
                </a:solidFill>
              </a:rPr>
              <a:t>Castañeda</a:t>
            </a:r>
            <a:r>
              <a:rPr lang="en-US" sz="1800" dirty="0">
                <a:solidFill>
                  <a:prstClr val="black"/>
                </a:solidFill>
              </a:rPr>
              <a:t>, N. G., &amp; Pickens, J. C. (2018). Experiences of female sex trafficking survivors: A</a:t>
            </a:r>
          </a:p>
          <a:p>
            <a:pPr marL="0" lvl="0" indent="0" defTabSz="457200">
              <a:lnSpc>
                <a:spcPct val="100000"/>
              </a:lnSpc>
              <a:spcBef>
                <a:spcPts val="0"/>
              </a:spcBef>
              <a:buClrTx/>
              <a:buSzTx/>
              <a:buNone/>
            </a:pPr>
            <a:r>
              <a:rPr lang="en-US" sz="1800" dirty="0">
                <a:solidFill>
                  <a:prstClr val="black"/>
                </a:solidFill>
              </a:rPr>
              <a:t>	phenomenological analysis. </a:t>
            </a:r>
            <a:r>
              <a:rPr lang="en-US" sz="1800" i="1" dirty="0">
                <a:solidFill>
                  <a:prstClr val="black"/>
                </a:solidFill>
              </a:rPr>
              <a:t>The Qualitative Report, 23(6),</a:t>
            </a:r>
            <a:r>
              <a:rPr lang="en-US" sz="1800" dirty="0">
                <a:solidFill>
                  <a:prstClr val="black"/>
                </a:solidFill>
              </a:rPr>
              <a:t> 1422-1440. Retrieved from 	http://ezproxy.liberty.edu/login?url=https://search-proquest-	com.ezproxy.liberty.edu/</a:t>
            </a:r>
            <a:r>
              <a:rPr lang="en-US" sz="1800" dirty="0" err="1">
                <a:solidFill>
                  <a:prstClr val="black"/>
                </a:solidFill>
              </a:rPr>
              <a:t>docview</a:t>
            </a:r>
            <a:r>
              <a:rPr lang="en-US" sz="1800" dirty="0">
                <a:solidFill>
                  <a:prstClr val="black"/>
                </a:solidFill>
              </a:rPr>
              <a:t>/2062625796?accountid=12085</a:t>
            </a:r>
          </a:p>
          <a:p>
            <a:pPr marL="0" lvl="0" indent="0" defTabSz="457200">
              <a:lnSpc>
                <a:spcPct val="100000"/>
              </a:lnSpc>
              <a:spcBef>
                <a:spcPts val="0"/>
              </a:spcBef>
              <a:buClrTx/>
              <a:buSzTx/>
              <a:buNone/>
            </a:pPr>
            <a:r>
              <a:rPr lang="en-US" sz="1800" dirty="0">
                <a:solidFill>
                  <a:prstClr val="black"/>
                </a:solidFill>
              </a:rPr>
              <a:t>The Centers. (n.d.). </a:t>
            </a:r>
            <a:r>
              <a:rPr lang="en-US" sz="1800" i="1" dirty="0">
                <a:solidFill>
                  <a:prstClr val="black"/>
                </a:solidFill>
              </a:rPr>
              <a:t>Human Trafficking Treatment Center.</a:t>
            </a:r>
            <a:r>
              <a:rPr lang="en-US" sz="1800" dirty="0">
                <a:solidFill>
                  <a:prstClr val="black"/>
                </a:solidFill>
              </a:rPr>
              <a:t> Retrieved from 	http://www.cfyf.org/programs/human-trafficking/</a:t>
            </a:r>
          </a:p>
          <a:p>
            <a:pPr marL="0" lvl="0" indent="0" defTabSz="457200">
              <a:lnSpc>
                <a:spcPct val="100000"/>
              </a:lnSpc>
              <a:spcBef>
                <a:spcPts val="0"/>
              </a:spcBef>
              <a:buClrTx/>
              <a:buSzTx/>
              <a:buNone/>
            </a:pPr>
            <a:endParaRPr lang="en-US" sz="1800" dirty="0">
              <a:solidFill>
                <a:prstClr val="black"/>
              </a:solidFill>
            </a:endParaRPr>
          </a:p>
          <a:p>
            <a:pPr marL="0" lvl="0" indent="0" defTabSz="457200">
              <a:lnSpc>
                <a:spcPct val="100000"/>
              </a:lnSpc>
              <a:spcBef>
                <a:spcPts val="0"/>
              </a:spcBef>
              <a:buClrTx/>
              <a:buSzTx/>
              <a:buNone/>
            </a:pPr>
            <a:endParaRPr lang="en-US" sz="1800" dirty="0">
              <a:solidFill>
                <a:prstClr val="black"/>
              </a:solidFill>
            </a:endParaRPr>
          </a:p>
          <a:p>
            <a:pPr marL="0" indent="0">
              <a:buNone/>
            </a:pPr>
            <a:endParaRPr lang="en-US" dirty="0"/>
          </a:p>
        </p:txBody>
      </p:sp>
    </p:spTree>
    <p:extLst>
      <p:ext uri="{BB962C8B-B14F-4D97-AF65-F5344CB8AC3E}">
        <p14:creationId xmlns:p14="http://schemas.microsoft.com/office/powerpoint/2010/main" val="669508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61283-6F99-4A20-886B-A0E57C11569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27CDC54-AB52-4B5C-B479-BF3184C1C480}"/>
              </a:ext>
            </a:extLst>
          </p:cNvPr>
          <p:cNvSpPr>
            <a:spLocks noGrp="1"/>
          </p:cNvSpPr>
          <p:nvPr>
            <p:ph idx="1"/>
          </p:nvPr>
        </p:nvSpPr>
        <p:spPr>
          <a:xfrm>
            <a:off x="1069848" y="1866900"/>
            <a:ext cx="10058400" cy="4305300"/>
          </a:xfrm>
        </p:spPr>
        <p:txBody>
          <a:bodyPr>
            <a:normAutofit lnSpcReduction="10000"/>
          </a:bodyPr>
          <a:lstStyle/>
          <a:p>
            <a:r>
              <a:rPr lang="en-US" dirty="0"/>
              <a:t>Globally, there are 40 million people who are currently victims of human trafficking (“Human Trafficking,” 2019).</a:t>
            </a:r>
          </a:p>
          <a:p>
            <a:r>
              <a:rPr lang="en-US" dirty="0"/>
              <a:t> What is human Trafficking?</a:t>
            </a:r>
          </a:p>
          <a:p>
            <a:pPr lvl="1"/>
            <a:r>
              <a:rPr lang="en-US" dirty="0"/>
              <a:t>According to the Department of Homeland Security (DHS), human trafficking “involves the use of force, fraud, or coercion to obtain some type of labor or commercial sex act” (“Blue Campaign,” n.d.).</a:t>
            </a:r>
          </a:p>
          <a:p>
            <a:pPr lvl="1"/>
            <a:r>
              <a:rPr lang="en-US" dirty="0"/>
              <a:t>Some of the services they are forced into include but are not limited to forced labor, sexual exploitation, child soldiering, and domestic servitude (</a:t>
            </a:r>
            <a:r>
              <a:rPr lang="en-US" dirty="0" err="1"/>
              <a:t>Sukach</a:t>
            </a:r>
            <a:r>
              <a:rPr lang="en-US" dirty="0"/>
              <a:t>, </a:t>
            </a:r>
            <a:r>
              <a:rPr lang="en-US" dirty="0" err="1"/>
              <a:t>Castañeda</a:t>
            </a:r>
            <a:r>
              <a:rPr lang="en-US" dirty="0"/>
              <a:t>, &amp; Pickens, 2018). </a:t>
            </a:r>
          </a:p>
          <a:p>
            <a:r>
              <a:rPr lang="en-US" dirty="0"/>
              <a:t>There is a significant need for empirically based treatment approaches.</a:t>
            </a:r>
          </a:p>
          <a:p>
            <a:pPr lvl="1"/>
            <a:r>
              <a:rPr lang="en-US" dirty="0"/>
              <a:t>According to Hemmings et al. (2016), “crucially, in the face of strong evidence of high prevalence of depression and PTSD among victims of trafficking, experimental studies are urgently needed to test the acceptability and effectiveness of psychological interventions to support the recovery of this vulnerable population” (p. 7; </a:t>
            </a:r>
            <a:r>
              <a:rPr lang="en-US" dirty="0" err="1"/>
              <a:t>Sukach</a:t>
            </a:r>
            <a:r>
              <a:rPr lang="en-US" dirty="0"/>
              <a:t> et al., 2018; Pascual-leone et al., 2017). </a:t>
            </a:r>
          </a:p>
        </p:txBody>
      </p:sp>
    </p:spTree>
    <p:extLst>
      <p:ext uri="{BB962C8B-B14F-4D97-AF65-F5344CB8AC3E}">
        <p14:creationId xmlns:p14="http://schemas.microsoft.com/office/powerpoint/2010/main" val="1069841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848F40-649F-49B2-8612-40E72E4AB4D6}"/>
              </a:ext>
            </a:extLst>
          </p:cNvPr>
          <p:cNvSpPr>
            <a:spLocks noGrp="1"/>
          </p:cNvSpPr>
          <p:nvPr>
            <p:ph idx="1"/>
          </p:nvPr>
        </p:nvSpPr>
        <p:spPr>
          <a:xfrm>
            <a:off x="806450" y="947530"/>
            <a:ext cx="10630176" cy="4923183"/>
          </a:xfrm>
        </p:spPr>
        <p:txBody>
          <a:bodyPr/>
          <a:lstStyle/>
          <a:p>
            <a:r>
              <a:rPr lang="en-US" sz="2400" dirty="0"/>
              <a:t>Animal-assisted therapy (AAT) has been used with some other traumatized populations.</a:t>
            </a:r>
          </a:p>
          <a:p>
            <a:endParaRPr lang="en-US" sz="2400" dirty="0"/>
          </a:p>
          <a:p>
            <a:r>
              <a:rPr lang="en-US" sz="2400" dirty="0"/>
              <a:t>2 issues to consider:</a:t>
            </a:r>
          </a:p>
          <a:p>
            <a:pPr lvl="1"/>
            <a:r>
              <a:rPr lang="en-US" sz="2400" dirty="0"/>
              <a:t>First, the use of animal-assisted therapy (AAT) for victims of trauma is still burgeoning.</a:t>
            </a:r>
          </a:p>
          <a:p>
            <a:pPr lvl="1"/>
            <a:r>
              <a:rPr lang="en-US" sz="2400" dirty="0"/>
              <a:t>Second, there are </a:t>
            </a:r>
            <a:r>
              <a:rPr lang="en-US" sz="2400" u="sng" dirty="0"/>
              <a:t>critical differences </a:t>
            </a:r>
            <a:r>
              <a:rPr lang="en-US" sz="2400" dirty="0"/>
              <a:t>between human trafficking victims and other traumatized groups. </a:t>
            </a:r>
            <a:endParaRPr lang="en-US" dirty="0"/>
          </a:p>
        </p:txBody>
      </p:sp>
    </p:spTree>
    <p:extLst>
      <p:ext uri="{BB962C8B-B14F-4D97-AF65-F5344CB8AC3E}">
        <p14:creationId xmlns:p14="http://schemas.microsoft.com/office/powerpoint/2010/main" val="4265100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740BB-1CDD-4E54-901C-EC39A824F549}"/>
              </a:ext>
            </a:extLst>
          </p:cNvPr>
          <p:cNvSpPr>
            <a:spLocks noGrp="1"/>
          </p:cNvSpPr>
          <p:nvPr>
            <p:ph type="title"/>
          </p:nvPr>
        </p:nvSpPr>
        <p:spPr/>
        <p:txBody>
          <a:bodyPr/>
          <a:lstStyle/>
          <a:p>
            <a:r>
              <a:rPr lang="en-US" dirty="0"/>
              <a:t>Literature Review</a:t>
            </a:r>
          </a:p>
        </p:txBody>
      </p:sp>
      <p:sp>
        <p:nvSpPr>
          <p:cNvPr id="3" name="Content Placeholder 2">
            <a:extLst>
              <a:ext uri="{FF2B5EF4-FFF2-40B4-BE49-F238E27FC236}">
                <a16:creationId xmlns:a16="http://schemas.microsoft.com/office/drawing/2014/main" id="{22C5267A-4E34-4DCE-BCCE-BF77F5CB180C}"/>
              </a:ext>
            </a:extLst>
          </p:cNvPr>
          <p:cNvSpPr>
            <a:spLocks noGrp="1"/>
          </p:cNvSpPr>
          <p:nvPr>
            <p:ph idx="1"/>
          </p:nvPr>
        </p:nvSpPr>
        <p:spPr/>
        <p:txBody>
          <a:bodyPr/>
          <a:lstStyle/>
          <a:p>
            <a:r>
              <a:rPr lang="en-US" dirty="0"/>
              <a:t>Dravsnik, Signal, and </a:t>
            </a:r>
            <a:r>
              <a:rPr lang="en-US" dirty="0" err="1"/>
              <a:t>Canoy</a:t>
            </a:r>
            <a:r>
              <a:rPr lang="en-US" dirty="0"/>
              <a:t> (2018) – canine-assisted therapy with childhood sexual abuse victims to increase acceptability of treatment</a:t>
            </a:r>
          </a:p>
          <a:p>
            <a:r>
              <a:rPr lang="en-US" dirty="0" err="1"/>
              <a:t>Hamama</a:t>
            </a:r>
            <a:r>
              <a:rPr lang="en-US" dirty="0"/>
              <a:t> et al. (2011) – canine-assisted therapy with traumatized teenagers in Israel</a:t>
            </a:r>
          </a:p>
          <a:p>
            <a:r>
              <a:rPr lang="en-US" dirty="0"/>
              <a:t>Lass-</a:t>
            </a:r>
            <a:r>
              <a:rPr lang="en-US" dirty="0" err="1"/>
              <a:t>Hennemann</a:t>
            </a:r>
            <a:r>
              <a:rPr lang="en-US" dirty="0"/>
              <a:t> et al. (2018) – the effects of therapy dogs following a traumatic event</a:t>
            </a:r>
          </a:p>
          <a:p>
            <a:r>
              <a:rPr lang="en-US" dirty="0"/>
              <a:t>Hemmings et al. (2016) - systematic review and qualitative analysis showing the need for research based tools for effective treatment and strong therapeutic alliance </a:t>
            </a:r>
          </a:p>
          <a:p>
            <a:endParaRPr lang="en-US" dirty="0"/>
          </a:p>
        </p:txBody>
      </p:sp>
    </p:spTree>
    <p:extLst>
      <p:ext uri="{BB962C8B-B14F-4D97-AF65-F5344CB8AC3E}">
        <p14:creationId xmlns:p14="http://schemas.microsoft.com/office/powerpoint/2010/main" val="2726297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8E591-62F7-4E75-BAA1-180BFB08712A}"/>
              </a:ext>
            </a:extLst>
          </p:cNvPr>
          <p:cNvSpPr>
            <a:spLocks noGrp="1"/>
          </p:cNvSpPr>
          <p:nvPr>
            <p:ph type="title"/>
          </p:nvPr>
        </p:nvSpPr>
        <p:spPr/>
        <p:txBody>
          <a:bodyPr/>
          <a:lstStyle/>
          <a:p>
            <a:r>
              <a:rPr lang="en-US" dirty="0"/>
              <a:t>Research Question</a:t>
            </a:r>
          </a:p>
        </p:txBody>
      </p:sp>
      <p:sp>
        <p:nvSpPr>
          <p:cNvPr id="3" name="Content Placeholder 2">
            <a:extLst>
              <a:ext uri="{FF2B5EF4-FFF2-40B4-BE49-F238E27FC236}">
                <a16:creationId xmlns:a16="http://schemas.microsoft.com/office/drawing/2014/main" id="{DE57603C-E522-438E-9889-16F20C5F1B58}"/>
              </a:ext>
            </a:extLst>
          </p:cNvPr>
          <p:cNvSpPr>
            <a:spLocks noGrp="1"/>
          </p:cNvSpPr>
          <p:nvPr>
            <p:ph idx="1"/>
          </p:nvPr>
        </p:nvSpPr>
        <p:spPr/>
        <p:txBody>
          <a:bodyPr/>
          <a:lstStyle/>
          <a:p>
            <a:pPr marL="0" indent="0" algn="just">
              <a:buNone/>
            </a:pPr>
            <a:r>
              <a:rPr lang="en-US" sz="3600" dirty="0"/>
              <a:t>Is there a positive correlation between the use of animal-assisted therapy (AAT) using canines as an augmented therapy to trauma informed care and the reduction of trauma related psychological dysfunction in victims of human trafficking? </a:t>
            </a:r>
          </a:p>
          <a:p>
            <a:pPr marL="0" indent="0">
              <a:buNone/>
            </a:pPr>
            <a:endParaRPr lang="en-US" dirty="0"/>
          </a:p>
        </p:txBody>
      </p:sp>
    </p:spTree>
    <p:extLst>
      <p:ext uri="{BB962C8B-B14F-4D97-AF65-F5344CB8AC3E}">
        <p14:creationId xmlns:p14="http://schemas.microsoft.com/office/powerpoint/2010/main" val="2453780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CF78B-4265-4525-9EB8-E37C8290C5E1}"/>
              </a:ext>
            </a:extLst>
          </p:cNvPr>
          <p:cNvSpPr>
            <a:spLocks noGrp="1"/>
          </p:cNvSpPr>
          <p:nvPr>
            <p:ph type="title"/>
          </p:nvPr>
        </p:nvSpPr>
        <p:spPr/>
        <p:txBody>
          <a:bodyPr/>
          <a:lstStyle/>
          <a:p>
            <a:r>
              <a:rPr lang="en-US" dirty="0"/>
              <a:t>Hypotheses</a:t>
            </a:r>
          </a:p>
        </p:txBody>
      </p:sp>
      <p:sp>
        <p:nvSpPr>
          <p:cNvPr id="3" name="Content Placeholder 2">
            <a:extLst>
              <a:ext uri="{FF2B5EF4-FFF2-40B4-BE49-F238E27FC236}">
                <a16:creationId xmlns:a16="http://schemas.microsoft.com/office/drawing/2014/main" id="{77F80114-4ABF-408B-86C1-AF9B3E110D79}"/>
              </a:ext>
            </a:extLst>
          </p:cNvPr>
          <p:cNvSpPr>
            <a:spLocks noGrp="1"/>
          </p:cNvSpPr>
          <p:nvPr>
            <p:ph idx="1"/>
          </p:nvPr>
        </p:nvSpPr>
        <p:spPr/>
        <p:txBody>
          <a:bodyPr/>
          <a:lstStyle/>
          <a:p>
            <a:r>
              <a:rPr lang="en-US" dirty="0"/>
              <a:t>Hypothesis 1: There will be a greater reduction in trauma related symptoms such as PTSD, anxiety, depression, and low self-esteem amongst those in the group who receive AAT and TF-CBT versus those who receive only TF-CBT.  </a:t>
            </a:r>
          </a:p>
          <a:p>
            <a:r>
              <a:rPr lang="en-US" dirty="0"/>
              <a:t>Hypothesis 2: the therapeutic alliance will positively grow more quickly amongst those who receive AAT and TF-CBT than those who receive TF-CBT alone. </a:t>
            </a:r>
          </a:p>
          <a:p>
            <a:endParaRPr lang="en-US" dirty="0"/>
          </a:p>
        </p:txBody>
      </p:sp>
    </p:spTree>
    <p:extLst>
      <p:ext uri="{BB962C8B-B14F-4D97-AF65-F5344CB8AC3E}">
        <p14:creationId xmlns:p14="http://schemas.microsoft.com/office/powerpoint/2010/main" val="2079236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F4619-E219-4993-970E-0A8E02B3D288}"/>
              </a:ext>
            </a:extLst>
          </p:cNvPr>
          <p:cNvSpPr>
            <a:spLocks noGrp="1"/>
          </p:cNvSpPr>
          <p:nvPr>
            <p:ph type="title"/>
          </p:nvPr>
        </p:nvSpPr>
        <p:spPr/>
        <p:txBody>
          <a:bodyPr/>
          <a:lstStyle/>
          <a:p>
            <a:r>
              <a:rPr lang="en-US" dirty="0"/>
              <a:t>Methodology</a:t>
            </a:r>
          </a:p>
        </p:txBody>
      </p:sp>
    </p:spTree>
    <p:extLst>
      <p:ext uri="{BB962C8B-B14F-4D97-AF65-F5344CB8AC3E}">
        <p14:creationId xmlns:p14="http://schemas.microsoft.com/office/powerpoint/2010/main" val="4033846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D5AE9-AE76-4A41-91E6-A3DEAA9F7FAA}"/>
              </a:ext>
            </a:extLst>
          </p:cNvPr>
          <p:cNvSpPr>
            <a:spLocks noGrp="1"/>
          </p:cNvSpPr>
          <p:nvPr>
            <p:ph type="title"/>
          </p:nvPr>
        </p:nvSpPr>
        <p:spPr/>
        <p:txBody>
          <a:bodyPr/>
          <a:lstStyle/>
          <a:p>
            <a:r>
              <a:rPr lang="en-US" dirty="0"/>
              <a:t>Population &amp; Sampling</a:t>
            </a:r>
          </a:p>
        </p:txBody>
      </p:sp>
      <p:sp>
        <p:nvSpPr>
          <p:cNvPr id="3" name="Content Placeholder 2">
            <a:extLst>
              <a:ext uri="{FF2B5EF4-FFF2-40B4-BE49-F238E27FC236}">
                <a16:creationId xmlns:a16="http://schemas.microsoft.com/office/drawing/2014/main" id="{54509234-A3C1-4CEF-A4FD-D4401ABCB0F8}"/>
              </a:ext>
            </a:extLst>
          </p:cNvPr>
          <p:cNvSpPr>
            <a:spLocks noGrp="1"/>
          </p:cNvSpPr>
          <p:nvPr>
            <p:ph idx="1"/>
          </p:nvPr>
        </p:nvSpPr>
        <p:spPr/>
        <p:txBody>
          <a:bodyPr/>
          <a:lstStyle/>
          <a:p>
            <a:r>
              <a:rPr lang="en-US" b="1" dirty="0"/>
              <a:t>Population</a:t>
            </a:r>
            <a:r>
              <a:rPr lang="en-US" dirty="0"/>
              <a:t> – human trafficking survivors receiving outpatient treatment from The Centers for Youth and Families </a:t>
            </a:r>
          </a:p>
          <a:p>
            <a:pPr lvl="1"/>
            <a:r>
              <a:rPr lang="en-US" dirty="0"/>
              <a:t>Common diagnoses: “symptoms of posttraumatic stress disorder (PTSD), depression, anxiety disorders, dissociative disorders, and substance abuse disorder” (Pascual-leone, et al., p. 53). </a:t>
            </a:r>
          </a:p>
          <a:p>
            <a:pPr lvl="1"/>
            <a:r>
              <a:rPr lang="en-US" dirty="0"/>
              <a:t>Screening – completed by facility at admission</a:t>
            </a:r>
          </a:p>
          <a:p>
            <a:pPr lvl="1"/>
            <a:r>
              <a:rPr lang="en-US" dirty="0"/>
              <a:t>Inclusion criteria – between ages 18-35, human trafficking survivor, and current participant in trauma-focused cognitive behavioral therapy (TF-CBT)</a:t>
            </a:r>
          </a:p>
          <a:p>
            <a:pPr lvl="1"/>
            <a:r>
              <a:rPr lang="en-US" dirty="0"/>
              <a:t>Exclusion criteria – history of animal abuse, allergy to canines, and uncontrolled major psychological disorders</a:t>
            </a:r>
          </a:p>
          <a:p>
            <a:r>
              <a:rPr lang="en-US" b="1" dirty="0"/>
              <a:t>Sampling </a:t>
            </a:r>
            <a:r>
              <a:rPr lang="en-US" dirty="0"/>
              <a:t>– voluntary/nonprobability sample</a:t>
            </a:r>
          </a:p>
          <a:p>
            <a:pPr lvl="1"/>
            <a:r>
              <a:rPr lang="en-US" dirty="0"/>
              <a:t>20 (n = 20) AAT + TF-CBT</a:t>
            </a:r>
          </a:p>
          <a:p>
            <a:pPr lvl="1"/>
            <a:r>
              <a:rPr lang="en-US" dirty="0"/>
              <a:t>20 (n = 20) matching group – TAU (TF-CBT alone)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26413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28E2-9AEF-4D70-8B9E-F72711247370}"/>
              </a:ext>
            </a:extLst>
          </p:cNvPr>
          <p:cNvSpPr>
            <a:spLocks noGrp="1"/>
          </p:cNvSpPr>
          <p:nvPr>
            <p:ph type="title"/>
          </p:nvPr>
        </p:nvSpPr>
        <p:spPr/>
        <p:txBody>
          <a:bodyPr/>
          <a:lstStyle/>
          <a:p>
            <a:r>
              <a:rPr lang="en-US" dirty="0"/>
              <a:t>Instrumentation – TSC-40</a:t>
            </a:r>
          </a:p>
        </p:txBody>
      </p:sp>
      <p:sp>
        <p:nvSpPr>
          <p:cNvPr id="3" name="Content Placeholder 2">
            <a:extLst>
              <a:ext uri="{FF2B5EF4-FFF2-40B4-BE49-F238E27FC236}">
                <a16:creationId xmlns:a16="http://schemas.microsoft.com/office/drawing/2014/main" id="{5928B864-DF8D-4A92-9A9C-1BB578D40259}"/>
              </a:ext>
            </a:extLst>
          </p:cNvPr>
          <p:cNvSpPr>
            <a:spLocks noGrp="1"/>
          </p:cNvSpPr>
          <p:nvPr>
            <p:ph idx="1"/>
          </p:nvPr>
        </p:nvSpPr>
        <p:spPr/>
        <p:txBody>
          <a:bodyPr/>
          <a:lstStyle/>
          <a:p>
            <a:r>
              <a:rPr lang="en-US" dirty="0"/>
              <a:t>Trauma Symptom Checklist – 40 – developed by Briere &amp; </a:t>
            </a:r>
            <a:r>
              <a:rPr lang="en-US" dirty="0" err="1"/>
              <a:t>Runtz</a:t>
            </a:r>
            <a:r>
              <a:rPr lang="en-US" dirty="0"/>
              <a:t> (1989) </a:t>
            </a:r>
          </a:p>
          <a:p>
            <a:pPr lvl="1"/>
            <a:r>
              <a:rPr lang="en-US" dirty="0"/>
              <a:t>Checks for “posttraumatic stress symptoms (e.g., nightmares, flashbacks, dissociations, and sleep disturbance), mood-related symptoms (e.g., depression and anxiety), interpersonal difficulties, sexual problems, and sexual disturbances” (</a:t>
            </a:r>
            <a:r>
              <a:rPr lang="en-US" dirty="0" err="1"/>
              <a:t>Rizeq</a:t>
            </a:r>
            <a:r>
              <a:rPr lang="en-US" dirty="0"/>
              <a:t> et al., 2018, p. 2)  </a:t>
            </a:r>
          </a:p>
          <a:p>
            <a:r>
              <a:rPr lang="en-US" dirty="0"/>
              <a:t>Why use the TSC-40?</a:t>
            </a:r>
          </a:p>
          <a:p>
            <a:pPr lvl="1"/>
            <a:r>
              <a:rPr lang="en-US" dirty="0"/>
              <a:t>1 instrument instead of several</a:t>
            </a:r>
          </a:p>
          <a:p>
            <a:r>
              <a:rPr lang="en-US" dirty="0"/>
              <a:t>Purpose: to monitor the trauma-related symptoms during treatment</a:t>
            </a:r>
          </a:p>
          <a:p>
            <a:pPr lvl="1"/>
            <a:endParaRPr lang="en-US" dirty="0"/>
          </a:p>
        </p:txBody>
      </p:sp>
    </p:spTree>
    <p:extLst>
      <p:ext uri="{BB962C8B-B14F-4D97-AF65-F5344CB8AC3E}">
        <p14:creationId xmlns:p14="http://schemas.microsoft.com/office/powerpoint/2010/main" val="1081304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2196</TotalTime>
  <Words>3470</Words>
  <Application>Microsoft Office PowerPoint</Application>
  <PresentationFormat>Widescreen</PresentationFormat>
  <Paragraphs>128</Paragraphs>
  <Slides>15</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Georgia</vt:lpstr>
      <vt:lpstr>Times New Roman</vt:lpstr>
      <vt:lpstr>Trebuchet MS</vt:lpstr>
      <vt:lpstr>Wingdings</vt:lpstr>
      <vt:lpstr>Wood Type</vt:lpstr>
      <vt:lpstr>Animal-Assisted Therapy: Adjunct therapy for victims of human trafficking</vt:lpstr>
      <vt:lpstr>Introduction</vt:lpstr>
      <vt:lpstr>PowerPoint Presentation</vt:lpstr>
      <vt:lpstr>Literature Review</vt:lpstr>
      <vt:lpstr>Research Question</vt:lpstr>
      <vt:lpstr>Hypotheses</vt:lpstr>
      <vt:lpstr>Methodology</vt:lpstr>
      <vt:lpstr>Population &amp; Sampling</vt:lpstr>
      <vt:lpstr>Instrumentation – TSC-40</vt:lpstr>
      <vt:lpstr>PowerPoint Presentation</vt:lpstr>
      <vt:lpstr>Instrumentation – WAI-SR</vt:lpstr>
      <vt:lpstr>Procedure</vt:lpstr>
      <vt:lpstr>Analysis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Animal-Assisted Therapy: Adjunct therapy for victims of human trafficking</dc:title>
  <dc:creator>Jesse Mathis</dc:creator>
  <cp:lastModifiedBy>Jesse Mathis</cp:lastModifiedBy>
  <cp:revision>2</cp:revision>
  <dcterms:created xsi:type="dcterms:W3CDTF">2019-12-06T15:07:15Z</dcterms:created>
  <dcterms:modified xsi:type="dcterms:W3CDTF">2021-03-15T00:28:29Z</dcterms:modified>
</cp:coreProperties>
</file>