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7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84"/>
    <p:restoredTop sz="94691"/>
  </p:normalViewPr>
  <p:slideViewPr>
    <p:cSldViewPr snapToGrid="0" snapToObjects="1">
      <p:cViewPr varScale="1">
        <p:scale>
          <a:sx n="76" d="100"/>
          <a:sy n="76" d="100"/>
        </p:scale>
        <p:origin x="216" y="1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.ezproxy.liberty.edu/10.1108/0268394081090436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Perceived Differences in Employee Engagement Through Multiple Generations in the Workplace: An HR Perspective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86250"/>
            <a:ext cx="6400800" cy="1314450"/>
          </a:xfrm>
        </p:spPr>
        <p:txBody>
          <a:bodyPr>
            <a:normAutofit/>
          </a:bodyPr>
          <a:lstStyle/>
          <a:p>
            <a:r>
              <a:rPr lang="en-US" sz="1800" dirty="0"/>
              <a:t>Ashley M. Dawson</a:t>
            </a:r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2999C-E04D-9A41-A37A-90F36E5AD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53258-C13E-DD44-BDC9-20C062BFC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Fill the gap in the literature </a:t>
            </a:r>
          </a:p>
          <a:p>
            <a:r>
              <a:rPr lang="en-US" sz="2800" dirty="0"/>
              <a:t>Identify missed opportunities for </a:t>
            </a:r>
            <a:r>
              <a:rPr lang="en-US" sz="2400" dirty="0"/>
              <a:t>engagement</a:t>
            </a:r>
            <a:r>
              <a:rPr lang="en-US" sz="2800" dirty="0"/>
              <a:t> </a:t>
            </a:r>
          </a:p>
          <a:p>
            <a:r>
              <a:rPr lang="en-US" sz="2800" dirty="0"/>
              <a:t>Leverage generational diversity </a:t>
            </a:r>
          </a:p>
        </p:txBody>
      </p:sp>
    </p:spTree>
    <p:extLst>
      <p:ext uri="{BB962C8B-B14F-4D97-AF65-F5344CB8AC3E}">
        <p14:creationId xmlns:p14="http://schemas.microsoft.com/office/powerpoint/2010/main" val="292886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EA11A-1F52-BB40-BC8C-D26216621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Biblical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94DE6-1C84-7B42-94E3-8F92D77F0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Generations in the Bible </a:t>
            </a:r>
          </a:p>
          <a:p>
            <a:r>
              <a:rPr lang="en-US" sz="2800" dirty="0"/>
              <a:t>Genesis 2: Creation of Work </a:t>
            </a:r>
          </a:p>
          <a:p>
            <a:r>
              <a:rPr lang="en-US" sz="2800" dirty="0"/>
              <a:t>Colossians 3:22-24 </a:t>
            </a:r>
          </a:p>
          <a:p>
            <a:r>
              <a:rPr lang="en-US" sz="2800" dirty="0"/>
              <a:t>Redeeming Culture’s View of Work </a:t>
            </a:r>
          </a:p>
        </p:txBody>
      </p:sp>
    </p:spTree>
    <p:extLst>
      <p:ext uri="{BB962C8B-B14F-4D97-AF65-F5344CB8AC3E}">
        <p14:creationId xmlns:p14="http://schemas.microsoft.com/office/powerpoint/2010/main" val="2941265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F3CB5-4F94-4341-8AC7-3107AAC43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DC51D-B7BB-184F-A275-40FB14C82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3700" dirty="0"/>
              <a:t>Al-</a:t>
            </a:r>
            <a:r>
              <a:rPr lang="en-US" sz="3700" dirty="0" err="1"/>
              <a:t>Asfour</a:t>
            </a:r>
            <a:r>
              <a:rPr lang="en-US" sz="3700" dirty="0"/>
              <a:t>, A. &amp; </a:t>
            </a:r>
            <a:r>
              <a:rPr lang="en-US" sz="3700" dirty="0" err="1"/>
              <a:t>Lettau</a:t>
            </a:r>
            <a:r>
              <a:rPr lang="en-US" sz="3700" dirty="0"/>
              <a:t>, L. (2014). Strategies for leadership styles for multi-generational workforce. </a:t>
            </a:r>
            <a:r>
              <a:rPr lang="en-US" sz="3700" i="1" dirty="0"/>
              <a:t>Journal of Leadership, </a:t>
            </a:r>
            <a:r>
              <a:rPr lang="en-US" sz="3700" i="1" dirty="0" err="1"/>
              <a:t>Accountablility</a:t>
            </a:r>
            <a:r>
              <a:rPr lang="en-US" sz="3700" i="1" dirty="0"/>
              <a:t>, and Ethics, 11</a:t>
            </a:r>
            <a:r>
              <a:rPr lang="en-US" sz="3700" dirty="0"/>
              <a:t>(2), 58-69.</a:t>
            </a:r>
          </a:p>
          <a:p>
            <a:r>
              <a:rPr lang="en-US" sz="3700" dirty="0" err="1"/>
              <a:t>Anitha</a:t>
            </a:r>
            <a:r>
              <a:rPr lang="en-US" sz="3700" dirty="0"/>
              <a:t>, J. (2014). Determinants of employee engagement and their impact on employee performance. </a:t>
            </a:r>
            <a:r>
              <a:rPr lang="en-US" sz="3700" i="1" dirty="0"/>
              <a:t>International Journal of Productivity and Performance Management</a:t>
            </a:r>
            <a:r>
              <a:rPr lang="en-US" sz="3700" dirty="0"/>
              <a:t>. </a:t>
            </a:r>
            <a:r>
              <a:rPr lang="en-US" sz="3700" i="1" dirty="0"/>
              <a:t>63</a:t>
            </a:r>
            <a:r>
              <a:rPr lang="en-US" sz="3700" dirty="0"/>
              <a:t>(3), 308-323.</a:t>
            </a:r>
          </a:p>
          <a:p>
            <a:r>
              <a:rPr lang="en-US" sz="3700" dirty="0" err="1"/>
              <a:t>Helyer</a:t>
            </a:r>
            <a:r>
              <a:rPr lang="en-US" sz="3700" dirty="0"/>
              <a:t>, R, &amp; Lee, D. (2012). The twenty‐first century multiple generation workforce: Overlaps and differences but also challenges and benefits. </a:t>
            </a:r>
            <a:r>
              <a:rPr lang="en-US" sz="3700" i="1" dirty="0"/>
              <a:t>Education and Training, 54</a:t>
            </a:r>
            <a:r>
              <a:rPr lang="en-US" sz="3700" dirty="0"/>
              <a:t>(7), 565-578. DOI 10.1108/00400911211265611 </a:t>
            </a:r>
          </a:p>
          <a:p>
            <a:r>
              <a:rPr lang="en-US" sz="3700" dirty="0" err="1"/>
              <a:t>Hoole</a:t>
            </a:r>
            <a:r>
              <a:rPr lang="en-US" sz="3700" dirty="0"/>
              <a:t>, C. &amp; </a:t>
            </a:r>
            <a:r>
              <a:rPr lang="en-US" sz="3700" dirty="0" err="1"/>
              <a:t>Bonnema</a:t>
            </a:r>
            <a:r>
              <a:rPr lang="en-US" sz="3700" dirty="0"/>
              <a:t>, J. (2015). Work engagement and meaningful work across generational cohorts. </a:t>
            </a:r>
            <a:r>
              <a:rPr lang="en-US" sz="3700" i="1" dirty="0"/>
              <a:t>South African Journal of Human Resources Management, 13</a:t>
            </a:r>
            <a:r>
              <a:rPr lang="en-US" sz="3700" dirty="0"/>
              <a:t>(2), 1-11. </a:t>
            </a:r>
          </a:p>
          <a:p>
            <a:r>
              <a:rPr lang="en-US" sz="3700" dirty="0"/>
              <a:t>Knapp, C. A., Weber, C., &amp; </a:t>
            </a:r>
            <a:r>
              <a:rPr lang="en-US" sz="3700" dirty="0" err="1"/>
              <a:t>Moellenkamp</a:t>
            </a:r>
            <a:r>
              <a:rPr lang="en-US" sz="3700" dirty="0"/>
              <a:t>, S. (2017). Challenges and strategies for incorporating generation Z into the workplace. </a:t>
            </a:r>
            <a:r>
              <a:rPr lang="en-US" sz="3700" i="1" dirty="0"/>
              <a:t>Corporate Real Estate Journal</a:t>
            </a:r>
            <a:r>
              <a:rPr lang="en-US" sz="3700" dirty="0"/>
              <a:t>, </a:t>
            </a:r>
            <a:r>
              <a:rPr lang="en-US" sz="3700" i="1" dirty="0"/>
              <a:t>7</a:t>
            </a:r>
            <a:r>
              <a:rPr lang="en-US" sz="3700" dirty="0"/>
              <a:t>(2), 137-148.</a:t>
            </a:r>
          </a:p>
          <a:p>
            <a:r>
              <a:rPr lang="en-US" sz="3700" dirty="0" err="1"/>
              <a:t>Lapoint</a:t>
            </a:r>
            <a:r>
              <a:rPr lang="en-US" sz="3700" dirty="0"/>
              <a:t>, P. A., &amp; </a:t>
            </a:r>
            <a:r>
              <a:rPr lang="en-US" sz="3700" dirty="0" err="1"/>
              <a:t>Liprie</a:t>
            </a:r>
            <a:r>
              <a:rPr lang="en-US" sz="3700" dirty="0"/>
              <a:t>-Spence, A. (2017). Employee engagement: Generational differences in the workforce. </a:t>
            </a:r>
            <a:r>
              <a:rPr lang="en-US" sz="3700" i="1" dirty="0"/>
              <a:t>Journal of Organizational Psychology, 17</a:t>
            </a:r>
            <a:r>
              <a:rPr lang="en-US" sz="3700" dirty="0"/>
              <a:t>(5), 118-128.</a:t>
            </a:r>
          </a:p>
          <a:p>
            <a:r>
              <a:rPr lang="en-US" sz="3700" dirty="0"/>
              <a:t>Sprinkle, T.A. &amp; Urick, M. J. (2017). Three generational issues in organizational learning: Knowledge management, perspectives on training and “low-stakes” development. </a:t>
            </a:r>
            <a:r>
              <a:rPr lang="en-US" sz="3700" i="1" dirty="0"/>
              <a:t>The Learning Organization, 25</a:t>
            </a:r>
            <a:r>
              <a:rPr lang="en-US" sz="3700" dirty="0"/>
              <a:t>(2), 102-112. DOI 10.1108/TLO-02-2017-0021 </a:t>
            </a:r>
          </a:p>
          <a:p>
            <a:r>
              <a:rPr lang="en-US" sz="3700" dirty="0"/>
              <a:t>Twenge, J. M., &amp; Campbell, S. M. (2008). Generational differences in psychological traits and their impact on the workplace</a:t>
            </a:r>
            <a:r>
              <a:rPr lang="en-US" sz="3700" i="1" dirty="0"/>
              <a:t>. Journal of Managerial Psychology, 23</a:t>
            </a:r>
            <a:r>
              <a:rPr lang="en-US" sz="3700" dirty="0"/>
              <a:t>(8), 862-877. </a:t>
            </a:r>
            <a:r>
              <a:rPr lang="en-US" sz="3700" u="sng" dirty="0">
                <a:hlinkClick r:id="rId2"/>
              </a:rPr>
              <a:t>http://dx.doi.org.ezproxy.liberty.edu/10.1108/02683940810904367</a:t>
            </a:r>
            <a:r>
              <a:rPr lang="en-US" sz="3700" dirty="0"/>
              <a:t>  </a:t>
            </a:r>
          </a:p>
          <a:p>
            <a:r>
              <a:rPr lang="en-US" sz="3700" dirty="0"/>
              <a:t>Xu, J., &amp; Thomas, H. C. (2011). How can leaders achieve high employee engagement? </a:t>
            </a:r>
            <a:r>
              <a:rPr lang="en-US" sz="3700" i="1" dirty="0"/>
              <a:t>Leadership &amp; Organization Development Journal, 32</a:t>
            </a:r>
            <a:r>
              <a:rPr lang="en-US" sz="3700" dirty="0"/>
              <a:t>(4), 399-416.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7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Generational Differences in the Workplace </a:t>
            </a:r>
          </a:p>
          <a:p>
            <a:r>
              <a:rPr lang="en-US" sz="2800" dirty="0"/>
              <a:t>Employee Engagement &amp; Organizational Impacts</a:t>
            </a:r>
          </a:p>
          <a:p>
            <a:r>
              <a:rPr lang="en-US" sz="2800" dirty="0"/>
              <a:t>Practical Application: Training a Multigenerational Workforce </a:t>
            </a:r>
          </a:p>
          <a:p>
            <a:r>
              <a:rPr lang="en-US" sz="2800" dirty="0"/>
              <a:t>An Emerging Generation </a:t>
            </a:r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DE3E4-B28C-7C40-AB18-77A450AC1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90FA4-39EF-2248-BF89-975F1E774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do generational differences in values and attitudes affect employee engagement in a multigenerational workplace environment?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5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8892-75A4-4B4A-A145-3E05CEF54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Generational Differences in the Workplace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C633A-E001-9D4D-9CC7-1064EEDA2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Mature Generation</a:t>
            </a:r>
          </a:p>
          <a:p>
            <a:pPr lvl="1"/>
            <a:r>
              <a:rPr lang="en-US" dirty="0"/>
              <a:t>Born from 1922-1943</a:t>
            </a:r>
          </a:p>
          <a:p>
            <a:pPr lvl="1"/>
            <a:r>
              <a:rPr lang="en-US" dirty="0"/>
              <a:t>Collectivism, directive leadership, well-defined hierarchy (Al-</a:t>
            </a:r>
            <a:r>
              <a:rPr lang="en-US" dirty="0" err="1"/>
              <a:t>Asfour</a:t>
            </a:r>
            <a:r>
              <a:rPr lang="en-US" dirty="0"/>
              <a:t> &amp; </a:t>
            </a:r>
            <a:r>
              <a:rPr lang="en-US" dirty="0" err="1"/>
              <a:t>Lettau</a:t>
            </a:r>
            <a:r>
              <a:rPr lang="en-US" dirty="0"/>
              <a:t>, 2014)</a:t>
            </a:r>
          </a:p>
          <a:p>
            <a:r>
              <a:rPr lang="en-US" dirty="0"/>
              <a:t>Baby Boomer Generation</a:t>
            </a:r>
          </a:p>
          <a:p>
            <a:pPr lvl="1"/>
            <a:r>
              <a:rPr lang="en-US" dirty="0"/>
              <a:t>Born from 1944-1960</a:t>
            </a:r>
          </a:p>
          <a:p>
            <a:pPr lvl="1"/>
            <a:r>
              <a:rPr lang="en-US" dirty="0"/>
              <a:t>Optimism, personal gratification, growth, respect for individual autonomy (</a:t>
            </a:r>
            <a:r>
              <a:rPr lang="en-US" dirty="0" err="1"/>
              <a:t>Helyer</a:t>
            </a:r>
            <a:r>
              <a:rPr lang="en-US" dirty="0"/>
              <a:t> &amp; Lee, 2012)</a:t>
            </a:r>
          </a:p>
          <a:p>
            <a:r>
              <a:rPr lang="en-US" dirty="0"/>
              <a:t>Generation X</a:t>
            </a:r>
          </a:p>
          <a:p>
            <a:pPr lvl="1"/>
            <a:r>
              <a:rPr lang="en-US" dirty="0"/>
              <a:t>Born from 1961-1980</a:t>
            </a:r>
          </a:p>
          <a:p>
            <a:pPr lvl="1"/>
            <a:r>
              <a:rPr lang="en-US" dirty="0"/>
              <a:t>Diverse, techno-literate, informal, egalitarian leadership (Al-</a:t>
            </a:r>
            <a:r>
              <a:rPr lang="en-US" dirty="0" err="1"/>
              <a:t>Asfour</a:t>
            </a:r>
            <a:r>
              <a:rPr lang="en-US" dirty="0"/>
              <a:t> &amp; </a:t>
            </a:r>
            <a:r>
              <a:rPr lang="en-US" dirty="0" err="1"/>
              <a:t>Lettau</a:t>
            </a:r>
            <a:r>
              <a:rPr lang="en-US" dirty="0"/>
              <a:t>, 2014)</a:t>
            </a:r>
          </a:p>
          <a:p>
            <a:r>
              <a:rPr lang="en-US" dirty="0"/>
              <a:t>Millennial Generation</a:t>
            </a:r>
          </a:p>
          <a:p>
            <a:pPr lvl="1"/>
            <a:r>
              <a:rPr lang="en-US" dirty="0"/>
              <a:t>Born from 1980-1995</a:t>
            </a:r>
          </a:p>
          <a:p>
            <a:pPr lvl="1"/>
            <a:r>
              <a:rPr lang="en-US" dirty="0"/>
              <a:t>Team-focused, favor leaders who harmonize (Al-</a:t>
            </a:r>
            <a:r>
              <a:rPr lang="en-US" dirty="0" err="1"/>
              <a:t>Asfour</a:t>
            </a:r>
            <a:r>
              <a:rPr lang="en-US" dirty="0"/>
              <a:t> &amp; </a:t>
            </a:r>
            <a:r>
              <a:rPr lang="en-US" dirty="0" err="1"/>
              <a:t>Lettau</a:t>
            </a:r>
            <a:r>
              <a:rPr lang="en-US" dirty="0"/>
              <a:t>, 2014)</a:t>
            </a:r>
          </a:p>
        </p:txBody>
      </p:sp>
    </p:spTree>
    <p:extLst>
      <p:ext uri="{BB962C8B-B14F-4D97-AF65-F5344CB8AC3E}">
        <p14:creationId xmlns:p14="http://schemas.microsoft.com/office/powerpoint/2010/main" val="145895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6BABD-BFA2-F743-BA43-93BFD0808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38F5D-CD07-124A-9D16-963AD671F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“How employees think and feel about the organization they are working for as well as how proactive they are in achieving the organization’s goals” (</a:t>
            </a:r>
            <a:r>
              <a:rPr lang="en-US" sz="2400" dirty="0" err="1"/>
              <a:t>Lapoint</a:t>
            </a:r>
            <a:r>
              <a:rPr lang="en-US" sz="2400" dirty="0"/>
              <a:t> &amp; </a:t>
            </a:r>
            <a:r>
              <a:rPr lang="en-US" sz="2400" dirty="0" err="1"/>
              <a:t>Liprie</a:t>
            </a:r>
            <a:r>
              <a:rPr lang="en-US" sz="2400" dirty="0"/>
              <a:t>-Spence, 2017, p. 118). </a:t>
            </a:r>
          </a:p>
          <a:p>
            <a:r>
              <a:rPr lang="en-US" sz="2400" dirty="0"/>
              <a:t>Psychological Conditions of Engagement Model &amp; Job Demands Resources Model (Xu &amp; Thomas, 2010). </a:t>
            </a:r>
          </a:p>
          <a:p>
            <a:r>
              <a:rPr lang="en-US" sz="2400" dirty="0"/>
              <a:t>Drivers of Engagement (</a:t>
            </a:r>
            <a:r>
              <a:rPr lang="en-US" sz="2400" dirty="0" err="1"/>
              <a:t>Anitha</a:t>
            </a:r>
            <a:r>
              <a:rPr lang="en-US" sz="2400" dirty="0"/>
              <a:t>, 2014)</a:t>
            </a:r>
          </a:p>
          <a:p>
            <a:r>
              <a:rPr lang="en-US" sz="2400" dirty="0"/>
              <a:t>Meaningful Work (</a:t>
            </a:r>
            <a:r>
              <a:rPr lang="en-US" sz="2400" dirty="0" err="1"/>
              <a:t>Hoole</a:t>
            </a:r>
            <a:r>
              <a:rPr lang="en-US" sz="2400" dirty="0"/>
              <a:t> &amp; </a:t>
            </a:r>
            <a:r>
              <a:rPr lang="en-US" sz="2400" dirty="0" err="1"/>
              <a:t>Bonnema</a:t>
            </a:r>
            <a:r>
              <a:rPr lang="en-US" sz="2400" dirty="0"/>
              <a:t>, 2015)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5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E4B0F-5F88-C74D-833E-E932A6EA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Organizational Effects of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16D2F-036F-144D-B1DE-5C27A6661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Reduced Absenteeism </a:t>
            </a:r>
          </a:p>
          <a:p>
            <a:r>
              <a:rPr lang="en-US" dirty="0"/>
              <a:t>Employee Retention </a:t>
            </a:r>
          </a:p>
          <a:p>
            <a:r>
              <a:rPr lang="en-US" dirty="0"/>
              <a:t>Employee Productivity </a:t>
            </a:r>
          </a:p>
          <a:p>
            <a:r>
              <a:rPr lang="en-US" dirty="0"/>
              <a:t>Peer Relationships </a:t>
            </a:r>
          </a:p>
        </p:txBody>
      </p:sp>
    </p:spTree>
    <p:extLst>
      <p:ext uri="{BB962C8B-B14F-4D97-AF65-F5344CB8AC3E}">
        <p14:creationId xmlns:p14="http://schemas.microsoft.com/office/powerpoint/2010/main" val="1913097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B87E8-17BA-664D-8ADD-4D62510FF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Training a Multigenerational Workforce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6ED15-9B7A-8F44-BCC9-AFD8CA7FF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Generational Learning Preferences </a:t>
            </a:r>
          </a:p>
          <a:p>
            <a:r>
              <a:rPr lang="en-US" sz="2800" dirty="0"/>
              <a:t>Technology and Training </a:t>
            </a:r>
          </a:p>
          <a:p>
            <a:r>
              <a:rPr lang="en-US" sz="2800" dirty="0"/>
              <a:t>Importance of Mentorship (Sprinkle &amp; Urick, 2017)</a:t>
            </a:r>
          </a:p>
          <a:p>
            <a:pPr lvl="1"/>
            <a:r>
              <a:rPr lang="en-US" sz="2400" dirty="0"/>
              <a:t>Tacit Knowledge </a:t>
            </a:r>
          </a:p>
          <a:p>
            <a:pPr lvl="1"/>
            <a:r>
              <a:rPr lang="en-US" sz="2400" dirty="0"/>
              <a:t>Practical Wisdom </a:t>
            </a:r>
          </a:p>
        </p:txBody>
      </p:sp>
    </p:spTree>
    <p:extLst>
      <p:ext uri="{BB962C8B-B14F-4D97-AF65-F5344CB8AC3E}">
        <p14:creationId xmlns:p14="http://schemas.microsoft.com/office/powerpoint/2010/main" val="335056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94A79-780F-C64C-BD1D-0D069CBBC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Emerging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FC169-9D0D-DF4E-9ACA-1B3E118AE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Generation Z </a:t>
            </a:r>
          </a:p>
          <a:p>
            <a:pPr lvl="1"/>
            <a:r>
              <a:rPr lang="en-US" dirty="0"/>
              <a:t>Technology driven, non-conformist, collaborative (Knapp et al., 2017) </a:t>
            </a:r>
          </a:p>
          <a:p>
            <a:pPr lvl="1"/>
            <a:r>
              <a:rPr lang="en-US" dirty="0"/>
              <a:t>Communication challenge(Knapp et al. 2017) </a:t>
            </a:r>
          </a:p>
          <a:p>
            <a:pPr lvl="1"/>
            <a:r>
              <a:rPr lang="en-US" dirty="0"/>
              <a:t>Remote work</a:t>
            </a:r>
          </a:p>
          <a:p>
            <a:r>
              <a:rPr lang="en-US" dirty="0"/>
              <a:t>Limitations </a:t>
            </a:r>
          </a:p>
          <a:p>
            <a:pPr lvl="1"/>
            <a:r>
              <a:rPr lang="en-US" dirty="0"/>
              <a:t>Age ranges not fixed (Twenge &amp; Campbell, 2008) </a:t>
            </a:r>
          </a:p>
          <a:p>
            <a:pPr lvl="1"/>
            <a:r>
              <a:rPr lang="en-US" dirty="0"/>
              <a:t>Little research about Gen Z in the workplace </a:t>
            </a:r>
          </a:p>
          <a:p>
            <a:pPr lvl="1"/>
            <a:r>
              <a:rPr lang="en-US" dirty="0"/>
              <a:t>The effect of life stage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760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45895-CC9B-6F40-BD80-4FB126EBB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New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FDD8B-8E88-4C49-B485-1BBF159A0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Gap in literature </a:t>
            </a:r>
          </a:p>
          <a:p>
            <a:r>
              <a:rPr lang="en-US" sz="2800" dirty="0"/>
              <a:t>Bridge between engagement and generational differences in values </a:t>
            </a:r>
          </a:p>
          <a:p>
            <a:r>
              <a:rPr lang="en-US" sz="2800" dirty="0"/>
              <a:t>Survey analysis </a:t>
            </a:r>
          </a:p>
        </p:txBody>
      </p:sp>
    </p:spTree>
    <p:extLst>
      <p:ext uri="{BB962C8B-B14F-4D97-AF65-F5344CB8AC3E}">
        <p14:creationId xmlns:p14="http://schemas.microsoft.com/office/powerpoint/2010/main" val="3988201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4262</TotalTime>
  <Words>699</Words>
  <Application>Microsoft Macintosh PowerPoint</Application>
  <PresentationFormat>On-screen Show (16:9)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Office Theme</vt:lpstr>
      <vt:lpstr>The Perceived Differences in Employee Engagement Through Multiple Generations in the Workplace: An HR Perspective</vt:lpstr>
      <vt:lpstr>Overview</vt:lpstr>
      <vt:lpstr>Research Question</vt:lpstr>
      <vt:lpstr>Generational Differences in the Workplace</vt:lpstr>
      <vt:lpstr>Employee Engagement</vt:lpstr>
      <vt:lpstr>Organizational Effects of Engagement</vt:lpstr>
      <vt:lpstr>Training a Multigenerational Workforce</vt:lpstr>
      <vt:lpstr>Emerging Generation</vt:lpstr>
      <vt:lpstr>Proposal for New Research</vt:lpstr>
      <vt:lpstr>Purpose of Research</vt:lpstr>
      <vt:lpstr>Biblical Integration</vt:lpstr>
      <vt:lpstr>References 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Dawson, Ashley M</cp:lastModifiedBy>
  <cp:revision>16</cp:revision>
  <dcterms:created xsi:type="dcterms:W3CDTF">2014-11-10T20:35:24Z</dcterms:created>
  <dcterms:modified xsi:type="dcterms:W3CDTF">2021-03-15T17:47:36Z</dcterms:modified>
</cp:coreProperties>
</file>