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3" r:id="rId8"/>
    <p:sldId id="264" r:id="rId9"/>
    <p:sldId id="266" r:id="rId10"/>
    <p:sldId id="267" r:id="rId11"/>
    <p:sldId id="268" r:id="rId12"/>
    <p:sldId id="270" r:id="rId13"/>
    <p:sldId id="271" r:id="rId14"/>
    <p:sldId id="272" r:id="rId15"/>
    <p:sldId id="273" r:id="rId16"/>
    <p:sldId id="274"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43"/>
    <p:restoredTop sz="87559"/>
  </p:normalViewPr>
  <p:slideViewPr>
    <p:cSldViewPr snapToGrid="0" snapToObjects="1">
      <p:cViewPr varScale="1">
        <p:scale>
          <a:sx n="94" d="100"/>
          <a:sy n="94" d="100"/>
        </p:scale>
        <p:origin x="72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7F1170-2A86-2D4D-A76F-09B0BF73E9AF}" type="datetimeFigureOut">
              <a:rPr lang="en-US" smtClean="0"/>
              <a:t>3/18/21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961D42-DCEB-3A44-A9DA-399733240A65}" type="slidenum">
              <a:rPr lang="en-US" smtClean="0"/>
              <a:t>‹#›</a:t>
            </a:fld>
            <a:endParaRPr lang="en-US"/>
          </a:p>
        </p:txBody>
      </p:sp>
    </p:spTree>
    <p:extLst>
      <p:ext uri="{BB962C8B-B14F-4D97-AF65-F5344CB8AC3E}">
        <p14:creationId xmlns:p14="http://schemas.microsoft.com/office/powerpoint/2010/main" val="1221572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Wood, W. Jay. </a:t>
            </a:r>
            <a:r>
              <a:rPr lang="en-US" sz="1200" b="0" i="1" kern="1200" dirty="0">
                <a:solidFill>
                  <a:schemeClr val="tx1"/>
                </a:solidFill>
                <a:effectLst/>
                <a:latin typeface="+mn-lt"/>
                <a:ea typeface="+mn-ea"/>
                <a:cs typeface="+mn-cs"/>
              </a:rPr>
              <a:t>Epistemology: Becoming Intellectually Virtuous</a:t>
            </a:r>
            <a:r>
              <a:rPr lang="en-US" sz="1200" b="0" i="0" kern="1200" dirty="0">
                <a:solidFill>
                  <a:schemeClr val="tx1"/>
                </a:solidFill>
                <a:effectLst/>
                <a:latin typeface="+mn-lt"/>
                <a:ea typeface="+mn-ea"/>
                <a:cs typeface="+mn-cs"/>
              </a:rPr>
              <a:t>. Downers Grove, IL: InterVarsity Press, 1998.</a:t>
            </a:r>
          </a:p>
          <a:p>
            <a:endParaRPr lang="en-US" sz="1200" b="0" i="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MacIntyre, Alasdair. </a:t>
            </a:r>
            <a:r>
              <a:rPr lang="en-US" sz="1200" i="1" kern="1200" dirty="0">
                <a:solidFill>
                  <a:schemeClr val="tx1"/>
                </a:solidFill>
                <a:effectLst/>
                <a:latin typeface="+mn-lt"/>
                <a:ea typeface="+mn-ea"/>
                <a:cs typeface="+mn-cs"/>
              </a:rPr>
              <a:t>After Virtue: A Study in Moral Theory</a:t>
            </a:r>
            <a:r>
              <a:rPr lang="en-US" sz="1200" kern="1200" dirty="0">
                <a:solidFill>
                  <a:schemeClr val="tx1"/>
                </a:solidFill>
                <a:effectLst/>
                <a:latin typeface="+mn-lt"/>
                <a:ea typeface="+mn-ea"/>
                <a:cs typeface="+mn-cs"/>
              </a:rPr>
              <a:t>. Notre Dame, IN: University of </a:t>
            </a:r>
          </a:p>
          <a:p>
            <a:r>
              <a:rPr lang="en-US" sz="1200" kern="1200" dirty="0">
                <a:solidFill>
                  <a:schemeClr val="tx1"/>
                </a:solidFill>
                <a:effectLst/>
                <a:latin typeface="+mn-lt"/>
                <a:ea typeface="+mn-ea"/>
                <a:cs typeface="+mn-cs"/>
              </a:rPr>
              <a:t>Notre Dame Press, 1981.</a:t>
            </a: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2</a:t>
            </a:fld>
            <a:endParaRPr lang="en-US"/>
          </a:p>
        </p:txBody>
      </p:sp>
    </p:spTree>
    <p:extLst>
      <p:ext uri="{BB962C8B-B14F-4D97-AF65-F5344CB8AC3E}">
        <p14:creationId xmlns:p14="http://schemas.microsoft.com/office/powerpoint/2010/main" val="18381042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mn-lt"/>
                <a:ea typeface="+mn-ea"/>
                <a:cs typeface="+mn-cs"/>
              </a:rPr>
              <a:t>Augustine. </a:t>
            </a:r>
            <a:r>
              <a:rPr lang="en-US" sz="1200" i="1" kern="1200" dirty="0">
                <a:solidFill>
                  <a:schemeClr val="tx1"/>
                </a:solidFill>
                <a:effectLst/>
                <a:latin typeface="+mn-lt"/>
                <a:ea typeface="+mn-ea"/>
                <a:cs typeface="+mn-cs"/>
              </a:rPr>
              <a:t>Teaching Christianity</a:t>
            </a:r>
            <a:r>
              <a:rPr lang="en-US" sz="1200" kern="1200" dirty="0">
                <a:solidFill>
                  <a:schemeClr val="tx1"/>
                </a:solidFill>
                <a:effectLst/>
                <a:latin typeface="+mn-lt"/>
                <a:ea typeface="+mn-ea"/>
                <a:cs typeface="+mn-cs"/>
              </a:rPr>
              <a:t>. Edited by John </a:t>
            </a:r>
            <a:r>
              <a:rPr lang="en-US" sz="1200" kern="1200" dirty="0" err="1">
                <a:solidFill>
                  <a:schemeClr val="tx1"/>
                </a:solidFill>
                <a:effectLst/>
                <a:latin typeface="+mn-lt"/>
                <a:ea typeface="+mn-ea"/>
                <a:cs typeface="+mn-cs"/>
              </a:rPr>
              <a:t>Rotelle</a:t>
            </a:r>
            <a:r>
              <a:rPr lang="en-US" sz="1200" kern="1200" dirty="0">
                <a:solidFill>
                  <a:schemeClr val="tx1"/>
                </a:solidFill>
                <a:effectLst/>
                <a:latin typeface="+mn-lt"/>
                <a:ea typeface="+mn-ea"/>
                <a:cs typeface="+mn-cs"/>
              </a:rPr>
              <a:t>. Translated by Edmund Hill. Hyde </a:t>
            </a:r>
          </a:p>
          <a:p>
            <a:r>
              <a:rPr lang="en-US" sz="1200" kern="1200" dirty="0">
                <a:solidFill>
                  <a:schemeClr val="tx1"/>
                </a:solidFill>
                <a:effectLst/>
                <a:latin typeface="+mn-lt"/>
                <a:ea typeface="+mn-ea"/>
                <a:cs typeface="+mn-cs"/>
              </a:rPr>
              <a:t>	Park, NY: New City Press, 1995.</a:t>
            </a: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13</a:t>
            </a:fld>
            <a:endParaRPr lang="en-US"/>
          </a:p>
        </p:txBody>
      </p:sp>
    </p:spTree>
    <p:extLst>
      <p:ext uri="{BB962C8B-B14F-4D97-AF65-F5344CB8AC3E}">
        <p14:creationId xmlns:p14="http://schemas.microsoft.com/office/powerpoint/2010/main" val="127845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mn-lt"/>
                <a:ea typeface="+mn-ea"/>
                <a:cs typeface="+mn-cs"/>
              </a:rPr>
              <a:t>Augustine. </a:t>
            </a:r>
            <a:r>
              <a:rPr lang="en-US" sz="1200" i="1" kern="1200" dirty="0">
                <a:solidFill>
                  <a:schemeClr val="tx1"/>
                </a:solidFill>
                <a:effectLst/>
                <a:latin typeface="+mn-lt"/>
                <a:ea typeface="+mn-ea"/>
                <a:cs typeface="+mn-cs"/>
              </a:rPr>
              <a:t>Teaching Christianity</a:t>
            </a:r>
            <a:r>
              <a:rPr lang="en-US" sz="1200" kern="1200" dirty="0">
                <a:solidFill>
                  <a:schemeClr val="tx1"/>
                </a:solidFill>
                <a:effectLst/>
                <a:latin typeface="+mn-lt"/>
                <a:ea typeface="+mn-ea"/>
                <a:cs typeface="+mn-cs"/>
              </a:rPr>
              <a:t>. Edited by John </a:t>
            </a:r>
            <a:r>
              <a:rPr lang="en-US" sz="1200" kern="1200" dirty="0" err="1">
                <a:solidFill>
                  <a:schemeClr val="tx1"/>
                </a:solidFill>
                <a:effectLst/>
                <a:latin typeface="+mn-lt"/>
                <a:ea typeface="+mn-ea"/>
                <a:cs typeface="+mn-cs"/>
              </a:rPr>
              <a:t>Rotelle</a:t>
            </a:r>
            <a:r>
              <a:rPr lang="en-US" sz="1200" kern="1200" dirty="0">
                <a:solidFill>
                  <a:schemeClr val="tx1"/>
                </a:solidFill>
                <a:effectLst/>
                <a:latin typeface="+mn-lt"/>
                <a:ea typeface="+mn-ea"/>
                <a:cs typeface="+mn-cs"/>
              </a:rPr>
              <a:t>. Translated by Edmund Hill. Hyde </a:t>
            </a:r>
          </a:p>
          <a:p>
            <a:r>
              <a:rPr lang="en-US" sz="1200" kern="1200" dirty="0">
                <a:solidFill>
                  <a:schemeClr val="tx1"/>
                </a:solidFill>
                <a:effectLst/>
                <a:latin typeface="+mn-lt"/>
                <a:ea typeface="+mn-ea"/>
                <a:cs typeface="+mn-cs"/>
              </a:rPr>
              <a:t>	Park, NY: New City Press, 1995.</a:t>
            </a: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14</a:t>
            </a:fld>
            <a:endParaRPr lang="en-US"/>
          </a:p>
        </p:txBody>
      </p:sp>
    </p:spTree>
    <p:extLst>
      <p:ext uri="{BB962C8B-B14F-4D97-AF65-F5344CB8AC3E}">
        <p14:creationId xmlns:p14="http://schemas.microsoft.com/office/powerpoint/2010/main" val="1027548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mn-lt"/>
                <a:ea typeface="+mn-ea"/>
                <a:cs typeface="+mn-cs"/>
              </a:rPr>
              <a:t>Augustine. </a:t>
            </a:r>
            <a:r>
              <a:rPr lang="en-US" sz="1200" i="1" kern="1200" dirty="0">
                <a:solidFill>
                  <a:schemeClr val="tx1"/>
                </a:solidFill>
                <a:effectLst/>
                <a:latin typeface="+mn-lt"/>
                <a:ea typeface="+mn-ea"/>
                <a:cs typeface="+mn-cs"/>
              </a:rPr>
              <a:t>Teaching Christianity</a:t>
            </a:r>
            <a:r>
              <a:rPr lang="en-US" sz="1200" kern="1200" dirty="0">
                <a:solidFill>
                  <a:schemeClr val="tx1"/>
                </a:solidFill>
                <a:effectLst/>
                <a:latin typeface="+mn-lt"/>
                <a:ea typeface="+mn-ea"/>
                <a:cs typeface="+mn-cs"/>
              </a:rPr>
              <a:t>. Edited by John </a:t>
            </a:r>
            <a:r>
              <a:rPr lang="en-US" sz="1200" kern="1200" dirty="0" err="1">
                <a:solidFill>
                  <a:schemeClr val="tx1"/>
                </a:solidFill>
                <a:effectLst/>
                <a:latin typeface="+mn-lt"/>
                <a:ea typeface="+mn-ea"/>
                <a:cs typeface="+mn-cs"/>
              </a:rPr>
              <a:t>Rotelle</a:t>
            </a:r>
            <a:r>
              <a:rPr lang="en-US" sz="1200" kern="1200" dirty="0">
                <a:solidFill>
                  <a:schemeClr val="tx1"/>
                </a:solidFill>
                <a:effectLst/>
                <a:latin typeface="+mn-lt"/>
                <a:ea typeface="+mn-ea"/>
                <a:cs typeface="+mn-cs"/>
              </a:rPr>
              <a:t>. Translated by Edmund Hill. Hyde </a:t>
            </a:r>
          </a:p>
          <a:p>
            <a:r>
              <a:rPr lang="en-US" sz="1200" kern="1200" dirty="0">
                <a:solidFill>
                  <a:schemeClr val="tx1"/>
                </a:solidFill>
                <a:effectLst/>
                <a:latin typeface="+mn-lt"/>
                <a:ea typeface="+mn-ea"/>
                <a:cs typeface="+mn-cs"/>
              </a:rPr>
              <a:t>	Park, NY: New City Press, 1995.</a:t>
            </a: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15</a:t>
            </a:fld>
            <a:endParaRPr lang="en-US"/>
          </a:p>
        </p:txBody>
      </p:sp>
    </p:spTree>
    <p:extLst>
      <p:ext uri="{BB962C8B-B14F-4D97-AF65-F5344CB8AC3E}">
        <p14:creationId xmlns:p14="http://schemas.microsoft.com/office/powerpoint/2010/main" val="2011903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mn-lt"/>
                <a:ea typeface="+mn-ea"/>
                <a:cs typeface="+mn-cs"/>
              </a:rPr>
              <a:t>Augustine. </a:t>
            </a:r>
            <a:r>
              <a:rPr lang="en-US" sz="1200" i="1" kern="1200" dirty="0">
                <a:solidFill>
                  <a:schemeClr val="tx1"/>
                </a:solidFill>
                <a:effectLst/>
                <a:latin typeface="+mn-lt"/>
                <a:ea typeface="+mn-ea"/>
                <a:cs typeface="+mn-cs"/>
              </a:rPr>
              <a:t>Teaching Christianity</a:t>
            </a:r>
            <a:r>
              <a:rPr lang="en-US" sz="1200" kern="1200" dirty="0">
                <a:solidFill>
                  <a:schemeClr val="tx1"/>
                </a:solidFill>
                <a:effectLst/>
                <a:latin typeface="+mn-lt"/>
                <a:ea typeface="+mn-ea"/>
                <a:cs typeface="+mn-cs"/>
              </a:rPr>
              <a:t>. Edited by John </a:t>
            </a:r>
            <a:r>
              <a:rPr lang="en-US" sz="1200" kern="1200" dirty="0" err="1">
                <a:solidFill>
                  <a:schemeClr val="tx1"/>
                </a:solidFill>
                <a:effectLst/>
                <a:latin typeface="+mn-lt"/>
                <a:ea typeface="+mn-ea"/>
                <a:cs typeface="+mn-cs"/>
              </a:rPr>
              <a:t>Rotelle</a:t>
            </a:r>
            <a:r>
              <a:rPr lang="en-US" sz="1200" kern="1200" dirty="0">
                <a:solidFill>
                  <a:schemeClr val="tx1"/>
                </a:solidFill>
                <a:effectLst/>
                <a:latin typeface="+mn-lt"/>
                <a:ea typeface="+mn-ea"/>
                <a:cs typeface="+mn-cs"/>
              </a:rPr>
              <a:t>. Translated by Edmund Hill. Hyde </a:t>
            </a:r>
          </a:p>
          <a:p>
            <a:r>
              <a:rPr lang="en-US" sz="1200" kern="1200" dirty="0">
                <a:solidFill>
                  <a:schemeClr val="tx1"/>
                </a:solidFill>
                <a:effectLst/>
                <a:latin typeface="+mn-lt"/>
                <a:ea typeface="+mn-ea"/>
                <a:cs typeface="+mn-cs"/>
              </a:rPr>
              <a:t>	Park, NY: New City Press, 1995.</a:t>
            </a: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16</a:t>
            </a:fld>
            <a:endParaRPr lang="en-US"/>
          </a:p>
        </p:txBody>
      </p:sp>
    </p:spTree>
    <p:extLst>
      <p:ext uri="{BB962C8B-B14F-4D97-AF65-F5344CB8AC3E}">
        <p14:creationId xmlns:p14="http://schemas.microsoft.com/office/powerpoint/2010/main" val="4769700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17</a:t>
            </a:fld>
            <a:endParaRPr lang="en-US"/>
          </a:p>
        </p:txBody>
      </p:sp>
    </p:spTree>
    <p:extLst>
      <p:ext uri="{BB962C8B-B14F-4D97-AF65-F5344CB8AC3E}">
        <p14:creationId xmlns:p14="http://schemas.microsoft.com/office/powerpoint/2010/main" val="3601000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0" kern="1200" dirty="0">
              <a:solidFill>
                <a:schemeClr val="tx1"/>
              </a:solidFill>
              <a:effectLst/>
              <a:latin typeface="+mn-lt"/>
              <a:ea typeface="+mn-ea"/>
              <a:cs typeface="+mn-cs"/>
            </a:endParaRPr>
          </a:p>
          <a:p>
            <a:endParaRPr lang="en-US" sz="1200" i="0" kern="1200" dirty="0">
              <a:solidFill>
                <a:schemeClr val="tx1"/>
              </a:solidFill>
              <a:effectLst/>
              <a:latin typeface="+mn-lt"/>
              <a:ea typeface="+mn-ea"/>
              <a:cs typeface="+mn-cs"/>
            </a:endParaRPr>
          </a:p>
          <a:p>
            <a:r>
              <a:rPr lang="en-US" sz="1200" i="0" kern="1200" dirty="0">
                <a:solidFill>
                  <a:schemeClr val="tx1"/>
                </a:solidFill>
                <a:effectLst/>
                <a:latin typeface="Times New Roman" panose="02020603050405020304" pitchFamily="18" charset="0"/>
                <a:ea typeface="+mn-ea"/>
                <a:cs typeface="Times New Roman" panose="02020603050405020304" pitchFamily="18" charset="0"/>
              </a:rPr>
              <a:t>Augustine. </a:t>
            </a:r>
            <a:r>
              <a:rPr lang="en-US" sz="1200" i="1" kern="1200" dirty="0">
                <a:solidFill>
                  <a:schemeClr val="tx1"/>
                </a:solidFill>
                <a:effectLst/>
                <a:latin typeface="Times New Roman" panose="02020603050405020304" pitchFamily="18" charset="0"/>
                <a:ea typeface="+mn-ea"/>
                <a:cs typeface="Times New Roman" panose="02020603050405020304" pitchFamily="18" charset="0"/>
              </a:rPr>
              <a:t>Soliloquies: Augustine’s Interior Dialogue</a:t>
            </a:r>
            <a:r>
              <a:rPr lang="en-US" sz="1200" kern="1200" dirty="0">
                <a:solidFill>
                  <a:schemeClr val="tx1"/>
                </a:solidFill>
                <a:effectLst/>
                <a:latin typeface="Times New Roman" panose="02020603050405020304" pitchFamily="18" charset="0"/>
                <a:ea typeface="+mn-ea"/>
                <a:cs typeface="Times New Roman" panose="02020603050405020304" pitchFamily="18" charset="0"/>
              </a:rPr>
              <a:t>. Edited by John </a:t>
            </a:r>
            <a:r>
              <a:rPr lang="en-US" sz="1200" kern="1200" dirty="0" err="1">
                <a:solidFill>
                  <a:schemeClr val="tx1"/>
                </a:solidFill>
                <a:effectLst/>
                <a:latin typeface="Times New Roman" panose="02020603050405020304" pitchFamily="18" charset="0"/>
                <a:ea typeface="+mn-ea"/>
                <a:cs typeface="Times New Roman" panose="02020603050405020304" pitchFamily="18" charset="0"/>
              </a:rPr>
              <a:t>Rotelle</a:t>
            </a:r>
            <a:r>
              <a:rPr lang="en-US" sz="1200" kern="1200" dirty="0">
                <a:solidFill>
                  <a:schemeClr val="tx1"/>
                </a:solidFill>
                <a:effectLst/>
                <a:latin typeface="Times New Roman" panose="02020603050405020304" pitchFamily="18" charset="0"/>
                <a:ea typeface="+mn-ea"/>
                <a:cs typeface="Times New Roman" panose="02020603050405020304" pitchFamily="18" charset="0"/>
              </a:rPr>
              <a:t>. Translated by </a:t>
            </a:r>
          </a:p>
          <a:p>
            <a:r>
              <a:rPr lang="en-US" sz="1200" kern="1200" dirty="0">
                <a:solidFill>
                  <a:schemeClr val="tx1"/>
                </a:solidFill>
                <a:effectLst/>
                <a:latin typeface="Times New Roman" panose="02020603050405020304" pitchFamily="18" charset="0"/>
                <a:ea typeface="+mn-ea"/>
                <a:cs typeface="Times New Roman" panose="02020603050405020304" pitchFamily="18" charset="0"/>
              </a:rPr>
              <a:t>	Kim </a:t>
            </a:r>
            <a:r>
              <a:rPr lang="en-US" sz="1200" kern="1200" dirty="0" err="1">
                <a:solidFill>
                  <a:schemeClr val="tx1"/>
                </a:solidFill>
                <a:effectLst/>
                <a:latin typeface="Times New Roman" panose="02020603050405020304" pitchFamily="18" charset="0"/>
                <a:ea typeface="+mn-ea"/>
                <a:cs typeface="Times New Roman" panose="02020603050405020304" pitchFamily="18" charset="0"/>
              </a:rPr>
              <a:t>Paffenroth</a:t>
            </a:r>
            <a:r>
              <a:rPr lang="en-US" sz="1200" kern="1200" dirty="0">
                <a:solidFill>
                  <a:schemeClr val="tx1"/>
                </a:solidFill>
                <a:effectLst/>
                <a:latin typeface="Times New Roman" panose="02020603050405020304" pitchFamily="18" charset="0"/>
                <a:ea typeface="+mn-ea"/>
                <a:cs typeface="Times New Roman" panose="02020603050405020304" pitchFamily="18" charset="0"/>
              </a:rPr>
              <a:t>. Hyde Park, NY: New City Press, 2008.</a:t>
            </a:r>
            <a:r>
              <a:rPr lang="en-US" dirty="0">
                <a:effectLst/>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3961D42-DCEB-3A44-A9DA-399733240A65}" type="slidenum">
              <a:rPr lang="en-US" smtClean="0"/>
              <a:t>3</a:t>
            </a:fld>
            <a:endParaRPr lang="en-US"/>
          </a:p>
        </p:txBody>
      </p:sp>
    </p:spTree>
    <p:extLst>
      <p:ext uri="{BB962C8B-B14F-4D97-AF65-F5344CB8AC3E}">
        <p14:creationId xmlns:p14="http://schemas.microsoft.com/office/powerpoint/2010/main" val="145395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Times New Roman" panose="02020603050405020304" pitchFamily="18" charset="0"/>
                <a:ea typeface="+mn-ea"/>
                <a:cs typeface="Times New Roman" panose="02020603050405020304" pitchFamily="18" charset="0"/>
              </a:rPr>
              <a:t>Augustine. </a:t>
            </a:r>
            <a:r>
              <a:rPr lang="en-US" sz="1200" i="1" kern="1200" dirty="0">
                <a:solidFill>
                  <a:schemeClr val="tx1"/>
                </a:solidFill>
                <a:effectLst/>
                <a:latin typeface="Times New Roman" panose="02020603050405020304" pitchFamily="18" charset="0"/>
                <a:ea typeface="+mn-ea"/>
                <a:cs typeface="Times New Roman" panose="02020603050405020304" pitchFamily="18" charset="0"/>
              </a:rPr>
              <a:t>Soliloquies: Augustine’s Interior Dialogue</a:t>
            </a:r>
            <a:r>
              <a:rPr lang="en-US" sz="1200" kern="1200" dirty="0">
                <a:solidFill>
                  <a:schemeClr val="tx1"/>
                </a:solidFill>
                <a:effectLst/>
                <a:latin typeface="Times New Roman" panose="02020603050405020304" pitchFamily="18" charset="0"/>
                <a:ea typeface="+mn-ea"/>
                <a:cs typeface="Times New Roman" panose="02020603050405020304" pitchFamily="18" charset="0"/>
              </a:rPr>
              <a:t>. Edited by John </a:t>
            </a:r>
            <a:r>
              <a:rPr lang="en-US" sz="1200" kern="1200" dirty="0" err="1">
                <a:solidFill>
                  <a:schemeClr val="tx1"/>
                </a:solidFill>
                <a:effectLst/>
                <a:latin typeface="Times New Roman" panose="02020603050405020304" pitchFamily="18" charset="0"/>
                <a:ea typeface="+mn-ea"/>
                <a:cs typeface="Times New Roman" panose="02020603050405020304" pitchFamily="18" charset="0"/>
              </a:rPr>
              <a:t>Rotelle</a:t>
            </a:r>
            <a:r>
              <a:rPr lang="en-US" sz="1200" kern="1200" dirty="0">
                <a:solidFill>
                  <a:schemeClr val="tx1"/>
                </a:solidFill>
                <a:effectLst/>
                <a:latin typeface="Times New Roman" panose="02020603050405020304" pitchFamily="18" charset="0"/>
                <a:ea typeface="+mn-ea"/>
                <a:cs typeface="Times New Roman" panose="02020603050405020304" pitchFamily="18" charset="0"/>
              </a:rPr>
              <a:t>. Translated by </a:t>
            </a:r>
          </a:p>
          <a:p>
            <a:r>
              <a:rPr lang="en-US" sz="1200" kern="1200" dirty="0">
                <a:solidFill>
                  <a:schemeClr val="tx1"/>
                </a:solidFill>
                <a:effectLst/>
                <a:latin typeface="Times New Roman" panose="02020603050405020304" pitchFamily="18" charset="0"/>
                <a:ea typeface="+mn-ea"/>
                <a:cs typeface="Times New Roman" panose="02020603050405020304" pitchFamily="18" charset="0"/>
              </a:rPr>
              <a:t>	Kim </a:t>
            </a:r>
            <a:r>
              <a:rPr lang="en-US" sz="1200" kern="1200" dirty="0" err="1">
                <a:solidFill>
                  <a:schemeClr val="tx1"/>
                </a:solidFill>
                <a:effectLst/>
                <a:latin typeface="Times New Roman" panose="02020603050405020304" pitchFamily="18" charset="0"/>
                <a:ea typeface="+mn-ea"/>
                <a:cs typeface="Times New Roman" panose="02020603050405020304" pitchFamily="18" charset="0"/>
              </a:rPr>
              <a:t>Paffenroth</a:t>
            </a:r>
            <a:r>
              <a:rPr lang="en-US" sz="1200" kern="1200" dirty="0">
                <a:solidFill>
                  <a:schemeClr val="tx1"/>
                </a:solidFill>
                <a:effectLst/>
                <a:latin typeface="Times New Roman" panose="02020603050405020304" pitchFamily="18" charset="0"/>
                <a:ea typeface="+mn-ea"/>
                <a:cs typeface="Times New Roman" panose="02020603050405020304" pitchFamily="18" charset="0"/>
              </a:rPr>
              <a:t>. Hyde Park, NY: New City Press, 2008.</a:t>
            </a:r>
            <a:r>
              <a:rPr lang="en-US" dirty="0">
                <a:effectLst/>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4</a:t>
            </a:fld>
            <a:endParaRPr lang="en-US"/>
          </a:p>
        </p:txBody>
      </p:sp>
    </p:spTree>
    <p:extLst>
      <p:ext uri="{BB962C8B-B14F-4D97-AF65-F5344CB8AC3E}">
        <p14:creationId xmlns:p14="http://schemas.microsoft.com/office/powerpoint/2010/main" val="264967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Times New Roman" panose="02020603050405020304" pitchFamily="18" charset="0"/>
                <a:ea typeface="+mn-ea"/>
                <a:cs typeface="Times New Roman" panose="02020603050405020304" pitchFamily="18" charset="0"/>
              </a:rPr>
              <a:t>Augustine, </a:t>
            </a:r>
            <a:r>
              <a:rPr lang="en-US" sz="1200" i="1" kern="1200" dirty="0">
                <a:solidFill>
                  <a:schemeClr val="tx1"/>
                </a:solidFill>
                <a:effectLst/>
                <a:latin typeface="Times New Roman" panose="02020603050405020304" pitchFamily="18" charset="0"/>
                <a:ea typeface="+mn-ea"/>
                <a:cs typeface="Times New Roman" panose="02020603050405020304" pitchFamily="18" charset="0"/>
              </a:rPr>
              <a:t>The Teacher</a:t>
            </a:r>
            <a:r>
              <a:rPr lang="en-US" sz="1200" kern="1200" dirty="0">
                <a:solidFill>
                  <a:schemeClr val="tx1"/>
                </a:solidFill>
                <a:effectLst/>
                <a:latin typeface="Times New Roman" panose="02020603050405020304" pitchFamily="18" charset="0"/>
                <a:ea typeface="+mn-ea"/>
                <a:cs typeface="Times New Roman" panose="02020603050405020304" pitchFamily="18" charset="0"/>
              </a:rPr>
              <a:t>. In </a:t>
            </a:r>
            <a:r>
              <a:rPr lang="en-US" sz="1200" i="1" kern="1200" dirty="0">
                <a:solidFill>
                  <a:schemeClr val="tx1"/>
                </a:solidFill>
                <a:effectLst/>
                <a:latin typeface="Times New Roman" panose="02020603050405020304" pitchFamily="18" charset="0"/>
                <a:ea typeface="+mn-ea"/>
                <a:cs typeface="Times New Roman" panose="02020603050405020304" pitchFamily="18" charset="0"/>
              </a:rPr>
              <a:t>Against the Academicians and The Teacher</a:t>
            </a:r>
            <a:r>
              <a:rPr lang="en-US" sz="1200" kern="1200" dirty="0">
                <a:solidFill>
                  <a:schemeClr val="tx1"/>
                </a:solidFill>
                <a:effectLst/>
                <a:latin typeface="Times New Roman" panose="02020603050405020304" pitchFamily="18" charset="0"/>
                <a:ea typeface="+mn-ea"/>
                <a:cs typeface="Times New Roman" panose="02020603050405020304" pitchFamily="18" charset="0"/>
              </a:rPr>
              <a:t>. Translated by Peter King. </a:t>
            </a:r>
          </a:p>
          <a:p>
            <a:r>
              <a:rPr lang="en-US" sz="1200" kern="1200" dirty="0">
                <a:solidFill>
                  <a:schemeClr val="tx1"/>
                </a:solidFill>
                <a:effectLst/>
                <a:latin typeface="Times New Roman" panose="02020603050405020304" pitchFamily="18" charset="0"/>
                <a:ea typeface="+mn-ea"/>
                <a:cs typeface="Times New Roman" panose="02020603050405020304" pitchFamily="18" charset="0"/>
              </a:rPr>
              <a:t>	Indianapolis, IN: Hackett Publ. Co., 1995.</a:t>
            </a:r>
            <a:r>
              <a:rPr lang="en-US" dirty="0">
                <a:effectLst/>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3961D42-DCEB-3A44-A9DA-399733240A65}" type="slidenum">
              <a:rPr lang="en-US" smtClean="0"/>
              <a:t>7</a:t>
            </a:fld>
            <a:endParaRPr lang="en-US"/>
          </a:p>
        </p:txBody>
      </p:sp>
    </p:spTree>
    <p:extLst>
      <p:ext uri="{BB962C8B-B14F-4D97-AF65-F5344CB8AC3E}">
        <p14:creationId xmlns:p14="http://schemas.microsoft.com/office/powerpoint/2010/main" val="4136107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These are Augustine’s prior conclusions leading to the above quote:</a:t>
            </a:r>
          </a:p>
          <a:p>
            <a:endParaRPr lang="en-US" dirty="0">
              <a:solidFill>
                <a:schemeClr val="bg1"/>
              </a:solidFill>
              <a:latin typeface="Times New Roman" panose="02020603050405020304" pitchFamily="18" charset="0"/>
              <a:cs typeface="Times New Roman" panose="02020603050405020304" pitchFamily="18" charset="0"/>
            </a:endParaRPr>
          </a:p>
          <a:p>
            <a:r>
              <a:rPr lang="en-US" dirty="0">
                <a:solidFill>
                  <a:schemeClr val="bg1"/>
                </a:solidFill>
                <a:latin typeface="Times New Roman" panose="02020603050405020304" pitchFamily="18" charset="0"/>
                <a:cs typeface="Times New Roman" panose="02020603050405020304" pitchFamily="18" charset="0"/>
              </a:rPr>
              <a:t>(10.32, p. 135) Retracting a prior conclusion (in 10.30), Augustine uses the example of “</a:t>
            </a:r>
            <a:r>
              <a:rPr lang="en-US" dirty="0" err="1">
                <a:solidFill>
                  <a:schemeClr val="bg1"/>
                </a:solidFill>
                <a:latin typeface="Times New Roman" panose="02020603050405020304" pitchFamily="18" charset="0"/>
                <a:cs typeface="Times New Roman" panose="02020603050405020304" pitchFamily="18" charset="0"/>
              </a:rPr>
              <a:t>birdcatching</a:t>
            </a:r>
            <a:r>
              <a:rPr lang="en-US" dirty="0">
                <a:solidFill>
                  <a:schemeClr val="bg1"/>
                </a:solidFill>
                <a:latin typeface="Times New Roman" panose="02020603050405020304" pitchFamily="18" charset="0"/>
                <a:cs typeface="Times New Roman" panose="02020603050405020304" pitchFamily="18" charset="0"/>
              </a:rPr>
              <a:t>” to show how certain things can be taught without signs. Augustine concludes, “You see, each of us has established that some people can be taught some things without signs [e.g., walking and </a:t>
            </a:r>
            <a:r>
              <a:rPr lang="en-US" dirty="0" err="1">
                <a:solidFill>
                  <a:schemeClr val="bg1"/>
                </a:solidFill>
                <a:latin typeface="Times New Roman" panose="02020603050405020304" pitchFamily="18" charset="0"/>
                <a:cs typeface="Times New Roman" panose="02020603050405020304" pitchFamily="18" charset="0"/>
              </a:rPr>
              <a:t>birdcatching</a:t>
            </a:r>
            <a:r>
              <a:rPr lang="en-US" dirty="0">
                <a:solidFill>
                  <a:schemeClr val="bg1"/>
                </a:solidFill>
                <a:latin typeface="Times New Roman" panose="02020603050405020304" pitchFamily="18" charset="0"/>
                <a:cs typeface="Times New Roman" panose="02020603050405020304" pitchFamily="18" charset="0"/>
              </a:rPr>
              <a:t>], and what seemed apparent to us a little earlier (10.29-31)—that there is absolutely nothing that can be shown without signs—is false. These examples already suggest not one or another but thousands of things that are exhibited through themselves, without any sign given.”</a:t>
            </a:r>
          </a:p>
          <a:p>
            <a:pPr lvl="1"/>
            <a:r>
              <a:rPr lang="en-US" b="1" dirty="0">
                <a:solidFill>
                  <a:schemeClr val="bg1"/>
                </a:solidFill>
                <a:latin typeface="Times New Roman" panose="02020603050405020304" pitchFamily="18" charset="0"/>
                <a:cs typeface="Times New Roman" panose="02020603050405020304" pitchFamily="18" charset="0"/>
              </a:rPr>
              <a:t>Context</a:t>
            </a:r>
            <a:r>
              <a:rPr lang="en-US" dirty="0">
                <a:solidFill>
                  <a:schemeClr val="bg1"/>
                </a:solidFill>
                <a:latin typeface="Times New Roman" panose="02020603050405020304" pitchFamily="18" charset="0"/>
                <a:cs typeface="Times New Roman" panose="02020603050405020304" pitchFamily="18" charset="0"/>
              </a:rPr>
              <a:t>: This is one of the major conclusions of the book, as there was somewhat a lack of clarity prior to this conclusion (e.g., having thought that all things must be known through signs). In addition, this conclusion will point to why knowing things themselves is possible and important for signification being possible.</a:t>
            </a:r>
          </a:p>
          <a:p>
            <a:pPr lvl="1"/>
            <a:r>
              <a:rPr lang="en-US" b="1" dirty="0">
                <a:solidFill>
                  <a:schemeClr val="bg1"/>
                </a:solidFill>
                <a:latin typeface="Times New Roman" panose="02020603050405020304" pitchFamily="18" charset="0"/>
                <a:cs typeface="Times New Roman" panose="02020603050405020304" pitchFamily="18" charset="0"/>
              </a:rPr>
              <a:t>Meaning</a:t>
            </a:r>
            <a:r>
              <a:rPr lang="en-US" dirty="0">
                <a:solidFill>
                  <a:schemeClr val="bg1"/>
                </a:solidFill>
                <a:latin typeface="Times New Roman" panose="02020603050405020304" pitchFamily="18" charset="0"/>
                <a:cs typeface="Times New Roman" panose="02020603050405020304" pitchFamily="18" charset="0"/>
              </a:rPr>
              <a:t>: Augustine is basically claiming that there are certain things in life that we intuitively learn, </a:t>
            </a:r>
            <a:r>
              <a:rPr lang="en-US" i="1" dirty="0">
                <a:solidFill>
                  <a:schemeClr val="bg1"/>
                </a:solidFill>
                <a:latin typeface="Times New Roman" panose="02020603050405020304" pitchFamily="18" charset="0"/>
                <a:cs typeface="Times New Roman" panose="02020603050405020304" pitchFamily="18" charset="0"/>
              </a:rPr>
              <a:t>without the medium of signs</a:t>
            </a:r>
            <a:r>
              <a:rPr lang="en-US" dirty="0">
                <a:solidFill>
                  <a:schemeClr val="bg1"/>
                </a:solidFill>
                <a:latin typeface="Times New Roman" panose="02020603050405020304" pitchFamily="18" charset="0"/>
                <a:cs typeface="Times New Roman" panose="02020603050405020304" pitchFamily="18" charset="0"/>
              </a:rPr>
              <a:t>.</a:t>
            </a:r>
          </a:p>
          <a:p>
            <a:pPr lvl="1"/>
            <a:endParaRPr lang="en-US" dirty="0">
              <a:solidFill>
                <a:schemeClr val="bg1"/>
              </a:solidFill>
              <a:latin typeface="Times New Roman" panose="02020603050405020304" pitchFamily="18" charset="0"/>
              <a:cs typeface="Times New Roman" panose="02020603050405020304" pitchFamily="18" charset="0"/>
            </a:endParaRPr>
          </a:p>
          <a:p>
            <a:pPr lvl="1"/>
            <a:endParaRPr lang="en-US" dirty="0">
              <a:solidFill>
                <a:schemeClr val="bg1"/>
              </a:solidFill>
              <a:latin typeface="Times New Roman" panose="02020603050405020304" pitchFamily="18" charset="0"/>
              <a:cs typeface="Times New Roman" panose="02020603050405020304" pitchFamily="18" charset="0"/>
            </a:endParaRPr>
          </a:p>
          <a:p>
            <a:r>
              <a:rPr lang="en-US" sz="1200" b="1" kern="1200" dirty="0">
                <a:solidFill>
                  <a:schemeClr val="tx1"/>
                </a:solidFill>
                <a:effectLst/>
                <a:latin typeface="+mn-lt"/>
                <a:ea typeface="+mn-ea"/>
                <a:cs typeface="+mn-cs"/>
              </a:rPr>
              <a:t>(10. 34, p. 137) Augustine writes, “Most of all I’m trying to persuade you, if I’ll be able to, that we don’t learn anything by these signs called words. As I have stated, we learn the meaning of a word—that is, the signification hidden in the sound—once the thing signified is itself known, rather than our perceiving it by means of such signification.”</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	Context: </a:t>
            </a:r>
            <a:r>
              <a:rPr lang="en-US" sz="1200" kern="1200" dirty="0">
                <a:solidFill>
                  <a:schemeClr val="tx1"/>
                </a:solidFill>
                <a:effectLst/>
                <a:latin typeface="+mn-lt"/>
                <a:ea typeface="+mn-ea"/>
                <a:cs typeface="+mn-cs"/>
              </a:rPr>
              <a:t>This is leading up to his important claim that Christ is the inner Teacher. </a:t>
            </a:r>
          </a:p>
          <a:p>
            <a:pPr lvl="0"/>
            <a:r>
              <a:rPr lang="en-US" sz="1200" b="1" kern="1200" dirty="0">
                <a:solidFill>
                  <a:schemeClr val="tx1"/>
                </a:solidFill>
                <a:effectLst/>
                <a:latin typeface="+mn-lt"/>
                <a:ea typeface="+mn-ea"/>
                <a:cs typeface="+mn-cs"/>
              </a:rPr>
              <a:t>	Meaning: </a:t>
            </a:r>
            <a:r>
              <a:rPr lang="en-US" sz="1200" kern="1200" dirty="0">
                <a:solidFill>
                  <a:schemeClr val="tx1"/>
                </a:solidFill>
                <a:effectLst/>
                <a:latin typeface="+mn-lt"/>
                <a:ea typeface="+mn-ea"/>
                <a:cs typeface="+mn-cs"/>
              </a:rPr>
              <a:t>Important for understanding how language works in Augustine’s view, signs only function if the significate is known; thus, we must have a way of knowing 	significates in themselves without signs. </a:t>
            </a: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r>
              <a:rPr lang="en-US" sz="1200" i="0" kern="1200" dirty="0">
                <a:solidFill>
                  <a:schemeClr val="tx1"/>
                </a:solidFill>
                <a:effectLst/>
                <a:latin typeface="Times New Roman" panose="02020603050405020304" pitchFamily="18" charset="0"/>
                <a:ea typeface="+mn-ea"/>
                <a:cs typeface="Times New Roman" panose="02020603050405020304" pitchFamily="18" charset="0"/>
              </a:rPr>
              <a:t>Augustine, </a:t>
            </a:r>
            <a:r>
              <a:rPr lang="en-US" sz="1200" i="1" kern="1200" dirty="0">
                <a:solidFill>
                  <a:schemeClr val="tx1"/>
                </a:solidFill>
                <a:effectLst/>
                <a:latin typeface="Times New Roman" panose="02020603050405020304" pitchFamily="18" charset="0"/>
                <a:ea typeface="+mn-ea"/>
                <a:cs typeface="Times New Roman" panose="02020603050405020304" pitchFamily="18" charset="0"/>
              </a:rPr>
              <a:t>The Teacher</a:t>
            </a:r>
            <a:r>
              <a:rPr lang="en-US" sz="1200" kern="1200" dirty="0">
                <a:solidFill>
                  <a:schemeClr val="tx1"/>
                </a:solidFill>
                <a:effectLst/>
                <a:latin typeface="Times New Roman" panose="02020603050405020304" pitchFamily="18" charset="0"/>
                <a:ea typeface="+mn-ea"/>
                <a:cs typeface="Times New Roman" panose="02020603050405020304" pitchFamily="18" charset="0"/>
              </a:rPr>
              <a:t>. In </a:t>
            </a:r>
            <a:r>
              <a:rPr lang="en-US" sz="1200" i="1" kern="1200" dirty="0">
                <a:solidFill>
                  <a:schemeClr val="tx1"/>
                </a:solidFill>
                <a:effectLst/>
                <a:latin typeface="Times New Roman" panose="02020603050405020304" pitchFamily="18" charset="0"/>
                <a:ea typeface="+mn-ea"/>
                <a:cs typeface="Times New Roman" panose="02020603050405020304" pitchFamily="18" charset="0"/>
              </a:rPr>
              <a:t>Against the Academicians and The Teacher</a:t>
            </a:r>
            <a:r>
              <a:rPr lang="en-US" sz="1200" kern="1200" dirty="0">
                <a:solidFill>
                  <a:schemeClr val="tx1"/>
                </a:solidFill>
                <a:effectLst/>
                <a:latin typeface="Times New Roman" panose="02020603050405020304" pitchFamily="18" charset="0"/>
                <a:ea typeface="+mn-ea"/>
                <a:cs typeface="Times New Roman" panose="02020603050405020304" pitchFamily="18" charset="0"/>
              </a:rPr>
              <a:t>. Translated by Peter King. </a:t>
            </a:r>
          </a:p>
          <a:p>
            <a:r>
              <a:rPr lang="en-US" sz="1200" kern="1200" dirty="0">
                <a:solidFill>
                  <a:schemeClr val="tx1"/>
                </a:solidFill>
                <a:effectLst/>
                <a:latin typeface="Times New Roman" panose="02020603050405020304" pitchFamily="18" charset="0"/>
                <a:ea typeface="+mn-ea"/>
                <a:cs typeface="Times New Roman" panose="02020603050405020304" pitchFamily="18" charset="0"/>
              </a:rPr>
              <a:t>	Indianapolis, IN: Hackett Publ. Co., 1995.</a:t>
            </a:r>
            <a:r>
              <a:rPr lang="en-US" dirty="0">
                <a:effectLst/>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lvl="0"/>
            <a:endParaRPr lang="en-US" sz="1200" kern="1200" dirty="0">
              <a:solidFill>
                <a:schemeClr val="tx1"/>
              </a:solidFill>
              <a:effectLst/>
              <a:latin typeface="+mn-lt"/>
              <a:ea typeface="+mn-ea"/>
              <a:cs typeface="+mn-cs"/>
            </a:endParaRPr>
          </a:p>
          <a:p>
            <a:pPr lvl="1"/>
            <a:endParaRPr lang="en-US" dirty="0">
              <a:solidFill>
                <a:schemeClr val="bg1"/>
              </a:solidFill>
              <a:latin typeface="Times New Roman" panose="02020603050405020304" pitchFamily="18" charset="0"/>
              <a:cs typeface="Times New Roman" panose="02020603050405020304" pitchFamily="18" charset="0"/>
            </a:endParaRPr>
          </a:p>
          <a:p>
            <a:pPr lvl="1"/>
            <a:endParaRPr lang="en-US" dirty="0">
              <a:solidFill>
                <a:schemeClr val="bg1"/>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8</a:t>
            </a:fld>
            <a:endParaRPr lang="en-US"/>
          </a:p>
        </p:txBody>
      </p:sp>
    </p:spTree>
    <p:extLst>
      <p:ext uri="{BB962C8B-B14F-4D97-AF65-F5344CB8AC3E}">
        <p14:creationId xmlns:p14="http://schemas.microsoft.com/office/powerpoint/2010/main" val="4089684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mn-lt"/>
                <a:ea typeface="+mn-ea"/>
                <a:cs typeface="+mn-cs"/>
              </a:rPr>
              <a:t>Augustine. </a:t>
            </a:r>
            <a:r>
              <a:rPr lang="en-US" sz="1200" i="1" kern="1200" dirty="0">
                <a:solidFill>
                  <a:schemeClr val="tx1"/>
                </a:solidFill>
                <a:effectLst/>
                <a:latin typeface="+mn-lt"/>
                <a:ea typeface="+mn-ea"/>
                <a:cs typeface="+mn-cs"/>
              </a:rPr>
              <a:t>On Free Choice of the Will</a:t>
            </a:r>
            <a:r>
              <a:rPr lang="en-US" sz="1200" kern="1200" dirty="0">
                <a:solidFill>
                  <a:schemeClr val="tx1"/>
                </a:solidFill>
                <a:effectLst/>
                <a:latin typeface="+mn-lt"/>
                <a:ea typeface="+mn-ea"/>
                <a:cs typeface="+mn-cs"/>
              </a:rPr>
              <a:t>. Translated by Thomas Williams. Indianapolis, IN: </a:t>
            </a:r>
          </a:p>
          <a:p>
            <a:r>
              <a:rPr lang="en-US" sz="1200" kern="1200" dirty="0">
                <a:solidFill>
                  <a:schemeClr val="tx1"/>
                </a:solidFill>
                <a:effectLst/>
                <a:latin typeface="+mn-lt"/>
                <a:ea typeface="+mn-ea"/>
                <a:cs typeface="+mn-cs"/>
              </a:rPr>
              <a:t>	Hackett Publishing Company, 1993.</a:t>
            </a: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9</a:t>
            </a:fld>
            <a:endParaRPr lang="en-US"/>
          </a:p>
        </p:txBody>
      </p:sp>
    </p:spTree>
    <p:extLst>
      <p:ext uri="{BB962C8B-B14F-4D97-AF65-F5344CB8AC3E}">
        <p14:creationId xmlns:p14="http://schemas.microsoft.com/office/powerpoint/2010/main" val="4012697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on the Context: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latin typeface="Times New Roman" panose="02020603050405020304" pitchFamily="18" charset="0"/>
                <a:cs typeface="Times New Roman" panose="02020603050405020304" pitchFamily="18" charset="0"/>
              </a:rPr>
              <a:t>This argument arises after </a:t>
            </a:r>
            <a:r>
              <a:rPr lang="en-US" dirty="0" err="1">
                <a:solidFill>
                  <a:schemeClr val="bg1"/>
                </a:solidFill>
                <a:latin typeface="Times New Roman" panose="02020603050405020304" pitchFamily="18" charset="0"/>
                <a:cs typeface="Times New Roman" panose="02020603050405020304" pitchFamily="18" charset="0"/>
              </a:rPr>
              <a:t>Evodius</a:t>
            </a:r>
            <a:r>
              <a:rPr lang="en-US" dirty="0">
                <a:solidFill>
                  <a:schemeClr val="bg1"/>
                </a:solidFill>
                <a:latin typeface="Times New Roman" panose="02020603050405020304" pitchFamily="18" charset="0"/>
                <a:cs typeface="Times New Roman" panose="02020603050405020304" pitchFamily="18" charset="0"/>
              </a:rPr>
              <a:t> feels that he must doubt God’s existence for proper inquiry. Augustine then asks him if he would try to persuade a “fool” to believe in the existence of God; to this question, </a:t>
            </a:r>
            <a:r>
              <a:rPr lang="en-US" dirty="0" err="1">
                <a:solidFill>
                  <a:schemeClr val="bg1"/>
                </a:solidFill>
                <a:latin typeface="Times New Roman" panose="02020603050405020304" pitchFamily="18" charset="0"/>
                <a:cs typeface="Times New Roman" panose="02020603050405020304" pitchFamily="18" charset="0"/>
              </a:rPr>
              <a:t>Evodius</a:t>
            </a:r>
            <a:r>
              <a:rPr lang="en-US" dirty="0">
                <a:solidFill>
                  <a:schemeClr val="bg1"/>
                </a:solidFill>
                <a:latin typeface="Times New Roman" panose="02020603050405020304" pitchFamily="18" charset="0"/>
                <a:cs typeface="Times New Roman" panose="02020603050405020304" pitchFamily="18" charset="0"/>
              </a:rPr>
              <a:t> responds in the affirmative and sets forth his apologetic method. This, then, leads to a discussion of belief and understanding, which concludes in Augustine claiming that having beliefs (that do not seem to be logically supported) is a necessary condition for understanding. This point then ties into (1) God necessarily being the giver of knowledge and (2) virtuous people being more able to find knowledge.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Times New Roman" panose="02020603050405020304" pitchFamily="18" charset="0"/>
              <a:cs typeface="Times New Roman" panose="02020603050405020304" pitchFamily="18" charset="0"/>
            </a:endParaRPr>
          </a:p>
          <a:p>
            <a:r>
              <a:rPr lang="en-US" sz="1200" i="0" kern="1200" dirty="0">
                <a:solidFill>
                  <a:schemeClr val="tx1"/>
                </a:solidFill>
                <a:effectLst/>
                <a:latin typeface="+mn-lt"/>
                <a:ea typeface="+mn-ea"/>
                <a:cs typeface="+mn-cs"/>
              </a:rPr>
              <a:t>Augustine. </a:t>
            </a:r>
            <a:r>
              <a:rPr lang="en-US" sz="1200" i="1" kern="1200" dirty="0">
                <a:solidFill>
                  <a:schemeClr val="tx1"/>
                </a:solidFill>
                <a:effectLst/>
                <a:latin typeface="+mn-lt"/>
                <a:ea typeface="+mn-ea"/>
                <a:cs typeface="+mn-cs"/>
              </a:rPr>
              <a:t>On Free Choice of the Will</a:t>
            </a:r>
            <a:r>
              <a:rPr lang="en-US" sz="1200" kern="1200" dirty="0">
                <a:solidFill>
                  <a:schemeClr val="tx1"/>
                </a:solidFill>
                <a:effectLst/>
                <a:latin typeface="+mn-lt"/>
                <a:ea typeface="+mn-ea"/>
                <a:cs typeface="+mn-cs"/>
              </a:rPr>
              <a:t>. Translated by Thomas Williams. Indianapolis, IN: </a:t>
            </a:r>
          </a:p>
          <a:p>
            <a:r>
              <a:rPr lang="en-US" sz="1200" kern="1200" dirty="0">
                <a:solidFill>
                  <a:schemeClr val="tx1"/>
                </a:solidFill>
                <a:effectLst/>
                <a:latin typeface="+mn-lt"/>
                <a:ea typeface="+mn-ea"/>
                <a:cs typeface="+mn-cs"/>
              </a:rPr>
              <a:t>	Hackett Publishing Company, 1993.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10</a:t>
            </a:fld>
            <a:endParaRPr lang="en-US"/>
          </a:p>
        </p:txBody>
      </p:sp>
    </p:spTree>
    <p:extLst>
      <p:ext uri="{BB962C8B-B14F-4D97-AF65-F5344CB8AC3E}">
        <p14:creationId xmlns:p14="http://schemas.microsoft.com/office/powerpoint/2010/main" val="182847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mn-lt"/>
                <a:ea typeface="+mn-ea"/>
                <a:cs typeface="+mn-cs"/>
              </a:rPr>
              <a:t>Augustine. </a:t>
            </a:r>
            <a:r>
              <a:rPr lang="en-US" sz="1200" i="1" kern="1200" dirty="0">
                <a:solidFill>
                  <a:schemeClr val="tx1"/>
                </a:solidFill>
                <a:effectLst/>
                <a:latin typeface="+mn-lt"/>
                <a:ea typeface="+mn-ea"/>
                <a:cs typeface="+mn-cs"/>
              </a:rPr>
              <a:t>On Free Choice of the Will</a:t>
            </a:r>
            <a:r>
              <a:rPr lang="en-US" sz="1200" kern="1200" dirty="0">
                <a:solidFill>
                  <a:schemeClr val="tx1"/>
                </a:solidFill>
                <a:effectLst/>
                <a:latin typeface="+mn-lt"/>
                <a:ea typeface="+mn-ea"/>
                <a:cs typeface="+mn-cs"/>
              </a:rPr>
              <a:t>. Translated by Thomas Williams. Indianapolis, IN: </a:t>
            </a:r>
          </a:p>
          <a:p>
            <a:r>
              <a:rPr lang="en-US" sz="1200" kern="1200" dirty="0">
                <a:solidFill>
                  <a:schemeClr val="tx1"/>
                </a:solidFill>
                <a:effectLst/>
                <a:latin typeface="+mn-lt"/>
                <a:ea typeface="+mn-ea"/>
                <a:cs typeface="+mn-cs"/>
              </a:rPr>
              <a:t>	Hackett Publishing Company, 1993.</a:t>
            </a: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11</a:t>
            </a:fld>
            <a:endParaRPr lang="en-US"/>
          </a:p>
        </p:txBody>
      </p:sp>
    </p:spTree>
    <p:extLst>
      <p:ext uri="{BB962C8B-B14F-4D97-AF65-F5344CB8AC3E}">
        <p14:creationId xmlns:p14="http://schemas.microsoft.com/office/powerpoint/2010/main" val="2688277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mn-lt"/>
                <a:ea typeface="+mn-ea"/>
                <a:cs typeface="+mn-cs"/>
              </a:rPr>
              <a:t>Augustine. </a:t>
            </a:r>
            <a:r>
              <a:rPr lang="en-US" sz="1200" i="1" kern="1200" dirty="0">
                <a:solidFill>
                  <a:schemeClr val="tx1"/>
                </a:solidFill>
                <a:effectLst/>
                <a:latin typeface="+mn-lt"/>
                <a:ea typeface="+mn-ea"/>
                <a:cs typeface="+mn-cs"/>
              </a:rPr>
              <a:t>Teaching Christianity</a:t>
            </a:r>
            <a:r>
              <a:rPr lang="en-US" sz="1200" kern="1200" dirty="0">
                <a:solidFill>
                  <a:schemeClr val="tx1"/>
                </a:solidFill>
                <a:effectLst/>
                <a:latin typeface="+mn-lt"/>
                <a:ea typeface="+mn-ea"/>
                <a:cs typeface="+mn-cs"/>
              </a:rPr>
              <a:t>. Edited by John </a:t>
            </a:r>
            <a:r>
              <a:rPr lang="en-US" sz="1200" kern="1200" dirty="0" err="1">
                <a:solidFill>
                  <a:schemeClr val="tx1"/>
                </a:solidFill>
                <a:effectLst/>
                <a:latin typeface="+mn-lt"/>
                <a:ea typeface="+mn-ea"/>
                <a:cs typeface="+mn-cs"/>
              </a:rPr>
              <a:t>Rotelle</a:t>
            </a:r>
            <a:r>
              <a:rPr lang="en-US" sz="1200" kern="1200" dirty="0">
                <a:solidFill>
                  <a:schemeClr val="tx1"/>
                </a:solidFill>
                <a:effectLst/>
                <a:latin typeface="+mn-lt"/>
                <a:ea typeface="+mn-ea"/>
                <a:cs typeface="+mn-cs"/>
              </a:rPr>
              <a:t>. Translated by Edmund Hill. Hyde </a:t>
            </a:r>
          </a:p>
          <a:p>
            <a:r>
              <a:rPr lang="en-US" sz="1200" kern="1200" dirty="0">
                <a:solidFill>
                  <a:schemeClr val="tx1"/>
                </a:solidFill>
                <a:effectLst/>
                <a:latin typeface="+mn-lt"/>
                <a:ea typeface="+mn-ea"/>
                <a:cs typeface="+mn-cs"/>
              </a:rPr>
              <a:t>	Park, NY: New City Press, 1995.</a:t>
            </a:r>
          </a:p>
          <a:p>
            <a:endParaRPr lang="en-US" dirty="0"/>
          </a:p>
        </p:txBody>
      </p:sp>
      <p:sp>
        <p:nvSpPr>
          <p:cNvPr id="4" name="Slide Number Placeholder 3"/>
          <p:cNvSpPr>
            <a:spLocks noGrp="1"/>
          </p:cNvSpPr>
          <p:nvPr>
            <p:ph type="sldNum" sz="quarter" idx="5"/>
          </p:nvPr>
        </p:nvSpPr>
        <p:spPr/>
        <p:txBody>
          <a:bodyPr/>
          <a:lstStyle/>
          <a:p>
            <a:fld id="{D3961D42-DCEB-3A44-A9DA-399733240A65}" type="slidenum">
              <a:rPr lang="en-US" smtClean="0"/>
              <a:t>12</a:t>
            </a:fld>
            <a:endParaRPr lang="en-US"/>
          </a:p>
        </p:txBody>
      </p:sp>
    </p:spTree>
    <p:extLst>
      <p:ext uri="{BB962C8B-B14F-4D97-AF65-F5344CB8AC3E}">
        <p14:creationId xmlns:p14="http://schemas.microsoft.com/office/powerpoint/2010/main" val="2070171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6D25EB0-0F45-7E48-827F-CF36DA4C0AB4}" type="datetimeFigureOut">
              <a:rPr lang="en-US" smtClean="0"/>
              <a:t>3/18/21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296166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25EB0-0F45-7E48-827F-CF36DA4C0AB4}" type="datetimeFigureOut">
              <a:rPr lang="en-US" smtClean="0"/>
              <a:t>3/18/21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477715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25EB0-0F45-7E48-827F-CF36DA4C0AB4}" type="datetimeFigureOut">
              <a:rPr lang="en-US" smtClean="0"/>
              <a:t>3/18/21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31460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25EB0-0F45-7E48-827F-CF36DA4C0AB4}" type="datetimeFigureOut">
              <a:rPr lang="en-US" smtClean="0"/>
              <a:t>3/18/21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616579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25EB0-0F45-7E48-827F-CF36DA4C0AB4}" type="datetimeFigureOut">
              <a:rPr lang="en-US" smtClean="0"/>
              <a:t>3/18/21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2032996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D25EB0-0F45-7E48-827F-CF36DA4C0AB4}" type="datetimeFigureOut">
              <a:rPr lang="en-US" smtClean="0"/>
              <a:t>3/18/21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2102914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D25EB0-0F45-7E48-827F-CF36DA4C0AB4}" type="datetimeFigureOut">
              <a:rPr lang="en-US" smtClean="0"/>
              <a:t>3/18/21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401198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D25EB0-0F45-7E48-827F-CF36DA4C0AB4}" type="datetimeFigureOut">
              <a:rPr lang="en-US" smtClean="0"/>
              <a:t>3/18/21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984424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D25EB0-0F45-7E48-827F-CF36DA4C0AB4}" type="datetimeFigureOut">
              <a:rPr lang="en-US" smtClean="0"/>
              <a:t>3/18/21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80662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D25EB0-0F45-7E48-827F-CF36DA4C0AB4}" type="datetimeFigureOut">
              <a:rPr lang="en-US" smtClean="0"/>
              <a:t>3/18/21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69376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D25EB0-0F45-7E48-827F-CF36DA4C0AB4}" type="datetimeFigureOut">
              <a:rPr lang="en-US" smtClean="0"/>
              <a:t>3/18/21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38003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25EB0-0F45-7E48-827F-CF36DA4C0AB4}" type="datetimeFigureOut">
              <a:rPr lang="en-US" smtClean="0"/>
              <a:t>3/18/21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57A21-D538-574A-B332-055C511D67D9}" type="slidenum">
              <a:rPr lang="en-US" smtClean="0"/>
              <a:t>‹#›</a:t>
            </a:fld>
            <a:endParaRPr lang="en-US"/>
          </a:p>
        </p:txBody>
      </p:sp>
    </p:spTree>
    <p:extLst>
      <p:ext uri="{BB962C8B-B14F-4D97-AF65-F5344CB8AC3E}">
        <p14:creationId xmlns:p14="http://schemas.microsoft.com/office/powerpoint/2010/main" val="115456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04846"/>
            <a:ext cx="9144000" cy="2387600"/>
          </a:xfrm>
        </p:spPr>
        <p:txBody>
          <a:bodyPr/>
          <a:lstStyle/>
          <a:p>
            <a:r>
              <a:rPr lang="en-US" dirty="0">
                <a:solidFill>
                  <a:schemeClr val="bg1"/>
                </a:solidFill>
                <a:latin typeface="Times New Roman" panose="02020603050405020304" pitchFamily="18" charset="0"/>
                <a:cs typeface="Times New Roman" panose="02020603050405020304" pitchFamily="18" charset="0"/>
              </a:rPr>
              <a:t>Augustine’s Virtue Epistemology</a:t>
            </a:r>
          </a:p>
        </p:txBody>
      </p:sp>
      <p:sp>
        <p:nvSpPr>
          <p:cNvPr id="3" name="Subtitle 2"/>
          <p:cNvSpPr>
            <a:spLocks noGrp="1"/>
          </p:cNvSpPr>
          <p:nvPr>
            <p:ph type="subTitle"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A Theological Account of Knowledge and Personhood</a:t>
            </a:r>
          </a:p>
          <a:p>
            <a:endParaRPr lang="en-US" dirty="0">
              <a:solidFill>
                <a:schemeClr val="bg1"/>
              </a:solidFill>
              <a:latin typeface="Times New Roman" panose="02020603050405020304" pitchFamily="18" charset="0"/>
              <a:cs typeface="Times New Roman" panose="02020603050405020304" pitchFamily="18" charset="0"/>
            </a:endParaRPr>
          </a:p>
          <a:p>
            <a:r>
              <a:rPr lang="en-US" sz="1800" dirty="0">
                <a:solidFill>
                  <a:schemeClr val="bg1"/>
                </a:solidFill>
                <a:latin typeface="Times New Roman" panose="02020603050405020304" pitchFamily="18" charset="0"/>
                <a:cs typeface="Times New Roman" panose="02020603050405020304" pitchFamily="18" charset="0"/>
              </a:rPr>
              <a:t>A Presentation by Joseph Carson</a:t>
            </a:r>
          </a:p>
        </p:txBody>
      </p:sp>
    </p:spTree>
    <p:extLst>
      <p:ext uri="{BB962C8B-B14F-4D97-AF65-F5344CB8AC3E}">
        <p14:creationId xmlns:p14="http://schemas.microsoft.com/office/powerpoint/2010/main" val="594620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latin typeface="Times New Roman" panose="02020603050405020304" pitchFamily="18" charset="0"/>
                <a:cs typeface="Times New Roman" panose="02020603050405020304" pitchFamily="18" charset="0"/>
              </a:rPr>
              <a:t>Cont. of </a:t>
            </a:r>
            <a:r>
              <a:rPr lang="en-US" i="1" dirty="0">
                <a:solidFill>
                  <a:schemeClr val="bg1"/>
                </a:solidFill>
                <a:latin typeface="Times New Roman" panose="02020603050405020304" pitchFamily="18" charset="0"/>
                <a:cs typeface="Times New Roman" panose="02020603050405020304" pitchFamily="18" charset="0"/>
              </a:rPr>
              <a:t>On Free Choice of the Will</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88897"/>
            <a:ext cx="10515600" cy="4943664"/>
          </a:xfrm>
        </p:spPr>
        <p:txBody>
          <a:bodyPr>
            <a:normAutofit/>
          </a:bodyPr>
          <a:lstStyle/>
          <a:p>
            <a:pPr lvl="0"/>
            <a:r>
              <a:rPr lang="en-US" b="1" dirty="0">
                <a:solidFill>
                  <a:schemeClr val="bg1"/>
                </a:solidFill>
                <a:latin typeface="Times New Roman" panose="02020603050405020304" pitchFamily="18" charset="0"/>
                <a:cs typeface="Times New Roman" panose="02020603050405020304" pitchFamily="18" charset="0"/>
              </a:rPr>
              <a:t>(2.2, p. 31-32) Belief necessarily proceeds understanding: </a:t>
            </a:r>
            <a:r>
              <a:rPr lang="en-US" dirty="0">
                <a:solidFill>
                  <a:schemeClr val="bg1"/>
                </a:solidFill>
                <a:latin typeface="Times New Roman" panose="02020603050405020304" pitchFamily="18" charset="0"/>
                <a:cs typeface="Times New Roman" panose="02020603050405020304" pitchFamily="18" charset="0"/>
              </a:rPr>
              <a:t>At a critical point in his discussion, Augustine writes, “</a:t>
            </a:r>
            <a:r>
              <a:rPr lang="en-US" b="1" dirty="0">
                <a:solidFill>
                  <a:schemeClr val="bg1"/>
                </a:solidFill>
                <a:latin typeface="Times New Roman" panose="02020603050405020304" pitchFamily="18" charset="0"/>
                <a:cs typeface="Times New Roman" panose="02020603050405020304" pitchFamily="18" charset="0"/>
              </a:rPr>
              <a:t>For something that is believed but not known has not yet been found, and no one becomes ready to find God unless he first believes what he will afterwards know</a:t>
            </a:r>
            <a:r>
              <a:rPr lang="en-US" dirty="0">
                <a:solidFill>
                  <a:schemeClr val="bg1"/>
                </a:solidFill>
                <a:latin typeface="Times New Roman" panose="02020603050405020304" pitchFamily="18" charset="0"/>
                <a:cs typeface="Times New Roman" panose="02020603050405020304" pitchFamily="18" charset="0"/>
              </a:rPr>
              <a:t>.” Here (and in surrounding statements), Augustine seems to be </a:t>
            </a:r>
            <a:r>
              <a:rPr lang="en-US" b="1" dirty="0">
                <a:solidFill>
                  <a:schemeClr val="bg1"/>
                </a:solidFill>
                <a:latin typeface="Times New Roman" panose="02020603050405020304" pitchFamily="18" charset="0"/>
                <a:cs typeface="Times New Roman" panose="02020603050405020304" pitchFamily="18" charset="0"/>
              </a:rPr>
              <a:t>arguing that belief comes before knowledge</a:t>
            </a:r>
            <a:r>
              <a:rPr lang="en-US" dirty="0">
                <a:solidFill>
                  <a:schemeClr val="bg1"/>
                </a:solidFill>
                <a:latin typeface="Times New Roman" panose="02020603050405020304" pitchFamily="18" charset="0"/>
                <a:cs typeface="Times New Roman" panose="02020603050405020304" pitchFamily="18" charset="0"/>
              </a:rPr>
              <a:t>. </a:t>
            </a:r>
          </a:p>
          <a:p>
            <a:pPr lvl="1"/>
            <a:r>
              <a:rPr lang="en-US" b="1" u="sng" dirty="0">
                <a:solidFill>
                  <a:schemeClr val="bg1"/>
                </a:solidFill>
                <a:latin typeface="Times New Roman" panose="02020603050405020304" pitchFamily="18" charset="0"/>
                <a:cs typeface="Times New Roman" panose="02020603050405020304" pitchFamily="18" charset="0"/>
              </a:rPr>
              <a:t>Context</a:t>
            </a:r>
            <a:r>
              <a:rPr lang="en-US" b="1" dirty="0">
                <a:solidFill>
                  <a:schemeClr val="bg1"/>
                </a:solidFill>
                <a:latin typeface="Times New Roman" panose="02020603050405020304" pitchFamily="18" charset="0"/>
                <a:cs typeface="Times New Roman" panose="02020603050405020304" pitchFamily="18" charset="0"/>
              </a:rPr>
              <a:t>: </a:t>
            </a:r>
            <a:r>
              <a:rPr lang="en-US" dirty="0">
                <a:solidFill>
                  <a:schemeClr val="bg1"/>
                </a:solidFill>
                <a:latin typeface="Times New Roman" panose="02020603050405020304" pitchFamily="18" charset="0"/>
                <a:cs typeface="Times New Roman" panose="02020603050405020304" pitchFamily="18" charset="0"/>
              </a:rPr>
              <a:t>In book two of On Free Choice of the Will, Augustine presents an argument on the nature of discovering knowledge. Though multiple interpretations of Augustine are likely reasonable (e.g., rationalism, empiricism, etc.), he does seem to make more of a </a:t>
            </a:r>
            <a:r>
              <a:rPr lang="en-US" dirty="0" err="1">
                <a:solidFill>
                  <a:schemeClr val="bg1"/>
                </a:solidFill>
                <a:latin typeface="Times New Roman" panose="02020603050405020304" pitchFamily="18" charset="0"/>
                <a:cs typeface="Times New Roman" panose="02020603050405020304" pitchFamily="18" charset="0"/>
              </a:rPr>
              <a:t>presuppositionalist</a:t>
            </a:r>
            <a:r>
              <a:rPr lang="en-US" dirty="0">
                <a:solidFill>
                  <a:schemeClr val="bg1"/>
                </a:solidFill>
                <a:latin typeface="Times New Roman" panose="02020603050405020304" pitchFamily="18" charset="0"/>
                <a:cs typeface="Times New Roman" panose="02020603050405020304" pitchFamily="18" charset="0"/>
              </a:rPr>
              <a:t> case in one particular passage of book two. </a:t>
            </a:r>
          </a:p>
        </p:txBody>
      </p:sp>
    </p:spTree>
    <p:extLst>
      <p:ext uri="{BB962C8B-B14F-4D97-AF65-F5344CB8AC3E}">
        <p14:creationId xmlns:p14="http://schemas.microsoft.com/office/powerpoint/2010/main" val="802984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Cont. of </a:t>
            </a:r>
            <a:r>
              <a:rPr lang="en-US" i="1" dirty="0">
                <a:solidFill>
                  <a:schemeClr val="bg1"/>
                </a:solidFill>
                <a:latin typeface="Times New Roman" panose="02020603050405020304" pitchFamily="18" charset="0"/>
                <a:cs typeface="Times New Roman" panose="02020603050405020304" pitchFamily="18" charset="0"/>
              </a:rPr>
              <a:t>On Free Choice of the Will</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At the end of book 2 chapter 2, Augustine suggests that something like </a:t>
            </a:r>
            <a:r>
              <a:rPr lang="en-US" b="1" dirty="0">
                <a:solidFill>
                  <a:schemeClr val="bg1"/>
                </a:solidFill>
                <a:latin typeface="Times New Roman" panose="02020603050405020304" pitchFamily="18" charset="0"/>
                <a:cs typeface="Times New Roman" panose="02020603050405020304" pitchFamily="18" charset="0"/>
              </a:rPr>
              <a:t>virtue epistemology </a:t>
            </a:r>
            <a:r>
              <a:rPr lang="en-US" dirty="0">
                <a:solidFill>
                  <a:schemeClr val="bg1"/>
                </a:solidFill>
                <a:latin typeface="Times New Roman" panose="02020603050405020304" pitchFamily="18" charset="0"/>
                <a:cs typeface="Times New Roman" panose="02020603050405020304" pitchFamily="18" charset="0"/>
              </a:rPr>
              <a:t>is central to his argument. Augustine says, “For we must believe that better people, even in this earthly life, and all good and pious people in the next, see and possess these things [i.e., knowledge of God and evil] more clearly and completely” (2.2, p. 32-33).</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3975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76746"/>
            <a:ext cx="10515600" cy="808582"/>
          </a:xfrm>
        </p:spPr>
        <p:txBody>
          <a:bodyPr/>
          <a:lstStyle/>
          <a:p>
            <a:pPr algn="ctr"/>
            <a:r>
              <a:rPr lang="en-US" i="1" dirty="0">
                <a:solidFill>
                  <a:schemeClr val="bg1"/>
                </a:solidFill>
                <a:latin typeface="Times New Roman" panose="02020603050405020304" pitchFamily="18" charset="0"/>
                <a:cs typeface="Times New Roman" panose="02020603050405020304" pitchFamily="18" charset="0"/>
              </a:rPr>
              <a:t>Teaching Christianity</a:t>
            </a:r>
          </a:p>
        </p:txBody>
      </p:sp>
      <p:sp>
        <p:nvSpPr>
          <p:cNvPr id="3" name="Content Placeholder 2"/>
          <p:cNvSpPr>
            <a:spLocks noGrp="1"/>
          </p:cNvSpPr>
          <p:nvPr>
            <p:ph idx="1"/>
          </p:nvPr>
        </p:nvSpPr>
        <p:spPr>
          <a:xfrm>
            <a:off x="838200" y="1085328"/>
            <a:ext cx="10515600" cy="5397359"/>
          </a:xfrm>
        </p:spPr>
        <p:txBody>
          <a:bodyPr>
            <a:normAutofit fontScale="85000" lnSpcReduction="20000"/>
          </a:bodyPr>
          <a:lstStyle/>
          <a:p>
            <a:r>
              <a:rPr lang="en-US" dirty="0">
                <a:solidFill>
                  <a:schemeClr val="bg1"/>
                </a:solidFill>
                <a:latin typeface="Times New Roman" panose="02020603050405020304" pitchFamily="18" charset="0"/>
                <a:cs typeface="Times New Roman" panose="02020603050405020304" pitchFamily="18" charset="0"/>
              </a:rPr>
              <a:t>In </a:t>
            </a:r>
            <a:r>
              <a:rPr lang="en-US" i="1" dirty="0">
                <a:solidFill>
                  <a:schemeClr val="bg1"/>
                </a:solidFill>
                <a:latin typeface="Times New Roman" panose="02020603050405020304" pitchFamily="18" charset="0"/>
                <a:cs typeface="Times New Roman" panose="02020603050405020304" pitchFamily="18" charset="0"/>
              </a:rPr>
              <a:t>Teaching Christianity</a:t>
            </a:r>
            <a:r>
              <a:rPr lang="en-US" dirty="0">
                <a:solidFill>
                  <a:schemeClr val="bg1"/>
                </a:solidFill>
                <a:latin typeface="Times New Roman" panose="02020603050405020304" pitchFamily="18" charset="0"/>
                <a:cs typeface="Times New Roman" panose="02020603050405020304" pitchFamily="18" charset="0"/>
              </a:rPr>
              <a:t>, Augustine outlines how Christian teachers should find the truth and how they should communicate the truth of the Gospel to other Christians. </a:t>
            </a:r>
          </a:p>
          <a:p>
            <a:r>
              <a:rPr lang="en-US" dirty="0">
                <a:solidFill>
                  <a:schemeClr val="bg1"/>
                </a:solidFill>
                <a:latin typeface="Times New Roman" panose="02020603050405020304" pitchFamily="18" charset="0"/>
                <a:cs typeface="Times New Roman" panose="02020603050405020304" pitchFamily="18" charset="0"/>
              </a:rPr>
              <a:t>(1.10.10, p. 114) “That [i.e., people being conditioned to love the ‘dark’] is why, since we are meant to enjoy that truth, which is unchangeably alive, and since it is in its light that God the Trinity, author and maker of the universe, provides for all the things he has made, </a:t>
            </a:r>
            <a:r>
              <a:rPr lang="en-US" dirty="0">
                <a:solidFill>
                  <a:srgbClr val="FFFF00"/>
                </a:solidFill>
                <a:latin typeface="Times New Roman" panose="02020603050405020304" pitchFamily="18" charset="0"/>
                <a:cs typeface="Times New Roman" panose="02020603050405020304" pitchFamily="18" charset="0"/>
              </a:rPr>
              <a:t>our minds have to be purified, to enable them to perceive that light, and to cling to it once perceived. We should think of this purification process as being a kind of walk, a kind of voyage toward our home country</a:t>
            </a:r>
            <a:r>
              <a:rPr lang="en-US" dirty="0">
                <a:solidFill>
                  <a:schemeClr val="bg1"/>
                </a:solidFill>
                <a:latin typeface="Times New Roman" panose="02020603050405020304" pitchFamily="18" charset="0"/>
                <a:cs typeface="Times New Roman" panose="02020603050405020304" pitchFamily="18" charset="0"/>
              </a:rPr>
              <a:t>. We do not draw near, after all, by movement in place to the one who is present everywhere, but </a:t>
            </a:r>
            <a:r>
              <a:rPr lang="en-US" dirty="0">
                <a:solidFill>
                  <a:srgbClr val="FFFF00"/>
                </a:solidFill>
                <a:latin typeface="Times New Roman" panose="02020603050405020304" pitchFamily="18" charset="0"/>
                <a:cs typeface="Times New Roman" panose="02020603050405020304" pitchFamily="18" charset="0"/>
              </a:rPr>
              <a:t>by honest commitment and good behavior</a:t>
            </a:r>
            <a:r>
              <a:rPr lang="en-US" dirty="0">
                <a:solidFill>
                  <a:schemeClr val="bg1"/>
                </a:solidFill>
                <a:latin typeface="Times New Roman" panose="02020603050405020304" pitchFamily="18" charset="0"/>
                <a:cs typeface="Times New Roman" panose="02020603050405020304" pitchFamily="18" charset="0"/>
              </a:rPr>
              <a:t>. Of this we would be quite incapable, unless </a:t>
            </a:r>
            <a:r>
              <a:rPr lang="en-US" dirty="0">
                <a:solidFill>
                  <a:srgbClr val="FFFF00"/>
                </a:solidFill>
                <a:latin typeface="Times New Roman" panose="02020603050405020304" pitchFamily="18" charset="0"/>
                <a:cs typeface="Times New Roman" panose="02020603050405020304" pitchFamily="18" charset="0"/>
              </a:rPr>
              <a:t>Wisdom herself </a:t>
            </a:r>
            <a:r>
              <a:rPr lang="en-US" dirty="0">
                <a:solidFill>
                  <a:schemeClr val="bg1"/>
                </a:solidFill>
                <a:latin typeface="Times New Roman" panose="02020603050405020304" pitchFamily="18" charset="0"/>
                <a:cs typeface="Times New Roman" panose="02020603050405020304" pitchFamily="18" charset="0"/>
              </a:rPr>
              <a:t>had seen fit to adapt herself even to such infirmity as ours, and </a:t>
            </a:r>
            <a:r>
              <a:rPr lang="en-US" dirty="0">
                <a:solidFill>
                  <a:srgbClr val="FFFF00"/>
                </a:solidFill>
                <a:latin typeface="Times New Roman" panose="02020603050405020304" pitchFamily="18" charset="0"/>
                <a:cs typeface="Times New Roman" panose="02020603050405020304" pitchFamily="18" charset="0"/>
              </a:rPr>
              <a:t>had given us an example of how to live, in no other mode than the human one</a:t>
            </a:r>
            <a:r>
              <a:rPr lang="en-US" dirty="0">
                <a:solidFill>
                  <a:schemeClr val="bg1"/>
                </a:solidFill>
                <a:latin typeface="Times New Roman" panose="02020603050405020304" pitchFamily="18" charset="0"/>
                <a:cs typeface="Times New Roman" panose="02020603050405020304" pitchFamily="18" charset="0"/>
              </a:rPr>
              <a:t>, because we too are human . . .. So since she herself is our home, she also made herself for us into the way home.”</a:t>
            </a:r>
          </a:p>
          <a:p>
            <a:pPr lvl="1"/>
            <a:r>
              <a:rPr lang="en-US" b="1" u="sng" dirty="0">
                <a:solidFill>
                  <a:schemeClr val="bg1"/>
                </a:solidFill>
                <a:latin typeface="Times New Roman" panose="02020603050405020304" pitchFamily="18" charset="0"/>
                <a:cs typeface="Times New Roman" panose="02020603050405020304" pitchFamily="18" charset="0"/>
              </a:rPr>
              <a:t>Context</a:t>
            </a:r>
            <a:r>
              <a:rPr lang="en-US" dirty="0">
                <a:solidFill>
                  <a:schemeClr val="bg1"/>
                </a:solidFill>
                <a:latin typeface="Times New Roman" panose="02020603050405020304" pitchFamily="18" charset="0"/>
                <a:cs typeface="Times New Roman" panose="02020603050405020304" pitchFamily="18" charset="0"/>
              </a:rPr>
              <a:t>: Augustine is beginning his analysis of how a person attains a purified mind. He begins by describing how the incarnate son of God set the example for us to become purified.</a:t>
            </a:r>
          </a:p>
          <a:p>
            <a:pPr lvl="1"/>
            <a:r>
              <a:rPr lang="en-US" b="1" u="sng" dirty="0">
                <a:solidFill>
                  <a:schemeClr val="bg1"/>
                </a:solidFill>
                <a:latin typeface="Times New Roman" panose="02020603050405020304" pitchFamily="18" charset="0"/>
                <a:cs typeface="Times New Roman" panose="02020603050405020304" pitchFamily="18" charset="0"/>
              </a:rPr>
              <a:t>Meaning</a:t>
            </a:r>
            <a:r>
              <a:rPr lang="en-US" dirty="0">
                <a:solidFill>
                  <a:schemeClr val="bg1"/>
                </a:solidFill>
                <a:latin typeface="Times New Roman" panose="02020603050405020304" pitchFamily="18" charset="0"/>
                <a:cs typeface="Times New Roman" panose="02020603050405020304" pitchFamily="18" charset="0"/>
              </a:rPr>
              <a:t>: We must be purified, which is the process of traveling home to God. This process is done by honest commitment and good behavior. Further, it is only possible because Jesus became a man and set the example and path for us.</a:t>
            </a:r>
          </a:p>
        </p:txBody>
      </p:sp>
    </p:spTree>
    <p:extLst>
      <p:ext uri="{BB962C8B-B14F-4D97-AF65-F5344CB8AC3E}">
        <p14:creationId xmlns:p14="http://schemas.microsoft.com/office/powerpoint/2010/main" val="1485724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latin typeface="Times New Roman" panose="02020603050405020304" pitchFamily="18" charset="0"/>
                <a:cs typeface="Times New Roman" panose="02020603050405020304" pitchFamily="18" charset="0"/>
              </a:rPr>
              <a:t>Cont. of </a:t>
            </a:r>
            <a:r>
              <a:rPr lang="en-US" i="1" dirty="0">
                <a:solidFill>
                  <a:schemeClr val="bg1"/>
                </a:solidFill>
                <a:latin typeface="Times New Roman" panose="02020603050405020304" pitchFamily="18" charset="0"/>
                <a:cs typeface="Times New Roman" panose="02020603050405020304" pitchFamily="18" charset="0"/>
              </a:rPr>
              <a:t>Teaching Christianity</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(2.41.62, p. 171-172) “But the students of the divine scriptures, instructed in this manner, begin to approach the task of searching them, they should never stop reflecting on the maxim of the apostle’s, </a:t>
            </a:r>
            <a:r>
              <a:rPr lang="en-US" i="1" dirty="0">
                <a:solidFill>
                  <a:schemeClr val="bg1"/>
                </a:solidFill>
                <a:latin typeface="Times New Roman" panose="02020603050405020304" pitchFamily="18" charset="0"/>
                <a:cs typeface="Times New Roman" panose="02020603050405020304" pitchFamily="18" charset="0"/>
              </a:rPr>
              <a:t>knowledge puffs up, love builds up</a:t>
            </a:r>
            <a:r>
              <a:rPr lang="en-US" dirty="0">
                <a:solidFill>
                  <a:schemeClr val="bg1"/>
                </a:solidFill>
                <a:latin typeface="Times New Roman" panose="02020603050405020304" pitchFamily="18" charset="0"/>
                <a:cs typeface="Times New Roman" panose="02020603050405020304" pitchFamily="18" charset="0"/>
              </a:rPr>
              <a:t> (1 Cor 8:1) . . .. [A]</a:t>
            </a:r>
            <a:r>
              <a:rPr lang="en-US" dirty="0" err="1">
                <a:solidFill>
                  <a:schemeClr val="bg1"/>
                </a:solidFill>
                <a:latin typeface="Times New Roman" panose="02020603050405020304" pitchFamily="18" charset="0"/>
                <a:cs typeface="Times New Roman" panose="02020603050405020304" pitchFamily="18" charset="0"/>
              </a:rPr>
              <a:t>fter</a:t>
            </a:r>
            <a:r>
              <a:rPr lang="en-US" dirty="0">
                <a:solidFill>
                  <a:schemeClr val="bg1"/>
                </a:solidFill>
                <a:latin typeface="Times New Roman" panose="02020603050405020304" pitchFamily="18" charset="0"/>
                <a:cs typeface="Times New Roman" panose="02020603050405020304" pitchFamily="18" charset="0"/>
              </a:rPr>
              <a:t> they [i.e., Israelites in Egypt] had been told to mark or sign the door posts with blood of the lamb, were themselves signed or marked </a:t>
            </a:r>
            <a:r>
              <a:rPr lang="en-US" i="1" dirty="0">
                <a:solidFill>
                  <a:schemeClr val="bg1"/>
                </a:solidFill>
                <a:latin typeface="Times New Roman" panose="02020603050405020304" pitchFamily="18" charset="0"/>
                <a:cs typeface="Times New Roman" panose="02020603050405020304" pitchFamily="18" charset="0"/>
              </a:rPr>
              <a:t>with hyssop</a:t>
            </a:r>
            <a:r>
              <a:rPr lang="en-US" dirty="0">
                <a:solidFill>
                  <a:schemeClr val="bg1"/>
                </a:solidFill>
                <a:latin typeface="Times New Roman" panose="02020603050405020304" pitchFamily="18" charset="0"/>
                <a:cs typeface="Times New Roman" panose="02020603050405020304" pitchFamily="18" charset="0"/>
              </a:rPr>
              <a:t> (Ex 12:22)—this is a humble and gentle herb, and there is nothing stronger or more penetrating than its roots—</a:t>
            </a:r>
            <a:r>
              <a:rPr lang="en-US" i="1" dirty="0">
                <a:solidFill>
                  <a:schemeClr val="bg1"/>
                </a:solidFill>
                <a:latin typeface="Times New Roman" panose="02020603050405020304" pitchFamily="18" charset="0"/>
                <a:cs typeface="Times New Roman" panose="02020603050405020304" pitchFamily="18" charset="0"/>
              </a:rPr>
              <a:t>so that rooted and founded in love, we may be able to comprehend with all the saints what is the breadth and length and height and depth</a:t>
            </a:r>
            <a:r>
              <a:rPr lang="en-US" dirty="0">
                <a:solidFill>
                  <a:schemeClr val="bg1"/>
                </a:solidFill>
                <a:latin typeface="Times New Roman" panose="02020603050405020304" pitchFamily="18" charset="0"/>
                <a:cs typeface="Times New Roman" panose="02020603050405020304" pitchFamily="18" charset="0"/>
              </a:rPr>
              <a:t>, that is to say, the Lord’s cross.”</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455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latin typeface="Times New Roman" panose="02020603050405020304" pitchFamily="18" charset="0"/>
                <a:cs typeface="Times New Roman" panose="02020603050405020304" pitchFamily="18" charset="0"/>
              </a:rPr>
              <a:t>Cont. of </a:t>
            </a:r>
            <a:r>
              <a:rPr lang="en-US" i="1" dirty="0">
                <a:solidFill>
                  <a:schemeClr val="bg1"/>
                </a:solidFill>
                <a:latin typeface="Times New Roman" panose="02020603050405020304" pitchFamily="18" charset="0"/>
                <a:cs typeface="Times New Roman" panose="02020603050405020304" pitchFamily="18" charset="0"/>
              </a:rPr>
              <a:t>Teaching Christianity</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(2.41.62, p. 172) “This sign of the cross encompasses the whole of Christian activity: doing good works in Christ and persevering in adhering to him; hoping for heavenly things, not profaning the sacraments. Purified by this kind of activity, we shall have the capacity </a:t>
            </a:r>
            <a:r>
              <a:rPr lang="en-US" i="1" dirty="0">
                <a:solidFill>
                  <a:schemeClr val="bg1"/>
                </a:solidFill>
                <a:latin typeface="Times New Roman" panose="02020603050405020304" pitchFamily="18" charset="0"/>
                <a:cs typeface="Times New Roman" panose="02020603050405020304" pitchFamily="18" charset="0"/>
              </a:rPr>
              <a:t>to know also the love of Christ which surpasses all knowledge</a:t>
            </a:r>
            <a:r>
              <a:rPr lang="en-US" dirty="0">
                <a:solidFill>
                  <a:schemeClr val="bg1"/>
                </a:solidFill>
                <a:latin typeface="Times New Roman" panose="02020603050405020304" pitchFamily="18" charset="0"/>
                <a:cs typeface="Times New Roman" panose="02020603050405020304" pitchFamily="18" charset="0"/>
              </a:rPr>
              <a:t>, in which he through whom all things were made is equal to the Father, </a:t>
            </a:r>
            <a:r>
              <a:rPr lang="en-US" i="1" dirty="0">
                <a:solidFill>
                  <a:schemeClr val="bg1"/>
                </a:solidFill>
                <a:latin typeface="Times New Roman" panose="02020603050405020304" pitchFamily="18" charset="0"/>
                <a:cs typeface="Times New Roman" panose="02020603050405020304" pitchFamily="18" charset="0"/>
              </a:rPr>
              <a:t>so that we may be filled with all the fulness of God</a:t>
            </a:r>
            <a:r>
              <a:rPr lang="en-US" dirty="0">
                <a:solidFill>
                  <a:schemeClr val="bg1"/>
                </a:solidFill>
                <a:latin typeface="Times New Roman" panose="02020603050405020304" pitchFamily="18" charset="0"/>
                <a:cs typeface="Times New Roman" panose="02020603050405020304" pitchFamily="18" charset="0"/>
              </a:rPr>
              <a:t> (Eph 3:17-19).” </a:t>
            </a:r>
          </a:p>
        </p:txBody>
      </p:sp>
    </p:spTree>
    <p:extLst>
      <p:ext uri="{BB962C8B-B14F-4D97-AF65-F5344CB8AC3E}">
        <p14:creationId xmlns:p14="http://schemas.microsoft.com/office/powerpoint/2010/main" val="3489957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2486"/>
            <a:ext cx="10515600" cy="580028"/>
          </a:xfrm>
        </p:spPr>
        <p:txBody>
          <a:bodyPr>
            <a:normAutofit fontScale="90000"/>
          </a:bodyPr>
          <a:lstStyle/>
          <a:p>
            <a:pPr algn="ctr"/>
            <a:r>
              <a:rPr lang="en-US" dirty="0">
                <a:solidFill>
                  <a:schemeClr val="bg1"/>
                </a:solidFill>
                <a:latin typeface="Times New Roman" panose="02020603050405020304" pitchFamily="18" charset="0"/>
                <a:cs typeface="Times New Roman" panose="02020603050405020304" pitchFamily="18" charset="0"/>
              </a:rPr>
              <a:t>Cont. of </a:t>
            </a:r>
            <a:r>
              <a:rPr lang="en-US" i="1" dirty="0">
                <a:solidFill>
                  <a:schemeClr val="bg1"/>
                </a:solidFill>
                <a:latin typeface="Times New Roman" panose="02020603050405020304" pitchFamily="18" charset="0"/>
                <a:cs typeface="Times New Roman" panose="02020603050405020304" pitchFamily="18" charset="0"/>
              </a:rPr>
              <a:t>Teaching Christianity</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32514"/>
            <a:ext cx="10515600" cy="5773001"/>
          </a:xfrm>
        </p:spPr>
        <p:txBody>
          <a:bodyPr>
            <a:normAutofit fontScale="77500" lnSpcReduction="20000"/>
          </a:bodyPr>
          <a:lstStyle/>
          <a:p>
            <a:r>
              <a:rPr lang="en-US" dirty="0">
                <a:solidFill>
                  <a:schemeClr val="bg1"/>
                </a:solidFill>
                <a:latin typeface="Times New Roman" panose="02020603050405020304" pitchFamily="18" charset="0"/>
                <a:cs typeface="Times New Roman" panose="02020603050405020304" pitchFamily="18" charset="0"/>
              </a:rPr>
              <a:t>(3.1.1, p. 175) “Those [1] who fear God are conscientious about seeking his will in the scriptures. And so, being gentle with [2] the spirit of piety, [3] to preserve them from a love of rivalry; [4] well equipped too with a knowledge of languages, to save them from getting stuck over unknown words and expressions; [5] well equipped also with a knowledge of a number of things that are necessary, lest they should be ignorant of the force and nature of things that are mentioned by way of comparison; assisted as well by [6] the accuracy of their copies of the text, which a conscientious and expert work of correction has procured them—they must come now thus well furnished, to the discussion and solution of the ambiguities of the scriptures.”</a:t>
            </a:r>
          </a:p>
          <a:p>
            <a:pPr lvl="0"/>
            <a:r>
              <a:rPr lang="en-US" b="1" dirty="0">
                <a:solidFill>
                  <a:schemeClr val="bg1"/>
                </a:solidFill>
                <a:latin typeface="Times New Roman" panose="02020603050405020304" pitchFamily="18" charset="0"/>
                <a:cs typeface="Times New Roman" panose="02020603050405020304" pitchFamily="18" charset="0"/>
              </a:rPr>
              <a:t>Context:</a:t>
            </a:r>
            <a:r>
              <a:rPr lang="en-US" dirty="0">
                <a:solidFill>
                  <a:schemeClr val="bg1"/>
                </a:solidFill>
                <a:latin typeface="Times New Roman" panose="02020603050405020304" pitchFamily="18" charset="0"/>
                <a:cs typeface="Times New Roman" panose="02020603050405020304" pitchFamily="18" charset="0"/>
              </a:rPr>
              <a:t> This is the opening paragraph of book three, and it is a summary of what he has previously discussed.</a:t>
            </a:r>
          </a:p>
          <a:p>
            <a:pPr lvl="0"/>
            <a:r>
              <a:rPr lang="en-US" b="1" dirty="0">
                <a:solidFill>
                  <a:schemeClr val="bg1"/>
                </a:solidFill>
                <a:latin typeface="Times New Roman" panose="02020603050405020304" pitchFamily="18" charset="0"/>
                <a:cs typeface="Times New Roman" panose="02020603050405020304" pitchFamily="18" charset="0"/>
              </a:rPr>
              <a:t>Meaning:</a:t>
            </a:r>
            <a:r>
              <a:rPr lang="en-US" dirty="0">
                <a:solidFill>
                  <a:schemeClr val="bg1"/>
                </a:solidFill>
                <a:latin typeface="Times New Roman" panose="02020603050405020304" pitchFamily="18" charset="0"/>
                <a:cs typeface="Times New Roman" panose="02020603050405020304" pitchFamily="18" charset="0"/>
              </a:rPr>
              <a:t> In this passage, Augustine clearly states what a “well furnished” student of Scripture will be like. Such a student of Scripture will minimally have three features:</a:t>
            </a:r>
          </a:p>
          <a:p>
            <a:pPr lvl="1"/>
            <a:r>
              <a:rPr lang="en-US" b="1" dirty="0">
                <a:solidFill>
                  <a:schemeClr val="bg1"/>
                </a:solidFill>
                <a:latin typeface="Times New Roman" panose="02020603050405020304" pitchFamily="18" charset="0"/>
                <a:cs typeface="Times New Roman" panose="02020603050405020304" pitchFamily="18" charset="0"/>
              </a:rPr>
              <a:t>A properly furnished student will have:</a:t>
            </a:r>
            <a:endParaRPr lang="en-US" dirty="0">
              <a:solidFill>
                <a:schemeClr val="bg1"/>
              </a:solidFill>
              <a:latin typeface="Times New Roman" panose="02020603050405020304" pitchFamily="18" charset="0"/>
              <a:cs typeface="Times New Roman" panose="02020603050405020304" pitchFamily="18" charset="0"/>
            </a:endParaRPr>
          </a:p>
          <a:p>
            <a:pPr lvl="1"/>
            <a:r>
              <a:rPr lang="en-US" dirty="0">
                <a:solidFill>
                  <a:schemeClr val="bg1"/>
                </a:solidFill>
                <a:latin typeface="Times New Roman" panose="02020603050405020304" pitchFamily="18" charset="0"/>
                <a:cs typeface="Times New Roman" panose="02020603050405020304" pitchFamily="18" charset="0"/>
              </a:rPr>
              <a:t>(1) a fear of God</a:t>
            </a:r>
          </a:p>
          <a:p>
            <a:pPr lvl="1"/>
            <a:r>
              <a:rPr lang="en-US" dirty="0">
                <a:solidFill>
                  <a:schemeClr val="bg1"/>
                </a:solidFill>
                <a:latin typeface="Times New Roman" panose="02020603050405020304" pitchFamily="18" charset="0"/>
                <a:cs typeface="Times New Roman" panose="02020603050405020304" pitchFamily="18" charset="0"/>
              </a:rPr>
              <a:t>(2) a spirit of piety</a:t>
            </a:r>
          </a:p>
          <a:p>
            <a:pPr lvl="1"/>
            <a:r>
              <a:rPr lang="en-US" dirty="0">
                <a:solidFill>
                  <a:schemeClr val="bg1"/>
                </a:solidFill>
                <a:latin typeface="Times New Roman" panose="02020603050405020304" pitchFamily="18" charset="0"/>
                <a:cs typeface="Times New Roman" panose="02020603050405020304" pitchFamily="18" charset="0"/>
              </a:rPr>
              <a:t>(3) properly ordered loves</a:t>
            </a:r>
          </a:p>
          <a:p>
            <a:pPr lvl="1"/>
            <a:r>
              <a:rPr lang="en-US" dirty="0">
                <a:solidFill>
                  <a:schemeClr val="bg1"/>
                </a:solidFill>
                <a:latin typeface="Times New Roman" panose="02020603050405020304" pitchFamily="18" charset="0"/>
                <a:cs typeface="Times New Roman" panose="02020603050405020304" pitchFamily="18" charset="0"/>
              </a:rPr>
              <a:t>(4) a working grasp of languages (Greek, Hebrew, and native language)</a:t>
            </a:r>
          </a:p>
          <a:p>
            <a:pPr lvl="1"/>
            <a:r>
              <a:rPr lang="en-US" dirty="0">
                <a:solidFill>
                  <a:schemeClr val="bg1"/>
                </a:solidFill>
                <a:latin typeface="Times New Roman" panose="02020603050405020304" pitchFamily="18" charset="0"/>
                <a:cs typeface="Times New Roman" panose="02020603050405020304" pitchFamily="18" charset="0"/>
              </a:rPr>
              <a:t>(5) a knowledge of things in themselves—what Augustine was talking about in book 2 (i.e., the need to know natural things and things in culture in order to understand ambiguities in Scripture)</a:t>
            </a:r>
          </a:p>
          <a:p>
            <a:pPr lvl="1"/>
            <a:r>
              <a:rPr lang="en-US" dirty="0">
                <a:solidFill>
                  <a:schemeClr val="bg1"/>
                </a:solidFill>
                <a:latin typeface="Times New Roman" panose="02020603050405020304" pitchFamily="18" charset="0"/>
                <a:cs typeface="Times New Roman" panose="02020603050405020304" pitchFamily="18" charset="0"/>
              </a:rPr>
              <a:t>(6) a set of accurate copies and resources of the Scriptures</a:t>
            </a:r>
          </a:p>
          <a:p>
            <a:pPr marL="0" indent="0">
              <a:buNone/>
            </a:pP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616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2486"/>
            <a:ext cx="10515600" cy="580028"/>
          </a:xfrm>
        </p:spPr>
        <p:txBody>
          <a:bodyPr>
            <a:normAutofit fontScale="90000"/>
          </a:bodyPr>
          <a:lstStyle/>
          <a:p>
            <a:pPr algn="ctr"/>
            <a:r>
              <a:rPr lang="en-US" dirty="0">
                <a:solidFill>
                  <a:schemeClr val="bg1"/>
                </a:solidFill>
                <a:latin typeface="Times New Roman" panose="02020603050405020304" pitchFamily="18" charset="0"/>
                <a:cs typeface="Times New Roman" panose="02020603050405020304" pitchFamily="18" charset="0"/>
              </a:rPr>
              <a:t>Cont. of </a:t>
            </a:r>
            <a:r>
              <a:rPr lang="en-US" i="1" dirty="0">
                <a:solidFill>
                  <a:schemeClr val="bg1"/>
                </a:solidFill>
                <a:latin typeface="Times New Roman" panose="02020603050405020304" pitchFamily="18" charset="0"/>
                <a:cs typeface="Times New Roman" panose="02020603050405020304" pitchFamily="18" charset="0"/>
              </a:rPr>
              <a:t>Teaching Christianity</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32514"/>
            <a:ext cx="10515600" cy="5773001"/>
          </a:xfrm>
        </p:spPr>
        <p:txBody>
          <a:bodyPr>
            <a:normAutofit lnSpcReduction="10000"/>
          </a:bodyPr>
          <a:lstStyle/>
          <a:p>
            <a:r>
              <a:rPr lang="en-US" dirty="0">
                <a:solidFill>
                  <a:schemeClr val="bg1"/>
                </a:solidFill>
                <a:latin typeface="Times New Roman" panose="02020603050405020304" pitchFamily="18" charset="0"/>
                <a:cs typeface="Times New Roman" panose="02020603050405020304" pitchFamily="18" charset="0"/>
              </a:rPr>
              <a:t>As we have read in four of his writings (i.e., </a:t>
            </a:r>
            <a:r>
              <a:rPr lang="en-US" i="1" dirty="0">
                <a:solidFill>
                  <a:schemeClr val="bg1"/>
                </a:solidFill>
                <a:latin typeface="Times New Roman" panose="02020603050405020304" pitchFamily="18" charset="0"/>
                <a:cs typeface="Times New Roman" panose="02020603050405020304" pitchFamily="18" charset="0"/>
              </a:rPr>
              <a:t>The Soliloquies, The Teacher, On Free Choice of the Will, and Teaching Christianity</a:t>
            </a:r>
            <a:r>
              <a:rPr lang="en-US" dirty="0">
                <a:solidFill>
                  <a:schemeClr val="bg1"/>
                </a:solidFill>
                <a:latin typeface="Times New Roman" panose="02020603050405020304" pitchFamily="18" charset="0"/>
                <a:cs typeface="Times New Roman" panose="02020603050405020304" pitchFamily="18" charset="0"/>
              </a:rPr>
              <a:t>), Augustine developed a kind of virtue epistemology that articulates how faith, hope, and love are necessary for a proper Christian understanding of God and the world. </a:t>
            </a:r>
          </a:p>
          <a:p>
            <a:r>
              <a:rPr lang="en-US" dirty="0">
                <a:solidFill>
                  <a:schemeClr val="bg1"/>
                </a:solidFill>
                <a:latin typeface="Times New Roman" panose="02020603050405020304" pitchFamily="18" charset="0"/>
                <a:cs typeface="Times New Roman" panose="02020603050405020304" pitchFamily="18" charset="0"/>
              </a:rPr>
              <a:t>In </a:t>
            </a:r>
            <a:r>
              <a:rPr lang="en-US" i="1" dirty="0">
                <a:solidFill>
                  <a:schemeClr val="bg1"/>
                </a:solidFill>
                <a:latin typeface="Times New Roman" panose="02020603050405020304" pitchFamily="18" charset="0"/>
                <a:cs typeface="Times New Roman" panose="02020603050405020304" pitchFamily="18" charset="0"/>
              </a:rPr>
              <a:t>The Soliloquies</a:t>
            </a:r>
            <a:r>
              <a:rPr lang="en-US" dirty="0">
                <a:solidFill>
                  <a:schemeClr val="bg1"/>
                </a:solidFill>
                <a:latin typeface="Times New Roman" panose="02020603050405020304" pitchFamily="18" charset="0"/>
                <a:cs typeface="Times New Roman" panose="02020603050405020304" pitchFamily="18" charset="0"/>
              </a:rPr>
              <a:t>, we learned of Augustine’s understanding that faith, hope, and love are integral to Christians’ intellectual sight.</a:t>
            </a:r>
          </a:p>
          <a:p>
            <a:r>
              <a:rPr lang="en-US" dirty="0">
                <a:solidFill>
                  <a:schemeClr val="bg1"/>
                </a:solidFill>
                <a:latin typeface="Times New Roman" panose="02020603050405020304" pitchFamily="18" charset="0"/>
                <a:cs typeface="Times New Roman" panose="02020603050405020304" pitchFamily="18" charset="0"/>
              </a:rPr>
              <a:t>Augustine’s dialogue with his son in </a:t>
            </a:r>
            <a:r>
              <a:rPr lang="en-US" i="1" dirty="0">
                <a:solidFill>
                  <a:schemeClr val="bg1"/>
                </a:solidFill>
                <a:latin typeface="Times New Roman" panose="02020603050405020304" pitchFamily="18" charset="0"/>
                <a:cs typeface="Times New Roman" panose="02020603050405020304" pitchFamily="18" charset="0"/>
              </a:rPr>
              <a:t>The Teacher</a:t>
            </a:r>
            <a:r>
              <a:rPr lang="en-US" dirty="0">
                <a:solidFill>
                  <a:schemeClr val="bg1"/>
                </a:solidFill>
                <a:latin typeface="Times New Roman" panose="02020603050405020304" pitchFamily="18" charset="0"/>
                <a:cs typeface="Times New Roman" panose="02020603050405020304" pitchFamily="18" charset="0"/>
              </a:rPr>
              <a:t> revealed how Christ reveals Truth to people based on their good or evil will. </a:t>
            </a:r>
          </a:p>
          <a:p>
            <a:r>
              <a:rPr lang="en-US" dirty="0">
                <a:solidFill>
                  <a:schemeClr val="bg1"/>
                </a:solidFill>
                <a:latin typeface="Times New Roman" panose="02020603050405020304" pitchFamily="18" charset="0"/>
                <a:cs typeface="Times New Roman" panose="02020603050405020304" pitchFamily="18" charset="0"/>
              </a:rPr>
              <a:t>In </a:t>
            </a:r>
            <a:r>
              <a:rPr lang="en-US" i="1" dirty="0">
                <a:solidFill>
                  <a:schemeClr val="bg1"/>
                </a:solidFill>
                <a:latin typeface="Times New Roman" panose="02020603050405020304" pitchFamily="18" charset="0"/>
                <a:cs typeface="Times New Roman" panose="02020603050405020304" pitchFamily="18" charset="0"/>
              </a:rPr>
              <a:t>On Free Choice of the Will,</a:t>
            </a:r>
            <a:r>
              <a:rPr lang="en-US" dirty="0">
                <a:solidFill>
                  <a:schemeClr val="bg1"/>
                </a:solidFill>
                <a:latin typeface="Times New Roman" panose="02020603050405020304" pitchFamily="18" charset="0"/>
                <a:cs typeface="Times New Roman" panose="02020603050405020304" pitchFamily="18" charset="0"/>
              </a:rPr>
              <a:t> Augustine construed Christian belief in God as a kind of virtue—something analogous with faith.</a:t>
            </a:r>
          </a:p>
          <a:p>
            <a:r>
              <a:rPr lang="en-US" dirty="0">
                <a:solidFill>
                  <a:schemeClr val="bg1"/>
                </a:solidFill>
                <a:latin typeface="Times New Roman" panose="02020603050405020304" pitchFamily="18" charset="0"/>
                <a:cs typeface="Times New Roman" panose="02020603050405020304" pitchFamily="18" charset="0"/>
              </a:rPr>
              <a:t>And lastly, Augustine’s discussions in </a:t>
            </a:r>
            <a:r>
              <a:rPr lang="en-US" i="1" dirty="0">
                <a:solidFill>
                  <a:schemeClr val="bg1"/>
                </a:solidFill>
                <a:latin typeface="Times New Roman" panose="02020603050405020304" pitchFamily="18" charset="0"/>
                <a:cs typeface="Times New Roman" panose="02020603050405020304" pitchFamily="18" charset="0"/>
              </a:rPr>
              <a:t>Teaching Christianity </a:t>
            </a:r>
            <a:r>
              <a:rPr lang="en-US" dirty="0">
                <a:solidFill>
                  <a:schemeClr val="bg1"/>
                </a:solidFill>
                <a:latin typeface="Times New Roman" panose="02020603050405020304" pitchFamily="18" charset="0"/>
                <a:cs typeface="Times New Roman" panose="02020603050405020304" pitchFamily="18" charset="0"/>
              </a:rPr>
              <a:t>revealed that Christians are on a journey of character growth; the more they proceed in this journey, the more they know God. </a:t>
            </a:r>
          </a:p>
          <a:p>
            <a:pPr marL="0" indent="0">
              <a:buNone/>
            </a:pP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1100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2486"/>
            <a:ext cx="10515600" cy="580028"/>
          </a:xfrm>
        </p:spPr>
        <p:txBody>
          <a:bodyPr>
            <a:normAutofit fontScale="90000"/>
          </a:bodyPr>
          <a:lstStyle/>
          <a:p>
            <a:pPr algn="ctr"/>
            <a:r>
              <a:rPr lang="en-US" dirty="0">
                <a:solidFill>
                  <a:schemeClr val="bg1"/>
                </a:solidFill>
                <a:latin typeface="Times New Roman" panose="02020603050405020304" pitchFamily="18" charset="0"/>
                <a:cs typeface="Times New Roman" panose="02020603050405020304" pitchFamily="18" charset="0"/>
              </a:rPr>
              <a:t>Bibliography</a:t>
            </a:r>
          </a:p>
        </p:txBody>
      </p:sp>
      <p:sp>
        <p:nvSpPr>
          <p:cNvPr id="3" name="Content Placeholder 2"/>
          <p:cNvSpPr>
            <a:spLocks noGrp="1"/>
          </p:cNvSpPr>
          <p:nvPr>
            <p:ph idx="1"/>
          </p:nvPr>
        </p:nvSpPr>
        <p:spPr>
          <a:xfrm>
            <a:off x="838200" y="832514"/>
            <a:ext cx="10515600" cy="5773001"/>
          </a:xfrm>
        </p:spPr>
        <p:txBody>
          <a:bodyPr>
            <a:normAutofit lnSpcReduction="10000"/>
          </a:bodyPr>
          <a:lstStyle/>
          <a:p>
            <a:r>
              <a:rPr lang="en-US" dirty="0">
                <a:solidFill>
                  <a:schemeClr val="bg1"/>
                </a:solidFill>
                <a:latin typeface="Times New Roman" panose="02020603050405020304" pitchFamily="18" charset="0"/>
                <a:cs typeface="Times New Roman" panose="02020603050405020304" pitchFamily="18" charset="0"/>
              </a:rPr>
              <a:t>Augustine. </a:t>
            </a:r>
            <a:r>
              <a:rPr lang="en-US" i="1" dirty="0">
                <a:solidFill>
                  <a:schemeClr val="bg1"/>
                </a:solidFill>
                <a:latin typeface="Times New Roman" panose="02020603050405020304" pitchFamily="18" charset="0"/>
                <a:cs typeface="Times New Roman" panose="02020603050405020304" pitchFamily="18" charset="0"/>
              </a:rPr>
              <a:t>On Free Choice of the Will</a:t>
            </a:r>
            <a:r>
              <a:rPr lang="en-US" dirty="0">
                <a:solidFill>
                  <a:schemeClr val="bg1"/>
                </a:solidFill>
                <a:latin typeface="Times New Roman" panose="02020603050405020304" pitchFamily="18" charset="0"/>
                <a:cs typeface="Times New Roman" panose="02020603050405020304" pitchFamily="18" charset="0"/>
              </a:rPr>
              <a:t>. Translated by Thomas 	Williams. Indianapolis, IN: Hackett Publishing Company, 1993.</a:t>
            </a:r>
          </a:p>
          <a:p>
            <a:r>
              <a:rPr lang="en-US" dirty="0">
                <a:solidFill>
                  <a:schemeClr val="bg1"/>
                </a:solidFill>
                <a:latin typeface="Times New Roman" panose="02020603050405020304" pitchFamily="18" charset="0"/>
                <a:cs typeface="Times New Roman" panose="02020603050405020304" pitchFamily="18" charset="0"/>
              </a:rPr>
              <a:t>Augustine. </a:t>
            </a:r>
            <a:r>
              <a:rPr lang="en-US" i="1" dirty="0">
                <a:solidFill>
                  <a:schemeClr val="bg1"/>
                </a:solidFill>
                <a:latin typeface="Times New Roman" panose="02020603050405020304" pitchFamily="18" charset="0"/>
                <a:cs typeface="Times New Roman" panose="02020603050405020304" pitchFamily="18" charset="0"/>
              </a:rPr>
              <a:t>Soliloquies: Augustine’s Interior Dialogue</a:t>
            </a:r>
            <a:r>
              <a:rPr lang="en-US" dirty="0">
                <a:solidFill>
                  <a:schemeClr val="bg1"/>
                </a:solidFill>
                <a:latin typeface="Times New Roman" panose="02020603050405020304" pitchFamily="18" charset="0"/>
                <a:cs typeface="Times New Roman" panose="02020603050405020304" pitchFamily="18" charset="0"/>
              </a:rPr>
              <a:t>. Edited by John 	</a:t>
            </a:r>
            <a:r>
              <a:rPr lang="en-US" dirty="0" err="1">
                <a:solidFill>
                  <a:schemeClr val="bg1"/>
                </a:solidFill>
                <a:latin typeface="Times New Roman" panose="02020603050405020304" pitchFamily="18" charset="0"/>
                <a:cs typeface="Times New Roman" panose="02020603050405020304" pitchFamily="18" charset="0"/>
              </a:rPr>
              <a:t>Rotelle</a:t>
            </a:r>
            <a:r>
              <a:rPr lang="en-US" dirty="0">
                <a:solidFill>
                  <a:schemeClr val="bg1"/>
                </a:solidFill>
                <a:latin typeface="Times New Roman" panose="02020603050405020304" pitchFamily="18" charset="0"/>
                <a:cs typeface="Times New Roman" panose="02020603050405020304" pitchFamily="18" charset="0"/>
              </a:rPr>
              <a:t>. Translated by Kim </a:t>
            </a:r>
            <a:r>
              <a:rPr lang="en-US" dirty="0" err="1">
                <a:solidFill>
                  <a:schemeClr val="bg1"/>
                </a:solidFill>
                <a:latin typeface="Times New Roman" panose="02020603050405020304" pitchFamily="18" charset="0"/>
                <a:cs typeface="Times New Roman" panose="02020603050405020304" pitchFamily="18" charset="0"/>
              </a:rPr>
              <a:t>Paffenroth</a:t>
            </a:r>
            <a:r>
              <a:rPr lang="en-US" dirty="0">
                <a:solidFill>
                  <a:schemeClr val="bg1"/>
                </a:solidFill>
                <a:latin typeface="Times New Roman" panose="02020603050405020304" pitchFamily="18" charset="0"/>
                <a:cs typeface="Times New Roman" panose="02020603050405020304" pitchFamily="18" charset="0"/>
              </a:rPr>
              <a:t>. Hyde Park, NY: New City 	Press, 2008. </a:t>
            </a:r>
          </a:p>
          <a:p>
            <a:r>
              <a:rPr lang="en-US" dirty="0">
                <a:solidFill>
                  <a:schemeClr val="bg1"/>
                </a:solidFill>
                <a:latin typeface="Times New Roman" panose="02020603050405020304" pitchFamily="18" charset="0"/>
                <a:cs typeface="Times New Roman" panose="02020603050405020304" pitchFamily="18" charset="0"/>
              </a:rPr>
              <a:t>Augustine. </a:t>
            </a:r>
            <a:r>
              <a:rPr lang="en-US" i="1" dirty="0">
                <a:solidFill>
                  <a:schemeClr val="bg1"/>
                </a:solidFill>
                <a:latin typeface="Times New Roman" panose="02020603050405020304" pitchFamily="18" charset="0"/>
                <a:cs typeface="Times New Roman" panose="02020603050405020304" pitchFamily="18" charset="0"/>
              </a:rPr>
              <a:t>Teaching Christianity</a:t>
            </a:r>
            <a:r>
              <a:rPr lang="en-US" dirty="0">
                <a:solidFill>
                  <a:schemeClr val="bg1"/>
                </a:solidFill>
                <a:latin typeface="Times New Roman" panose="02020603050405020304" pitchFamily="18" charset="0"/>
                <a:cs typeface="Times New Roman" panose="02020603050405020304" pitchFamily="18" charset="0"/>
              </a:rPr>
              <a:t>. Edited by John </a:t>
            </a:r>
            <a:r>
              <a:rPr lang="en-US" dirty="0" err="1">
                <a:solidFill>
                  <a:schemeClr val="bg1"/>
                </a:solidFill>
                <a:latin typeface="Times New Roman" panose="02020603050405020304" pitchFamily="18" charset="0"/>
                <a:cs typeface="Times New Roman" panose="02020603050405020304" pitchFamily="18" charset="0"/>
              </a:rPr>
              <a:t>Rotelle</a:t>
            </a:r>
            <a:r>
              <a:rPr lang="en-US" dirty="0">
                <a:solidFill>
                  <a:schemeClr val="bg1"/>
                </a:solidFill>
                <a:latin typeface="Times New Roman" panose="02020603050405020304" pitchFamily="18" charset="0"/>
                <a:cs typeface="Times New Roman" panose="02020603050405020304" pitchFamily="18" charset="0"/>
              </a:rPr>
              <a:t>. Translated 	by Edmund Hill. Hyde Park, NY: New City Press, 1995.</a:t>
            </a:r>
          </a:p>
          <a:p>
            <a:r>
              <a:rPr lang="en-US" dirty="0">
                <a:solidFill>
                  <a:schemeClr val="bg1"/>
                </a:solidFill>
                <a:latin typeface="Times New Roman" panose="02020603050405020304" pitchFamily="18" charset="0"/>
                <a:cs typeface="Times New Roman" panose="02020603050405020304" pitchFamily="18" charset="0"/>
              </a:rPr>
              <a:t>Augustine, </a:t>
            </a:r>
            <a:r>
              <a:rPr lang="en-US" i="1" dirty="0">
                <a:solidFill>
                  <a:schemeClr val="bg1"/>
                </a:solidFill>
                <a:latin typeface="Times New Roman" panose="02020603050405020304" pitchFamily="18" charset="0"/>
                <a:cs typeface="Times New Roman" panose="02020603050405020304" pitchFamily="18" charset="0"/>
              </a:rPr>
              <a:t>The Teacher</a:t>
            </a:r>
            <a:r>
              <a:rPr lang="en-US" dirty="0">
                <a:solidFill>
                  <a:schemeClr val="bg1"/>
                </a:solidFill>
                <a:latin typeface="Times New Roman" panose="02020603050405020304" pitchFamily="18" charset="0"/>
                <a:cs typeface="Times New Roman" panose="02020603050405020304" pitchFamily="18" charset="0"/>
              </a:rPr>
              <a:t>. In </a:t>
            </a:r>
            <a:r>
              <a:rPr lang="en-US" i="1" dirty="0">
                <a:solidFill>
                  <a:schemeClr val="bg1"/>
                </a:solidFill>
                <a:latin typeface="Times New Roman" panose="02020603050405020304" pitchFamily="18" charset="0"/>
                <a:cs typeface="Times New Roman" panose="02020603050405020304" pitchFamily="18" charset="0"/>
              </a:rPr>
              <a:t>Against the Academicians and The 	Teacher</a:t>
            </a:r>
            <a:r>
              <a:rPr lang="en-US" dirty="0">
                <a:solidFill>
                  <a:schemeClr val="bg1"/>
                </a:solidFill>
                <a:latin typeface="Times New Roman" panose="02020603050405020304" pitchFamily="18" charset="0"/>
                <a:cs typeface="Times New Roman" panose="02020603050405020304" pitchFamily="18" charset="0"/>
              </a:rPr>
              <a:t>. Translated by Peter King. Indianapolis, IN: Hackett 	Publ. Co., 1995. </a:t>
            </a:r>
          </a:p>
          <a:p>
            <a:r>
              <a:rPr lang="en-US" dirty="0">
                <a:solidFill>
                  <a:schemeClr val="bg1"/>
                </a:solidFill>
                <a:latin typeface="Times New Roman" panose="02020603050405020304" pitchFamily="18" charset="0"/>
                <a:cs typeface="Times New Roman" panose="02020603050405020304" pitchFamily="18" charset="0"/>
              </a:rPr>
              <a:t>MacIntyre, Alasdair. </a:t>
            </a:r>
            <a:r>
              <a:rPr lang="en-US" i="1" dirty="0">
                <a:solidFill>
                  <a:schemeClr val="bg1"/>
                </a:solidFill>
                <a:latin typeface="Times New Roman" panose="02020603050405020304" pitchFamily="18" charset="0"/>
                <a:cs typeface="Times New Roman" panose="02020603050405020304" pitchFamily="18" charset="0"/>
              </a:rPr>
              <a:t>After Virtue: A Study in Moral Theory</a:t>
            </a:r>
            <a:r>
              <a:rPr lang="en-US" dirty="0">
                <a:solidFill>
                  <a:schemeClr val="bg1"/>
                </a:solidFill>
                <a:latin typeface="Times New Roman" panose="02020603050405020304" pitchFamily="18" charset="0"/>
                <a:cs typeface="Times New Roman" panose="02020603050405020304" pitchFamily="18" charset="0"/>
              </a:rPr>
              <a:t>. Notre 	Dame, IN: University of Notre Dame Press, 1981.</a:t>
            </a:r>
          </a:p>
          <a:p>
            <a:r>
              <a:rPr lang="en-US" dirty="0">
                <a:solidFill>
                  <a:schemeClr val="bg1"/>
                </a:solidFill>
                <a:latin typeface="Times New Roman" panose="02020603050405020304" pitchFamily="18" charset="0"/>
                <a:cs typeface="Times New Roman" panose="02020603050405020304" pitchFamily="18" charset="0"/>
              </a:rPr>
              <a:t>Wood, W. Jay. </a:t>
            </a:r>
            <a:r>
              <a:rPr lang="en-US" i="1" dirty="0">
                <a:solidFill>
                  <a:schemeClr val="bg1"/>
                </a:solidFill>
                <a:latin typeface="Times New Roman" panose="02020603050405020304" pitchFamily="18" charset="0"/>
                <a:cs typeface="Times New Roman" panose="02020603050405020304" pitchFamily="18" charset="0"/>
              </a:rPr>
              <a:t>Epistemology: Becoming Intellectually Virtuous</a:t>
            </a:r>
            <a:r>
              <a:rPr lang="en-US" dirty="0">
                <a:solidFill>
                  <a:schemeClr val="bg1"/>
                </a:solidFill>
                <a:latin typeface="Times New Roman" panose="02020603050405020304" pitchFamily="18" charset="0"/>
                <a:cs typeface="Times New Roman" panose="02020603050405020304" pitchFamily="18" charset="0"/>
              </a:rPr>
              <a:t>. 	Downers Grove, IL: InterVarsity Press, 1998.</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3286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0156"/>
            <a:ext cx="10515600" cy="875187"/>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838200" y="818866"/>
            <a:ext cx="10515600" cy="5358097"/>
          </a:xfrm>
        </p:spPr>
        <p:txBody>
          <a:bodyPr>
            <a:normAutofit lnSpcReduction="10000"/>
          </a:bodyPr>
          <a:lstStyle/>
          <a:p>
            <a:r>
              <a:rPr lang="en-US" dirty="0">
                <a:solidFill>
                  <a:schemeClr val="bg1"/>
                </a:solidFill>
                <a:latin typeface="Times New Roman" panose="02020603050405020304" pitchFamily="18" charset="0"/>
                <a:cs typeface="Times New Roman" panose="02020603050405020304" pitchFamily="18" charset="0"/>
              </a:rPr>
              <a:t>Methodologically, this presentation will analyze various passages in Augustine’s writings that cumulatively establish a kind of virtue epistemology in Augustine's theology.</a:t>
            </a:r>
          </a:p>
          <a:p>
            <a:r>
              <a:rPr lang="en-US" dirty="0">
                <a:solidFill>
                  <a:schemeClr val="bg1"/>
                </a:solidFill>
                <a:latin typeface="Times New Roman" panose="02020603050405020304" pitchFamily="18" charset="0"/>
                <a:cs typeface="Times New Roman" panose="02020603050405020304" pitchFamily="18" charset="0"/>
              </a:rPr>
              <a:t>Terminology:</a:t>
            </a:r>
          </a:p>
          <a:p>
            <a:pPr lvl="1"/>
            <a:r>
              <a:rPr lang="en-US" b="1" u="sng" dirty="0">
                <a:solidFill>
                  <a:schemeClr val="bg1"/>
                </a:solidFill>
                <a:latin typeface="Times New Roman" panose="02020603050405020304" pitchFamily="18" charset="0"/>
                <a:cs typeface="Times New Roman" panose="02020603050405020304" pitchFamily="18" charset="0"/>
              </a:rPr>
              <a:t>Virtues</a:t>
            </a:r>
            <a:r>
              <a:rPr lang="en-US" dirty="0">
                <a:solidFill>
                  <a:schemeClr val="bg1"/>
                </a:solidFill>
                <a:latin typeface="Times New Roman" panose="02020603050405020304" pitchFamily="18" charset="0"/>
                <a:cs typeface="Times New Roman" panose="02020603050405020304" pitchFamily="18" charset="0"/>
              </a:rPr>
              <a:t>: Virtues are the human qualities that, when exercised, allow people to achieve the internal goods of practices, and the lack of such qualities impair access to internal goods. Historically, the cardinal virtues are courage, temperance, justice, and prudence, and the theological virtues are faith, hope, and love. People cultivate these virtues through practice—literally by doing rituals, liturgy, or formative practices. (MacIntyre, </a:t>
            </a:r>
            <a:r>
              <a:rPr lang="en-US" i="1" dirty="0">
                <a:solidFill>
                  <a:schemeClr val="bg1"/>
                </a:solidFill>
                <a:latin typeface="Times New Roman" panose="02020603050405020304" pitchFamily="18" charset="0"/>
                <a:cs typeface="Times New Roman" panose="02020603050405020304" pitchFamily="18" charset="0"/>
              </a:rPr>
              <a:t>After </a:t>
            </a:r>
            <a:r>
              <a:rPr lang="en-US" dirty="0">
                <a:solidFill>
                  <a:schemeClr val="bg1"/>
                </a:solidFill>
                <a:latin typeface="Times New Roman" panose="02020603050405020304" pitchFamily="18" charset="0"/>
                <a:cs typeface="Times New Roman" panose="02020603050405020304" pitchFamily="18" charset="0"/>
              </a:rPr>
              <a:t>Virtue, 191).</a:t>
            </a:r>
          </a:p>
          <a:p>
            <a:pPr lvl="1"/>
            <a:r>
              <a:rPr lang="en-US" b="1" u="sng" dirty="0">
                <a:solidFill>
                  <a:schemeClr val="bg1"/>
                </a:solidFill>
                <a:latin typeface="Times New Roman" panose="02020603050405020304" pitchFamily="18" charset="0"/>
                <a:cs typeface="Times New Roman" panose="02020603050405020304" pitchFamily="18" charset="0"/>
              </a:rPr>
              <a:t>Epistemology</a:t>
            </a:r>
            <a:r>
              <a:rPr lang="en-US" dirty="0">
                <a:solidFill>
                  <a:schemeClr val="bg1"/>
                </a:solidFill>
                <a:latin typeface="Times New Roman" panose="02020603050405020304" pitchFamily="18" charset="0"/>
                <a:cs typeface="Times New Roman" panose="02020603050405020304" pitchFamily="18" charset="0"/>
              </a:rPr>
              <a:t>: The philosophical  or theological study of knowledge, which often proposes theories about how people should or can acquire knowledge.</a:t>
            </a:r>
          </a:p>
          <a:p>
            <a:pPr lvl="1"/>
            <a:r>
              <a:rPr lang="en-US" b="1" u="sng" dirty="0">
                <a:solidFill>
                  <a:schemeClr val="bg1"/>
                </a:solidFill>
                <a:latin typeface="Times New Roman" panose="02020603050405020304" pitchFamily="18" charset="0"/>
                <a:cs typeface="Times New Roman" panose="02020603050405020304" pitchFamily="18" charset="0"/>
              </a:rPr>
              <a:t>Virtue Epistemology</a:t>
            </a:r>
            <a:r>
              <a:rPr lang="en-US" dirty="0">
                <a:solidFill>
                  <a:schemeClr val="bg1"/>
                </a:solidFill>
                <a:latin typeface="Times New Roman" panose="02020603050405020304" pitchFamily="18" charset="0"/>
                <a:cs typeface="Times New Roman" panose="02020603050405020304" pitchFamily="18" charset="0"/>
              </a:rPr>
              <a:t>: This theory of knowledge argues that a person’s ability to know things largely depends on his or her virtues and vices. This position essentially argues that a person’s character can grant or impar knowledge (Wood, </a:t>
            </a:r>
            <a:r>
              <a:rPr lang="en-US" i="1" dirty="0">
                <a:solidFill>
                  <a:schemeClr val="bg1"/>
                </a:solidFill>
                <a:latin typeface="Times New Roman" panose="02020603050405020304" pitchFamily="18" charset="0"/>
                <a:cs typeface="Times New Roman" panose="02020603050405020304" pitchFamily="18" charset="0"/>
              </a:rPr>
              <a:t>Epistemology: Becoming Intellectually Virtuous</a:t>
            </a:r>
            <a:r>
              <a:rPr lang="en-US" dirty="0">
                <a:solidFill>
                  <a:schemeClr val="bg1"/>
                </a:solidFill>
                <a:latin typeface="Times New Roman" panose="02020603050405020304" pitchFamily="18" charset="0"/>
                <a:cs typeface="Times New Roman" panose="02020603050405020304" pitchFamily="18" charset="0"/>
              </a:rPr>
              <a:t>, 144-163).</a:t>
            </a:r>
          </a:p>
        </p:txBody>
      </p:sp>
    </p:spTree>
    <p:extLst>
      <p:ext uri="{BB962C8B-B14F-4D97-AF65-F5344CB8AC3E}">
        <p14:creationId xmlns:p14="http://schemas.microsoft.com/office/powerpoint/2010/main" val="1752186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1"/>
            <a:ext cx="10515600" cy="1325563"/>
          </a:xfrm>
        </p:spPr>
        <p:txBody>
          <a:bodyPr/>
          <a:lstStyle/>
          <a:p>
            <a:pPr algn="ctr"/>
            <a:r>
              <a:rPr lang="en-US" i="1" dirty="0">
                <a:solidFill>
                  <a:schemeClr val="bg1"/>
                </a:solidFill>
                <a:latin typeface="Times New Roman" panose="02020603050405020304" pitchFamily="18" charset="0"/>
                <a:cs typeface="Times New Roman" panose="02020603050405020304" pitchFamily="18" charset="0"/>
              </a:rPr>
              <a:t>The</a:t>
            </a:r>
            <a:r>
              <a:rPr lang="en-US" dirty="0">
                <a:solidFill>
                  <a:schemeClr val="bg1"/>
                </a:solidFill>
                <a:latin typeface="Times New Roman" panose="02020603050405020304" pitchFamily="18" charset="0"/>
                <a:cs typeface="Times New Roman" panose="02020603050405020304" pitchFamily="18" charset="0"/>
              </a:rPr>
              <a:t> </a:t>
            </a:r>
            <a:r>
              <a:rPr lang="en-US" i="1" dirty="0">
                <a:solidFill>
                  <a:schemeClr val="bg1"/>
                </a:solidFill>
                <a:latin typeface="Times New Roman" panose="02020603050405020304" pitchFamily="18" charset="0"/>
                <a:cs typeface="Times New Roman" panose="02020603050405020304" pitchFamily="18" charset="0"/>
              </a:rPr>
              <a:t>Soliloquies</a:t>
            </a:r>
            <a:r>
              <a:rPr lang="en-US" dirty="0">
                <a:solidFill>
                  <a:schemeClr val="bg1"/>
                </a:solidFill>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a:xfrm>
            <a:off x="838200" y="1132897"/>
            <a:ext cx="10515600" cy="5572702"/>
          </a:xfrm>
        </p:spPr>
        <p:txBody>
          <a:bodyPr>
            <a:normAutofit/>
          </a:bodyPr>
          <a:lstStyle/>
          <a:p>
            <a:r>
              <a:rPr lang="en-US" dirty="0">
                <a:solidFill>
                  <a:schemeClr val="bg1"/>
                </a:solidFill>
                <a:latin typeface="Times New Roman" panose="02020603050405020304" pitchFamily="18" charset="0"/>
                <a:cs typeface="Times New Roman" panose="02020603050405020304" pitchFamily="18" charset="0"/>
              </a:rPr>
              <a:t>This is one of Augustine’s earliest writings (386-387 AD).</a:t>
            </a:r>
          </a:p>
          <a:p>
            <a:r>
              <a:rPr lang="en-US" dirty="0">
                <a:solidFill>
                  <a:schemeClr val="bg1"/>
                </a:solidFill>
                <a:latin typeface="Times New Roman" panose="02020603050405020304" pitchFamily="18" charset="0"/>
                <a:cs typeface="Times New Roman" panose="02020603050405020304" pitchFamily="18" charset="0"/>
              </a:rPr>
              <a:t>In </a:t>
            </a:r>
            <a:r>
              <a:rPr lang="en-US" i="1" dirty="0">
                <a:solidFill>
                  <a:schemeClr val="bg1"/>
                </a:solidFill>
                <a:latin typeface="Times New Roman" panose="02020603050405020304" pitchFamily="18" charset="0"/>
                <a:cs typeface="Times New Roman" panose="02020603050405020304" pitchFamily="18" charset="0"/>
              </a:rPr>
              <a:t>The Soliloquies,</a:t>
            </a:r>
            <a:r>
              <a:rPr lang="en-US" dirty="0">
                <a:solidFill>
                  <a:schemeClr val="bg1"/>
                </a:solidFill>
                <a:latin typeface="Times New Roman" panose="02020603050405020304" pitchFamily="18" charset="0"/>
                <a:cs typeface="Times New Roman" panose="02020603050405020304" pitchFamily="18" charset="0"/>
              </a:rPr>
              <a:t> Augustine is having an inner dialogue with “reason.”</a:t>
            </a:r>
          </a:p>
          <a:p>
            <a:r>
              <a:rPr lang="en-US" dirty="0">
                <a:solidFill>
                  <a:schemeClr val="bg1"/>
                </a:solidFill>
                <a:latin typeface="Times New Roman" panose="02020603050405020304" pitchFamily="18" charset="0"/>
                <a:cs typeface="Times New Roman" panose="02020603050405020304" pitchFamily="18" charset="0"/>
              </a:rPr>
              <a:t>(1.2.7, p. 25) Augustine’s goal of Soliloquies is to “know God and the soul.”</a:t>
            </a:r>
          </a:p>
          <a:p>
            <a:r>
              <a:rPr lang="en-US" dirty="0">
                <a:solidFill>
                  <a:schemeClr val="bg1"/>
                </a:solidFill>
                <a:latin typeface="Times New Roman" panose="02020603050405020304" pitchFamily="18" charset="0"/>
                <a:cs typeface="Times New Roman" panose="02020603050405020304" pitchFamily="18" charset="0"/>
              </a:rPr>
              <a:t>(1.1.5, p. 24) Augustine will later expand on the epistemic importance of faith, hope, and love, but here, he initially brings them up: “If those who flee to you find you by faith, then give me faith; if by virtue, then give me virtue, if by knowledge, then give me knowledge. Give me more faith, more hope, more love.”</a:t>
            </a:r>
          </a:p>
          <a:p>
            <a:pPr lvl="1"/>
            <a:r>
              <a:rPr lang="en-US" b="1" u="sng" dirty="0">
                <a:solidFill>
                  <a:schemeClr val="bg1"/>
                </a:solidFill>
                <a:latin typeface="Times New Roman" panose="02020603050405020304" pitchFamily="18" charset="0"/>
                <a:cs typeface="Times New Roman" panose="02020603050405020304" pitchFamily="18" charset="0"/>
              </a:rPr>
              <a:t>Context</a:t>
            </a:r>
            <a:r>
              <a:rPr lang="en-US" dirty="0">
                <a:solidFill>
                  <a:schemeClr val="bg1"/>
                </a:solidFill>
                <a:latin typeface="Times New Roman" panose="02020603050405020304" pitchFamily="18" charset="0"/>
                <a:cs typeface="Times New Roman" panose="02020603050405020304" pitchFamily="18" charset="0"/>
              </a:rPr>
              <a:t>: During his opening prayer.</a:t>
            </a:r>
          </a:p>
          <a:p>
            <a:pPr lvl="1"/>
            <a:r>
              <a:rPr lang="en-US" b="1" u="sng" dirty="0">
                <a:solidFill>
                  <a:schemeClr val="bg1"/>
                </a:solidFill>
                <a:latin typeface="Times New Roman" panose="02020603050405020304" pitchFamily="18" charset="0"/>
                <a:cs typeface="Times New Roman" panose="02020603050405020304" pitchFamily="18" charset="0"/>
              </a:rPr>
              <a:t>Meaning</a:t>
            </a:r>
            <a:r>
              <a:rPr lang="en-US" dirty="0">
                <a:solidFill>
                  <a:schemeClr val="bg1"/>
                </a:solidFill>
                <a:latin typeface="Times New Roman" panose="02020603050405020304" pitchFamily="18" charset="0"/>
                <a:cs typeface="Times New Roman" panose="02020603050405020304" pitchFamily="18" charset="0"/>
              </a:rPr>
              <a:t>: Faith, hope, and love are considered integral for the acquisition of knowledge about higher things. </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1503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latin typeface="Times New Roman" panose="02020603050405020304" pitchFamily="18" charset="0"/>
                <a:cs typeface="Times New Roman" panose="02020603050405020304" pitchFamily="18" charset="0"/>
              </a:rPr>
              <a:t>Cont. of </a:t>
            </a:r>
            <a:r>
              <a:rPr lang="en-US" i="1" dirty="0">
                <a:solidFill>
                  <a:schemeClr val="bg1"/>
                </a:solidFill>
                <a:latin typeface="Times New Roman" panose="02020603050405020304" pitchFamily="18" charset="0"/>
                <a:cs typeface="Times New Roman" panose="02020603050405020304" pitchFamily="18" charset="0"/>
              </a:rPr>
              <a:t>The Soliloquies</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40873"/>
            <a:ext cx="10515600" cy="4736090"/>
          </a:xfrm>
        </p:spPr>
        <p:txBody>
          <a:bodyPr>
            <a:normAutofit fontScale="92500" lnSpcReduction="10000"/>
          </a:bodyPr>
          <a:lstStyle/>
          <a:p>
            <a:r>
              <a:rPr lang="en-US" dirty="0">
                <a:solidFill>
                  <a:schemeClr val="bg1"/>
                </a:solidFill>
                <a:latin typeface="Times New Roman" panose="02020603050405020304" pitchFamily="18" charset="0"/>
                <a:cs typeface="Times New Roman" panose="02020603050405020304" pitchFamily="18" charset="0"/>
              </a:rPr>
              <a:t>(1. 6.12, p. 32-33) After explaining that reason is the mind’s way of seeing, Reason argues, “Therefore, the soul needs three things: </a:t>
            </a:r>
            <a:r>
              <a:rPr lang="en-US" dirty="0">
                <a:solidFill>
                  <a:srgbClr val="FFC000"/>
                </a:solidFill>
                <a:latin typeface="Times New Roman" panose="02020603050405020304" pitchFamily="18" charset="0"/>
                <a:cs typeface="Times New Roman" panose="02020603050405020304" pitchFamily="18" charset="0"/>
              </a:rPr>
              <a:t>[1] it must have eyes which it can use properly [reason]</a:t>
            </a:r>
            <a:r>
              <a:rPr lang="en-US" dirty="0">
                <a:solidFill>
                  <a:schemeClr val="bg1"/>
                </a:solidFill>
                <a:latin typeface="Times New Roman" panose="02020603050405020304" pitchFamily="18" charset="0"/>
                <a:cs typeface="Times New Roman" panose="02020603050405020304" pitchFamily="18" charset="0"/>
              </a:rPr>
              <a:t>, </a:t>
            </a:r>
            <a:r>
              <a:rPr lang="en-US" dirty="0">
                <a:solidFill>
                  <a:srgbClr val="00B0F0"/>
                </a:solidFill>
                <a:latin typeface="Times New Roman" panose="02020603050405020304" pitchFamily="18" charset="0"/>
                <a:cs typeface="Times New Roman" panose="02020603050405020304" pitchFamily="18" charset="0"/>
              </a:rPr>
              <a:t>[2] then it must look</a:t>
            </a:r>
            <a:r>
              <a:rPr lang="en-US" dirty="0">
                <a:solidFill>
                  <a:schemeClr val="bg1"/>
                </a:solidFill>
                <a:latin typeface="Times New Roman" panose="02020603050405020304" pitchFamily="18" charset="0"/>
                <a:cs typeface="Times New Roman" panose="02020603050405020304" pitchFamily="18" charset="0"/>
              </a:rPr>
              <a:t>, </a:t>
            </a:r>
            <a:r>
              <a:rPr lang="en-US" dirty="0">
                <a:solidFill>
                  <a:srgbClr val="00B050"/>
                </a:solidFill>
                <a:latin typeface="Times New Roman" panose="02020603050405020304" pitchFamily="18" charset="0"/>
                <a:cs typeface="Times New Roman" panose="02020603050405020304" pitchFamily="18" charset="0"/>
              </a:rPr>
              <a:t>[3] then it must see</a:t>
            </a:r>
            <a:r>
              <a:rPr lang="en-US" dirty="0">
                <a:solidFill>
                  <a:schemeClr val="bg1"/>
                </a:solidFill>
                <a:latin typeface="Times New Roman" panose="02020603050405020304" pitchFamily="18" charset="0"/>
                <a:cs typeface="Times New Roman" panose="02020603050405020304" pitchFamily="18" charset="0"/>
              </a:rPr>
              <a:t>.” </a:t>
            </a:r>
          </a:p>
          <a:p>
            <a:r>
              <a:rPr lang="en-US" dirty="0">
                <a:solidFill>
                  <a:srgbClr val="FFC000"/>
                </a:solidFill>
                <a:latin typeface="Times New Roman" panose="02020603050405020304" pitchFamily="18" charset="0"/>
                <a:cs typeface="Times New Roman" panose="02020603050405020304" pitchFamily="18" charset="0"/>
              </a:rPr>
              <a:t>Corresponding to [1], faith is the means by which a person has healthy eyes. Hope helps a person experience the harshness of faith’s treatment. Yet, even with healed eyes through faith and strength in hope, a person will return to the darkness if they do not have love. Faith, hope, and love are all necessary virtues for knowledge of God. “Therefore, without these three things no soul can be cured so that it can see, that is, understand God.”</a:t>
            </a:r>
          </a:p>
          <a:p>
            <a:pPr lvl="1"/>
            <a:r>
              <a:rPr lang="en-US" b="1" u="sng" dirty="0">
                <a:solidFill>
                  <a:schemeClr val="bg1"/>
                </a:solidFill>
                <a:latin typeface="Times New Roman" panose="02020603050405020304" pitchFamily="18" charset="0"/>
                <a:cs typeface="Times New Roman" panose="02020603050405020304" pitchFamily="18" charset="0"/>
              </a:rPr>
              <a:t>Context</a:t>
            </a:r>
            <a:r>
              <a:rPr lang="en-US" dirty="0">
                <a:solidFill>
                  <a:schemeClr val="bg1"/>
                </a:solidFill>
                <a:latin typeface="Times New Roman" panose="02020603050405020304" pitchFamily="18" charset="0"/>
                <a:cs typeface="Times New Roman" panose="02020603050405020304" pitchFamily="18" charset="0"/>
              </a:rPr>
              <a:t>: This argument extends the discussion of how a person should know God. </a:t>
            </a:r>
          </a:p>
          <a:p>
            <a:pPr lvl="1"/>
            <a:r>
              <a:rPr lang="en-US" b="1" u="sng" dirty="0">
                <a:solidFill>
                  <a:schemeClr val="bg1"/>
                </a:solidFill>
                <a:latin typeface="Times New Roman" panose="02020603050405020304" pitchFamily="18" charset="0"/>
                <a:cs typeface="Times New Roman" panose="02020603050405020304" pitchFamily="18" charset="0"/>
              </a:rPr>
              <a:t>Meaning</a:t>
            </a:r>
            <a:r>
              <a:rPr lang="en-US" dirty="0">
                <a:solidFill>
                  <a:schemeClr val="bg1"/>
                </a:solidFill>
                <a:latin typeface="Times New Roman" panose="02020603050405020304" pitchFamily="18" charset="0"/>
                <a:cs typeface="Times New Roman" panose="02020603050405020304" pitchFamily="18" charset="0"/>
              </a:rPr>
              <a:t>: Knowledge of God comes through the Christian virtues. This whole treatment of the Christian virtues explained how someone can have the soul’s eyes in proper use, thus corresponding to [1], the health of the soul’s eyes.</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5147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latin typeface="Times New Roman" panose="02020603050405020304" pitchFamily="18" charset="0"/>
                <a:cs typeface="Times New Roman" panose="02020603050405020304" pitchFamily="18" charset="0"/>
              </a:rPr>
              <a:t>Cont. of </a:t>
            </a:r>
            <a:r>
              <a:rPr lang="en-US" i="1" dirty="0">
                <a:solidFill>
                  <a:schemeClr val="bg1"/>
                </a:solidFill>
                <a:latin typeface="Times New Roman" panose="02020603050405020304" pitchFamily="18" charset="0"/>
                <a:cs typeface="Times New Roman" panose="02020603050405020304" pitchFamily="18" charset="0"/>
              </a:rPr>
              <a:t>The Soliloquies</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93116"/>
            <a:ext cx="10515600" cy="4351338"/>
          </a:xfrm>
        </p:spPr>
        <p:txBody>
          <a:bodyPr>
            <a:normAutofit/>
          </a:bodyPr>
          <a:lstStyle/>
          <a:p>
            <a:r>
              <a:rPr lang="en-US" dirty="0">
                <a:solidFill>
                  <a:srgbClr val="00B0F0"/>
                </a:solidFill>
                <a:latin typeface="Times New Roman" panose="02020603050405020304" pitchFamily="18" charset="0"/>
                <a:cs typeface="Times New Roman" panose="02020603050405020304" pitchFamily="18" charset="0"/>
              </a:rPr>
              <a:t>(1.6.13., p. 33-34) Reason explains, “The soul’s vision is reason. But since it does not follow that looking always results in seeing, the right and perfect looking which results in seeing is called virtue; for virtue is right or perfect reason. But looking by itself cannot turn even healthy eyes toward the light, unless these three things remain: faith, by which one believes that the thing looked at will make one blessed when it is seen; hope, by which one expects to see, once one has looked well; love, by which one desires to see and to enjoy.”</a:t>
            </a:r>
          </a:p>
          <a:p>
            <a:pPr lvl="1"/>
            <a:r>
              <a:rPr lang="en-US" b="1" u="sng" dirty="0">
                <a:solidFill>
                  <a:srgbClr val="00B0F0"/>
                </a:solidFill>
                <a:latin typeface="Times New Roman" panose="02020603050405020304" pitchFamily="18" charset="0"/>
                <a:cs typeface="Times New Roman" panose="02020603050405020304" pitchFamily="18" charset="0"/>
              </a:rPr>
              <a:t>Context</a:t>
            </a:r>
            <a:r>
              <a:rPr lang="en-US" dirty="0">
                <a:solidFill>
                  <a:srgbClr val="00B0F0"/>
                </a:solidFill>
                <a:latin typeface="Times New Roman" panose="02020603050405020304" pitchFamily="18" charset="0"/>
                <a:cs typeface="Times New Roman" panose="02020603050405020304" pitchFamily="18" charset="0"/>
              </a:rPr>
              <a:t>: They are still going over how a person can know God</a:t>
            </a:r>
          </a:p>
          <a:p>
            <a:pPr lvl="1"/>
            <a:r>
              <a:rPr lang="en-US" b="1" u="sng" dirty="0">
                <a:solidFill>
                  <a:srgbClr val="00B0F0"/>
                </a:solidFill>
                <a:latin typeface="Times New Roman" panose="02020603050405020304" pitchFamily="18" charset="0"/>
                <a:cs typeface="Times New Roman" panose="02020603050405020304" pitchFamily="18" charset="0"/>
              </a:rPr>
              <a:t>Meaning</a:t>
            </a:r>
            <a:r>
              <a:rPr lang="en-US" dirty="0">
                <a:solidFill>
                  <a:srgbClr val="00B0F0"/>
                </a:solidFill>
                <a:latin typeface="Times New Roman" panose="02020603050405020304" pitchFamily="18" charset="0"/>
                <a:cs typeface="Times New Roman" panose="02020603050405020304" pitchFamily="18" charset="0"/>
              </a:rPr>
              <a:t>: For intellectual looking, a person must have the three Christian virtues. </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411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bg1"/>
                </a:solidFill>
                <a:latin typeface="Times New Roman" panose="02020603050405020304" pitchFamily="18" charset="0"/>
                <a:cs typeface="Times New Roman" panose="02020603050405020304" pitchFamily="18" charset="0"/>
              </a:rPr>
              <a:t>Cont. of </a:t>
            </a:r>
            <a:r>
              <a:rPr lang="en-US" i="1" dirty="0">
                <a:solidFill>
                  <a:schemeClr val="bg1"/>
                </a:solidFill>
                <a:latin typeface="Times New Roman" panose="02020603050405020304" pitchFamily="18" charset="0"/>
                <a:cs typeface="Times New Roman" panose="02020603050405020304" pitchFamily="18" charset="0"/>
              </a:rPr>
              <a:t>The Soliloquies</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b="1" dirty="0">
                <a:solidFill>
                  <a:srgbClr val="00B050"/>
                </a:solidFill>
                <a:latin typeface="Times New Roman" panose="02020603050405020304" pitchFamily="18" charset="0"/>
                <a:cs typeface="Times New Roman" panose="02020603050405020304" pitchFamily="18" charset="0"/>
              </a:rPr>
              <a:t>(1.6.13, p. 34) Finally, seeing is when a person reaching the telos of healthy eyes and looking; this is when reason reaches its goal. Reason explains, “After looking, one sees God, which therefore ends the looking, not because it no longer exists, but because it has nothing more toward which to strive. And this is truly perfect virtue, reason attaining its goal, which results in a blessed life.”</a:t>
            </a:r>
            <a:endParaRPr lang="en-US" dirty="0">
              <a:solidFill>
                <a:srgbClr val="00B050"/>
              </a:solidFill>
              <a:latin typeface="Times New Roman" panose="02020603050405020304" pitchFamily="18" charset="0"/>
              <a:cs typeface="Times New Roman" panose="02020603050405020304" pitchFamily="18" charset="0"/>
            </a:endParaRPr>
          </a:p>
          <a:p>
            <a:pPr lvl="1"/>
            <a:r>
              <a:rPr lang="en-US" b="1" u="sng" dirty="0">
                <a:solidFill>
                  <a:srgbClr val="00B050"/>
                </a:solidFill>
                <a:latin typeface="Times New Roman" panose="02020603050405020304" pitchFamily="18" charset="0"/>
                <a:cs typeface="Times New Roman" panose="02020603050405020304" pitchFamily="18" charset="0"/>
              </a:rPr>
              <a:t>Context</a:t>
            </a:r>
            <a:r>
              <a:rPr lang="en-US" b="1" dirty="0">
                <a:solidFill>
                  <a:srgbClr val="00B050"/>
                </a:solidFill>
                <a:latin typeface="Times New Roman" panose="02020603050405020304" pitchFamily="18" charset="0"/>
                <a:cs typeface="Times New Roman" panose="02020603050405020304" pitchFamily="18" charset="0"/>
              </a:rPr>
              <a:t>: </a:t>
            </a:r>
            <a:r>
              <a:rPr lang="en-US" dirty="0">
                <a:solidFill>
                  <a:srgbClr val="00B050"/>
                </a:solidFill>
                <a:latin typeface="Times New Roman" panose="02020603050405020304" pitchFamily="18" charset="0"/>
                <a:cs typeface="Times New Roman" panose="02020603050405020304" pitchFamily="18" charset="0"/>
              </a:rPr>
              <a:t>Again, he is continuing to describe the process of acquiring knowledge.</a:t>
            </a:r>
          </a:p>
          <a:p>
            <a:pPr lvl="1"/>
            <a:r>
              <a:rPr lang="en-US" b="1" u="sng" dirty="0">
                <a:solidFill>
                  <a:srgbClr val="00B050"/>
                </a:solidFill>
                <a:latin typeface="Times New Roman" panose="02020603050405020304" pitchFamily="18" charset="0"/>
                <a:cs typeface="Times New Roman" panose="02020603050405020304" pitchFamily="18" charset="0"/>
              </a:rPr>
              <a:t>Meaning</a:t>
            </a:r>
            <a:r>
              <a:rPr lang="en-US" b="1" dirty="0">
                <a:solidFill>
                  <a:srgbClr val="00B050"/>
                </a:solidFill>
                <a:latin typeface="Times New Roman" panose="02020603050405020304" pitchFamily="18" charset="0"/>
                <a:cs typeface="Times New Roman" panose="02020603050405020304" pitchFamily="18" charset="0"/>
              </a:rPr>
              <a:t>: </a:t>
            </a:r>
            <a:r>
              <a:rPr lang="en-US" dirty="0">
                <a:solidFill>
                  <a:srgbClr val="00B050"/>
                </a:solidFill>
                <a:latin typeface="Times New Roman" panose="02020603050405020304" pitchFamily="18" charset="0"/>
                <a:cs typeface="Times New Roman" panose="02020603050405020304" pitchFamily="18" charset="0"/>
              </a:rPr>
              <a:t>Seeing is having knowledge, and it is the telos of reason.</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1181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solidFill>
                  <a:schemeClr val="bg1"/>
                </a:solidFill>
                <a:latin typeface="Times New Roman" panose="02020603050405020304" pitchFamily="18" charset="0"/>
                <a:cs typeface="Times New Roman" panose="02020603050405020304" pitchFamily="18" charset="0"/>
              </a:rPr>
              <a:t>The Teacher</a:t>
            </a:r>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latin typeface="Times New Roman" panose="02020603050405020304" pitchFamily="18" charset="0"/>
                <a:cs typeface="Times New Roman" panose="02020603050405020304" pitchFamily="18" charset="0"/>
              </a:rPr>
              <a:t>Like </a:t>
            </a:r>
            <a:r>
              <a:rPr lang="en-US" i="1" dirty="0">
                <a:solidFill>
                  <a:schemeClr val="bg1"/>
                </a:solidFill>
                <a:latin typeface="Times New Roman" panose="02020603050405020304" pitchFamily="18" charset="0"/>
                <a:cs typeface="Times New Roman" panose="02020603050405020304" pitchFamily="18" charset="0"/>
              </a:rPr>
              <a:t>The Soliloquies</a:t>
            </a:r>
            <a:r>
              <a:rPr lang="en-US" dirty="0">
                <a:solidFill>
                  <a:schemeClr val="bg1"/>
                </a:solidFill>
                <a:latin typeface="Times New Roman" panose="02020603050405020304" pitchFamily="18" charset="0"/>
                <a:cs typeface="Times New Roman" panose="02020603050405020304" pitchFamily="18" charset="0"/>
              </a:rPr>
              <a:t>, </a:t>
            </a:r>
            <a:r>
              <a:rPr lang="en-US" i="1" dirty="0">
                <a:solidFill>
                  <a:schemeClr val="bg1"/>
                </a:solidFill>
                <a:latin typeface="Times New Roman" panose="02020603050405020304" pitchFamily="18" charset="0"/>
                <a:cs typeface="Times New Roman" panose="02020603050405020304" pitchFamily="18" charset="0"/>
              </a:rPr>
              <a:t>The Teacher</a:t>
            </a:r>
            <a:r>
              <a:rPr lang="en-US" dirty="0">
                <a:solidFill>
                  <a:schemeClr val="bg1"/>
                </a:solidFill>
                <a:latin typeface="Times New Roman" panose="02020603050405020304" pitchFamily="18" charset="0"/>
                <a:cs typeface="Times New Roman" panose="02020603050405020304" pitchFamily="18" charset="0"/>
              </a:rPr>
              <a:t> is an early writing (389 AD) when Augustine is still more Platonist in his theology. </a:t>
            </a:r>
          </a:p>
          <a:p>
            <a:r>
              <a:rPr lang="en-US" i="1" dirty="0">
                <a:solidFill>
                  <a:schemeClr val="bg1"/>
                </a:solidFill>
                <a:latin typeface="Times New Roman" panose="02020603050405020304" pitchFamily="18" charset="0"/>
                <a:cs typeface="Times New Roman" panose="02020603050405020304" pitchFamily="18" charset="0"/>
              </a:rPr>
              <a:t>The Teacher</a:t>
            </a:r>
            <a:r>
              <a:rPr lang="en-US" dirty="0">
                <a:solidFill>
                  <a:schemeClr val="bg1"/>
                </a:solidFill>
                <a:latin typeface="Times New Roman" panose="02020603050405020304" pitchFamily="18" charset="0"/>
                <a:cs typeface="Times New Roman" panose="02020603050405020304" pitchFamily="18" charset="0"/>
              </a:rPr>
              <a:t> is a dialogue between Augustine and his son, </a:t>
            </a:r>
            <a:r>
              <a:rPr lang="en-US" dirty="0" err="1">
                <a:solidFill>
                  <a:schemeClr val="bg1"/>
                </a:solidFill>
                <a:latin typeface="Times New Roman" panose="02020603050405020304" pitchFamily="18" charset="0"/>
                <a:cs typeface="Times New Roman" panose="02020603050405020304" pitchFamily="18" charset="0"/>
              </a:rPr>
              <a:t>Adeodatus</a:t>
            </a:r>
            <a:r>
              <a:rPr lang="en-US" dirty="0">
                <a:solidFill>
                  <a:schemeClr val="bg1"/>
                </a:solidFill>
                <a:latin typeface="Times New Roman" panose="02020603050405020304" pitchFamily="18" charset="0"/>
                <a:cs typeface="Times New Roman" panose="02020603050405020304" pitchFamily="18" charset="0"/>
              </a:rPr>
              <a:t>.</a:t>
            </a:r>
          </a:p>
          <a:p>
            <a:r>
              <a:rPr lang="en-US" dirty="0">
                <a:solidFill>
                  <a:schemeClr val="bg1"/>
                </a:solidFill>
                <a:latin typeface="Times New Roman" panose="02020603050405020304" pitchFamily="18" charset="0"/>
                <a:cs typeface="Times New Roman" panose="02020603050405020304" pitchFamily="18" charset="0"/>
              </a:rPr>
              <a:t>Augustine argues for a Christian theory of knowledge, generally called illumination theory, that replaces the Platonist theory of recollection.</a:t>
            </a:r>
          </a:p>
          <a:p>
            <a:r>
              <a:rPr lang="en-US" dirty="0">
                <a:solidFill>
                  <a:schemeClr val="bg1"/>
                </a:solidFill>
                <a:latin typeface="Times New Roman" panose="02020603050405020304" pitchFamily="18" charset="0"/>
                <a:cs typeface="Times New Roman" panose="02020603050405020304" pitchFamily="18" charset="0"/>
              </a:rPr>
              <a:t>(p. xviii-xix) Peter King explains the general thrust of Augustine’s argument in </a:t>
            </a:r>
            <a:r>
              <a:rPr lang="en-US" i="1" dirty="0">
                <a:solidFill>
                  <a:schemeClr val="bg1"/>
                </a:solidFill>
                <a:latin typeface="Times New Roman" panose="02020603050405020304" pitchFamily="18" charset="0"/>
                <a:cs typeface="Times New Roman" panose="02020603050405020304" pitchFamily="18" charset="0"/>
              </a:rPr>
              <a:t>The Teacher</a:t>
            </a:r>
            <a:r>
              <a:rPr lang="en-US" dirty="0">
                <a:solidFill>
                  <a:schemeClr val="bg1"/>
                </a:solidFill>
                <a:latin typeface="Times New Roman" panose="02020603050405020304" pitchFamily="18" charset="0"/>
                <a:cs typeface="Times New Roman" panose="02020603050405020304" pitchFamily="18" charset="0"/>
              </a:rPr>
              <a:t>: “Augustine proposes his theory of illumination and Christ as the Teacher within (11.38-12.40) as an alternative. The test of truth is inside, Augustine argues. What gets conveyed from one person to another are at best putative knowledge-claims that each recipient judges for himself . . . . Roughly, each person grasps conceptual truths, to the extent he or she is able, without recourse to experience or external testimony.”</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380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7579"/>
            <a:ext cx="10515600" cy="104924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Cont. of </a:t>
            </a:r>
            <a:r>
              <a:rPr lang="en-US" i="1" dirty="0">
                <a:solidFill>
                  <a:schemeClr val="bg1"/>
                </a:solidFill>
                <a:latin typeface="Times New Roman" panose="02020603050405020304" pitchFamily="18" charset="0"/>
                <a:cs typeface="Times New Roman" panose="02020603050405020304" pitchFamily="18" charset="0"/>
              </a:rPr>
              <a:t>The Teacher</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900752"/>
            <a:ext cx="10515600" cy="5919669"/>
          </a:xfrm>
        </p:spPr>
        <p:txBody>
          <a:bodyPr>
            <a:normAutofit fontScale="92500" lnSpcReduction="20000"/>
          </a:bodyPr>
          <a:lstStyle/>
          <a:p>
            <a:r>
              <a:rPr lang="en-US" dirty="0">
                <a:solidFill>
                  <a:schemeClr val="bg1"/>
                </a:solidFill>
                <a:latin typeface="Times New Roman" panose="02020603050405020304" pitchFamily="18" charset="0"/>
                <a:cs typeface="Times New Roman" panose="02020603050405020304" pitchFamily="18" charset="0"/>
              </a:rPr>
              <a:t>(11.38, p. 139) Having just made the distinction between belief and knowledge/understanding, Augustine describes the knowledge of the things we </a:t>
            </a:r>
            <a:r>
              <a:rPr lang="en-US" i="1" dirty="0">
                <a:solidFill>
                  <a:schemeClr val="bg1"/>
                </a:solidFill>
                <a:latin typeface="Times New Roman" panose="02020603050405020304" pitchFamily="18" charset="0"/>
                <a:cs typeface="Times New Roman" panose="02020603050405020304" pitchFamily="18" charset="0"/>
              </a:rPr>
              <a:t>understand</a:t>
            </a:r>
            <a:r>
              <a:rPr lang="en-US" dirty="0">
                <a:solidFill>
                  <a:schemeClr val="bg1"/>
                </a:solidFill>
                <a:latin typeface="Times New Roman" panose="02020603050405020304" pitchFamily="18" charset="0"/>
                <a:cs typeface="Times New Roman" panose="02020603050405020304" pitchFamily="18" charset="0"/>
              </a:rPr>
              <a:t>: “Regarding each of the things we understand [not by the usual method of knowing], however, we don’t consult a speaker who makes sounds outside us, but the Truth that presides within over the mind itself, though perhaps words prompt us to consult Him. What is more, He Who is consulted, </a:t>
            </a:r>
            <a:r>
              <a:rPr lang="en-US" dirty="0">
                <a:solidFill>
                  <a:srgbClr val="FFFF00"/>
                </a:solidFill>
                <a:latin typeface="Times New Roman" panose="02020603050405020304" pitchFamily="18" charset="0"/>
                <a:cs typeface="Times New Roman" panose="02020603050405020304" pitchFamily="18" charset="0"/>
              </a:rPr>
              <a:t>He Who is said to </a:t>
            </a:r>
            <a:r>
              <a:rPr lang="en-US" i="1" dirty="0">
                <a:solidFill>
                  <a:srgbClr val="FFFF00"/>
                </a:solidFill>
                <a:latin typeface="Times New Roman" panose="02020603050405020304" pitchFamily="18" charset="0"/>
                <a:cs typeface="Times New Roman" panose="02020603050405020304" pitchFamily="18" charset="0"/>
              </a:rPr>
              <a:t>dwell in the inner man</a:t>
            </a:r>
            <a:r>
              <a:rPr lang="en-US" dirty="0">
                <a:solidFill>
                  <a:srgbClr val="FFFF00"/>
                </a:solidFill>
                <a:latin typeface="Times New Roman" panose="02020603050405020304" pitchFamily="18" charset="0"/>
                <a:cs typeface="Times New Roman" panose="02020603050405020304" pitchFamily="18" charset="0"/>
              </a:rPr>
              <a:t>, does teach: Christ—that is, </a:t>
            </a:r>
            <a:r>
              <a:rPr lang="en-US" i="1" dirty="0">
                <a:solidFill>
                  <a:srgbClr val="FFFF00"/>
                </a:solidFill>
                <a:latin typeface="Times New Roman" panose="02020603050405020304" pitchFamily="18" charset="0"/>
                <a:cs typeface="Times New Roman" panose="02020603050405020304" pitchFamily="18" charset="0"/>
              </a:rPr>
              <a:t>the unchangeable power and everlasting wisdom of god</a:t>
            </a:r>
            <a:r>
              <a:rPr lang="en-US" dirty="0">
                <a:solidFill>
                  <a:srgbClr val="FFFF00"/>
                </a:solidFill>
                <a:latin typeface="Times New Roman" panose="02020603050405020304" pitchFamily="18" charset="0"/>
                <a:cs typeface="Times New Roman" panose="02020603050405020304" pitchFamily="18" charset="0"/>
              </a:rPr>
              <a:t>, which every rational soul does consult, but is disclosed to anyone, to the extent that he can apprehend it, according to his good or evil will</a:t>
            </a:r>
            <a:r>
              <a:rPr lang="en-US" dirty="0">
                <a:solidFill>
                  <a:schemeClr val="bg1"/>
                </a:solidFill>
                <a:latin typeface="Times New Roman" panose="02020603050405020304" pitchFamily="18" charset="0"/>
                <a:cs typeface="Times New Roman" panose="02020603050405020304" pitchFamily="18" charset="0"/>
              </a:rPr>
              <a:t>. If at times one is mistaken, this doesn’t happen by means of a defect in the Truth consulted, just as it isn’t a defect in light outside that the eyes of the body are often mistaken . . . .”</a:t>
            </a:r>
          </a:p>
          <a:p>
            <a:pPr lvl="1"/>
            <a:r>
              <a:rPr lang="en-US" b="1" u="sng" dirty="0">
                <a:solidFill>
                  <a:schemeClr val="bg1"/>
                </a:solidFill>
                <a:latin typeface="Times New Roman" panose="02020603050405020304" pitchFamily="18" charset="0"/>
                <a:cs typeface="Times New Roman" panose="02020603050405020304" pitchFamily="18" charset="0"/>
              </a:rPr>
              <a:t>Context</a:t>
            </a:r>
            <a:r>
              <a:rPr lang="en-US" dirty="0">
                <a:solidFill>
                  <a:schemeClr val="bg1"/>
                </a:solidFill>
                <a:latin typeface="Times New Roman" panose="02020603050405020304" pitchFamily="18" charset="0"/>
                <a:cs typeface="Times New Roman" panose="02020603050405020304" pitchFamily="18" charset="0"/>
              </a:rPr>
              <a:t>: This is really the conclusion of Augustine’s argument and the last main point. He expounds on this idea for the remainder of the work.</a:t>
            </a:r>
          </a:p>
          <a:p>
            <a:pPr lvl="1"/>
            <a:r>
              <a:rPr lang="en-US" b="1" u="sng" dirty="0">
                <a:solidFill>
                  <a:schemeClr val="bg1"/>
                </a:solidFill>
                <a:latin typeface="Times New Roman" panose="02020603050405020304" pitchFamily="18" charset="0"/>
                <a:cs typeface="Times New Roman" panose="02020603050405020304" pitchFamily="18" charset="0"/>
              </a:rPr>
              <a:t>Meaning</a:t>
            </a:r>
            <a:r>
              <a:rPr lang="en-US" dirty="0">
                <a:solidFill>
                  <a:schemeClr val="bg1"/>
                </a:solidFill>
                <a:latin typeface="Times New Roman" panose="02020603050405020304" pitchFamily="18" charset="0"/>
                <a:cs typeface="Times New Roman" panose="02020603050405020304" pitchFamily="18" charset="0"/>
              </a:rPr>
              <a:t>: This is the rich idea of Augustine’s doctrine of illumination. Instead of Plato’s doctrine of recollection through the dialectic of reason, Augustine argues for divine illumination through Christ. Indeed, Wisdom, Christ, the Word holds all things together. The important impact of this idea, which is explained a little later (top of p. 140) is that we learn of things in themselves (without signs) through the inner illumination of Christ. The Teacher is Christ our Lord. </a:t>
            </a:r>
          </a:p>
          <a:p>
            <a:endParaRPr lang="en-US" dirty="0">
              <a:solidFill>
                <a:schemeClr val="bg1"/>
              </a:solidFill>
            </a:endParaRPr>
          </a:p>
        </p:txBody>
      </p:sp>
    </p:spTree>
    <p:extLst>
      <p:ext uri="{BB962C8B-B14F-4D97-AF65-F5344CB8AC3E}">
        <p14:creationId xmlns:p14="http://schemas.microsoft.com/office/powerpoint/2010/main" val="3876379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solidFill>
                  <a:schemeClr val="bg1"/>
                </a:solidFill>
                <a:latin typeface="Times New Roman" panose="02020603050405020304" pitchFamily="18" charset="0"/>
                <a:cs typeface="Times New Roman" panose="02020603050405020304" pitchFamily="18" charset="0"/>
              </a:rPr>
              <a:t>On Free Choice of the Will</a:t>
            </a:r>
          </a:p>
        </p:txBody>
      </p:sp>
      <p:sp>
        <p:nvSpPr>
          <p:cNvPr id="3" name="Content Placeholder 2"/>
          <p:cNvSpPr>
            <a:spLocks noGrp="1"/>
          </p:cNvSpPr>
          <p:nvPr>
            <p:ph idx="1"/>
          </p:nvPr>
        </p:nvSpPr>
        <p:spPr>
          <a:xfrm>
            <a:off x="838200" y="1446664"/>
            <a:ext cx="10515600" cy="4730300"/>
          </a:xfrm>
        </p:spPr>
        <p:txBody>
          <a:bodyPr>
            <a:normAutofit fontScale="92500" lnSpcReduction="10000"/>
          </a:bodyPr>
          <a:lstStyle/>
          <a:p>
            <a:r>
              <a:rPr lang="en-US" dirty="0">
                <a:solidFill>
                  <a:schemeClr val="bg1"/>
                </a:solidFill>
                <a:latin typeface="Times New Roman" panose="02020603050405020304" pitchFamily="18" charset="0"/>
                <a:cs typeface="Times New Roman" panose="02020603050405020304" pitchFamily="18" charset="0"/>
              </a:rPr>
              <a:t>In this work, Augustine deals with the issue of evil’s origin and how human free will is involved with the origin of evil.</a:t>
            </a:r>
          </a:p>
          <a:p>
            <a:r>
              <a:rPr lang="en-US" dirty="0">
                <a:solidFill>
                  <a:schemeClr val="bg1"/>
                </a:solidFill>
                <a:latin typeface="Times New Roman" panose="02020603050405020304" pitchFamily="18" charset="0"/>
                <a:cs typeface="Times New Roman" panose="02020603050405020304" pitchFamily="18" charset="0"/>
              </a:rPr>
              <a:t>In addition to the Christian virtues of faith, hope, and love, Augustine seems to develop Christian belief as a kind of virtue for knowing God.</a:t>
            </a:r>
          </a:p>
          <a:p>
            <a:r>
              <a:rPr lang="en-US" dirty="0">
                <a:solidFill>
                  <a:schemeClr val="bg1"/>
                </a:solidFill>
                <a:latin typeface="Times New Roman" panose="02020603050405020304" pitchFamily="18" charset="0"/>
                <a:cs typeface="Times New Roman" panose="02020603050405020304" pitchFamily="18" charset="0"/>
              </a:rPr>
              <a:t>(1.2, p. 3-4) One must first and always believe in God: “The truest beginning of piety is to think as highly of God as possible:”</a:t>
            </a:r>
          </a:p>
          <a:p>
            <a:pPr lvl="1"/>
            <a:r>
              <a:rPr lang="en-US" dirty="0">
                <a:solidFill>
                  <a:schemeClr val="bg1"/>
                </a:solidFill>
                <a:latin typeface="Times New Roman" panose="02020603050405020304" pitchFamily="18" charset="0"/>
                <a:cs typeface="Times New Roman" panose="02020603050405020304" pitchFamily="18" charset="0"/>
              </a:rPr>
              <a:t>Augustine makes this point right after they stated the problem of evil (i.e., if God created everything, did he not also create evil?)</a:t>
            </a:r>
          </a:p>
          <a:p>
            <a:pPr lvl="1"/>
            <a:r>
              <a:rPr lang="en-US" dirty="0">
                <a:solidFill>
                  <a:schemeClr val="bg1"/>
                </a:solidFill>
                <a:latin typeface="Times New Roman" panose="02020603050405020304" pitchFamily="18" charset="0"/>
                <a:cs typeface="Times New Roman" panose="02020603050405020304" pitchFamily="18" charset="0"/>
              </a:rPr>
              <a:t>Thus, before setting out on this daunting enterprise of answering the argument against God based on evil, Augustine ardently affirms this: “On that basis [i.e., the Christian view of God] let us try, with God’s help, to achieve an understanding of the problem you have raised” (1.2, p. 4).</a:t>
            </a:r>
          </a:p>
          <a:p>
            <a:pPr lvl="1"/>
            <a:r>
              <a:rPr lang="en-US" dirty="0">
                <a:solidFill>
                  <a:schemeClr val="bg1"/>
                </a:solidFill>
                <a:latin typeface="Times New Roman" panose="02020603050405020304" pitchFamily="18" charset="0"/>
                <a:cs typeface="Times New Roman" panose="02020603050405020304" pitchFamily="18" charset="0"/>
              </a:rPr>
              <a:t>Here, Augustine is certainly not taking a neutral, quasi-Enlightenment view of knowledge.</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7619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697</TotalTime>
  <Words>3856</Words>
  <Application>Microsoft Macintosh PowerPoint</Application>
  <PresentationFormat>Widescreen</PresentationFormat>
  <Paragraphs>147</Paragraphs>
  <Slides>17</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Augustine’s Virtue Epistemology</vt:lpstr>
      <vt:lpstr>Introduction:</vt:lpstr>
      <vt:lpstr>The Soliloquies:</vt:lpstr>
      <vt:lpstr>Cont. of The Soliloquies</vt:lpstr>
      <vt:lpstr>Cont. of The Soliloquies</vt:lpstr>
      <vt:lpstr>Cont. of The Soliloquies</vt:lpstr>
      <vt:lpstr>The Teacher</vt:lpstr>
      <vt:lpstr>Cont. of The Teacher</vt:lpstr>
      <vt:lpstr>On Free Choice of the Will</vt:lpstr>
      <vt:lpstr>Cont. of On Free Choice of the Will</vt:lpstr>
      <vt:lpstr>Cont. of On Free Choice of the Will</vt:lpstr>
      <vt:lpstr>Teaching Christianity</vt:lpstr>
      <vt:lpstr>Cont. of Teaching Christianity</vt:lpstr>
      <vt:lpstr>Cont. of Teaching Christianity</vt:lpstr>
      <vt:lpstr>Cont. of Teaching Christianity</vt:lpstr>
      <vt:lpstr>Cont. of Teaching Christianity</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Carson, Joseph Donald</cp:lastModifiedBy>
  <cp:revision>54</cp:revision>
  <dcterms:created xsi:type="dcterms:W3CDTF">2016-08-29T18:00:14Z</dcterms:created>
  <dcterms:modified xsi:type="dcterms:W3CDTF">2021-03-18T14:46:07Z</dcterms:modified>
</cp:coreProperties>
</file>