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69" r:id="rId5"/>
    <p:sldId id="271" r:id="rId6"/>
    <p:sldId id="259" r:id="rId7"/>
    <p:sldId id="262" r:id="rId8"/>
    <p:sldId id="273" r:id="rId9"/>
    <p:sldId id="264" r:id="rId10"/>
    <p:sldId id="270" r:id="rId11"/>
    <p:sldId id="265" r:id="rId12"/>
    <p:sldId id="272" r:id="rId13"/>
    <p:sldId id="266" r:id="rId14"/>
    <p:sldId id="274" r:id="rId15"/>
    <p:sldId id="267"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594"/>
    <p:restoredTop sz="77778" autoAdjust="0"/>
  </p:normalViewPr>
  <p:slideViewPr>
    <p:cSldViewPr>
      <p:cViewPr varScale="1">
        <p:scale>
          <a:sx n="130" d="100"/>
          <a:sy n="130" d="100"/>
        </p:scale>
        <p:origin x="1120"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B54B3A-E4CA-42B5-BB3C-81B1718DABF8}" type="datetimeFigureOut">
              <a:rPr lang="en-US" smtClean="0"/>
              <a:pPr/>
              <a:t>3/13/21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163D4-6ECE-4BD2-95E1-9FAD16FAAEB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Prior to immersing ourselves in</a:t>
            </a:r>
            <a:r>
              <a:rPr lang="en-US" baseline="0" dirty="0"/>
              <a:t> this idea…</a:t>
            </a:r>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At first, Scottie attempts to save Madeline from danger and determine the cause of her “possession.” However, as the film progresses, Scottie becomes the truly endangered party as he falls prey to the captivating image of Madeline and capitulates to his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-Danger intensifies as he pursues an illicit romantic relationship with Madeline, the spouse of his friend (Barr 74-75). He develops a romantic obsession with the enigma of Madeline, trying to possess the feminine object of his directed gaze (Barr 22, Mulvey 22).</a:t>
            </a:r>
            <a:r>
              <a:rPr lang="en-US" dirty="0">
                <a:effectLst/>
              </a:rPr>
              <a:t> </a:t>
            </a:r>
          </a:p>
          <a:p>
            <a:endParaRPr lang="en-US" dirty="0">
              <a:effectLst/>
            </a:endParaRPr>
          </a:p>
          <a:p>
            <a:r>
              <a:rPr lang="en-US" dirty="0">
                <a:effectLst/>
              </a:rPr>
              <a:t>-He </a:t>
            </a:r>
            <a:r>
              <a:rPr lang="en-US" sz="1200" kern="1200" dirty="0">
                <a:solidFill>
                  <a:schemeClr val="tx1"/>
                </a:solidFill>
                <a:effectLst/>
                <a:latin typeface="+mn-lt"/>
                <a:ea typeface="+mn-ea"/>
                <a:cs typeface="+mn-cs"/>
              </a:rPr>
              <a:t>abandons rational caution and devotes himself to Madeline’s particular, false beauty.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persona becomes a possessive identity, taking Judy’s clothing, her hair, her identity, and eventually her life (Barr 74). This persona also possesses the very mind of Scottie, who feels a relentless obsession to possess the beauty of Madeline. When bereft of her beauty, he becomes significantly silent, unable to speak in the same way Madeline was voiceless in the early portions of the film (Barr 81)</a:t>
            </a:r>
            <a:r>
              <a:rPr lang="en-US" dirty="0">
                <a:effectLst/>
              </a:rPr>
              <a:t> .</a:t>
            </a:r>
          </a:p>
          <a:p>
            <a:endParaRPr lang="en-US" dirty="0">
              <a:effectLst/>
            </a:endParaRPr>
          </a:p>
          <a:p>
            <a:r>
              <a:rPr lang="en-US" dirty="0">
                <a:effectLst/>
              </a:rPr>
              <a:t>-The beauty is false as well. Long shot at end of film, describe how they get there. </a:t>
            </a:r>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-To Plato, a person experiencing pure </a:t>
            </a:r>
            <a:r>
              <a:rPr lang="en-US" sz="1200" i="1" kern="1200" dirty="0">
                <a:solidFill>
                  <a:schemeClr val="tx1"/>
                </a:solidFill>
                <a:effectLst/>
                <a:latin typeface="+mn-lt"/>
                <a:ea typeface="+mn-ea"/>
                <a:cs typeface="+mn-cs"/>
              </a:rPr>
              <a:t>eros </a:t>
            </a:r>
            <a:r>
              <a:rPr lang="en-US" sz="1200" kern="1200" dirty="0">
                <a:solidFill>
                  <a:schemeClr val="tx1"/>
                </a:solidFill>
                <a:effectLst/>
                <a:latin typeface="+mn-lt"/>
                <a:ea typeface="+mn-ea"/>
                <a:cs typeface="+mn-cs"/>
              </a:rPr>
              <a:t>should be struck dumb by the reflected image of Beauty that would lead to a rational remembrance and transformation within the perceiver; a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would come from an individual human experience that would draw one’s perception further into their desire for possession of beauty without transformation. (Discuss transformation briefly).</a:t>
            </a:r>
          </a:p>
          <a:p>
            <a:r>
              <a:rPr lang="en-US" sz="1200" kern="1200" dirty="0">
                <a:solidFill>
                  <a:schemeClr val="tx1"/>
                </a:solidFill>
                <a:effectLst/>
                <a:latin typeface="+mn-lt"/>
                <a:ea typeface="+mn-ea"/>
                <a:cs typeface="+mn-cs"/>
              </a:rPr>
              <a:t>-There is a gradual acceptance of Scottie’s voyeurism which is later jarringly distorted for the audience when the audience sees Judy recreated as Madeline, Scottie’s ideal beauty.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inversion of Plato’s Ideals, though, is that Scottie wants to fulfill his voyeuristic desire rather than encounter Beauty, to gratify his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in Judy-become-Madeline rather than pursue true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Judy may express a loving desire towards Scottie, but this is overwhelmed by the influence Scottie exerts over Judy to change her into Madeline and restore his twisted perception of Beauty.</a:t>
            </a:r>
            <a:r>
              <a:rPr lang="en-US" dirty="0">
                <a:effectLst/>
              </a:rPr>
              <a:t> </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does not mean that beauty could not be found in the particulars of Madeline or Judy in how they imaged true Beauty. To focus on this would misconstrue the fundamental concern—what is the </a:t>
            </a:r>
            <a:r>
              <a:rPr lang="en-US" sz="1200" i="1" kern="1200" dirty="0">
                <a:solidFill>
                  <a:schemeClr val="tx1"/>
                </a:solidFill>
                <a:effectLst/>
                <a:latin typeface="+mn-lt"/>
                <a:ea typeface="+mn-ea"/>
                <a:cs typeface="+mn-cs"/>
              </a:rPr>
              <a:t>telos</a:t>
            </a:r>
            <a:r>
              <a:rPr lang="en-US" sz="1200" kern="1200" dirty="0">
                <a:solidFill>
                  <a:schemeClr val="tx1"/>
                </a:solidFill>
                <a:effectLst/>
                <a:latin typeface="+mn-lt"/>
                <a:ea typeface="+mn-ea"/>
                <a:cs typeface="+mn-cs"/>
              </a:rPr>
              <a:t> of Scottie’s desire, and why does he desire the false image? Scottie finds himself enslaved to his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that pursues the false image of Madeline, allowing his harmful, voyeuristic gaze to turn into a fetish scopophilia. He reduces the character of Judy to an object to satisfy his pleasures (Powell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-Scottie’s </a:t>
            </a:r>
            <a:r>
              <a:rPr lang="en-US" sz="1200" i="1" kern="1200" dirty="0">
                <a:solidFill>
                  <a:schemeClr val="tx1"/>
                </a:solidFill>
                <a:effectLst/>
                <a:latin typeface="+mn-lt"/>
                <a:ea typeface="+mn-ea"/>
                <a:cs typeface="+mn-cs"/>
              </a:rPr>
              <a:t>telos </a:t>
            </a:r>
            <a:r>
              <a:rPr lang="en-US" sz="1200" kern="1200" dirty="0">
                <a:solidFill>
                  <a:schemeClr val="tx1"/>
                </a:solidFill>
                <a:effectLst/>
                <a:latin typeface="+mn-lt"/>
                <a:ea typeface="+mn-ea"/>
                <a:cs typeface="+mn-cs"/>
              </a:rPr>
              <a:t>is in the desire itself, and he never ascends toward pursuing the ultimate good for himself or Judy.</a:t>
            </a: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12</a:t>
            </a:fld>
            <a:endParaRPr lang="en-US"/>
          </a:p>
        </p:txBody>
      </p:sp>
    </p:spTree>
    <p:extLst>
      <p:ext uri="{BB962C8B-B14F-4D97-AF65-F5344CB8AC3E}">
        <p14:creationId xmlns:p14="http://schemas.microsoft.com/office/powerpoint/2010/main" val="1484631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a:t>
            </a:r>
            <a:r>
              <a:rPr lang="en-US" sz="1200" i="1" kern="1200" dirty="0">
                <a:solidFill>
                  <a:schemeClr val="tx1"/>
                </a:solidFill>
                <a:effectLst/>
                <a:latin typeface="+mn-lt"/>
                <a:ea typeface="+mn-ea"/>
                <a:cs typeface="+mn-cs"/>
              </a:rPr>
              <a:t>Vertigo’s </a:t>
            </a:r>
            <a:r>
              <a:rPr lang="en-US" sz="1200" kern="1200" dirty="0">
                <a:solidFill>
                  <a:schemeClr val="tx1"/>
                </a:solidFill>
                <a:effectLst/>
                <a:latin typeface="+mn-lt"/>
                <a:ea typeface="+mn-ea"/>
                <a:cs typeface="+mn-cs"/>
              </a:rPr>
              <a:t>opening credits, Hitchcock asks the audience to question the </a:t>
            </a:r>
            <a:r>
              <a:rPr lang="en-US" sz="1200" i="1" kern="1200" dirty="0">
                <a:solidFill>
                  <a:schemeClr val="tx1"/>
                </a:solidFill>
                <a:effectLst/>
                <a:latin typeface="+mn-lt"/>
                <a:ea typeface="+mn-ea"/>
                <a:cs typeface="+mn-cs"/>
              </a:rPr>
              <a:t>telos</a:t>
            </a:r>
            <a:r>
              <a:rPr lang="en-US" sz="1200" kern="1200" dirty="0">
                <a:solidFill>
                  <a:schemeClr val="tx1"/>
                </a:solidFill>
                <a:effectLst/>
                <a:latin typeface="+mn-lt"/>
                <a:ea typeface="+mn-ea"/>
                <a:cs typeface="+mn-cs"/>
              </a:rPr>
              <a:t> of their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This fundamental question hearkens back to Plato’s philosophy in </a:t>
            </a:r>
            <a:r>
              <a:rPr lang="en-US" sz="1200" i="1" kern="1200" dirty="0">
                <a:solidFill>
                  <a:schemeClr val="tx1"/>
                </a:solidFill>
                <a:effectLst/>
                <a:latin typeface="+mn-lt"/>
                <a:ea typeface="+mn-ea"/>
                <a:cs typeface="+mn-cs"/>
              </a:rPr>
              <a:t>Phaedrus</a:t>
            </a:r>
            <a:r>
              <a:rPr lang="en-US" sz="1200" kern="1200" dirty="0">
                <a:solidFill>
                  <a:schemeClr val="tx1"/>
                </a:solidFill>
                <a:effectLst/>
                <a:latin typeface="+mn-lt"/>
                <a:ea typeface="+mn-ea"/>
                <a:cs typeface="+mn-cs"/>
              </a:rPr>
              <a:t>, where he imparts a clear understanding of what humans desire, how they desire it, and what they should desire. Any reader of </a:t>
            </a:r>
            <a:r>
              <a:rPr lang="en-US" sz="1200" i="1" kern="1200" dirty="0">
                <a:solidFill>
                  <a:schemeClr val="tx1"/>
                </a:solidFill>
                <a:effectLst/>
                <a:latin typeface="+mn-lt"/>
                <a:ea typeface="+mn-ea"/>
                <a:cs typeface="+mn-cs"/>
              </a:rPr>
              <a:t>Phaedrus </a:t>
            </a:r>
            <a:r>
              <a:rPr lang="en-US" sz="1200" kern="1200" dirty="0">
                <a:solidFill>
                  <a:schemeClr val="tx1"/>
                </a:solidFill>
                <a:effectLst/>
                <a:latin typeface="+mn-lt"/>
                <a:ea typeface="+mn-ea"/>
                <a:cs typeface="+mn-cs"/>
              </a:rPr>
              <a:t>or viewer of </a:t>
            </a:r>
            <a:r>
              <a:rPr lang="en-US" sz="1200" i="1" kern="1200" dirty="0">
                <a:solidFill>
                  <a:schemeClr val="tx1"/>
                </a:solidFill>
                <a:effectLst/>
                <a:latin typeface="+mn-lt"/>
                <a:ea typeface="+mn-ea"/>
                <a:cs typeface="+mn-cs"/>
              </a:rPr>
              <a:t>Vertigo </a:t>
            </a:r>
            <a:r>
              <a:rPr lang="en-US" sz="1200" kern="1200" dirty="0">
                <a:solidFill>
                  <a:schemeClr val="tx1"/>
                </a:solidFill>
                <a:effectLst/>
                <a:latin typeface="+mn-lt"/>
                <a:ea typeface="+mn-ea"/>
                <a:cs typeface="+mn-cs"/>
              </a:rPr>
              <a:t>can discern that we desire what we find beautiful; only those who look closely and question their own perception can discover that their perceptions too often fall short of Plato’s Ideal Beauty, instead satisfying themselves with lesser, particular beauties that prove to be unsatisfactory, false, and deceiving. In an interview with Kim Novak, the actress discussed why she chose to take on the role of Madeline/Judy, and she stated the following: “‘I related to the resentment of being made over and to the need for approval and the desire to be loved. I really identified with the story because to me it was saying, Please come see who I am. Fall in love with me, not a fantasy’” (</a:t>
            </a:r>
            <a:r>
              <a:rPr lang="en-US" sz="1200" kern="1200" dirty="0" err="1">
                <a:solidFill>
                  <a:schemeClr val="tx1"/>
                </a:solidFill>
                <a:effectLst/>
                <a:latin typeface="+mn-lt"/>
                <a:ea typeface="+mn-ea"/>
                <a:cs typeface="+mn-cs"/>
              </a:rPr>
              <a:t>Aulier</a:t>
            </a:r>
            <a:r>
              <a:rPr lang="en-US" sz="1200" kern="1200" dirty="0">
                <a:solidFill>
                  <a:schemeClr val="tx1"/>
                </a:solidFill>
                <a:effectLst/>
                <a:latin typeface="+mn-lt"/>
                <a:ea typeface="+mn-ea"/>
                <a:cs typeface="+mn-cs"/>
              </a:rPr>
              <a:t> 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Hitchcock’s message that finds correspondence in Plato: See the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for what it is. Fall in love with true Beauty that transforms the perceiver, not a fantasy that empowers destructive madness. When one learns to desire rightly, to seek after Beauty and pursue the truth with one’s entire being, then the reader has reclaimed their corrupted desires with their Reason and ordered their perceptions.  </a:t>
            </a:r>
          </a:p>
          <a:p>
            <a:endParaRPr lang="en-US" dirty="0">
              <a:solidFill>
                <a:schemeClr val="bg2"/>
              </a:solidFill>
              <a:effectLst>
                <a:outerShdw blurRad="38100" dist="38100" dir="2700000" algn="tl">
                  <a:srgbClr val="000000">
                    <a:alpha val="43137"/>
                  </a:srgbClr>
                </a:outerShdw>
              </a:effectLst>
            </a:endParaRPr>
          </a:p>
          <a:p>
            <a:endParaRPr lang="en-US" i="1" dirty="0">
              <a:solidFill>
                <a:schemeClr val="bg2"/>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14</a:t>
            </a:fld>
            <a:endParaRPr lang="en-US"/>
          </a:p>
        </p:txBody>
      </p:sp>
    </p:spTree>
    <p:extLst>
      <p:ext uri="{BB962C8B-B14F-4D97-AF65-F5344CB8AC3E}">
        <p14:creationId xmlns:p14="http://schemas.microsoft.com/office/powerpoint/2010/main" val="2407186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-Modern, western people struggle to articulate an understanding about beauty and desire. </a:t>
            </a:r>
          </a:p>
          <a:p>
            <a:r>
              <a:rPr lang="en-US" sz="1200" kern="1200" dirty="0">
                <a:solidFill>
                  <a:schemeClr val="tx1"/>
                </a:solidFill>
                <a:effectLst/>
                <a:latin typeface="+mn-lt"/>
                <a:ea typeface="+mn-ea"/>
                <a:cs typeface="+mn-cs"/>
              </a:rPr>
              <a:t>Regardless of the cause, the effect remains—modern culture has lost a concern with the </a:t>
            </a:r>
            <a:r>
              <a:rPr lang="en-US" sz="1200" i="1" kern="1200" dirty="0">
                <a:solidFill>
                  <a:schemeClr val="tx1"/>
                </a:solidFill>
                <a:effectLst/>
                <a:latin typeface="+mn-lt"/>
                <a:ea typeface="+mn-ea"/>
                <a:cs typeface="+mn-cs"/>
              </a:rPr>
              <a:t>telos</a:t>
            </a:r>
            <a:r>
              <a:rPr lang="en-US" sz="1200" kern="1200" dirty="0">
                <a:solidFill>
                  <a:schemeClr val="tx1"/>
                </a:solidFill>
                <a:effectLst/>
                <a:latin typeface="+mn-lt"/>
                <a:ea typeface="+mn-ea"/>
                <a:cs typeface="+mn-cs"/>
              </a:rPr>
              <a:t>, the end goal, of our desire for beauty and the beauty we desire to behold. We no longer understand what desire is, what we perceive to be beautiful, and whether there is a way that we ought to perceive our desires and perceptions of beauty.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his dialogue </a:t>
            </a:r>
            <a:r>
              <a:rPr lang="en-US" sz="1200" i="1" kern="1200" dirty="0">
                <a:solidFill>
                  <a:schemeClr val="tx1"/>
                </a:solidFill>
                <a:effectLst/>
                <a:latin typeface="+mn-lt"/>
                <a:ea typeface="+mn-ea"/>
                <a:cs typeface="+mn-cs"/>
              </a:rPr>
              <a:t>Phaedrus</a:t>
            </a:r>
            <a:r>
              <a:rPr lang="en-US" sz="1200" kern="1200" dirty="0">
                <a:solidFill>
                  <a:schemeClr val="tx1"/>
                </a:solidFill>
                <a:effectLst/>
                <a:latin typeface="+mn-lt"/>
                <a:ea typeface="+mn-ea"/>
                <a:cs typeface="+mn-cs"/>
              </a:rPr>
              <a:t>, Plato</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specifically establishes a philosophical mindset for human desire related to beauty and goodness; this desire, this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takes two forms in the text, and a clear understanding of both true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and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in Plato can reveal prevailing patterns in Western culture’s attitudes towards desire today.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mindset influences the modern film of </a:t>
            </a:r>
            <a:r>
              <a:rPr lang="en-US" sz="1200" i="1" kern="1200" dirty="0">
                <a:solidFill>
                  <a:schemeClr val="tx1"/>
                </a:solidFill>
                <a:effectLst/>
                <a:latin typeface="+mn-lt"/>
                <a:ea typeface="+mn-ea"/>
                <a:cs typeface="+mn-cs"/>
              </a:rPr>
              <a:t>Vertigo, </a:t>
            </a:r>
            <a:r>
              <a:rPr lang="en-US" sz="1200" kern="1200" dirty="0">
                <a:solidFill>
                  <a:schemeClr val="tx1"/>
                </a:solidFill>
                <a:effectLst/>
                <a:latin typeface="+mn-lt"/>
                <a:ea typeface="+mn-ea"/>
                <a:cs typeface="+mn-cs"/>
              </a:rPr>
              <a:t>where Hitchcock’s film portrays an intentional corruption of the desire for beauty, truth, and goodness, allowing the viewer to retrospectively discover this same corruption of perception within themselves.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-There are two Greek words used regarding affection and love in this realm of philosophy—</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philia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Eros </a:t>
            </a:r>
            <a:r>
              <a:rPr lang="en-US" sz="1200" kern="1200" dirty="0">
                <a:solidFill>
                  <a:schemeClr val="tx1"/>
                </a:solidFill>
                <a:effectLst/>
                <a:latin typeface="+mn-lt"/>
                <a:ea typeface="+mn-ea"/>
                <a:cs typeface="+mn-cs"/>
              </a:rPr>
              <a:t>does bear some similarities with </a:t>
            </a:r>
            <a:r>
              <a:rPr lang="en-US" sz="1200" i="1" kern="1200" dirty="0">
                <a:solidFill>
                  <a:schemeClr val="tx1"/>
                </a:solidFill>
                <a:effectLst/>
                <a:latin typeface="+mn-lt"/>
                <a:ea typeface="+mn-ea"/>
                <a:cs typeface="+mn-cs"/>
              </a:rPr>
              <a:t>philia</a:t>
            </a:r>
            <a:r>
              <a:rPr lang="en-US" sz="1200" kern="1200" dirty="0">
                <a:solidFill>
                  <a:schemeClr val="tx1"/>
                </a:solidFill>
                <a:effectLst/>
                <a:latin typeface="+mn-lt"/>
                <a:ea typeface="+mn-ea"/>
                <a:cs typeface="+mn-cs"/>
              </a:rPr>
              <a:t> in the sense that both are concerned with a “yearning for the good,” which is cause for some confusion (Muir 237). Plato’s primary concern in </a:t>
            </a:r>
            <a:r>
              <a:rPr lang="en-US" sz="1200" i="1" kern="1200" dirty="0">
                <a:solidFill>
                  <a:schemeClr val="tx1"/>
                </a:solidFill>
                <a:effectLst/>
                <a:latin typeface="+mn-lt"/>
                <a:ea typeface="+mn-ea"/>
                <a:cs typeface="+mn-cs"/>
              </a:rPr>
              <a:t>Phaedrus</a:t>
            </a:r>
            <a:r>
              <a:rPr lang="en-US" sz="1200" kern="1200" dirty="0">
                <a:solidFill>
                  <a:schemeClr val="tx1"/>
                </a:solidFill>
                <a:effectLst/>
                <a:latin typeface="+mn-lt"/>
                <a:ea typeface="+mn-ea"/>
                <a:cs typeface="+mn-cs"/>
              </a:rPr>
              <a:t>, though,</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was with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and not with </a:t>
            </a:r>
            <a:r>
              <a:rPr lang="en-US" sz="1200" i="1" kern="1200" dirty="0">
                <a:solidFill>
                  <a:schemeClr val="tx1"/>
                </a:solidFill>
                <a:effectLst/>
                <a:latin typeface="+mn-lt"/>
                <a:ea typeface="+mn-ea"/>
                <a:cs typeface="+mn-cs"/>
              </a:rPr>
              <a:t>philia</a:t>
            </a:r>
            <a:r>
              <a:rPr lang="en-US" sz="1200" kern="1200" dirty="0">
                <a:solidFill>
                  <a:schemeClr val="tx1"/>
                </a:solidFill>
                <a:effectLst/>
                <a:latin typeface="+mn-lt"/>
                <a:ea typeface="+mn-ea"/>
                <a:cs typeface="+mn-cs"/>
              </a:rPr>
              <a:t> (“The ‘Symposium’” 123). The distinction between the two is that </a:t>
            </a:r>
            <a:r>
              <a:rPr lang="en-US" sz="1200" i="1" kern="1200" dirty="0">
                <a:solidFill>
                  <a:schemeClr val="tx1"/>
                </a:solidFill>
                <a:effectLst/>
                <a:latin typeface="+mn-lt"/>
                <a:ea typeface="+mn-ea"/>
                <a:cs typeface="+mn-cs"/>
              </a:rPr>
              <a:t>philia</a:t>
            </a:r>
            <a:r>
              <a:rPr lang="en-US" sz="1200" kern="1200" dirty="0">
                <a:solidFill>
                  <a:schemeClr val="tx1"/>
                </a:solidFill>
                <a:effectLst/>
                <a:latin typeface="+mn-lt"/>
                <a:ea typeface="+mn-ea"/>
                <a:cs typeface="+mn-cs"/>
              </a:rPr>
              <a:t> to Plato was reciprocal and possessed a more tame, gentle nature, emphasizing a brotherly, scholarly love (Muir 237). Prior to Plato, </a:t>
            </a:r>
            <a:r>
              <a:rPr lang="en-US" sz="1200" i="1" kern="1200" dirty="0">
                <a:solidFill>
                  <a:schemeClr val="tx1"/>
                </a:solidFill>
                <a:effectLst/>
                <a:latin typeface="+mn-lt"/>
                <a:ea typeface="+mn-ea"/>
                <a:cs typeface="+mn-cs"/>
              </a:rPr>
              <a:t>philia</a:t>
            </a:r>
            <a:r>
              <a:rPr lang="en-US" sz="1200" kern="1200" dirty="0">
                <a:solidFill>
                  <a:schemeClr val="tx1"/>
                </a:solidFill>
                <a:effectLst/>
                <a:latin typeface="+mn-lt"/>
                <a:ea typeface="+mn-ea"/>
                <a:cs typeface="+mn-cs"/>
              </a:rPr>
              <a:t> was the word Greek philosophers used to describe love in conjunction with education for the person’s good (</a:t>
            </a:r>
            <a:r>
              <a:rPr lang="en-US" sz="1200" kern="1200" dirty="0" err="1">
                <a:solidFill>
                  <a:schemeClr val="tx1"/>
                </a:solidFill>
                <a:effectLst/>
                <a:latin typeface="+mn-lt"/>
                <a:ea typeface="+mn-ea"/>
                <a:cs typeface="+mn-cs"/>
              </a:rPr>
              <a:t>Vlastos</a:t>
            </a:r>
            <a:r>
              <a:rPr lang="en-US" sz="1200" kern="1200" dirty="0">
                <a:solidFill>
                  <a:schemeClr val="tx1"/>
                </a:solidFill>
                <a:effectLst/>
                <a:latin typeface="+mn-lt"/>
                <a:ea typeface="+mn-ea"/>
                <a:cs typeface="+mn-cs"/>
              </a:rPr>
              <a:t> 10-11)</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-Regarding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Greek literature had generally used the term to describe “any intense desire aroused by the stimulus of beauty” (“The ‘Symposium’” 122). Plato chose to maintain this emphasis of a desire to beauty in his use of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but instead focused on individual beings, using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specifically with people instead of objects.  Furthermore, Plato used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in </a:t>
            </a:r>
            <a:r>
              <a:rPr lang="en-US" sz="1200" i="1" kern="1200" dirty="0">
                <a:solidFill>
                  <a:schemeClr val="tx1"/>
                </a:solidFill>
                <a:effectLst/>
                <a:latin typeface="+mn-lt"/>
                <a:ea typeface="+mn-ea"/>
                <a:cs typeface="+mn-cs"/>
              </a:rPr>
              <a:t>Phaedrus</a:t>
            </a:r>
            <a:r>
              <a:rPr lang="en-US" sz="1200" kern="1200" dirty="0">
                <a:solidFill>
                  <a:schemeClr val="tx1"/>
                </a:solidFill>
                <a:effectLst/>
                <a:latin typeface="+mn-lt"/>
                <a:ea typeface="+mn-ea"/>
                <a:cs typeface="+mn-cs"/>
              </a:rPr>
              <a:t> to describe desire and longing in an educational sense, feeling the need to emphasize the “longing and urgent desire for completion and perfection;” this was more in line with how Plato conducted his educational pursuits. This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this desire, encompassed the whole person, their soul, and their desire for completion (Muir 237-38).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While this perspective is idealistic, Plato does not deny that eros can fall short of the pursuit of the good and truth—rather, Plato shows how this desire falls prey to corruption all too often:</a:t>
            </a:r>
          </a:p>
          <a:p>
            <a:r>
              <a:rPr lang="en-US" dirty="0"/>
              <a:t>	</a:t>
            </a:r>
            <a:r>
              <a:rPr lang="en-US" sz="1200" kern="1200" dirty="0">
                <a:solidFill>
                  <a:schemeClr val="tx1"/>
                </a:solidFill>
                <a:effectLst/>
                <a:latin typeface="+mn-lt"/>
                <a:ea typeface="+mn-ea"/>
                <a:cs typeface="+mn-cs"/>
              </a:rPr>
              <a:t>. . . having had their hearts turned to unrighteousness through some corrupting influence, they may have lost the memory of the holy things which they once saw. Few only retain an adequate remembrance of them; and they, when they behold here any image of that other world, are rapt in amazement; but they are ignorant of what this rapture means, because they do not clearly perceive . . . </a:t>
            </a:r>
          </a:p>
          <a:p>
            <a:r>
              <a:rPr lang="en-US" sz="1200" kern="1200" dirty="0">
                <a:solidFill>
                  <a:schemeClr val="tx1"/>
                </a:solidFill>
                <a:effectLst/>
                <a:latin typeface="+mn-lt"/>
                <a:ea typeface="+mn-ea"/>
                <a:cs typeface="+mn-cs"/>
              </a:rPr>
              <a:t>	. . . Now he who is not newly initiated or who has become corrupted, does not easily rise out of this world … he looks only at her earthly namesake, and instead of being awed at the sight of her, he is given over to pleasure, and like a brutish beast he rushes on to enjoy and beget…” </a:t>
            </a: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None/>
            </a:pPr>
            <a:r>
              <a:rPr lang="en-US" sz="1200" dirty="0">
                <a:solidFill>
                  <a:schemeClr val="bg2"/>
                </a:solidFill>
                <a:effectLst>
                  <a:outerShdw blurRad="38100" dist="38100" dir="2700000" algn="tl">
                    <a:srgbClr val="000000">
                      <a:alpha val="43137"/>
                    </a:srgbClr>
                  </a:outerShdw>
                </a:effectLst>
              </a:rPr>
              <a:t>Three perceptions of </a:t>
            </a:r>
            <a:r>
              <a:rPr lang="en-US" sz="1200" i="1" dirty="0">
                <a:solidFill>
                  <a:schemeClr val="bg2"/>
                </a:solidFill>
                <a:effectLst>
                  <a:outerShdw blurRad="38100" dist="38100" dir="2700000" algn="tl">
                    <a:srgbClr val="000000">
                      <a:alpha val="43137"/>
                    </a:srgbClr>
                  </a:outerShdw>
                </a:effectLst>
              </a:rPr>
              <a:t>eros</a:t>
            </a:r>
            <a:r>
              <a:rPr lang="en-US" sz="1200" i="0" dirty="0">
                <a:solidFill>
                  <a:schemeClr val="bg2"/>
                </a:solidFill>
                <a:effectLst>
                  <a:outerShdw blurRad="38100" dist="38100" dir="2700000" algn="tl">
                    <a:srgbClr val="000000">
                      <a:alpha val="43137"/>
                    </a:srgbClr>
                  </a:outerShdw>
                </a:effectLst>
              </a:rPr>
              <a:t>: </a:t>
            </a:r>
            <a:r>
              <a:rPr lang="en-US" sz="1200" kern="1200" dirty="0">
                <a:solidFill>
                  <a:schemeClr val="tx1"/>
                </a:solidFill>
                <a:effectLst/>
                <a:latin typeface="+mn-lt"/>
                <a:ea typeface="+mn-ea"/>
                <a:cs typeface="+mn-cs"/>
              </a:rPr>
              <a:t>a level of individual unique human experience, a general class or kind of beauty, and the ultimate idea beyond both individual and class that extents to Plato’s Ideals (Muir 239). Plato sees pure, uncorrupted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as “a divinely inspired </a:t>
            </a:r>
            <a:r>
              <a:rPr lang="en-US" sz="1200" i="1" kern="1200" dirty="0">
                <a:solidFill>
                  <a:schemeClr val="tx1"/>
                </a:solidFill>
                <a:effectLst/>
                <a:latin typeface="+mn-lt"/>
                <a:ea typeface="+mn-ea"/>
                <a:cs typeface="+mn-cs"/>
              </a:rPr>
              <a:t>mania</a:t>
            </a:r>
            <a:r>
              <a:rPr lang="en-US" sz="1200" kern="1200" dirty="0">
                <a:solidFill>
                  <a:schemeClr val="tx1"/>
                </a:solidFill>
                <a:effectLst/>
                <a:latin typeface="+mn-lt"/>
                <a:ea typeface="+mn-ea"/>
                <a:cs typeface="+mn-cs"/>
              </a:rPr>
              <a:t> and as a rational force indispensable for . . . philosophic life” (Muir 239; </a:t>
            </a:r>
            <a:r>
              <a:rPr lang="en-US" sz="1200" kern="1200" dirty="0" err="1">
                <a:solidFill>
                  <a:schemeClr val="tx1"/>
                </a:solidFill>
                <a:effectLst/>
                <a:latin typeface="+mn-lt"/>
                <a:ea typeface="+mn-ea"/>
                <a:cs typeface="+mn-cs"/>
              </a:rPr>
              <a:t>Giannapoulou</a:t>
            </a:r>
            <a:r>
              <a:rPr lang="en-US" sz="1200" kern="1200" dirty="0">
                <a:solidFill>
                  <a:schemeClr val="tx1"/>
                </a:solidFill>
                <a:effectLst/>
                <a:latin typeface="+mn-lt"/>
                <a:ea typeface="+mn-ea"/>
                <a:cs typeface="+mn-cs"/>
              </a:rPr>
              <a:t> 157). To receive this inspiration, true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comes from visions of earthly beauty in immanent particulars that allow the lover to recollect the Form of Beauty, moving closer to the Ideals of Plato (Muir 239; </a:t>
            </a:r>
            <a:r>
              <a:rPr lang="en-US" sz="1200" kern="1200" dirty="0" err="1">
                <a:solidFill>
                  <a:schemeClr val="tx1"/>
                </a:solidFill>
                <a:effectLst/>
                <a:latin typeface="+mn-lt"/>
                <a:ea typeface="+mn-ea"/>
                <a:cs typeface="+mn-cs"/>
              </a:rPr>
              <a:t>Giannapoulou</a:t>
            </a:r>
            <a:r>
              <a:rPr lang="en-US" sz="1200" kern="1200" dirty="0">
                <a:solidFill>
                  <a:schemeClr val="tx1"/>
                </a:solidFill>
                <a:effectLst/>
                <a:latin typeface="+mn-lt"/>
                <a:ea typeface="+mn-ea"/>
                <a:cs typeface="+mn-cs"/>
              </a:rPr>
              <a:t> 157). In receiving enlightenment from viewing the image of the Ideals in another person, </a:t>
            </a:r>
            <a:r>
              <a:rPr lang="en-US" sz="1200" i="1" kern="1200" dirty="0">
                <a:solidFill>
                  <a:schemeClr val="tx1"/>
                </a:solidFill>
                <a:effectLst/>
                <a:latin typeface="+mn-lt"/>
                <a:ea typeface="+mn-ea"/>
                <a:cs typeface="+mn-cs"/>
              </a:rPr>
              <a:t>eros </a:t>
            </a:r>
            <a:r>
              <a:rPr lang="en-US" sz="1200" kern="1200" dirty="0">
                <a:solidFill>
                  <a:schemeClr val="tx1"/>
                </a:solidFill>
                <a:effectLst/>
                <a:latin typeface="+mn-lt"/>
                <a:ea typeface="+mn-ea"/>
                <a:cs typeface="+mn-cs"/>
              </a:rPr>
              <a:t>has the potential power to educate the subject in perceiving ultimate goodness and Beauty (Underwood 34; </a:t>
            </a:r>
            <a:r>
              <a:rPr lang="en-US" sz="1200" kern="1200" dirty="0" err="1">
                <a:solidFill>
                  <a:schemeClr val="tx1"/>
                </a:solidFill>
                <a:effectLst/>
                <a:latin typeface="+mn-lt"/>
                <a:ea typeface="+mn-ea"/>
                <a:cs typeface="+mn-cs"/>
              </a:rPr>
              <a:t>Vlastos</a:t>
            </a:r>
            <a:r>
              <a:rPr lang="en-US" sz="1200" kern="1200" dirty="0">
                <a:solidFill>
                  <a:schemeClr val="tx1"/>
                </a:solidFill>
                <a:effectLst/>
                <a:latin typeface="+mn-lt"/>
                <a:ea typeface="+mn-ea"/>
                <a:cs typeface="+mn-cs"/>
              </a:rPr>
              <a:t> 31).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Charioteer Metaphor (give explanation of metaphor BEFORE): In the metaphor, the obstinate horse strains against the master, Reason, driving away from the Ideals, while true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is held in check by the vision of love that will lead towards the Ideals. In this case, the obedient horse is an ally of reason, which is a good, true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on the other hand, the disobedient horse represents a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that seems to simply seek sexual gratification, a “left-handed,” twisted form of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(Sheffield 226). </a:t>
            </a:r>
            <a:endParaRPr lang="en-US" sz="1200" dirty="0">
              <a:solidFill>
                <a:schemeClr val="bg2"/>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Too storybook—there are no problems, but there actually are many.</a:t>
            </a:r>
          </a:p>
          <a:p>
            <a:r>
              <a:rPr lang="en-US" dirty="0"/>
              <a:t>-</a:t>
            </a:r>
            <a:r>
              <a:rPr lang="en-US" sz="1200" kern="1200" dirty="0">
                <a:solidFill>
                  <a:schemeClr val="tx1"/>
                </a:solidFill>
                <a:effectLst/>
                <a:latin typeface="+mn-lt"/>
                <a:ea typeface="+mn-ea"/>
                <a:cs typeface="+mn-cs"/>
              </a:rPr>
              <a:t>In ascending towards the Ideal of Beauty, one must transcend earthly beauty, creating a paradox within a loving, interpersonal relationship—to love Beauty is to reject the human relationship between the lover and the beloved.</a:t>
            </a:r>
          </a:p>
          <a:p>
            <a:r>
              <a:rPr lang="en-US" sz="1200" kern="1200" dirty="0">
                <a:solidFill>
                  <a:schemeClr val="tx1"/>
                </a:solidFill>
                <a:effectLst/>
                <a:latin typeface="+mn-lt"/>
                <a:ea typeface="+mn-ea"/>
                <a:cs typeface="+mn-cs"/>
              </a:rPr>
              <a:t>-Fix problem: For lovers in pursuit of beauty and happiness, beauty must be desired in a right way—not for power over the beloved, but for a transformation in one another’s perceptions in pursuing the ultimate good.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latin typeface="+mn-lt"/>
                <a:ea typeface="+mn-ea"/>
                <a:cs typeface="+mn-cs"/>
              </a:rPr>
              <a:t>The perceiver of beauty should be overwhelmed by the beautiful rather than seizing power over beauty (Scarry 33). One who is not overpowered by their encounter with the image of Beauty likely has not perceived beauty at all, and instead has fallen short of an encounter with the beautiful (Scarry 34). Beauty, then, is a compact between the immanent beauty and the perceiver. “As the beautiful being confers on the perceiver the gift of life in the image of Beauty, so the perceiver confers on the beautiful being the gift of life” (Scarry 39). While the desire for the Beautiful will outlast our perception of it in an immanent particular, the beautiful person should incite within us a desire for the Ideal of Beauty and truth in an equal exchange, not in a one-sided, damaging gaze (Scarry 26, 34). Beauty should be reciprocal, a “fairness” between both parties.</a:t>
            </a: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-What of a being who falls short of an encounter with the beautiful? If Beauty motivates the obedient horse, then a “false” beauty must motivate the corrupted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beauty is not false in the sense that it does not exist—it is false in the sense that it does not lead to Plato’s Ideal Form of Beauty. </a:t>
            </a:r>
          </a:p>
          <a:p>
            <a:r>
              <a:rPr lang="en-US" sz="1200" kern="1200" dirty="0">
                <a:solidFill>
                  <a:schemeClr val="tx1"/>
                </a:solidFill>
                <a:effectLst/>
                <a:latin typeface="+mn-lt"/>
                <a:ea typeface="+mn-ea"/>
                <a:cs typeface="+mn-cs"/>
              </a:rPr>
              <a:t>-If the charioteer, Reason, is the guide of both desires, then there is a failing of Reason when the black horse metaphorically draws the charioteer downward. </a:t>
            </a:r>
          </a:p>
          <a:p>
            <a:r>
              <a:rPr lang="en-US" sz="1200" kern="1200" dirty="0">
                <a:solidFill>
                  <a:schemeClr val="tx1"/>
                </a:solidFill>
                <a:effectLst/>
                <a:latin typeface="+mn-lt"/>
                <a:ea typeface="+mn-ea"/>
                <a:cs typeface="+mn-cs"/>
              </a:rPr>
              <a:t>-In this case, Plato believes the perceiver will seek to transform and refashion the other after its own image.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9163D4-6ECE-4BD2-95E1-9FAD16FAAEB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2"/>
                </a:solidFill>
                <a:effectLst>
                  <a:outerShdw blurRad="38100" dist="38100" dir="2700000" algn="tl">
                    <a:srgbClr val="000000">
                      <a:alpha val="43137"/>
                    </a:srgbClr>
                  </a:outerShdw>
                </a:effectLst>
              </a:rPr>
              <a:t>Film relishes in the constructed image, but not all film debases Beauty.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solidFill>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illustrating how Hitchcock reveals the corruption of Plato’s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the quote from Plato’s </a:t>
            </a:r>
            <a:r>
              <a:rPr lang="en-US" sz="1200" i="1" kern="1200" dirty="0">
                <a:solidFill>
                  <a:schemeClr val="tx1"/>
                </a:solidFill>
                <a:effectLst/>
                <a:latin typeface="+mn-lt"/>
                <a:ea typeface="+mn-ea"/>
                <a:cs typeface="+mn-cs"/>
              </a:rPr>
              <a:t>Phaedrus</a:t>
            </a:r>
            <a:r>
              <a:rPr lang="en-US" sz="1200" kern="1200" dirty="0">
                <a:solidFill>
                  <a:schemeClr val="tx1"/>
                </a:solidFill>
                <a:effectLst/>
                <a:latin typeface="+mn-lt"/>
                <a:ea typeface="+mn-ea"/>
                <a:cs typeface="+mn-cs"/>
              </a:rPr>
              <a:t> provides an initial connection between the dialogue and Hitchcock’s film: “My dear Phaedrus, whence come you, and whither are you going?” (Plato 29). Plato via Socrates is not just inquiring about the physical location of his student—he is trying to discern his student’s condition, to reveal his past perceptions and discover the ultimate destination of Phaedrus. This quote is mirrored in Hitchcock’s </a:t>
            </a:r>
            <a:r>
              <a:rPr lang="en-US" sz="1200" i="1" kern="1200" dirty="0">
                <a:solidFill>
                  <a:schemeClr val="tx1"/>
                </a:solidFill>
                <a:effectLst/>
                <a:latin typeface="+mn-lt"/>
                <a:ea typeface="+mn-ea"/>
                <a:cs typeface="+mn-cs"/>
              </a:rPr>
              <a:t>Vertigo</a:t>
            </a:r>
            <a:r>
              <a:rPr lang="en-US" sz="1200" kern="1200" dirty="0">
                <a:solidFill>
                  <a:schemeClr val="tx1"/>
                </a:solidFill>
                <a:effectLst/>
                <a:latin typeface="+mn-lt"/>
                <a:ea typeface="+mn-ea"/>
                <a:cs typeface="+mn-cs"/>
              </a:rPr>
              <a:t>, where Kim Novack, playing the imposter Madeline, says to Jimmy Stewart, playing the detective Scottie, “One is wandering, two is going somewhere.” Scottie wanders like Phaedrus, but his wandering is more dangerous—he wanders believing he is safe, not knowing how his corrupted </a:t>
            </a:r>
            <a:r>
              <a:rPr lang="en-US" sz="1200" i="1" kern="1200" dirty="0">
                <a:solidFill>
                  <a:schemeClr val="tx1"/>
                </a:solidFill>
                <a:effectLst/>
                <a:latin typeface="+mn-lt"/>
                <a:ea typeface="+mn-ea"/>
                <a:cs typeface="+mn-cs"/>
              </a:rPr>
              <a:t>eros </a:t>
            </a:r>
            <a:r>
              <a:rPr lang="en-US" sz="1200" kern="1200" dirty="0">
                <a:solidFill>
                  <a:schemeClr val="tx1"/>
                </a:solidFill>
                <a:effectLst/>
                <a:latin typeface="+mn-lt"/>
                <a:ea typeface="+mn-ea"/>
                <a:cs typeface="+mn-cs"/>
              </a:rPr>
              <a:t>will lead him after a false fantasy.</a:t>
            </a:r>
            <a:r>
              <a:rPr lang="en-US" dirty="0">
                <a:effectLst/>
              </a:rPr>
              <a:t> </a:t>
            </a:r>
            <a:endParaRPr lang="en-US" sz="1200" dirty="0">
              <a:solidFill>
                <a:schemeClr val="bg2"/>
              </a:solidFill>
              <a:effectLst>
                <a:outerShdw blurRad="38100" dist="38100" dir="2700000" algn="tl">
                  <a:srgbClr val="000000">
                    <a:alpha val="43137"/>
                  </a:srgbClr>
                </a:outerShdw>
              </a:effectLst>
            </a:endParaRPr>
          </a:p>
          <a:p>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the film industry, the conditions of the cinema establish an illusion for the viewing audience that they are looking into a private world (Mulvey 17). </a:t>
            </a:r>
          </a:p>
          <a:p>
            <a:r>
              <a:rPr lang="en-US" sz="1200" kern="1200" dirty="0">
                <a:solidFill>
                  <a:schemeClr val="tx1"/>
                </a:solidFill>
                <a:effectLst/>
                <a:latin typeface="+mn-lt"/>
                <a:ea typeface="+mn-ea"/>
                <a:cs typeface="+mn-cs"/>
              </a:rPr>
              <a:t>-The title itself, </a:t>
            </a:r>
            <a:r>
              <a:rPr lang="en-US" sz="1200" i="1" kern="1200" dirty="0">
                <a:solidFill>
                  <a:schemeClr val="tx1"/>
                </a:solidFill>
                <a:effectLst/>
                <a:latin typeface="+mn-lt"/>
                <a:ea typeface="+mn-ea"/>
                <a:cs typeface="+mn-cs"/>
              </a:rPr>
              <a:t>Vertigo</a:t>
            </a:r>
            <a:r>
              <a:rPr lang="en-US" sz="1200" kern="1200" dirty="0">
                <a:solidFill>
                  <a:schemeClr val="tx1"/>
                </a:solidFill>
                <a:effectLst/>
                <a:latin typeface="+mn-lt"/>
                <a:ea typeface="+mn-ea"/>
                <a:cs typeface="+mn-cs"/>
              </a:rPr>
              <a:t>, refers to a distorted awareness, a loss of balance, and an inability to trust one own’s perception. </a:t>
            </a:r>
          </a:p>
          <a:p>
            <a:r>
              <a:rPr lang="en-US" sz="1200" kern="1200" dirty="0">
                <a:solidFill>
                  <a:schemeClr val="tx1"/>
                </a:solidFill>
                <a:effectLst/>
                <a:latin typeface="+mn-lt"/>
                <a:ea typeface="+mn-ea"/>
                <a:cs typeface="+mn-cs"/>
              </a:rPr>
              <a:t>The audience then views most of </a:t>
            </a:r>
            <a:r>
              <a:rPr lang="en-US" sz="1200" i="1" kern="1200" dirty="0">
                <a:solidFill>
                  <a:schemeClr val="tx1"/>
                </a:solidFill>
                <a:effectLst/>
                <a:latin typeface="+mn-lt"/>
                <a:ea typeface="+mn-ea"/>
                <a:cs typeface="+mn-cs"/>
              </a:rPr>
              <a:t>Vertigo </a:t>
            </a:r>
            <a:r>
              <a:rPr lang="en-US" sz="1200" kern="1200" dirty="0">
                <a:solidFill>
                  <a:schemeClr val="tx1"/>
                </a:solidFill>
                <a:effectLst/>
                <a:latin typeface="+mn-lt"/>
                <a:ea typeface="+mn-ea"/>
                <a:cs typeface="+mn-cs"/>
              </a:rPr>
              <a:t>through the eyes of Scottie, creating a predominately subjective point of view (Mulvey 24). The audience tracks and follows Madeline through Scottie’s perspective, and the audience is pulled into a three-in-one mechanism of director/camera, character, and audience, staring with voyeuristic fascination (Barr 20-21). </a:t>
            </a:r>
          </a:p>
          <a:p>
            <a:r>
              <a:rPr lang="en-US" sz="1200" kern="1200" dirty="0">
                <a:solidFill>
                  <a:schemeClr val="tx1"/>
                </a:solidFill>
                <a:effectLst/>
                <a:latin typeface="+mn-lt"/>
                <a:ea typeface="+mn-ea"/>
                <a:cs typeface="+mn-cs"/>
              </a:rPr>
              <a:t>-The audience sees what Scottie sees or fails to see, and they become unconscious participants in his growing erotic obsession and fetishistic scopophilia with Madeline (Mulvey 22, 24-25).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audience is in Scottie’s view. We cannot help but gaze intently at the image of Madeline, unintentionally idolizing her image with our viewing.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relationship, there is no exchange of perception, no mutual compact, only a silent watching Hitchcock/Scottie/audience. This is not true </a:t>
            </a:r>
            <a:r>
              <a:rPr lang="en-US" sz="1200" i="1" kern="1200" dirty="0">
                <a:solidFill>
                  <a:schemeClr val="tx1"/>
                </a:solidFill>
                <a:effectLst/>
                <a:latin typeface="+mn-lt"/>
                <a:ea typeface="+mn-ea"/>
                <a:cs typeface="+mn-cs"/>
              </a:rPr>
              <a:t>eros</a:t>
            </a:r>
            <a:r>
              <a:rPr lang="en-US" sz="1200" kern="1200" dirty="0">
                <a:solidFill>
                  <a:schemeClr val="tx1"/>
                </a:solidFill>
                <a:effectLst/>
                <a:latin typeface="+mn-lt"/>
                <a:ea typeface="+mn-ea"/>
                <a:cs typeface="+mn-cs"/>
              </a:rPr>
              <a:t>, but a corruption, a desire for only the beauty and not a vulnerability.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9163D4-6ECE-4BD2-95E1-9FAD16FAAEBF}" type="slidenum">
              <a:rPr lang="en-US" smtClean="0"/>
              <a:pPr/>
              <a:t>8</a:t>
            </a:fld>
            <a:endParaRPr lang="en-US"/>
          </a:p>
        </p:txBody>
      </p:sp>
    </p:spTree>
    <p:extLst>
      <p:ext uri="{BB962C8B-B14F-4D97-AF65-F5344CB8AC3E}">
        <p14:creationId xmlns:p14="http://schemas.microsoft.com/office/powerpoint/2010/main" val="313605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-When Scottie is first introduced to Madeline, he silently observes her, as it is his job to investigate her for </a:t>
            </a:r>
            <a:r>
              <a:rPr lang="en-US" sz="1200" kern="1200" dirty="0" err="1">
                <a:solidFill>
                  <a:schemeClr val="tx1"/>
                </a:solidFill>
                <a:effectLst/>
                <a:latin typeface="+mn-lt"/>
                <a:ea typeface="+mn-ea"/>
                <a:cs typeface="+mn-cs"/>
              </a:rPr>
              <a:t>Elster</a:t>
            </a:r>
            <a:r>
              <a:rPr lang="en-US" sz="1200" kern="1200" dirty="0">
                <a:solidFill>
                  <a:schemeClr val="tx1"/>
                </a:solidFill>
                <a:effectLst/>
                <a:latin typeface="+mn-lt"/>
                <a:ea typeface="+mn-ea"/>
                <a:cs typeface="+mn-cs"/>
              </a:rPr>
              <a:t> from a distance. Madeline is an object of beauty, but whether she possesses the image of Beauty that can transform Scottie remains obscure. </a:t>
            </a:r>
            <a:endParaRPr lang="en-US" dirty="0">
              <a:solidFill>
                <a:schemeClr val="bg2"/>
              </a:solidFill>
              <a:effectLst>
                <a:outerShdw blurRad="38100" dist="38100" dir="2700000" algn="tl">
                  <a:srgbClr val="000000">
                    <a:alpha val="43137"/>
                  </a:srgbClr>
                </a:outerShdw>
              </a:effectLst>
            </a:endParaRPr>
          </a:p>
          <a:p>
            <a:r>
              <a:rPr lang="en-US" dirty="0"/>
              <a:t>-By the end, Scottie dominates the relationship and is not transformed—more on that later. </a:t>
            </a:r>
          </a:p>
          <a:p>
            <a:endParaRPr lang="en-US" dirty="0"/>
          </a:p>
          <a:p>
            <a:r>
              <a:rPr lang="en-US" dirty="0"/>
              <a:t>-</a:t>
            </a:r>
            <a:r>
              <a:rPr lang="en-US" sz="1200" kern="1200" dirty="0">
                <a:solidFill>
                  <a:schemeClr val="tx1"/>
                </a:solidFill>
                <a:effectLst/>
                <a:latin typeface="+mn-lt"/>
                <a:ea typeface="+mn-ea"/>
                <a:cs typeface="+mn-cs"/>
              </a:rPr>
              <a:t>From changing her clothes while she slept to waiting on her with rapt attention, he displays a fixation with her beauty (Barr 75).</a:t>
            </a:r>
            <a:endParaRPr lang="en-US" dirty="0"/>
          </a:p>
        </p:txBody>
      </p:sp>
      <p:sp>
        <p:nvSpPr>
          <p:cNvPr id="4" name="Slide Number Placeholder 3"/>
          <p:cNvSpPr>
            <a:spLocks noGrp="1"/>
          </p:cNvSpPr>
          <p:nvPr>
            <p:ph type="sldNum" sz="quarter" idx="10"/>
          </p:nvPr>
        </p:nvSpPr>
        <p:spPr/>
        <p:txBody>
          <a:bodyPr/>
          <a:lstStyle/>
          <a:p>
            <a:fld id="{789163D4-6ECE-4BD2-95E1-9FAD16FAAEB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4219FF-3182-4795-92C0-E2EFE3FC4649}" type="datetimeFigureOut">
              <a:rPr lang="en-US" smtClean="0"/>
              <a:pPr/>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219FF-3182-4795-92C0-E2EFE3FC4649}" type="datetimeFigureOut">
              <a:rPr lang="en-US" smtClean="0"/>
              <a:pPr/>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219FF-3182-4795-92C0-E2EFE3FC4649}" type="datetimeFigureOut">
              <a:rPr lang="en-US" smtClean="0"/>
              <a:pPr/>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219FF-3182-4795-92C0-E2EFE3FC4649}" type="datetimeFigureOut">
              <a:rPr lang="en-US" smtClean="0"/>
              <a:pPr/>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4219FF-3182-4795-92C0-E2EFE3FC4649}" type="datetimeFigureOut">
              <a:rPr lang="en-US" smtClean="0"/>
              <a:pPr/>
              <a:t>3/13/21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4219FF-3182-4795-92C0-E2EFE3FC4649}" type="datetimeFigureOut">
              <a:rPr lang="en-US" smtClean="0"/>
              <a:pPr/>
              <a:t>3/13/21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219FF-3182-4795-92C0-E2EFE3FC4649}" type="datetimeFigureOut">
              <a:rPr lang="en-US" smtClean="0"/>
              <a:pPr/>
              <a:t>3/13/21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4219FF-3182-4795-92C0-E2EFE3FC4649}" type="datetimeFigureOut">
              <a:rPr lang="en-US" smtClean="0"/>
              <a:pPr/>
              <a:t>3/13/21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219FF-3182-4795-92C0-E2EFE3FC4649}" type="datetimeFigureOut">
              <a:rPr lang="en-US" smtClean="0"/>
              <a:pPr/>
              <a:t>3/13/21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219FF-3182-4795-92C0-E2EFE3FC4649}" type="datetimeFigureOut">
              <a:rPr lang="en-US" smtClean="0"/>
              <a:pPr/>
              <a:t>3/13/21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219FF-3182-4795-92C0-E2EFE3FC4649}" type="datetimeFigureOut">
              <a:rPr lang="en-US" smtClean="0"/>
              <a:pPr/>
              <a:t>3/13/21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CF8E76-77D9-4994-B921-99CE7AA473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4219FF-3182-4795-92C0-E2EFE3FC4649}" type="datetimeFigureOut">
              <a:rPr lang="en-US" smtClean="0"/>
              <a:pPr/>
              <a:t>3/13/21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9CF8E76-77D9-4994-B921-99CE7AA473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bookcentral-proquest-com.ezproxy.liberty.edu/lib/liberty/detail.action?docID=716713" TargetMode="External"/><Relationship Id="rId5" Type="http://schemas.openxmlformats.org/officeDocument/2006/relationships/hyperlink" Target="https://doi.org/10.2307/j.ctvcmxpn5.12." TargetMode="External"/><Relationship Id="rId4" Type="http://schemas.openxmlformats.org/officeDocument/2006/relationships/hyperlink" Target="https://www.jstor.org/stable/10.1086/65171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jstor.org/stable/j.ctvcmxpn5.23" TargetMode="External"/><Relationship Id="rId5" Type="http://schemas.openxmlformats.org/officeDocument/2006/relationships/hyperlink" Target="http://www.jstor.org/stable/j.ctt1dnncbp" TargetMode="External"/><Relationship Id="rId4" Type="http://schemas.openxmlformats.org/officeDocument/2006/relationships/hyperlink" Target="https://www.jstor.org/stable/2324912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276350"/>
            <a:ext cx="7772400" cy="1102519"/>
          </a:xfrm>
        </p:spPr>
        <p:txBody>
          <a:bodyPr>
            <a:noAutofit/>
          </a:bodyPr>
          <a:lstStyle/>
          <a:p>
            <a:r>
              <a:rPr lang="en-US" sz="4800" dirty="0">
                <a:solidFill>
                  <a:schemeClr val="bg1"/>
                </a:solidFill>
                <a:effectLst>
                  <a:outerShdw blurRad="38100" dist="38100" dir="2700000" algn="tl">
                    <a:srgbClr val="000000">
                      <a:alpha val="43137"/>
                    </a:srgbClr>
                  </a:outerShdw>
                </a:effectLst>
                <a:latin typeface="Georgia" pitchFamily="18" charset="0"/>
              </a:rPr>
              <a:t>Desire and Beauty: Ancient Philosophy Molding Modern Cinema in Vertigo</a:t>
            </a:r>
          </a:p>
        </p:txBody>
      </p:sp>
      <p:sp>
        <p:nvSpPr>
          <p:cNvPr id="3" name="Subtitle 2"/>
          <p:cNvSpPr>
            <a:spLocks noGrp="1"/>
          </p:cNvSpPr>
          <p:nvPr>
            <p:ph type="subTitle" idx="1"/>
          </p:nvPr>
        </p:nvSpPr>
        <p:spPr>
          <a:xfrm>
            <a:off x="1371600" y="3162300"/>
            <a:ext cx="6400800" cy="1314450"/>
          </a:xfrm>
        </p:spPr>
        <p:txBody>
          <a:bodyPr>
            <a:normAutofit/>
          </a:bodyPr>
          <a:lstStyle/>
          <a:p>
            <a:r>
              <a:rPr lang="en-US" sz="3600" dirty="0">
                <a:solidFill>
                  <a:schemeClr val="bg2"/>
                </a:solidFill>
                <a:effectLst>
                  <a:outerShdw blurRad="38100" dist="38100" dir="2700000" algn="tl">
                    <a:srgbClr val="000000">
                      <a:alpha val="43137"/>
                    </a:srgbClr>
                  </a:outerShdw>
                </a:effectLst>
                <a:latin typeface="Georgia" pitchFamily="18" charset="0"/>
              </a:rPr>
              <a:t>Garrett Johnson</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Possessing Beauty</a:t>
            </a:r>
          </a:p>
        </p:txBody>
      </p:sp>
      <p:sp>
        <p:nvSpPr>
          <p:cNvPr id="3" name="Subtitle 2"/>
          <p:cNvSpPr>
            <a:spLocks noGrp="1"/>
          </p:cNvSpPr>
          <p:nvPr>
            <p:ph idx="1"/>
          </p:nvPr>
        </p:nvSpPr>
        <p:spPr/>
        <p:txBody>
          <a:bodyPr>
            <a:normAutofit/>
          </a:bodyPr>
          <a:lstStyle/>
          <a:p>
            <a:r>
              <a:rPr lang="en-US" sz="2800" dirty="0">
                <a:solidFill>
                  <a:schemeClr val="bg2"/>
                </a:solidFill>
                <a:effectLst>
                  <a:outerShdw blurRad="38100" dist="38100" dir="2700000" algn="tl">
                    <a:srgbClr val="000000">
                      <a:alpha val="43137"/>
                    </a:srgbClr>
                  </a:outerShdw>
                </a:effectLst>
              </a:rPr>
              <a:t>Scottie is possessed by his own obsession.</a:t>
            </a:r>
          </a:p>
          <a:p>
            <a:r>
              <a:rPr lang="en-US" sz="2800" dirty="0">
                <a:solidFill>
                  <a:schemeClr val="bg2"/>
                </a:solidFill>
                <a:effectLst>
                  <a:outerShdw blurRad="38100" dist="38100" dir="2700000" algn="tl">
                    <a:srgbClr val="000000">
                      <a:alpha val="43137"/>
                    </a:srgbClr>
                  </a:outerShdw>
                </a:effectLst>
              </a:rPr>
              <a:t>A lustful desire to possess Madeline, a false image of Beauty in two senses. </a:t>
            </a:r>
          </a:p>
        </p:txBody>
      </p:sp>
    </p:spTree>
  </p:cSld>
  <p:clrMapOvr>
    <a:masterClrMapping/>
  </p:clrMapOvr>
  <p:transition spd="med">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False Beauty</a:t>
            </a:r>
          </a:p>
        </p:txBody>
      </p:sp>
      <p:sp>
        <p:nvSpPr>
          <p:cNvPr id="3" name="Subtitle 2"/>
          <p:cNvSpPr>
            <a:spLocks noGrp="1"/>
          </p:cNvSpPr>
          <p:nvPr>
            <p:ph idx="1"/>
          </p:nvPr>
        </p:nvSpPr>
        <p:spPr/>
        <p:txBody>
          <a:bodyPr>
            <a:normAutofit/>
          </a:bodyPr>
          <a:lstStyle/>
          <a:p>
            <a:r>
              <a:rPr lang="en-US" sz="2800" dirty="0">
                <a:solidFill>
                  <a:schemeClr val="bg2"/>
                </a:solidFill>
                <a:effectLst>
                  <a:outerShdw blurRad="38100" dist="38100" dir="2700000" algn="tl">
                    <a:srgbClr val="000000">
                      <a:alpha val="43137"/>
                    </a:srgbClr>
                  </a:outerShdw>
                </a:effectLst>
              </a:rPr>
              <a:t>Madeline is a crafted persona that </a:t>
            </a:r>
            <a:r>
              <a:rPr lang="en-US" sz="2800" dirty="0" err="1">
                <a:solidFill>
                  <a:schemeClr val="bg2"/>
                </a:solidFill>
                <a:effectLst>
                  <a:outerShdw blurRad="38100" dist="38100" dir="2700000" algn="tl">
                    <a:srgbClr val="000000">
                      <a:alpha val="43137"/>
                    </a:srgbClr>
                  </a:outerShdw>
                </a:effectLst>
              </a:rPr>
              <a:t>posesses</a:t>
            </a:r>
            <a:r>
              <a:rPr lang="en-US" sz="2800" dirty="0">
                <a:solidFill>
                  <a:schemeClr val="bg2"/>
                </a:solidFill>
                <a:effectLst>
                  <a:outerShdw blurRad="38100" dist="38100" dir="2700000" algn="tl">
                    <a:srgbClr val="000000">
                      <a:alpha val="43137"/>
                    </a:srgbClr>
                  </a:outerShdw>
                </a:effectLst>
              </a:rPr>
              <a:t> both Scottie and Judy.</a:t>
            </a:r>
          </a:p>
          <a:p>
            <a:r>
              <a:rPr lang="en-US" sz="2800" dirty="0">
                <a:solidFill>
                  <a:schemeClr val="bg2"/>
                </a:solidFill>
                <a:effectLst>
                  <a:outerShdw blurRad="38100" dist="38100" dir="2700000" algn="tl">
                    <a:srgbClr val="000000">
                      <a:alpha val="43137"/>
                    </a:srgbClr>
                  </a:outerShdw>
                </a:effectLst>
              </a:rPr>
              <a:t>Scottie intentionally recreates Madeline’s image against Judy’s wishes, demonstrating domination.</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Inversion of Beauty</a:t>
            </a:r>
          </a:p>
        </p:txBody>
      </p:sp>
      <p:sp>
        <p:nvSpPr>
          <p:cNvPr id="3" name="Subtitle 2"/>
          <p:cNvSpPr>
            <a:spLocks noGrp="1"/>
          </p:cNvSpPr>
          <p:nvPr>
            <p:ph idx="1"/>
          </p:nvPr>
        </p:nvSpPr>
        <p:spPr/>
        <p:txBody>
          <a:bodyPr>
            <a:normAutofit/>
          </a:bodyPr>
          <a:lstStyle/>
          <a:p>
            <a:r>
              <a:rPr lang="en-US" sz="2800" dirty="0">
                <a:solidFill>
                  <a:schemeClr val="bg2"/>
                </a:solidFill>
                <a:effectLst>
                  <a:outerShdw blurRad="38100" dist="38100" dir="2700000" algn="tl">
                    <a:srgbClr val="000000">
                      <a:alpha val="43137"/>
                    </a:srgbClr>
                  </a:outerShdw>
                </a:effectLst>
              </a:rPr>
              <a:t>Hitchcock intentionally lets the viewers and Scottie pursue the false beauty. </a:t>
            </a:r>
          </a:p>
          <a:p>
            <a:r>
              <a:rPr lang="en-US" sz="2800" dirty="0">
                <a:solidFill>
                  <a:schemeClr val="bg2"/>
                </a:solidFill>
                <a:effectLst>
                  <a:outerShdw blurRad="38100" dist="38100" dir="2700000" algn="tl">
                    <a:srgbClr val="000000">
                      <a:alpha val="43137"/>
                    </a:srgbClr>
                  </a:outerShdw>
                </a:effectLst>
              </a:rPr>
              <a:t>Scottie glorifies a deception, taking the true image of Judy’s love and conforms her into the physical appearance of his fetishistic scopophilia to appease his voyeuristic, corrupted eros.</a:t>
            </a:r>
          </a:p>
        </p:txBody>
      </p:sp>
    </p:spTree>
    <p:extLst>
      <p:ext uri="{BB962C8B-B14F-4D97-AF65-F5344CB8AC3E}">
        <p14:creationId xmlns:p14="http://schemas.microsoft.com/office/powerpoint/2010/main" val="33525812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Impact</a:t>
            </a:r>
          </a:p>
        </p:txBody>
      </p:sp>
      <p:sp>
        <p:nvSpPr>
          <p:cNvPr id="3" name="Subtitle 2"/>
          <p:cNvSpPr>
            <a:spLocks noGrp="1"/>
          </p:cNvSpPr>
          <p:nvPr>
            <p:ph idx="1"/>
          </p:nvPr>
        </p:nvSpPr>
        <p:spPr/>
        <p:txBody>
          <a:bodyPr>
            <a:normAutofit fontScale="77500" lnSpcReduction="20000"/>
          </a:bodyPr>
          <a:lstStyle/>
          <a:p>
            <a:r>
              <a:rPr lang="en-US" dirty="0">
                <a:solidFill>
                  <a:schemeClr val="bg2"/>
                </a:solidFill>
                <a:effectLst>
                  <a:outerShdw blurRad="38100" dist="38100" dir="2700000" algn="tl">
                    <a:srgbClr val="000000">
                      <a:alpha val="43137"/>
                    </a:srgbClr>
                  </a:outerShdw>
                </a:effectLst>
              </a:rPr>
              <a:t>Hitchcock’s film portrays an intentional corruption of the desire for beauty, truth, and goodness, allowing the viewer to retrospectively discover this same corruption of perception within themselves. </a:t>
            </a:r>
          </a:p>
          <a:p>
            <a:r>
              <a:rPr lang="en-US" dirty="0">
                <a:solidFill>
                  <a:schemeClr val="bg2"/>
                </a:solidFill>
                <a:effectLst>
                  <a:outerShdw blurRad="38100" dist="38100" dir="2700000" algn="tl">
                    <a:srgbClr val="000000">
                      <a:alpha val="43137"/>
                    </a:srgbClr>
                  </a:outerShdw>
                </a:effectLst>
              </a:rPr>
              <a:t>My research will hopefully create a space for applying ancient philosophy to modern Western thought, forming connections between a philosophy and practice. </a:t>
            </a:r>
          </a:p>
          <a:p>
            <a:r>
              <a:rPr lang="en-US" dirty="0">
                <a:solidFill>
                  <a:schemeClr val="bg2"/>
                </a:solidFill>
                <a:effectLst>
                  <a:outerShdw blurRad="38100" dist="38100" dir="2700000" algn="tl">
                    <a:srgbClr val="000000">
                      <a:alpha val="43137"/>
                    </a:srgbClr>
                  </a:outerShdw>
                </a:effectLst>
              </a:rPr>
              <a:t>My research also leads the reader to question the telos of their desires, much like Hitchcock does in his film.</a:t>
            </a:r>
          </a:p>
          <a:p>
            <a:endParaRPr lang="en-US" dirty="0">
              <a:solidFill>
                <a:schemeClr val="bg2"/>
              </a:solidFill>
              <a:effectLst>
                <a:outerShdw blurRad="38100" dist="38100" dir="2700000" algn="tl">
                  <a:srgbClr val="000000">
                    <a:alpha val="43137"/>
                  </a:srgbClr>
                </a:outerShdw>
              </a:effectLst>
            </a:endParaRPr>
          </a:p>
          <a:p>
            <a:endParaRPr lang="en-US" i="1" dirty="0">
              <a:solidFill>
                <a:schemeClr val="bg2"/>
              </a:solidFill>
              <a:effectLst>
                <a:outerShdw blurRad="38100" dist="38100" dir="2700000" algn="tl">
                  <a:srgbClr val="000000">
                    <a:alpha val="43137"/>
                  </a:srgbClr>
                </a:outerShdw>
              </a:effectLs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Works Cited</a:t>
            </a:r>
          </a:p>
        </p:txBody>
      </p:sp>
      <p:sp>
        <p:nvSpPr>
          <p:cNvPr id="3" name="Subtitle 2"/>
          <p:cNvSpPr>
            <a:spLocks noGrp="1"/>
          </p:cNvSpPr>
          <p:nvPr>
            <p:ph idx="1"/>
          </p:nvPr>
        </p:nvSpPr>
        <p:spPr>
          <a:xfrm>
            <a:off x="457200" y="1123950"/>
            <a:ext cx="8229600" cy="3394472"/>
          </a:xfrm>
        </p:spPr>
        <p:txBody>
          <a:bodyPr>
            <a:normAutofit/>
          </a:bodyPr>
          <a:lstStyle/>
          <a:p>
            <a:pPr marL="0" indent="0">
              <a:buNone/>
            </a:pPr>
            <a:r>
              <a:rPr lang="en-US" sz="1100" dirty="0" err="1">
                <a:solidFill>
                  <a:schemeClr val="bg1"/>
                </a:solidFill>
              </a:rPr>
              <a:t>Aulier</a:t>
            </a:r>
            <a:r>
              <a:rPr lang="en-US" sz="1100" dirty="0">
                <a:solidFill>
                  <a:schemeClr val="bg1"/>
                </a:solidFill>
              </a:rPr>
              <a:t>, Dan. Vertigo: The Making of a Hitchcock Classic. St. Martin’s Press, 1998.</a:t>
            </a:r>
          </a:p>
          <a:p>
            <a:pPr marL="0" indent="0">
              <a:buNone/>
            </a:pPr>
            <a:r>
              <a:rPr lang="en-US" sz="1100" dirty="0">
                <a:solidFill>
                  <a:schemeClr val="bg1"/>
                </a:solidFill>
              </a:rPr>
              <a:t>Barr, Charles. Vertigo. 2nd ed., Palgrave Macmillan, 2012.</a:t>
            </a:r>
          </a:p>
          <a:p>
            <a:pPr marL="0" indent="0">
              <a:buNone/>
            </a:pPr>
            <a:r>
              <a:rPr lang="en-US" sz="1100" dirty="0" err="1">
                <a:solidFill>
                  <a:schemeClr val="bg1"/>
                </a:solidFill>
              </a:rPr>
              <a:t>Giannopoulou</a:t>
            </a:r>
            <a:r>
              <a:rPr lang="en-US" sz="1100" dirty="0">
                <a:solidFill>
                  <a:schemeClr val="bg1"/>
                </a:solidFill>
              </a:rPr>
              <a:t>, Zina. “Enacting the Other, Being Oneself: The Drama of Rhetoric and Philosophy in Plato’s Phaedrus.” Classical Philology, vol. 105, no. 2, 2010, pp. 146-161. JSTOR, </a:t>
            </a:r>
            <a:r>
              <a:rPr lang="en-US" sz="1100" dirty="0">
                <a:solidFill>
                  <a:schemeClr val="bg1"/>
                </a:solidFill>
                <a:hlinkClick r:id="rId4">
                  <a:extLst>
                    <a:ext uri="{A12FA001-AC4F-418D-AE19-62706E023703}">
                      <ahyp:hlinkClr xmlns:ahyp="http://schemas.microsoft.com/office/drawing/2018/hyperlinkcolor" val="tx"/>
                    </a:ext>
                  </a:extLst>
                </a:hlinkClick>
              </a:rPr>
              <a:t>https://www.jstor.org/stable/10.1086/651715</a:t>
            </a:r>
            <a:r>
              <a:rPr lang="en-US" sz="1100" dirty="0">
                <a:solidFill>
                  <a:schemeClr val="bg1"/>
                </a:solidFill>
              </a:rPr>
              <a:t>. Accessed 1 November 2020.</a:t>
            </a:r>
          </a:p>
          <a:p>
            <a:pPr marL="0" indent="0">
              <a:buNone/>
            </a:pPr>
            <a:r>
              <a:rPr lang="en-US" sz="1100" dirty="0" err="1">
                <a:solidFill>
                  <a:schemeClr val="bg1"/>
                </a:solidFill>
              </a:rPr>
              <a:t>Gkaleas</a:t>
            </a:r>
            <a:r>
              <a:rPr lang="en-US" sz="1100" dirty="0">
                <a:solidFill>
                  <a:schemeClr val="bg1"/>
                </a:solidFill>
              </a:rPr>
              <a:t>, Konstantinos. “</a:t>
            </a:r>
            <a:r>
              <a:rPr lang="en-US" sz="1100" dirty="0" err="1">
                <a:solidFill>
                  <a:schemeClr val="bg1"/>
                </a:solidFill>
              </a:rPr>
              <a:t>Ἔρως</a:t>
            </a:r>
            <a:r>
              <a:rPr lang="en-US" sz="1100" dirty="0">
                <a:solidFill>
                  <a:schemeClr val="bg1"/>
                </a:solidFill>
              </a:rPr>
              <a:t> and </a:t>
            </a:r>
            <a:r>
              <a:rPr lang="en-US" sz="1100" dirty="0" err="1">
                <a:solidFill>
                  <a:schemeClr val="bg1"/>
                </a:solidFill>
              </a:rPr>
              <a:t>Γυμν</a:t>
            </a:r>
            <a:r>
              <a:rPr lang="en-US" sz="1100" dirty="0">
                <a:solidFill>
                  <a:schemeClr val="bg1"/>
                </a:solidFill>
              </a:rPr>
              <a:t>α</a:t>
            </a:r>
            <a:r>
              <a:rPr lang="en-US" sz="1100" dirty="0" err="1">
                <a:solidFill>
                  <a:schemeClr val="bg1"/>
                </a:solidFill>
              </a:rPr>
              <a:t>στική</a:t>
            </a:r>
            <a:r>
              <a:rPr lang="en-US" sz="1100" dirty="0">
                <a:solidFill>
                  <a:schemeClr val="bg1"/>
                </a:solidFill>
              </a:rPr>
              <a:t> in the Platonic Corpus: The Quest for the Form of </a:t>
            </a:r>
            <a:r>
              <a:rPr lang="en-US" sz="1100" dirty="0" err="1">
                <a:solidFill>
                  <a:schemeClr val="bg1"/>
                </a:solidFill>
              </a:rPr>
              <a:t>Κ</a:t>
            </a:r>
            <a:r>
              <a:rPr lang="en-US" sz="1100" dirty="0">
                <a:solidFill>
                  <a:schemeClr val="bg1"/>
                </a:solidFill>
              </a:rPr>
              <a:t>α</a:t>
            </a:r>
            <a:r>
              <a:rPr lang="en-US" sz="1100" dirty="0" err="1">
                <a:solidFill>
                  <a:schemeClr val="bg1"/>
                </a:solidFill>
              </a:rPr>
              <a:t>λόν</a:t>
            </a:r>
            <a:r>
              <a:rPr lang="en-US" sz="1100" dirty="0">
                <a:solidFill>
                  <a:schemeClr val="bg1"/>
                </a:solidFill>
              </a:rPr>
              <a:t>.” Looking at Beauty to </a:t>
            </a:r>
            <a:r>
              <a:rPr lang="en-US" sz="1100" dirty="0" err="1">
                <a:solidFill>
                  <a:schemeClr val="bg1"/>
                </a:solidFill>
              </a:rPr>
              <a:t>Kalon</a:t>
            </a:r>
            <a:r>
              <a:rPr lang="en-US" sz="1100" dirty="0">
                <a:solidFill>
                  <a:schemeClr val="bg1"/>
                </a:solidFill>
              </a:rPr>
              <a:t> in Western Greece: Selected Essays from the 2018 Symposium on the Heritage of Western Greece, edited by Reid, Heather L. and Tony </a:t>
            </a:r>
            <a:r>
              <a:rPr lang="en-US" sz="1100" dirty="0" err="1">
                <a:solidFill>
                  <a:schemeClr val="bg1"/>
                </a:solidFill>
              </a:rPr>
              <a:t>Leyh</a:t>
            </a:r>
            <a:r>
              <a:rPr lang="en-US" sz="1100" dirty="0">
                <a:solidFill>
                  <a:schemeClr val="bg1"/>
                </a:solidFill>
              </a:rPr>
              <a:t>, Parnassos Press – Fonte </a:t>
            </a:r>
            <a:r>
              <a:rPr lang="en-US" sz="1100" dirty="0" err="1">
                <a:solidFill>
                  <a:schemeClr val="bg1"/>
                </a:solidFill>
              </a:rPr>
              <a:t>Aretusa</a:t>
            </a:r>
            <a:r>
              <a:rPr lang="en-US" sz="1100" dirty="0">
                <a:solidFill>
                  <a:schemeClr val="bg1"/>
                </a:solidFill>
              </a:rPr>
              <a:t>, 2019, pp. 123-132. JSTOR, </a:t>
            </a:r>
            <a:r>
              <a:rPr lang="en-US" sz="1100" dirty="0">
                <a:solidFill>
                  <a:schemeClr val="bg1"/>
                </a:solidFill>
                <a:hlinkClick r:id="rId5">
                  <a:extLst>
                    <a:ext uri="{A12FA001-AC4F-418D-AE19-62706E023703}">
                      <ahyp:hlinkClr xmlns:ahyp="http://schemas.microsoft.com/office/drawing/2018/hyperlinkcolor" val="tx"/>
                    </a:ext>
                  </a:extLst>
                </a:hlinkClick>
              </a:rPr>
              <a:t>https://doi.org/10.2307/j.ctvcmxpn5.12.</a:t>
            </a:r>
            <a:r>
              <a:rPr lang="en-US" sz="1100" dirty="0">
                <a:solidFill>
                  <a:schemeClr val="bg1"/>
                </a:solidFill>
              </a:rPr>
              <a:t> Accessed 1 November 2020.</a:t>
            </a:r>
          </a:p>
          <a:p>
            <a:pPr marL="0" indent="0">
              <a:buNone/>
            </a:pPr>
            <a:r>
              <a:rPr lang="en-US" sz="1100" dirty="0">
                <a:solidFill>
                  <a:schemeClr val="bg1"/>
                </a:solidFill>
              </a:rPr>
              <a:t> Jaeger, Werner, and Gilbert </a:t>
            </a:r>
            <a:r>
              <a:rPr lang="en-US" sz="1100" dirty="0" err="1">
                <a:solidFill>
                  <a:schemeClr val="bg1"/>
                </a:solidFill>
              </a:rPr>
              <a:t>Highet</a:t>
            </a:r>
            <a:r>
              <a:rPr lang="en-US" sz="1100" dirty="0">
                <a:solidFill>
                  <a:schemeClr val="bg1"/>
                </a:solidFill>
              </a:rPr>
              <a:t>. Paideia. Volume III, The Conflict of Cultural Ideals in the Age of Plato : the Ideals of Greek Culture. Oxford University Press, 1971. ProQuest </a:t>
            </a:r>
            <a:r>
              <a:rPr lang="en-US" sz="1100" dirty="0" err="1">
                <a:solidFill>
                  <a:schemeClr val="bg1"/>
                </a:solidFill>
              </a:rPr>
              <a:t>Ebook</a:t>
            </a:r>
            <a:r>
              <a:rPr lang="en-US" sz="1100" dirty="0">
                <a:solidFill>
                  <a:schemeClr val="bg1"/>
                </a:solidFill>
              </a:rPr>
              <a:t> Central, </a:t>
            </a:r>
            <a:r>
              <a:rPr lang="en-US" sz="1100" dirty="0">
                <a:solidFill>
                  <a:schemeClr val="bg1"/>
                </a:solidFill>
                <a:hlinkClick r:id="rId6">
                  <a:extLst>
                    <a:ext uri="{A12FA001-AC4F-418D-AE19-62706E023703}">
                      <ahyp:hlinkClr xmlns:ahyp="http://schemas.microsoft.com/office/drawing/2018/hyperlinkcolor" val="tx"/>
                    </a:ext>
                  </a:extLst>
                </a:hlinkClick>
              </a:rPr>
              <a:t>https://ebookcentral-proquest-com.ezproxy.liberty.edu/lib/liberty/detail.action?docID=716713</a:t>
            </a:r>
            <a:r>
              <a:rPr lang="en-US" sz="1100" dirty="0">
                <a:solidFill>
                  <a:schemeClr val="bg1"/>
                </a:solidFill>
              </a:rPr>
              <a:t>. Accessed 1 November 2020.</a:t>
            </a:r>
          </a:p>
          <a:p>
            <a:pPr marL="0" indent="0">
              <a:buNone/>
            </a:pPr>
            <a:r>
              <a:rPr lang="en-US" sz="1100" dirty="0" err="1">
                <a:solidFill>
                  <a:schemeClr val="bg1"/>
                </a:solidFill>
              </a:rPr>
              <a:t>Kamtekar</a:t>
            </a:r>
            <a:r>
              <a:rPr lang="en-US" sz="1100" dirty="0">
                <a:solidFill>
                  <a:schemeClr val="bg1"/>
                </a:solidFill>
              </a:rPr>
              <a:t>, Rachana. “Speaking with the Same Voice as Reason: Personification in Plato’s Psychology.” Plato and the Divided Self, edited by Barney, Rachel, et al., Cambridge University Press, 2012, pp. 77-101. ProQuest </a:t>
            </a:r>
            <a:r>
              <a:rPr lang="en-US" sz="1100" dirty="0" err="1">
                <a:solidFill>
                  <a:schemeClr val="bg1"/>
                </a:solidFill>
              </a:rPr>
              <a:t>Ebook</a:t>
            </a:r>
            <a:r>
              <a:rPr lang="en-US" sz="1100" dirty="0">
                <a:solidFill>
                  <a:schemeClr val="bg1"/>
                </a:solidFill>
              </a:rPr>
              <a:t> Central, https://</a:t>
            </a:r>
            <a:r>
              <a:rPr lang="en-US" sz="1100" dirty="0" err="1">
                <a:solidFill>
                  <a:schemeClr val="bg1"/>
                </a:solidFill>
              </a:rPr>
              <a:t>ebookcentral-proquest-com.ezproxy.liberty.edu</a:t>
            </a:r>
            <a:r>
              <a:rPr lang="en-US" sz="1100" dirty="0">
                <a:solidFill>
                  <a:schemeClr val="bg1"/>
                </a:solidFill>
              </a:rPr>
              <a:t>/lib/liberty/</a:t>
            </a:r>
            <a:r>
              <a:rPr lang="en-US" sz="1100" dirty="0" err="1">
                <a:solidFill>
                  <a:schemeClr val="bg1"/>
                </a:solidFill>
              </a:rPr>
              <a:t>detail.action?docID</a:t>
            </a:r>
            <a:r>
              <a:rPr lang="en-US" sz="1100" dirty="0">
                <a:solidFill>
                  <a:schemeClr val="bg1"/>
                </a:solidFill>
              </a:rPr>
              <a:t>=833430 . Accessed 1 November 2020.</a:t>
            </a:r>
          </a:p>
          <a:p>
            <a:pPr marL="0" indent="0">
              <a:buNone/>
            </a:pPr>
            <a:r>
              <a:rPr lang="en-US" sz="1100" dirty="0">
                <a:solidFill>
                  <a:schemeClr val="bg1"/>
                </a:solidFill>
              </a:rPr>
              <a:t>Muir, D. P. E. “Friendship in Education and the Desire for the Good: An Interpretation of Plato’s Phaedrus.” Educational Philosophy and Theory, vol. 32, no. 2, 2000, pp. 233-247. Taylor and Francis Online, </a:t>
            </a:r>
            <a:r>
              <a:rPr lang="en-US" sz="1100" dirty="0" err="1">
                <a:solidFill>
                  <a:schemeClr val="bg1"/>
                </a:solidFill>
              </a:rPr>
              <a:t>doi</a:t>
            </a:r>
            <a:r>
              <a:rPr lang="en-US" sz="1100" dirty="0">
                <a:solidFill>
                  <a:schemeClr val="bg1"/>
                </a:solidFill>
              </a:rPr>
              <a:t>: 10.1111/j.1469-5812.2000.tb00446.x. Accessed 1 November 2020.</a:t>
            </a:r>
          </a:p>
          <a:p>
            <a:pPr marL="0" indent="0">
              <a:buNone/>
            </a:pPr>
            <a:r>
              <a:rPr lang="en-US" sz="1100" dirty="0">
                <a:solidFill>
                  <a:schemeClr val="bg1"/>
                </a:solidFill>
              </a:rPr>
              <a:t>Mulvey, Laura. Visual and Other Pleasures. 2nd ed., Palgrave Macmillan, 2009.</a:t>
            </a:r>
          </a:p>
          <a:p>
            <a:pPr marL="0" indent="0">
              <a:buNone/>
            </a:pPr>
            <a:r>
              <a:rPr lang="en-US" sz="1100" dirty="0">
                <a:solidFill>
                  <a:schemeClr val="bg1"/>
                </a:solidFill>
              </a:rPr>
              <a:t>Pappas, Nickolas. “Telling Good Love from Bad in Plato’s Phaedrus.” Proceedings of the Boston Area Colloquium in Ancient Philosophy, vol. 32, no. 1, University Press of America, July 2017, pp. 41–58, doi:10.1163/22134417-00321P05.</a:t>
            </a:r>
          </a:p>
        </p:txBody>
      </p:sp>
    </p:spTree>
    <p:extLst>
      <p:ext uri="{BB962C8B-B14F-4D97-AF65-F5344CB8AC3E}">
        <p14:creationId xmlns:p14="http://schemas.microsoft.com/office/powerpoint/2010/main" val="2645494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1.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Works Cited</a:t>
            </a:r>
          </a:p>
        </p:txBody>
      </p:sp>
      <p:sp>
        <p:nvSpPr>
          <p:cNvPr id="3" name="Subtitle 2"/>
          <p:cNvSpPr>
            <a:spLocks noGrp="1"/>
          </p:cNvSpPr>
          <p:nvPr>
            <p:ph idx="1"/>
          </p:nvPr>
        </p:nvSpPr>
        <p:spPr/>
        <p:txBody>
          <a:bodyPr>
            <a:normAutofit/>
          </a:bodyPr>
          <a:lstStyle/>
          <a:p>
            <a:pPr marL="0" indent="0">
              <a:buNone/>
            </a:pPr>
            <a:r>
              <a:rPr lang="en-US" sz="1100" dirty="0">
                <a:solidFill>
                  <a:schemeClr val="bg1"/>
                </a:solidFill>
              </a:rPr>
              <a:t>Plato. </a:t>
            </a:r>
            <a:r>
              <a:rPr lang="en-US" sz="1100" i="1" dirty="0">
                <a:solidFill>
                  <a:schemeClr val="bg1"/>
                </a:solidFill>
              </a:rPr>
              <a:t>Phaedrus</a:t>
            </a:r>
            <a:r>
              <a:rPr lang="en-US" sz="1100" dirty="0">
                <a:solidFill>
                  <a:schemeClr val="bg1"/>
                </a:solidFill>
              </a:rPr>
              <a:t>. E-book, Trajectory Classics, 2014.</a:t>
            </a:r>
          </a:p>
          <a:p>
            <a:pPr marL="0" indent="0">
              <a:buNone/>
            </a:pPr>
            <a:r>
              <a:rPr lang="en-US" sz="1100" dirty="0">
                <a:solidFill>
                  <a:schemeClr val="bg1"/>
                </a:solidFill>
              </a:rPr>
              <a:t>Powell, Samuel M. “Reason and Emotion in Classical Philosophy.” </a:t>
            </a:r>
            <a:r>
              <a:rPr lang="en-US" sz="1100" i="1" dirty="0">
                <a:solidFill>
                  <a:schemeClr val="bg1"/>
                </a:solidFill>
              </a:rPr>
              <a:t>The Impassioned Life: Reason and Emotion in the Christian Tradition.</a:t>
            </a:r>
            <a:r>
              <a:rPr lang="en-US" sz="1100" dirty="0">
                <a:solidFill>
                  <a:schemeClr val="bg1"/>
                </a:solidFill>
              </a:rPr>
              <a:t> 1517 Media, 2016, pp. 7-47. </a:t>
            </a:r>
            <a:r>
              <a:rPr lang="en-US" sz="1100" i="1" dirty="0">
                <a:solidFill>
                  <a:schemeClr val="bg1"/>
                </a:solidFill>
              </a:rPr>
              <a:t>JSTOR, </a:t>
            </a:r>
            <a:r>
              <a:rPr lang="en-US" sz="1100" dirty="0" err="1">
                <a:solidFill>
                  <a:schemeClr val="bg1"/>
                </a:solidFill>
              </a:rPr>
              <a:t>doi</a:t>
            </a:r>
            <a:r>
              <a:rPr lang="en-US" sz="1100" dirty="0">
                <a:solidFill>
                  <a:schemeClr val="bg1"/>
                </a:solidFill>
              </a:rPr>
              <a:t>: 10.2307/j.ctt17mcs8j. Accessed 1 November 2020.</a:t>
            </a:r>
          </a:p>
          <a:p>
            <a:pPr marL="0" indent="0">
              <a:buNone/>
            </a:pPr>
            <a:r>
              <a:rPr lang="en-US" sz="1100" dirty="0">
                <a:solidFill>
                  <a:schemeClr val="bg1"/>
                </a:solidFill>
              </a:rPr>
              <a:t>Scarry, Elaine. </a:t>
            </a:r>
            <a:r>
              <a:rPr lang="en-US" sz="1100" i="1" dirty="0">
                <a:solidFill>
                  <a:schemeClr val="bg1"/>
                </a:solidFill>
              </a:rPr>
              <a:t>On Beauty and Being Just</a:t>
            </a:r>
            <a:r>
              <a:rPr lang="en-US" sz="1100" dirty="0">
                <a:solidFill>
                  <a:schemeClr val="bg1"/>
                </a:solidFill>
              </a:rPr>
              <a:t>. E-book, Princeton UP, 2013. </a:t>
            </a:r>
          </a:p>
          <a:p>
            <a:pPr marL="0" indent="0">
              <a:buNone/>
            </a:pPr>
            <a:r>
              <a:rPr lang="en-US" sz="1100" dirty="0">
                <a:solidFill>
                  <a:schemeClr val="bg1"/>
                </a:solidFill>
              </a:rPr>
              <a:t>Sheffield, Frisbee. “Eros before and after Tripartition.” </a:t>
            </a:r>
            <a:r>
              <a:rPr lang="en-US" sz="1100" i="1" dirty="0">
                <a:solidFill>
                  <a:schemeClr val="bg1"/>
                </a:solidFill>
              </a:rPr>
              <a:t>Plato and the Divided Self</a:t>
            </a:r>
            <a:r>
              <a:rPr lang="en-US" sz="1100" dirty="0">
                <a:solidFill>
                  <a:schemeClr val="bg1"/>
                </a:solidFill>
              </a:rPr>
              <a:t>, edited by Barney, Rachel, et al., Cambridge University Press, 2012, pp. 211-237. ProQuest </a:t>
            </a:r>
            <a:r>
              <a:rPr lang="en-US" sz="1100" dirty="0" err="1">
                <a:solidFill>
                  <a:schemeClr val="bg1"/>
                </a:solidFill>
              </a:rPr>
              <a:t>Ebook</a:t>
            </a:r>
            <a:r>
              <a:rPr lang="en-US" sz="1100" dirty="0">
                <a:solidFill>
                  <a:schemeClr val="bg1"/>
                </a:solidFill>
              </a:rPr>
              <a:t> Central, https://</a:t>
            </a:r>
            <a:r>
              <a:rPr lang="en-US" sz="1100" dirty="0" err="1">
                <a:solidFill>
                  <a:schemeClr val="bg1"/>
                </a:solidFill>
              </a:rPr>
              <a:t>ebookcentral-proquest-com.ezproxy.liberty.edu</a:t>
            </a:r>
            <a:r>
              <a:rPr lang="en-US" sz="1100" dirty="0">
                <a:solidFill>
                  <a:schemeClr val="bg1"/>
                </a:solidFill>
              </a:rPr>
              <a:t>/lib/liberty/</a:t>
            </a:r>
            <a:r>
              <a:rPr lang="en-US" sz="1100" dirty="0" err="1">
                <a:solidFill>
                  <a:schemeClr val="bg1"/>
                </a:solidFill>
              </a:rPr>
              <a:t>detail.action?docID</a:t>
            </a:r>
            <a:r>
              <a:rPr lang="en-US" sz="1100" dirty="0">
                <a:solidFill>
                  <a:schemeClr val="bg1"/>
                </a:solidFill>
              </a:rPr>
              <a:t>=833430 . Accessed 1 November 2020.</a:t>
            </a:r>
          </a:p>
          <a:p>
            <a:pPr marL="0" indent="0">
              <a:buNone/>
            </a:pPr>
            <a:r>
              <a:rPr lang="en-US" sz="1100" dirty="0">
                <a:solidFill>
                  <a:schemeClr val="bg1"/>
                </a:solidFill>
              </a:rPr>
              <a:t>---. “The ‘Symposium’ and Platonic Ethics: Plato, </a:t>
            </a:r>
            <a:r>
              <a:rPr lang="en-US" sz="1100" dirty="0" err="1">
                <a:solidFill>
                  <a:schemeClr val="bg1"/>
                </a:solidFill>
              </a:rPr>
              <a:t>Vlastos</a:t>
            </a:r>
            <a:r>
              <a:rPr lang="en-US" sz="1100" dirty="0">
                <a:solidFill>
                  <a:schemeClr val="bg1"/>
                </a:solidFill>
              </a:rPr>
              <a:t>, and a Misguided Debate.” </a:t>
            </a:r>
            <a:r>
              <a:rPr lang="en-US" sz="1100" i="1" dirty="0">
                <a:solidFill>
                  <a:schemeClr val="bg1"/>
                </a:solidFill>
              </a:rPr>
              <a:t>Phronesis</a:t>
            </a:r>
            <a:r>
              <a:rPr lang="en-US" sz="1100" dirty="0">
                <a:solidFill>
                  <a:schemeClr val="bg1"/>
                </a:solidFill>
              </a:rPr>
              <a:t>, vol. 57, no. 2, 2012, pp. 117-141. </a:t>
            </a:r>
            <a:r>
              <a:rPr lang="en-US" sz="1100" i="1" dirty="0">
                <a:solidFill>
                  <a:schemeClr val="bg1"/>
                </a:solidFill>
              </a:rPr>
              <a:t>JSTOR</a:t>
            </a:r>
            <a:r>
              <a:rPr lang="en-US" sz="1100" dirty="0">
                <a:solidFill>
                  <a:schemeClr val="bg1"/>
                </a:solidFill>
              </a:rPr>
              <a:t>, </a:t>
            </a:r>
            <a:r>
              <a:rPr lang="en-US" sz="1100" u="sng" dirty="0">
                <a:solidFill>
                  <a:schemeClr val="bg1"/>
                </a:solidFill>
                <a:hlinkClick r:id="rId4">
                  <a:extLst>
                    <a:ext uri="{A12FA001-AC4F-418D-AE19-62706E023703}">
                      <ahyp:hlinkClr xmlns:ahyp="http://schemas.microsoft.com/office/drawing/2018/hyperlinkcolor" val="tx"/>
                    </a:ext>
                  </a:extLst>
                </a:hlinkClick>
              </a:rPr>
              <a:t>https://www.jstor.org/stable/23249126</a:t>
            </a:r>
            <a:r>
              <a:rPr lang="en-US" sz="1100" dirty="0">
                <a:solidFill>
                  <a:schemeClr val="bg1"/>
                </a:solidFill>
              </a:rPr>
              <a:t>. Accessed 1 November 2020. </a:t>
            </a:r>
          </a:p>
          <a:p>
            <a:pPr marL="0" indent="0">
              <a:buNone/>
            </a:pPr>
            <a:r>
              <a:rPr lang="en-US" sz="1100" dirty="0">
                <a:solidFill>
                  <a:schemeClr val="bg1"/>
                </a:solidFill>
              </a:rPr>
              <a:t>Underwood, Harry. “Platonic </a:t>
            </a:r>
            <a:r>
              <a:rPr lang="en-US" sz="1100" dirty="0" err="1">
                <a:solidFill>
                  <a:schemeClr val="bg1"/>
                </a:solidFill>
              </a:rPr>
              <a:t>Deisre</a:t>
            </a:r>
            <a:r>
              <a:rPr lang="en-US" sz="1100" dirty="0">
                <a:solidFill>
                  <a:schemeClr val="bg1"/>
                </a:solidFill>
              </a:rPr>
              <a:t>.” </a:t>
            </a:r>
            <a:r>
              <a:rPr lang="en-US" sz="1100" i="1" dirty="0">
                <a:solidFill>
                  <a:schemeClr val="bg1"/>
                </a:solidFill>
              </a:rPr>
              <a:t>The Experience of Beauty: Seven Essays and a Dialogue</a:t>
            </a:r>
            <a:r>
              <a:rPr lang="en-US" sz="1100" dirty="0">
                <a:solidFill>
                  <a:schemeClr val="bg1"/>
                </a:solidFill>
              </a:rPr>
              <a:t>. McGill-Queen’s UP, 2016, pp. 29-54. </a:t>
            </a:r>
            <a:r>
              <a:rPr lang="en-US" sz="1100" i="1" dirty="0">
                <a:solidFill>
                  <a:schemeClr val="bg1"/>
                </a:solidFill>
              </a:rPr>
              <a:t>JSTOR</a:t>
            </a:r>
            <a:r>
              <a:rPr lang="en-US" sz="1100" dirty="0">
                <a:solidFill>
                  <a:schemeClr val="bg1"/>
                </a:solidFill>
              </a:rPr>
              <a:t>, </a:t>
            </a:r>
            <a:r>
              <a:rPr lang="en-US" sz="1100" u="sng" dirty="0">
                <a:solidFill>
                  <a:schemeClr val="bg1"/>
                </a:solidFill>
                <a:hlinkClick r:id="rId5">
                  <a:extLst>
                    <a:ext uri="{A12FA001-AC4F-418D-AE19-62706E023703}">
                      <ahyp:hlinkClr xmlns:ahyp="http://schemas.microsoft.com/office/drawing/2018/hyperlinkcolor" val="tx"/>
                    </a:ext>
                  </a:extLst>
                </a:hlinkClick>
              </a:rPr>
              <a:t>www.jstor.org/stable/j.ctt1dnncbp</a:t>
            </a:r>
            <a:r>
              <a:rPr lang="en-US" sz="1100" dirty="0">
                <a:solidFill>
                  <a:schemeClr val="bg1"/>
                </a:solidFill>
              </a:rPr>
              <a:t>. Accessed 1 November 2020.</a:t>
            </a:r>
          </a:p>
          <a:p>
            <a:pPr marL="0" indent="0">
              <a:buNone/>
            </a:pPr>
            <a:r>
              <a:rPr lang="en-US" sz="1100" dirty="0" err="1">
                <a:solidFill>
                  <a:schemeClr val="bg1"/>
                </a:solidFill>
              </a:rPr>
              <a:t>Vlastos</a:t>
            </a:r>
            <a:r>
              <a:rPr lang="en-US" sz="1100" dirty="0">
                <a:solidFill>
                  <a:schemeClr val="bg1"/>
                </a:solidFill>
              </a:rPr>
              <a:t>, Gregory. </a:t>
            </a:r>
            <a:r>
              <a:rPr lang="en-US" sz="1100" i="1" dirty="0">
                <a:solidFill>
                  <a:schemeClr val="bg1"/>
                </a:solidFill>
              </a:rPr>
              <a:t>Platonic Studies</a:t>
            </a:r>
            <a:r>
              <a:rPr lang="en-US" sz="1100" dirty="0">
                <a:solidFill>
                  <a:schemeClr val="bg1"/>
                </a:solidFill>
              </a:rPr>
              <a:t>. 2nd ed., Princeton UP, 1981. </a:t>
            </a:r>
          </a:p>
          <a:p>
            <a:pPr marL="0" indent="0">
              <a:buNone/>
            </a:pPr>
            <a:r>
              <a:rPr lang="en-US" sz="1100" dirty="0" err="1">
                <a:solidFill>
                  <a:schemeClr val="bg1"/>
                </a:solidFill>
              </a:rPr>
              <a:t>Zistakis</a:t>
            </a:r>
            <a:r>
              <a:rPr lang="en-US" sz="1100" dirty="0">
                <a:solidFill>
                  <a:schemeClr val="bg1"/>
                </a:solidFill>
              </a:rPr>
              <a:t>, Alexander. “Beauty and Desire Ancient and Modern.” </a:t>
            </a:r>
            <a:r>
              <a:rPr lang="en-US" sz="1100" i="1" dirty="0">
                <a:solidFill>
                  <a:schemeClr val="bg1"/>
                </a:solidFill>
              </a:rPr>
              <a:t>Looking At Beauty to </a:t>
            </a:r>
            <a:r>
              <a:rPr lang="en-US" sz="1100" i="1" dirty="0" err="1">
                <a:solidFill>
                  <a:schemeClr val="bg1"/>
                </a:solidFill>
              </a:rPr>
              <a:t>Kalon</a:t>
            </a:r>
            <a:r>
              <a:rPr lang="en-US" sz="1100" i="1" dirty="0">
                <a:solidFill>
                  <a:schemeClr val="bg1"/>
                </a:solidFill>
              </a:rPr>
              <a:t> in Western Greece: Selected Essays from the 2018 Symposium on the Heritage of Western Greece</a:t>
            </a:r>
            <a:r>
              <a:rPr lang="en-US" sz="1100" dirty="0">
                <a:solidFill>
                  <a:schemeClr val="bg1"/>
                </a:solidFill>
              </a:rPr>
              <a:t>, edited by Reid, Heather L. and Toney </a:t>
            </a:r>
            <a:r>
              <a:rPr lang="en-US" sz="1100" dirty="0" err="1">
                <a:solidFill>
                  <a:schemeClr val="bg1"/>
                </a:solidFill>
              </a:rPr>
              <a:t>Leyh</a:t>
            </a:r>
            <a:r>
              <a:rPr lang="en-US" sz="1100" dirty="0">
                <a:solidFill>
                  <a:schemeClr val="bg1"/>
                </a:solidFill>
              </a:rPr>
              <a:t>, Parnassos Press – Fonte </a:t>
            </a:r>
            <a:r>
              <a:rPr lang="en-US" sz="1100" dirty="0" err="1">
                <a:solidFill>
                  <a:schemeClr val="bg1"/>
                </a:solidFill>
              </a:rPr>
              <a:t>Aretusa</a:t>
            </a:r>
            <a:r>
              <a:rPr lang="en-US" sz="1100" dirty="0">
                <a:solidFill>
                  <a:schemeClr val="bg1"/>
                </a:solidFill>
              </a:rPr>
              <a:t>, 2019, pp. 271-284. JSTOR, </a:t>
            </a:r>
            <a:r>
              <a:rPr lang="en-US" sz="1100" u="sng" dirty="0">
                <a:solidFill>
                  <a:schemeClr val="bg1"/>
                </a:solidFill>
                <a:hlinkClick r:id="rId6">
                  <a:extLst>
                    <a:ext uri="{A12FA001-AC4F-418D-AE19-62706E023703}">
                      <ahyp:hlinkClr xmlns:ahyp="http://schemas.microsoft.com/office/drawing/2018/hyperlinkcolor" val="tx"/>
                    </a:ext>
                  </a:extLst>
                </a:hlinkClick>
              </a:rPr>
              <a:t>https://www.jstor.org/stable/j.ctvcmxpn5.23</a:t>
            </a:r>
            <a:r>
              <a:rPr lang="en-US" sz="1100" dirty="0">
                <a:solidFill>
                  <a:schemeClr val="bg1"/>
                </a:solidFill>
              </a:rPr>
              <a:t>. Accessed 1 November 2020. </a:t>
            </a:r>
          </a:p>
          <a:p>
            <a:pPr>
              <a:buNone/>
            </a:pPr>
            <a:endParaRPr lang="en-US" sz="1100" dirty="0">
              <a:solidFill>
                <a:schemeClr val="bg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What Do We Desire?</a:t>
            </a:r>
            <a:endParaRPr lang="en-US" i="1" dirty="0">
              <a:solidFill>
                <a:schemeClr val="bg1"/>
              </a:solidFill>
              <a:effectLst>
                <a:outerShdw blurRad="38100" dist="38100" dir="2700000" algn="tl">
                  <a:srgbClr val="000000">
                    <a:alpha val="43137"/>
                  </a:srgbClr>
                </a:outerShdw>
              </a:effectLst>
              <a:latin typeface="Georgia" pitchFamily="18" charset="0"/>
            </a:endParaRPr>
          </a:p>
        </p:txBody>
      </p:sp>
      <p:sp>
        <p:nvSpPr>
          <p:cNvPr id="3" name="Subtitle 2"/>
          <p:cNvSpPr>
            <a:spLocks noGrp="1"/>
          </p:cNvSpPr>
          <p:nvPr>
            <p:ph idx="1"/>
          </p:nvPr>
        </p:nvSpPr>
        <p:spPr/>
        <p:txBody>
          <a:bodyPr>
            <a:normAutofit/>
          </a:bodyPr>
          <a:lstStyle/>
          <a:p>
            <a:r>
              <a:rPr lang="en-US" sz="2800" dirty="0">
                <a:solidFill>
                  <a:schemeClr val="bg2"/>
                </a:solidFill>
                <a:effectLst>
                  <a:outerShdw blurRad="38100" dist="38100" dir="2700000" algn="tl">
                    <a:srgbClr val="000000">
                      <a:alpha val="43137"/>
                    </a:srgbClr>
                  </a:outerShdw>
                </a:effectLst>
              </a:rPr>
              <a:t>Modern culture lacks a concern with the </a:t>
            </a:r>
            <a:r>
              <a:rPr lang="en-US" sz="2800" i="1" dirty="0">
                <a:solidFill>
                  <a:schemeClr val="bg2"/>
                </a:solidFill>
                <a:effectLst>
                  <a:outerShdw blurRad="38100" dist="38100" dir="2700000" algn="tl">
                    <a:srgbClr val="000000">
                      <a:alpha val="43137"/>
                    </a:srgbClr>
                  </a:outerShdw>
                </a:effectLst>
              </a:rPr>
              <a:t>telos </a:t>
            </a:r>
            <a:r>
              <a:rPr lang="en-US" sz="2800" dirty="0">
                <a:solidFill>
                  <a:schemeClr val="bg2"/>
                </a:solidFill>
                <a:effectLst>
                  <a:outerShdw blurRad="38100" dist="38100" dir="2700000" algn="tl">
                    <a:srgbClr val="000000">
                      <a:alpha val="43137"/>
                    </a:srgbClr>
                  </a:outerShdw>
                </a:effectLst>
              </a:rPr>
              <a:t>of desire for beauty.</a:t>
            </a:r>
          </a:p>
          <a:p>
            <a:r>
              <a:rPr lang="en-US" sz="2800" dirty="0">
                <a:solidFill>
                  <a:schemeClr val="bg2"/>
                </a:solidFill>
                <a:effectLst>
                  <a:outerShdw blurRad="38100" dist="38100" dir="2700000" algn="tl">
                    <a:srgbClr val="000000">
                      <a:alpha val="43137"/>
                    </a:srgbClr>
                  </a:outerShdw>
                </a:effectLst>
              </a:rPr>
              <a:t>Ancient Platonic philosophy articulates this well</a:t>
            </a:r>
          </a:p>
          <a:p>
            <a:pPr lvl="1"/>
            <a:r>
              <a:rPr lang="en-US" sz="2400" dirty="0">
                <a:solidFill>
                  <a:schemeClr val="bg2"/>
                </a:solidFill>
                <a:effectLst>
                  <a:outerShdw blurRad="38100" dist="38100" dir="2700000" algn="tl">
                    <a:srgbClr val="000000">
                      <a:alpha val="43137"/>
                    </a:srgbClr>
                  </a:outerShdw>
                </a:effectLst>
              </a:rPr>
              <a:t>Desire for beauty is an </a:t>
            </a:r>
            <a:r>
              <a:rPr lang="en-US" sz="2400" i="1" dirty="0">
                <a:solidFill>
                  <a:schemeClr val="bg2"/>
                </a:solidFill>
                <a:effectLst>
                  <a:outerShdw blurRad="38100" dist="38100" dir="2700000" algn="tl">
                    <a:srgbClr val="000000">
                      <a:alpha val="43137"/>
                    </a:srgbClr>
                  </a:outerShdw>
                </a:effectLst>
              </a:rPr>
              <a:t>eros, </a:t>
            </a:r>
            <a:r>
              <a:rPr lang="en-US" sz="2400" dirty="0">
                <a:solidFill>
                  <a:schemeClr val="bg2"/>
                </a:solidFill>
                <a:effectLst>
                  <a:outerShdw blurRad="38100" dist="38100" dir="2700000" algn="tl">
                    <a:srgbClr val="000000">
                      <a:alpha val="43137"/>
                    </a:srgbClr>
                  </a:outerShdw>
                </a:effectLst>
              </a:rPr>
              <a:t>which takes two forms; understanding this philosophy reveals prevailing patterns in Western culture, especially in film.</a:t>
            </a:r>
          </a:p>
        </p:txBody>
      </p:sp>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sz="3600" dirty="0">
                <a:solidFill>
                  <a:schemeClr val="bg1"/>
                </a:solidFill>
                <a:effectLst>
                  <a:outerShdw blurRad="38100" dist="38100" dir="2700000" algn="tl">
                    <a:srgbClr val="000000">
                      <a:alpha val="43137"/>
                    </a:srgbClr>
                  </a:outerShdw>
                </a:effectLst>
                <a:latin typeface="Georgia" pitchFamily="18" charset="0"/>
                <a:ea typeface="Tahoma" pitchFamily="34" charset="0"/>
                <a:cs typeface="Tahoma" pitchFamily="34" charset="0"/>
              </a:rPr>
              <a:t>What Was Desire?</a:t>
            </a:r>
          </a:p>
        </p:txBody>
      </p:sp>
      <p:sp>
        <p:nvSpPr>
          <p:cNvPr id="3" name="Subtitle 2"/>
          <p:cNvSpPr>
            <a:spLocks noGrp="1"/>
          </p:cNvSpPr>
          <p:nvPr>
            <p:ph idx="1"/>
          </p:nvPr>
        </p:nvSpPr>
        <p:spPr/>
        <p:txBody>
          <a:bodyPr>
            <a:normAutofit lnSpcReduction="10000"/>
          </a:bodyPr>
          <a:lstStyle/>
          <a:p>
            <a:r>
              <a:rPr lang="en-US" sz="2800" dirty="0">
                <a:solidFill>
                  <a:schemeClr val="bg2"/>
                </a:solidFill>
                <a:effectLst>
                  <a:outerShdw blurRad="38100" dist="38100" dir="2700000" algn="tl">
                    <a:srgbClr val="000000">
                      <a:alpha val="43137"/>
                    </a:srgbClr>
                  </a:outerShdw>
                </a:effectLst>
              </a:rPr>
              <a:t>Plato saw desire as </a:t>
            </a:r>
            <a:r>
              <a:rPr lang="en-US" sz="2800" i="1" dirty="0">
                <a:solidFill>
                  <a:schemeClr val="bg2"/>
                </a:solidFill>
                <a:effectLst>
                  <a:outerShdw blurRad="38100" dist="38100" dir="2700000" algn="tl">
                    <a:srgbClr val="000000">
                      <a:alpha val="43137"/>
                    </a:srgbClr>
                  </a:outerShdw>
                </a:effectLst>
              </a:rPr>
              <a:t>eros</a:t>
            </a:r>
            <a:r>
              <a:rPr lang="en-US" sz="2800" dirty="0">
                <a:solidFill>
                  <a:schemeClr val="bg2"/>
                </a:solidFill>
                <a:effectLst>
                  <a:outerShdw blurRad="38100" dist="38100" dir="2700000" algn="tl">
                    <a:srgbClr val="000000">
                      <a:alpha val="43137"/>
                    </a:srgbClr>
                  </a:outerShdw>
                </a:effectLst>
              </a:rPr>
              <a:t>, and changed the Greek perception of this word. </a:t>
            </a:r>
          </a:p>
          <a:p>
            <a:r>
              <a:rPr lang="en-US" sz="2800" i="1" dirty="0">
                <a:solidFill>
                  <a:schemeClr val="bg2"/>
                </a:solidFill>
                <a:effectLst>
                  <a:outerShdw blurRad="38100" dist="38100" dir="2700000" algn="tl">
                    <a:srgbClr val="000000">
                      <a:alpha val="43137"/>
                    </a:srgbClr>
                  </a:outerShdw>
                </a:effectLst>
              </a:rPr>
              <a:t>Eros </a:t>
            </a:r>
            <a:r>
              <a:rPr lang="en-US" sz="2800" dirty="0">
                <a:solidFill>
                  <a:schemeClr val="bg2"/>
                </a:solidFill>
                <a:effectLst>
                  <a:outerShdw blurRad="38100" dist="38100" dir="2700000" algn="tl">
                    <a:srgbClr val="000000">
                      <a:alpha val="43137"/>
                    </a:srgbClr>
                  </a:outerShdw>
                </a:effectLst>
              </a:rPr>
              <a:t>encompasses the whole person’s desire for completion and perfection, a </a:t>
            </a:r>
            <a:r>
              <a:rPr lang="en-US" sz="2800" i="1" dirty="0">
                <a:solidFill>
                  <a:schemeClr val="bg2"/>
                </a:solidFill>
                <a:effectLst>
                  <a:outerShdw blurRad="38100" dist="38100" dir="2700000" algn="tl">
                    <a:srgbClr val="000000">
                      <a:alpha val="43137"/>
                    </a:srgbClr>
                  </a:outerShdw>
                </a:effectLst>
              </a:rPr>
              <a:t>telos</a:t>
            </a:r>
            <a:r>
              <a:rPr lang="en-US" sz="2800" dirty="0">
                <a:solidFill>
                  <a:schemeClr val="bg2"/>
                </a:solidFill>
                <a:effectLst>
                  <a:outerShdw blurRad="38100" dist="38100" dir="2700000" algn="tl">
                    <a:srgbClr val="000000">
                      <a:alpha val="43137"/>
                    </a:srgbClr>
                  </a:outerShdw>
                </a:effectLst>
              </a:rPr>
              <a:t>.</a:t>
            </a:r>
          </a:p>
          <a:p>
            <a:r>
              <a:rPr lang="en-US" sz="2800" dirty="0">
                <a:solidFill>
                  <a:schemeClr val="bg2"/>
                </a:solidFill>
                <a:effectLst>
                  <a:outerShdw blurRad="38100" dist="38100" dir="2700000" algn="tl">
                    <a:srgbClr val="000000">
                      <a:alpha val="43137"/>
                    </a:srgbClr>
                  </a:outerShdw>
                </a:effectLst>
              </a:rPr>
              <a:t>Plato’s </a:t>
            </a:r>
            <a:r>
              <a:rPr lang="en-US" sz="2800" i="1" dirty="0">
                <a:solidFill>
                  <a:schemeClr val="bg2"/>
                </a:solidFill>
                <a:effectLst>
                  <a:outerShdw blurRad="38100" dist="38100" dir="2700000" algn="tl">
                    <a:srgbClr val="000000">
                      <a:alpha val="43137"/>
                    </a:srgbClr>
                  </a:outerShdw>
                </a:effectLst>
              </a:rPr>
              <a:t>telos</a:t>
            </a:r>
            <a:r>
              <a:rPr lang="en-US" sz="2800" dirty="0">
                <a:solidFill>
                  <a:schemeClr val="bg2"/>
                </a:solidFill>
                <a:effectLst>
                  <a:outerShdw blurRad="38100" dist="38100" dir="2700000" algn="tl">
                    <a:srgbClr val="000000">
                      <a:alpha val="43137"/>
                    </a:srgbClr>
                  </a:outerShdw>
                </a:effectLst>
              </a:rPr>
              <a:t> concerning eros needs to be interpreted in the terms of a formative educational pursuit of truth and ultimate goodness that finds fulfillment in Plato’s Ideals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Reclaiming </a:t>
            </a:r>
            <a:r>
              <a:rPr lang="en-US" i="1" dirty="0">
                <a:solidFill>
                  <a:schemeClr val="bg1"/>
                </a:solidFill>
                <a:effectLst>
                  <a:outerShdw blurRad="38100" dist="38100" dir="2700000" algn="tl">
                    <a:srgbClr val="000000">
                      <a:alpha val="43137"/>
                    </a:srgbClr>
                  </a:outerShdw>
                </a:effectLst>
                <a:latin typeface="Georgia" pitchFamily="18" charset="0"/>
              </a:rPr>
              <a:t>Eros</a:t>
            </a:r>
            <a:endParaRPr lang="en-US" dirty="0">
              <a:solidFill>
                <a:schemeClr val="bg1"/>
              </a:solidFill>
              <a:effectLst>
                <a:outerShdw blurRad="38100" dist="38100" dir="2700000" algn="tl">
                  <a:srgbClr val="000000">
                    <a:alpha val="43137"/>
                  </a:srgbClr>
                </a:outerShdw>
              </a:effectLst>
              <a:latin typeface="Georgia" pitchFamily="18" charset="0"/>
            </a:endParaRPr>
          </a:p>
        </p:txBody>
      </p:sp>
      <p:sp>
        <p:nvSpPr>
          <p:cNvPr id="3" name="Subtitle 2"/>
          <p:cNvSpPr>
            <a:spLocks noGrp="1"/>
          </p:cNvSpPr>
          <p:nvPr>
            <p:ph idx="1"/>
          </p:nvPr>
        </p:nvSpPr>
        <p:spPr/>
        <p:txBody>
          <a:bodyPr>
            <a:noAutofit/>
          </a:bodyPr>
          <a:lstStyle/>
          <a:p>
            <a:r>
              <a:rPr lang="en-US" sz="2800" i="1" dirty="0">
                <a:solidFill>
                  <a:schemeClr val="bg2"/>
                </a:solidFill>
                <a:effectLst>
                  <a:outerShdw blurRad="38100" dist="38100" dir="2700000" algn="tl">
                    <a:srgbClr val="000000">
                      <a:alpha val="43137"/>
                    </a:srgbClr>
                  </a:outerShdw>
                </a:effectLst>
              </a:rPr>
              <a:t>Eros</a:t>
            </a:r>
            <a:r>
              <a:rPr lang="en-US" sz="2800" dirty="0">
                <a:solidFill>
                  <a:schemeClr val="bg2"/>
                </a:solidFill>
                <a:effectLst>
                  <a:outerShdw blurRad="38100" dist="38100" dir="2700000" algn="tl">
                    <a:srgbClr val="000000">
                      <a:alpha val="43137"/>
                    </a:srgbClr>
                  </a:outerShdw>
                </a:effectLst>
              </a:rPr>
              <a:t> helps humans recall their visions of the good, and true </a:t>
            </a:r>
            <a:r>
              <a:rPr lang="en-US" sz="2800" i="1" dirty="0">
                <a:solidFill>
                  <a:schemeClr val="bg2"/>
                </a:solidFill>
                <a:effectLst>
                  <a:outerShdw blurRad="38100" dist="38100" dir="2700000" algn="tl">
                    <a:srgbClr val="000000">
                      <a:alpha val="43137"/>
                    </a:srgbClr>
                  </a:outerShdw>
                </a:effectLst>
              </a:rPr>
              <a:t>eros</a:t>
            </a:r>
            <a:r>
              <a:rPr lang="en-US" sz="2800" dirty="0">
                <a:solidFill>
                  <a:schemeClr val="bg2"/>
                </a:solidFill>
                <a:effectLst>
                  <a:outerShdw blurRad="38100" dist="38100" dir="2700000" algn="tl">
                    <a:srgbClr val="000000">
                      <a:alpha val="43137"/>
                    </a:srgbClr>
                  </a:outerShdw>
                </a:effectLst>
              </a:rPr>
              <a:t> will lead beyond indulgent self-pleasure to the Form of Beauty </a:t>
            </a:r>
          </a:p>
          <a:p>
            <a:r>
              <a:rPr lang="en-US" sz="2800" dirty="0">
                <a:solidFill>
                  <a:schemeClr val="bg2"/>
                </a:solidFill>
                <a:effectLst>
                  <a:outerShdw blurRad="38100" dist="38100" dir="2700000" algn="tl">
                    <a:srgbClr val="000000">
                      <a:alpha val="43137"/>
                    </a:srgbClr>
                  </a:outerShdw>
                </a:effectLst>
              </a:rPr>
              <a:t>Reason governs, or fails to govern, </a:t>
            </a:r>
            <a:r>
              <a:rPr lang="en-US" sz="2800" i="1" dirty="0">
                <a:solidFill>
                  <a:schemeClr val="bg2"/>
                </a:solidFill>
                <a:effectLst>
                  <a:outerShdw blurRad="38100" dist="38100" dir="2700000" algn="tl">
                    <a:srgbClr val="000000">
                      <a:alpha val="43137"/>
                    </a:srgbClr>
                  </a:outerShdw>
                </a:effectLst>
              </a:rPr>
              <a:t>eros.</a:t>
            </a:r>
          </a:p>
          <a:p>
            <a:r>
              <a:rPr lang="en-US" sz="2800" dirty="0">
                <a:solidFill>
                  <a:schemeClr val="bg2"/>
                </a:solidFill>
                <a:effectLst>
                  <a:outerShdw blurRad="38100" dist="38100" dir="2700000" algn="tl">
                    <a:srgbClr val="000000">
                      <a:alpha val="43137"/>
                    </a:srgbClr>
                  </a:outerShdw>
                </a:effectLst>
              </a:rPr>
              <a:t>True </a:t>
            </a:r>
            <a:r>
              <a:rPr lang="en-US" sz="2800" i="1" dirty="0">
                <a:solidFill>
                  <a:schemeClr val="bg2"/>
                </a:solidFill>
                <a:effectLst>
                  <a:outerShdw blurRad="38100" dist="38100" dir="2700000" algn="tl">
                    <a:srgbClr val="000000">
                      <a:alpha val="43137"/>
                    </a:srgbClr>
                  </a:outerShdw>
                </a:effectLst>
              </a:rPr>
              <a:t>eros</a:t>
            </a:r>
            <a:r>
              <a:rPr lang="en-US" sz="2800" dirty="0">
                <a:solidFill>
                  <a:schemeClr val="bg2"/>
                </a:solidFill>
                <a:effectLst>
                  <a:outerShdw blurRad="38100" dist="38100" dir="2700000" algn="tl">
                    <a:srgbClr val="000000">
                      <a:alpha val="43137"/>
                    </a:srgbClr>
                  </a:outerShdw>
                </a:effectLst>
              </a:rPr>
              <a:t> will lead us towards Beauty.</a:t>
            </a:r>
          </a:p>
          <a:p>
            <a:pPr>
              <a:buNone/>
            </a:pPr>
            <a:endParaRPr lang="en-US" sz="2800" dirty="0">
              <a:solidFill>
                <a:schemeClr val="bg2"/>
              </a:solidFill>
              <a:effectLst>
                <a:outerShdw blurRad="38100" dist="38100" dir="2700000" algn="tl">
                  <a:srgbClr val="000000">
                    <a:alpha val="43137"/>
                  </a:srgbClr>
                </a:outerShdw>
              </a:effectLst>
            </a:endParaRPr>
          </a:p>
        </p:txBody>
      </p:sp>
    </p:spTree>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Problems Pursuing Beauty</a:t>
            </a:r>
          </a:p>
        </p:txBody>
      </p:sp>
      <p:sp>
        <p:nvSpPr>
          <p:cNvPr id="3" name="Subtitle 2"/>
          <p:cNvSpPr>
            <a:spLocks noGrp="1"/>
          </p:cNvSpPr>
          <p:nvPr>
            <p:ph idx="1"/>
          </p:nvPr>
        </p:nvSpPr>
        <p:spPr/>
        <p:txBody>
          <a:bodyPr>
            <a:normAutofit/>
          </a:bodyPr>
          <a:lstStyle/>
          <a:p>
            <a:r>
              <a:rPr lang="en-US" sz="2800" dirty="0">
                <a:solidFill>
                  <a:schemeClr val="bg2"/>
                </a:solidFill>
                <a:effectLst>
                  <a:outerShdw blurRad="38100" dist="38100" dir="2700000" algn="tl">
                    <a:srgbClr val="000000">
                      <a:alpha val="43137"/>
                    </a:srgbClr>
                  </a:outerShdw>
                </a:effectLst>
              </a:rPr>
              <a:t>People become objects, means to the end of achieving true Beauty.</a:t>
            </a:r>
          </a:p>
          <a:p>
            <a:pPr lvl="1"/>
            <a:r>
              <a:rPr lang="en-US" sz="2400" dirty="0">
                <a:solidFill>
                  <a:schemeClr val="bg2"/>
                </a:solidFill>
                <a:effectLst>
                  <a:outerShdw blurRad="38100" dist="38100" dir="2700000" algn="tl">
                    <a:srgbClr val="000000">
                      <a:alpha val="43137"/>
                    </a:srgbClr>
                  </a:outerShdw>
                </a:effectLst>
              </a:rPr>
              <a:t>Humans must pursue a two-sided exchange of loving desire leading to a transformation in the perceiver.</a:t>
            </a:r>
            <a:endParaRPr lang="en-US" sz="2000" dirty="0">
              <a:solidFill>
                <a:schemeClr val="bg2"/>
              </a:solidFill>
              <a:effectLst>
                <a:outerShdw blurRad="38100" dist="38100" dir="2700000" algn="tl">
                  <a:srgbClr val="000000">
                    <a:alpha val="43137"/>
                  </a:srgbClr>
                </a:outerShdw>
              </a:effectLst>
            </a:endParaRPr>
          </a:p>
          <a:p>
            <a:r>
              <a:rPr lang="en-US" sz="2400" dirty="0">
                <a:solidFill>
                  <a:schemeClr val="bg2"/>
                </a:solidFill>
                <a:effectLst>
                  <a:outerShdw blurRad="38100" dist="38100" dir="2700000" algn="tl">
                    <a:srgbClr val="000000">
                      <a:alpha val="43137"/>
                    </a:srgbClr>
                  </a:outerShdw>
                </a:effectLst>
              </a:rPr>
              <a:t>Overwhelmed by Beauty, not power over the beautiful.</a:t>
            </a:r>
            <a:endParaRPr lang="en-US" sz="2800" dirty="0">
              <a:solidFill>
                <a:schemeClr val="bg2"/>
              </a:solidFill>
              <a:effectLst>
                <a:outerShdw blurRad="38100" dist="38100" dir="2700000" algn="tl">
                  <a:srgbClr val="000000">
                    <a:alpha val="43137"/>
                  </a:srgbClr>
                </a:outerShdw>
              </a:effectLst>
            </a:endParaRPr>
          </a:p>
        </p:txBody>
      </p:sp>
    </p:spTree>
  </p:cSld>
  <p:clrMapOvr>
    <a:masterClrMapping/>
  </p:clrMapOvr>
  <p:transition spd="med">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Beauty and Corrupted Eros</a:t>
            </a:r>
          </a:p>
        </p:txBody>
      </p:sp>
      <p:sp>
        <p:nvSpPr>
          <p:cNvPr id="3" name="Subtitle 2"/>
          <p:cNvSpPr>
            <a:spLocks noGrp="1"/>
          </p:cNvSpPr>
          <p:nvPr>
            <p:ph idx="1"/>
          </p:nvPr>
        </p:nvSpPr>
        <p:spPr>
          <a:xfrm>
            <a:off x="457200" y="1123950"/>
            <a:ext cx="8229600" cy="3394472"/>
          </a:xfrm>
        </p:spPr>
        <p:txBody>
          <a:bodyPr>
            <a:noAutofit/>
          </a:bodyPr>
          <a:lstStyle/>
          <a:p>
            <a:r>
              <a:rPr lang="en-US" sz="2600" dirty="0">
                <a:solidFill>
                  <a:schemeClr val="bg2"/>
                </a:solidFill>
                <a:effectLst>
                  <a:outerShdw blurRad="38100" dist="38100" dir="2700000" algn="tl">
                    <a:srgbClr val="000000">
                      <a:alpha val="43137"/>
                    </a:srgbClr>
                  </a:outerShdw>
                </a:effectLst>
              </a:rPr>
              <a:t>The corrupted eros, then, is the antithesis of a true desire in pursuit of Beauty</a:t>
            </a:r>
          </a:p>
          <a:p>
            <a:r>
              <a:rPr lang="en-US" sz="2600" dirty="0">
                <a:solidFill>
                  <a:schemeClr val="bg2"/>
                </a:solidFill>
                <a:effectLst>
                  <a:outerShdw blurRad="38100" dist="38100" dir="2700000" algn="tl">
                    <a:srgbClr val="000000">
                      <a:alpha val="43137"/>
                    </a:srgbClr>
                  </a:outerShdw>
                </a:effectLst>
              </a:rPr>
              <a:t>It is an irrational desire from within oneself for a particular beauty that maintains one’s current perception of beauty without any greater transformation, leading to a base desire often objectifying the other that typically leads to seeking fulfillment through sexual gratification.</a:t>
            </a:r>
          </a:p>
        </p:txBody>
      </p:sp>
    </p:spTree>
  </p:cSld>
  <p:clrMapOvr>
    <a:masterClrMapping/>
  </p:clrMapOvr>
  <p:transition spd="med">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Applying Philosophy to </a:t>
            </a:r>
            <a:r>
              <a:rPr lang="en-US" i="1" dirty="0">
                <a:solidFill>
                  <a:schemeClr val="bg1"/>
                </a:solidFill>
                <a:effectLst>
                  <a:outerShdw blurRad="38100" dist="38100" dir="2700000" algn="tl">
                    <a:srgbClr val="000000">
                      <a:alpha val="43137"/>
                    </a:srgbClr>
                  </a:outerShdw>
                </a:effectLst>
                <a:latin typeface="Georgia" pitchFamily="18" charset="0"/>
              </a:rPr>
              <a:t>Vertigo</a:t>
            </a:r>
            <a:endParaRPr lang="en-US" dirty="0">
              <a:solidFill>
                <a:schemeClr val="bg1"/>
              </a:solidFill>
              <a:effectLst>
                <a:outerShdw blurRad="38100" dist="38100" dir="2700000" algn="tl">
                  <a:srgbClr val="000000">
                    <a:alpha val="43137"/>
                  </a:srgbClr>
                </a:outerShdw>
              </a:effectLst>
              <a:latin typeface="Georgia" pitchFamily="18" charset="0"/>
            </a:endParaRPr>
          </a:p>
        </p:txBody>
      </p:sp>
      <p:sp>
        <p:nvSpPr>
          <p:cNvPr id="3" name="Subtitle 2"/>
          <p:cNvSpPr>
            <a:spLocks noGrp="1"/>
          </p:cNvSpPr>
          <p:nvPr>
            <p:ph idx="1"/>
          </p:nvPr>
        </p:nvSpPr>
        <p:spPr/>
        <p:txBody>
          <a:bodyPr>
            <a:noAutofit/>
          </a:bodyPr>
          <a:lstStyle/>
          <a:p>
            <a:r>
              <a:rPr lang="en-US" sz="2800" dirty="0">
                <a:solidFill>
                  <a:schemeClr val="bg2"/>
                </a:solidFill>
                <a:effectLst>
                  <a:outerShdw blurRad="38100" dist="38100" dir="2700000" algn="tl">
                    <a:srgbClr val="000000">
                      <a:alpha val="43137"/>
                    </a:srgbClr>
                  </a:outerShdw>
                </a:effectLst>
              </a:rPr>
              <a:t>Hitchcock’s personal background regarding his </a:t>
            </a:r>
            <a:r>
              <a:rPr lang="en-US" sz="2800" i="1" dirty="0">
                <a:solidFill>
                  <a:schemeClr val="bg2"/>
                </a:solidFill>
                <a:effectLst>
                  <a:outerShdw blurRad="38100" dist="38100" dir="2700000" algn="tl">
                    <a:srgbClr val="000000">
                      <a:alpha val="43137"/>
                    </a:srgbClr>
                  </a:outerShdw>
                </a:effectLst>
              </a:rPr>
              <a:t>eros.</a:t>
            </a:r>
          </a:p>
          <a:p>
            <a:r>
              <a:rPr lang="en-US" sz="2800" i="1" dirty="0">
                <a:solidFill>
                  <a:schemeClr val="bg2"/>
                </a:solidFill>
                <a:effectLst>
                  <a:outerShdw blurRad="38100" dist="38100" dir="2700000" algn="tl">
                    <a:srgbClr val="000000">
                      <a:alpha val="43137"/>
                    </a:srgbClr>
                  </a:outerShdw>
                </a:effectLst>
              </a:rPr>
              <a:t>Vertigo </a:t>
            </a:r>
            <a:r>
              <a:rPr lang="en-US" sz="2800" dirty="0">
                <a:solidFill>
                  <a:schemeClr val="bg2"/>
                </a:solidFill>
                <a:effectLst>
                  <a:outerShdw blurRad="38100" dist="38100" dir="2700000" algn="tl">
                    <a:srgbClr val="000000">
                      <a:alpha val="43137"/>
                    </a:srgbClr>
                  </a:outerShdw>
                </a:effectLst>
              </a:rPr>
              <a:t>is a reproof of the corrupted </a:t>
            </a:r>
            <a:r>
              <a:rPr lang="en-US" sz="2800" i="1" dirty="0">
                <a:solidFill>
                  <a:schemeClr val="bg2"/>
                </a:solidFill>
                <a:effectLst>
                  <a:outerShdw blurRad="38100" dist="38100" dir="2700000" algn="tl">
                    <a:srgbClr val="000000">
                      <a:alpha val="43137"/>
                    </a:srgbClr>
                  </a:outerShdw>
                </a:effectLst>
              </a:rPr>
              <a:t>eros</a:t>
            </a:r>
            <a:r>
              <a:rPr lang="en-US" sz="2800" dirty="0">
                <a:solidFill>
                  <a:schemeClr val="bg2"/>
                </a:solidFill>
                <a:effectLst>
                  <a:outerShdw blurRad="38100" dist="38100" dir="2700000" algn="tl">
                    <a:srgbClr val="000000">
                      <a:alpha val="43137"/>
                    </a:srgbClr>
                  </a:outerShdw>
                </a:effectLst>
              </a:rPr>
              <a:t>.</a:t>
            </a:r>
          </a:p>
          <a:p>
            <a:pPr marL="0" indent="0">
              <a:buNone/>
            </a:pPr>
            <a:endParaRPr lang="en-US" sz="2300" dirty="0">
              <a:solidFill>
                <a:schemeClr val="bg2"/>
              </a:solidFill>
              <a:effectLst>
                <a:outerShdw blurRad="38100" dist="38100" dir="2700000" algn="tl">
                  <a:srgbClr val="000000">
                    <a:alpha val="43137"/>
                  </a:srgbClr>
                </a:outerShdw>
              </a:effectLst>
            </a:endParaRPr>
          </a:p>
        </p:txBody>
      </p:sp>
    </p:spTree>
  </p:cSld>
  <p:clrMapOvr>
    <a:masterClrMapping/>
  </p:clrMapOvr>
  <p:transition spd="med">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Perception and Subjectivity</a:t>
            </a:r>
          </a:p>
        </p:txBody>
      </p:sp>
      <p:sp>
        <p:nvSpPr>
          <p:cNvPr id="3" name="Subtitle 2"/>
          <p:cNvSpPr>
            <a:spLocks noGrp="1"/>
          </p:cNvSpPr>
          <p:nvPr>
            <p:ph idx="1"/>
          </p:nvPr>
        </p:nvSpPr>
        <p:spPr>
          <a:xfrm>
            <a:off x="457200" y="1123950"/>
            <a:ext cx="8229600" cy="3394472"/>
          </a:xfrm>
        </p:spPr>
        <p:txBody>
          <a:bodyPr>
            <a:noAutofit/>
          </a:bodyPr>
          <a:lstStyle/>
          <a:p>
            <a:r>
              <a:rPr lang="en-US" sz="2600" dirty="0">
                <a:solidFill>
                  <a:schemeClr val="bg2"/>
                </a:solidFill>
                <a:effectLst>
                  <a:outerShdw blurRad="38100" dist="38100" dir="2700000" algn="tl">
                    <a:srgbClr val="000000">
                      <a:alpha val="43137"/>
                    </a:srgbClr>
                  </a:outerShdw>
                </a:effectLst>
              </a:rPr>
              <a:t>Hitchcock uses the inherent voyeurism of cinema and heightens this with film technique.</a:t>
            </a:r>
          </a:p>
          <a:p>
            <a:r>
              <a:rPr lang="en-US" sz="2600" dirty="0">
                <a:solidFill>
                  <a:schemeClr val="bg2"/>
                </a:solidFill>
                <a:effectLst>
                  <a:outerShdw blurRad="38100" dist="38100" dir="2700000" algn="tl">
                    <a:srgbClr val="000000">
                      <a:alpha val="43137"/>
                    </a:srgbClr>
                  </a:outerShdw>
                </a:effectLst>
              </a:rPr>
              <a:t>The subjective perspective intentionally leads the audience to be complicit with Scottie’s viewing.</a:t>
            </a:r>
          </a:p>
        </p:txBody>
      </p:sp>
    </p:spTree>
    <p:extLst>
      <p:ext uri="{BB962C8B-B14F-4D97-AF65-F5344CB8AC3E}">
        <p14:creationId xmlns:p14="http://schemas.microsoft.com/office/powerpoint/2010/main" val="3848022904"/>
      </p:ext>
    </p:extLst>
  </p:cSld>
  <p:clrMapOvr>
    <a:masterClrMapping/>
  </p:clrMapOvr>
  <p:transition spd="med">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mmon Background.jpg"/>
          <p:cNvPicPr>
            <a:picLocks noChangeAspect="1"/>
          </p:cNvPicPr>
          <p:nvPr/>
        </p:nvPicPr>
        <p:blipFill>
          <a:blip r:embed="rId3" cstate="print"/>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r>
              <a:rPr lang="en-US" dirty="0">
                <a:solidFill>
                  <a:schemeClr val="bg1"/>
                </a:solidFill>
                <a:effectLst>
                  <a:outerShdw blurRad="38100" dist="38100" dir="2700000" algn="tl">
                    <a:srgbClr val="000000">
                      <a:alpha val="43137"/>
                    </a:srgbClr>
                  </a:outerShdw>
                </a:effectLst>
                <a:latin typeface="Georgia" pitchFamily="18" charset="0"/>
              </a:rPr>
              <a:t>Observing Beauty</a:t>
            </a:r>
          </a:p>
        </p:txBody>
      </p:sp>
      <p:sp>
        <p:nvSpPr>
          <p:cNvPr id="3" name="Subtitle 2"/>
          <p:cNvSpPr>
            <a:spLocks noGrp="1"/>
          </p:cNvSpPr>
          <p:nvPr>
            <p:ph idx="1"/>
          </p:nvPr>
        </p:nvSpPr>
        <p:spPr/>
        <p:txBody>
          <a:bodyPr>
            <a:normAutofit/>
          </a:bodyPr>
          <a:lstStyle/>
          <a:p>
            <a:r>
              <a:rPr lang="en-US" sz="3000" dirty="0">
                <a:solidFill>
                  <a:schemeClr val="bg2"/>
                </a:solidFill>
                <a:effectLst>
                  <a:outerShdw blurRad="38100" dist="38100" dir="2700000" algn="tl">
                    <a:srgbClr val="000000">
                      <a:alpha val="43137"/>
                    </a:srgbClr>
                  </a:outerShdw>
                </a:effectLst>
              </a:rPr>
              <a:t>The relationship between Scottie and Madeline exemplifies a corrupted </a:t>
            </a:r>
            <a:r>
              <a:rPr lang="en-US" sz="3000" i="1" dirty="0">
                <a:solidFill>
                  <a:schemeClr val="bg2"/>
                </a:solidFill>
                <a:effectLst>
                  <a:outerShdw blurRad="38100" dist="38100" dir="2700000" algn="tl">
                    <a:srgbClr val="000000">
                      <a:alpha val="43137"/>
                    </a:srgbClr>
                  </a:outerShdw>
                </a:effectLst>
              </a:rPr>
              <a:t>eros </a:t>
            </a:r>
            <a:r>
              <a:rPr lang="en-US" sz="3000" dirty="0">
                <a:solidFill>
                  <a:schemeClr val="bg2"/>
                </a:solidFill>
                <a:effectLst>
                  <a:outerShdw blurRad="38100" dist="38100" dir="2700000" algn="tl">
                    <a:srgbClr val="000000">
                      <a:alpha val="43137"/>
                    </a:srgbClr>
                  </a:outerShdw>
                </a:effectLst>
              </a:rPr>
              <a:t>at work.</a:t>
            </a:r>
          </a:p>
          <a:p>
            <a:r>
              <a:rPr lang="en-US" sz="3000" dirty="0">
                <a:solidFill>
                  <a:schemeClr val="bg2"/>
                </a:solidFill>
                <a:effectLst>
                  <a:outerShdw blurRad="38100" dist="38100" dir="2700000" algn="tl">
                    <a:srgbClr val="000000">
                      <a:alpha val="43137"/>
                    </a:srgbClr>
                  </a:outerShdw>
                </a:effectLst>
              </a:rPr>
              <a:t>Scottie is lead to objectify Madeline.</a:t>
            </a:r>
          </a:p>
          <a:p>
            <a:r>
              <a:rPr lang="en-US" sz="3000" dirty="0">
                <a:solidFill>
                  <a:schemeClr val="bg2"/>
                </a:solidFill>
                <a:effectLst>
                  <a:outerShdw blurRad="38100" dist="38100" dir="2700000" algn="tl">
                    <a:srgbClr val="000000">
                      <a:alpha val="43137"/>
                    </a:srgbClr>
                  </a:outerShdw>
                </a:effectLst>
              </a:rPr>
              <a:t>Moving from watching to participating only intensifies Scottie’s desire for Madeline.</a:t>
            </a:r>
          </a:p>
          <a:p>
            <a:endParaRPr lang="en-US" dirty="0">
              <a:solidFill>
                <a:schemeClr val="bg2"/>
              </a:solidFill>
              <a:effectLst>
                <a:outerShdw blurRad="38100" dist="38100" dir="2700000" algn="tl">
                  <a:srgbClr val="000000">
                    <a:alpha val="43137"/>
                  </a:srgbClr>
                </a:outerShdw>
              </a:effectLst>
            </a:endParaRPr>
          </a:p>
        </p:txBody>
      </p:sp>
    </p:spTree>
  </p:cSld>
  <p:clrMapOvr>
    <a:masterClrMapping/>
  </p:clrMapOvr>
  <p:transition spd="med">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TotalTime>
  <Words>3883</Words>
  <Application>Microsoft Macintosh PowerPoint</Application>
  <PresentationFormat>On-screen Show (16:9)</PresentationFormat>
  <Paragraphs>130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Office Theme</vt:lpstr>
      <vt:lpstr>Desire and Beauty: Ancient Philosophy Molding Modern Cinema in Vertigo</vt:lpstr>
      <vt:lpstr>What Do We Desire?</vt:lpstr>
      <vt:lpstr>What Was Desire?</vt:lpstr>
      <vt:lpstr>Reclaiming Eros</vt:lpstr>
      <vt:lpstr>Problems Pursuing Beauty</vt:lpstr>
      <vt:lpstr>Beauty and Corrupted Eros</vt:lpstr>
      <vt:lpstr>Applying Philosophy to Vertigo</vt:lpstr>
      <vt:lpstr>Perception and Subjectivity</vt:lpstr>
      <vt:lpstr>Observing Beauty</vt:lpstr>
      <vt:lpstr>Possessing Beauty</vt:lpstr>
      <vt:lpstr>False Beauty</vt:lpstr>
      <vt:lpstr>Inversion of Beauty</vt:lpstr>
      <vt:lpstr>Impact</vt:lpstr>
      <vt:lpstr>Works Cited</vt:lpstr>
      <vt:lpstr>Works Cited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Einstein’s Dreams:  A Thought Experiment</dc:title>
  <dc:creator>Garrett Johnson</dc:creator>
  <cp:lastModifiedBy>Johnson, Garrett R</cp:lastModifiedBy>
  <cp:revision>43</cp:revision>
  <dcterms:created xsi:type="dcterms:W3CDTF">2018-02-25T18:44:46Z</dcterms:created>
  <dcterms:modified xsi:type="dcterms:W3CDTF">2021-03-13T16:56:43Z</dcterms:modified>
</cp:coreProperties>
</file>