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9" r:id="rId2"/>
    <p:sldId id="257" r:id="rId3"/>
    <p:sldId id="260" r:id="rId4"/>
    <p:sldId id="261" r:id="rId5"/>
    <p:sldId id="264" r:id="rId6"/>
    <p:sldId id="266" r:id="rId7"/>
    <p:sldId id="269" r:id="rId8"/>
    <p:sldId id="268" r:id="rId9"/>
    <p:sldId id="263" r:id="rId10"/>
    <p:sldId id="267" r:id="rId11"/>
    <p:sldId id="270" r:id="rId12"/>
    <p:sldId id="275" r:id="rId13"/>
    <p:sldId id="302" r:id="rId14"/>
    <p:sldId id="304" r:id="rId15"/>
    <p:sldId id="265" r:id="rId16"/>
    <p:sldId id="276"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9" d="100"/>
          <a:sy n="149" d="100"/>
        </p:scale>
        <p:origin x="504" y="12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073894-E2B8-4903-981E-CFB7AA1D45D8}" type="doc">
      <dgm:prSet loTypeId="urn:microsoft.com/office/officeart/2016/7/layout/RepeatingBendingProcessNew" loCatId="process" qsTypeId="urn:microsoft.com/office/officeart/2005/8/quickstyle/simple1" qsCatId="simple" csTypeId="urn:microsoft.com/office/officeart/2005/8/colors/accent0_3" csCatId="mainScheme" phldr="1"/>
      <dgm:spPr/>
      <dgm:t>
        <a:bodyPr/>
        <a:lstStyle/>
        <a:p>
          <a:endParaRPr lang="en-US"/>
        </a:p>
      </dgm:t>
    </dgm:pt>
    <dgm:pt modelId="{B3F58AB7-5FCE-4A09-87CE-9C97FCBE556F}">
      <dgm:prSet custT="1"/>
      <dgm:spPr>
        <a:solidFill>
          <a:srgbClr val="FF0000"/>
        </a:solidFill>
      </dgm:spPr>
      <dgm:t>
        <a:bodyPr/>
        <a:lstStyle/>
        <a:p>
          <a:r>
            <a:rPr lang="en-US" sz="2000" b="1" dirty="0"/>
            <a:t>Loss of Identity (McAllister, Hackney, and </a:t>
          </a:r>
          <a:r>
            <a:rPr lang="en-US" sz="2000" b="1" dirty="0" err="1"/>
            <a:t>Perrewe</a:t>
          </a:r>
          <a:r>
            <a:rPr lang="en-US" sz="2000" b="1" dirty="0"/>
            <a:t>, 2015)</a:t>
          </a:r>
        </a:p>
      </dgm:t>
    </dgm:pt>
    <dgm:pt modelId="{AF03D21C-768C-4971-9431-1A945B8EA49D}" type="parTrans" cxnId="{4406F368-5671-4CA8-961D-388BA959738F}">
      <dgm:prSet/>
      <dgm:spPr/>
      <dgm:t>
        <a:bodyPr/>
        <a:lstStyle/>
        <a:p>
          <a:endParaRPr lang="en-US"/>
        </a:p>
      </dgm:t>
    </dgm:pt>
    <dgm:pt modelId="{3A751AB7-E715-409E-B656-FDB95D8EDB05}" type="sibTrans" cxnId="{4406F368-5671-4CA8-961D-388BA959738F}">
      <dgm:prSet/>
      <dgm:spPr/>
      <dgm:t>
        <a:bodyPr/>
        <a:lstStyle/>
        <a:p>
          <a:endParaRPr lang="en-US"/>
        </a:p>
      </dgm:t>
    </dgm:pt>
    <dgm:pt modelId="{3563AF3C-2258-4EE5-B814-EB0B8A2F9A09}">
      <dgm:prSet custT="1"/>
      <dgm:spPr>
        <a:solidFill>
          <a:srgbClr val="FF0000"/>
        </a:solidFill>
      </dgm:spPr>
      <dgm:t>
        <a:bodyPr/>
        <a:lstStyle/>
        <a:p>
          <a:r>
            <a:rPr lang="en-US" sz="1900" b="1" dirty="0">
              <a:solidFill>
                <a:schemeClr val="tx1"/>
              </a:solidFill>
            </a:rPr>
            <a:t>Misunderstanding and Bias (</a:t>
          </a:r>
          <a:r>
            <a:rPr lang="en-US" sz="1900" b="1" dirty="0" err="1">
              <a:solidFill>
                <a:schemeClr val="tx1"/>
              </a:solidFill>
            </a:rPr>
            <a:t>Minnis</a:t>
          </a:r>
          <a:r>
            <a:rPr lang="en-US" sz="1900" b="1" dirty="0">
              <a:solidFill>
                <a:schemeClr val="tx1"/>
              </a:solidFill>
            </a:rPr>
            <a:t>, 2017)</a:t>
          </a:r>
        </a:p>
      </dgm:t>
    </dgm:pt>
    <dgm:pt modelId="{4CE23AE1-2E34-465F-8E47-DD7BBA511961}" type="parTrans" cxnId="{7341ADAB-8E0B-4C0E-B74A-EE342CDBDB82}">
      <dgm:prSet/>
      <dgm:spPr/>
      <dgm:t>
        <a:bodyPr/>
        <a:lstStyle/>
        <a:p>
          <a:endParaRPr lang="en-US"/>
        </a:p>
      </dgm:t>
    </dgm:pt>
    <dgm:pt modelId="{16E33A7D-C508-4E9E-B062-742AEB883F44}" type="sibTrans" cxnId="{7341ADAB-8E0B-4C0E-B74A-EE342CDBDB82}">
      <dgm:prSet/>
      <dgm:spPr/>
      <dgm:t>
        <a:bodyPr/>
        <a:lstStyle/>
        <a:p>
          <a:endParaRPr lang="en-US"/>
        </a:p>
      </dgm:t>
    </dgm:pt>
    <dgm:pt modelId="{D3ECFB70-7974-4775-B967-9CC69B27666F}">
      <dgm:prSet custT="1"/>
      <dgm:spPr>
        <a:solidFill>
          <a:srgbClr val="FF0000"/>
        </a:solidFill>
      </dgm:spPr>
      <dgm:t>
        <a:bodyPr/>
        <a:lstStyle/>
        <a:p>
          <a:r>
            <a:rPr lang="en-US" sz="2000" b="1" dirty="0"/>
            <a:t>Suicidal Ideation (Sayer, Carlson, and Frazier, 2014)</a:t>
          </a:r>
        </a:p>
      </dgm:t>
    </dgm:pt>
    <dgm:pt modelId="{0A954B2B-0C4C-41F7-907F-494E278307DF}" type="parTrans" cxnId="{9084311C-28F4-4C24-8C74-43C3EE76F86B}">
      <dgm:prSet/>
      <dgm:spPr/>
      <dgm:t>
        <a:bodyPr/>
        <a:lstStyle/>
        <a:p>
          <a:endParaRPr lang="en-US"/>
        </a:p>
      </dgm:t>
    </dgm:pt>
    <dgm:pt modelId="{01B38B1B-A410-407D-96C1-884138E995EA}" type="sibTrans" cxnId="{9084311C-28F4-4C24-8C74-43C3EE76F86B}">
      <dgm:prSet/>
      <dgm:spPr/>
      <dgm:t>
        <a:bodyPr/>
        <a:lstStyle/>
        <a:p>
          <a:endParaRPr lang="en-US"/>
        </a:p>
      </dgm:t>
    </dgm:pt>
    <dgm:pt modelId="{512C4527-1E25-4868-9BE8-34522E994674}">
      <dgm:prSet custT="1"/>
      <dgm:spPr>
        <a:solidFill>
          <a:srgbClr val="FF0000"/>
        </a:solidFill>
      </dgm:spPr>
      <dgm:t>
        <a:bodyPr/>
        <a:lstStyle/>
        <a:p>
          <a:r>
            <a:rPr lang="en-US" sz="1800" b="1" dirty="0"/>
            <a:t>Post-Traumatic Stress Disorder (Purcell, Koenig, Bosch, and </a:t>
          </a:r>
          <a:r>
            <a:rPr lang="en-US" sz="1800" b="1" dirty="0" err="1"/>
            <a:t>Maguen</a:t>
          </a:r>
          <a:r>
            <a:rPr lang="en-US" sz="1800" b="1" dirty="0"/>
            <a:t>, 2016)</a:t>
          </a:r>
        </a:p>
      </dgm:t>
    </dgm:pt>
    <dgm:pt modelId="{09B80B7B-55D2-4C97-8648-DD29E5D213A9}" type="parTrans" cxnId="{7EC91787-7AF6-4F75-BCAE-48E5BF4590F4}">
      <dgm:prSet/>
      <dgm:spPr/>
      <dgm:t>
        <a:bodyPr/>
        <a:lstStyle/>
        <a:p>
          <a:endParaRPr lang="en-US"/>
        </a:p>
      </dgm:t>
    </dgm:pt>
    <dgm:pt modelId="{69EE0FE4-C632-451E-8300-6D26F40B685F}" type="sibTrans" cxnId="{7EC91787-7AF6-4F75-BCAE-48E5BF4590F4}">
      <dgm:prSet/>
      <dgm:spPr/>
      <dgm:t>
        <a:bodyPr/>
        <a:lstStyle/>
        <a:p>
          <a:endParaRPr lang="en-US"/>
        </a:p>
      </dgm:t>
    </dgm:pt>
    <dgm:pt modelId="{52D48332-B0D7-4BAA-91CB-03468A3EA287}">
      <dgm:prSet custT="1"/>
      <dgm:spPr>
        <a:solidFill>
          <a:srgbClr val="FF0000"/>
        </a:solidFill>
      </dgm:spPr>
      <dgm:t>
        <a:bodyPr/>
        <a:lstStyle/>
        <a:p>
          <a:r>
            <a:rPr lang="en-US" sz="1800" b="1" dirty="0"/>
            <a:t>Traumatic Brain Injury (Ahern, Worthen, Lippman, Ozer, and Moos, 2015)</a:t>
          </a:r>
        </a:p>
      </dgm:t>
    </dgm:pt>
    <dgm:pt modelId="{5D105986-C78D-4E62-A63C-FC7DD6AAE6CF}" type="parTrans" cxnId="{13C30EE7-5DF9-43B2-B32E-842C9BAA069E}">
      <dgm:prSet/>
      <dgm:spPr/>
      <dgm:t>
        <a:bodyPr/>
        <a:lstStyle/>
        <a:p>
          <a:endParaRPr lang="en-US"/>
        </a:p>
      </dgm:t>
    </dgm:pt>
    <dgm:pt modelId="{6AEFCEE5-C77D-4603-99B0-5CB2F752CCB2}" type="sibTrans" cxnId="{13C30EE7-5DF9-43B2-B32E-842C9BAA069E}">
      <dgm:prSet/>
      <dgm:spPr/>
      <dgm:t>
        <a:bodyPr/>
        <a:lstStyle/>
        <a:p>
          <a:endParaRPr lang="en-US"/>
        </a:p>
      </dgm:t>
    </dgm:pt>
    <dgm:pt modelId="{E6ED72C3-42C9-4F2E-8305-C1CE28B3C932}">
      <dgm:prSet/>
      <dgm:spPr>
        <a:solidFill>
          <a:srgbClr val="FF0000"/>
        </a:solidFill>
      </dgm:spPr>
      <dgm:t>
        <a:bodyPr/>
        <a:lstStyle/>
        <a:p>
          <a:r>
            <a:rPr lang="en-US" b="1" dirty="0"/>
            <a:t>Purpose and Meaning (Kato, Jinkerson, </a:t>
          </a:r>
          <a:r>
            <a:rPr lang="en-US" b="1" dirty="0" err="1"/>
            <a:t>Holand</a:t>
          </a:r>
          <a:r>
            <a:rPr lang="en-US" b="1" dirty="0"/>
            <a:t>, and Soper, 2016       )</a:t>
          </a:r>
        </a:p>
      </dgm:t>
    </dgm:pt>
    <dgm:pt modelId="{243E1A21-66C1-4434-82AC-ADD9A81EAE36}" type="parTrans" cxnId="{6BBCC25A-523B-4EBB-9065-ECDB3944F510}">
      <dgm:prSet/>
      <dgm:spPr/>
      <dgm:t>
        <a:bodyPr/>
        <a:lstStyle/>
        <a:p>
          <a:endParaRPr lang="en-US"/>
        </a:p>
      </dgm:t>
    </dgm:pt>
    <dgm:pt modelId="{6FB61888-87DA-48C0-8CB0-7FD7E6AB52DE}" type="sibTrans" cxnId="{6BBCC25A-523B-4EBB-9065-ECDB3944F510}">
      <dgm:prSet/>
      <dgm:spPr/>
      <dgm:t>
        <a:bodyPr/>
        <a:lstStyle/>
        <a:p>
          <a:endParaRPr lang="en-US"/>
        </a:p>
      </dgm:t>
    </dgm:pt>
    <dgm:pt modelId="{A9A7F988-CC51-4AB8-8DEE-E71C00955EA0}" type="pres">
      <dgm:prSet presAssocID="{7A073894-E2B8-4903-981E-CFB7AA1D45D8}" presName="Name0" presStyleCnt="0">
        <dgm:presLayoutVars>
          <dgm:dir/>
          <dgm:resizeHandles val="exact"/>
        </dgm:presLayoutVars>
      </dgm:prSet>
      <dgm:spPr/>
    </dgm:pt>
    <dgm:pt modelId="{751155B1-9C21-4DBB-BE54-A19F852429A5}" type="pres">
      <dgm:prSet presAssocID="{B3F58AB7-5FCE-4A09-87CE-9C97FCBE556F}" presName="node" presStyleLbl="node1" presStyleIdx="0" presStyleCnt="6">
        <dgm:presLayoutVars>
          <dgm:bulletEnabled val="1"/>
        </dgm:presLayoutVars>
      </dgm:prSet>
      <dgm:spPr/>
    </dgm:pt>
    <dgm:pt modelId="{56A097AF-CAF7-4311-81C5-2A27727319C8}" type="pres">
      <dgm:prSet presAssocID="{3A751AB7-E715-409E-B656-FDB95D8EDB05}" presName="sibTrans" presStyleLbl="sibTrans1D1" presStyleIdx="0" presStyleCnt="5"/>
      <dgm:spPr/>
    </dgm:pt>
    <dgm:pt modelId="{20C9EB27-3488-452E-9106-B84AE5308E06}" type="pres">
      <dgm:prSet presAssocID="{3A751AB7-E715-409E-B656-FDB95D8EDB05}" presName="connectorText" presStyleLbl="sibTrans1D1" presStyleIdx="0" presStyleCnt="5"/>
      <dgm:spPr/>
    </dgm:pt>
    <dgm:pt modelId="{1CBF1A7F-00BC-43BA-9CE4-D8DB2E1B22AE}" type="pres">
      <dgm:prSet presAssocID="{3563AF3C-2258-4EE5-B814-EB0B8A2F9A09}" presName="node" presStyleLbl="node1" presStyleIdx="1" presStyleCnt="6">
        <dgm:presLayoutVars>
          <dgm:bulletEnabled val="1"/>
        </dgm:presLayoutVars>
      </dgm:prSet>
      <dgm:spPr/>
    </dgm:pt>
    <dgm:pt modelId="{A8E678F5-7D92-458D-823E-26C057FA7066}" type="pres">
      <dgm:prSet presAssocID="{16E33A7D-C508-4E9E-B062-742AEB883F44}" presName="sibTrans" presStyleLbl="sibTrans1D1" presStyleIdx="1" presStyleCnt="5"/>
      <dgm:spPr/>
    </dgm:pt>
    <dgm:pt modelId="{C999F827-38D7-41CD-BD16-41F90E55E945}" type="pres">
      <dgm:prSet presAssocID="{16E33A7D-C508-4E9E-B062-742AEB883F44}" presName="connectorText" presStyleLbl="sibTrans1D1" presStyleIdx="1" presStyleCnt="5"/>
      <dgm:spPr/>
    </dgm:pt>
    <dgm:pt modelId="{A8298AEF-2565-4CC9-B11A-476F9910F923}" type="pres">
      <dgm:prSet presAssocID="{D3ECFB70-7974-4775-B967-9CC69B27666F}" presName="node" presStyleLbl="node1" presStyleIdx="2" presStyleCnt="6">
        <dgm:presLayoutVars>
          <dgm:bulletEnabled val="1"/>
        </dgm:presLayoutVars>
      </dgm:prSet>
      <dgm:spPr/>
    </dgm:pt>
    <dgm:pt modelId="{B17DE8A3-8757-4F54-88EF-7384CDB60F36}" type="pres">
      <dgm:prSet presAssocID="{01B38B1B-A410-407D-96C1-884138E995EA}" presName="sibTrans" presStyleLbl="sibTrans1D1" presStyleIdx="2" presStyleCnt="5"/>
      <dgm:spPr/>
    </dgm:pt>
    <dgm:pt modelId="{FE6C9951-18AA-49DC-BE78-208764FFC387}" type="pres">
      <dgm:prSet presAssocID="{01B38B1B-A410-407D-96C1-884138E995EA}" presName="connectorText" presStyleLbl="sibTrans1D1" presStyleIdx="2" presStyleCnt="5"/>
      <dgm:spPr/>
    </dgm:pt>
    <dgm:pt modelId="{4E437D1F-7437-4196-B089-729BF37C228E}" type="pres">
      <dgm:prSet presAssocID="{512C4527-1E25-4868-9BE8-34522E994674}" presName="node" presStyleLbl="node1" presStyleIdx="3" presStyleCnt="6">
        <dgm:presLayoutVars>
          <dgm:bulletEnabled val="1"/>
        </dgm:presLayoutVars>
      </dgm:prSet>
      <dgm:spPr/>
    </dgm:pt>
    <dgm:pt modelId="{7521CE70-D321-40D6-BD31-F22E264BD384}" type="pres">
      <dgm:prSet presAssocID="{69EE0FE4-C632-451E-8300-6D26F40B685F}" presName="sibTrans" presStyleLbl="sibTrans1D1" presStyleIdx="3" presStyleCnt="5"/>
      <dgm:spPr/>
    </dgm:pt>
    <dgm:pt modelId="{596EDA51-1AFD-439A-88D9-7043048BAEDE}" type="pres">
      <dgm:prSet presAssocID="{69EE0FE4-C632-451E-8300-6D26F40B685F}" presName="connectorText" presStyleLbl="sibTrans1D1" presStyleIdx="3" presStyleCnt="5"/>
      <dgm:spPr/>
    </dgm:pt>
    <dgm:pt modelId="{00CE71D3-D88E-458F-81B1-05D680340DD0}" type="pres">
      <dgm:prSet presAssocID="{52D48332-B0D7-4BAA-91CB-03468A3EA287}" presName="node" presStyleLbl="node1" presStyleIdx="4" presStyleCnt="6">
        <dgm:presLayoutVars>
          <dgm:bulletEnabled val="1"/>
        </dgm:presLayoutVars>
      </dgm:prSet>
      <dgm:spPr/>
    </dgm:pt>
    <dgm:pt modelId="{334AAB5B-80A9-48D1-83C1-4724CD27A6EE}" type="pres">
      <dgm:prSet presAssocID="{6AEFCEE5-C77D-4603-99B0-5CB2F752CCB2}" presName="sibTrans" presStyleLbl="sibTrans1D1" presStyleIdx="4" presStyleCnt="5"/>
      <dgm:spPr/>
    </dgm:pt>
    <dgm:pt modelId="{C2B9E9F6-67D5-4A5C-A886-0A0A41918166}" type="pres">
      <dgm:prSet presAssocID="{6AEFCEE5-C77D-4603-99B0-5CB2F752CCB2}" presName="connectorText" presStyleLbl="sibTrans1D1" presStyleIdx="4" presStyleCnt="5"/>
      <dgm:spPr/>
    </dgm:pt>
    <dgm:pt modelId="{2E2C6DE3-0411-4211-BB46-69ACF48F92AF}" type="pres">
      <dgm:prSet presAssocID="{E6ED72C3-42C9-4F2E-8305-C1CE28B3C932}" presName="node" presStyleLbl="node1" presStyleIdx="5" presStyleCnt="6">
        <dgm:presLayoutVars>
          <dgm:bulletEnabled val="1"/>
        </dgm:presLayoutVars>
      </dgm:prSet>
      <dgm:spPr/>
    </dgm:pt>
  </dgm:ptLst>
  <dgm:cxnLst>
    <dgm:cxn modelId="{F613D800-B422-450E-A90E-A7DA74996999}" type="presOf" srcId="{69EE0FE4-C632-451E-8300-6D26F40B685F}" destId="{7521CE70-D321-40D6-BD31-F22E264BD384}" srcOrd="0" destOrd="0" presId="urn:microsoft.com/office/officeart/2016/7/layout/RepeatingBendingProcessNew"/>
    <dgm:cxn modelId="{9084311C-28F4-4C24-8C74-43C3EE76F86B}" srcId="{7A073894-E2B8-4903-981E-CFB7AA1D45D8}" destId="{D3ECFB70-7974-4775-B967-9CC69B27666F}" srcOrd="2" destOrd="0" parTransId="{0A954B2B-0C4C-41F7-907F-494E278307DF}" sibTransId="{01B38B1B-A410-407D-96C1-884138E995EA}"/>
    <dgm:cxn modelId="{D0268123-91BA-4226-9493-558ADDAA4C76}" type="presOf" srcId="{01B38B1B-A410-407D-96C1-884138E995EA}" destId="{B17DE8A3-8757-4F54-88EF-7384CDB60F36}" srcOrd="0" destOrd="0" presId="urn:microsoft.com/office/officeart/2016/7/layout/RepeatingBendingProcessNew"/>
    <dgm:cxn modelId="{F8FD7B25-BE18-41C0-BA3D-1A998908A71C}" type="presOf" srcId="{512C4527-1E25-4868-9BE8-34522E994674}" destId="{4E437D1F-7437-4196-B089-729BF37C228E}" srcOrd="0" destOrd="0" presId="urn:microsoft.com/office/officeart/2016/7/layout/RepeatingBendingProcessNew"/>
    <dgm:cxn modelId="{D322D127-B02B-4C26-8B2A-DA85E0251491}" type="presOf" srcId="{69EE0FE4-C632-451E-8300-6D26F40B685F}" destId="{596EDA51-1AFD-439A-88D9-7043048BAEDE}" srcOrd="1" destOrd="0" presId="urn:microsoft.com/office/officeart/2016/7/layout/RepeatingBendingProcessNew"/>
    <dgm:cxn modelId="{3519195E-5A82-4243-8376-CACCB7868739}" type="presOf" srcId="{6AEFCEE5-C77D-4603-99B0-5CB2F752CCB2}" destId="{C2B9E9F6-67D5-4A5C-A886-0A0A41918166}" srcOrd="1" destOrd="0" presId="urn:microsoft.com/office/officeart/2016/7/layout/RepeatingBendingProcessNew"/>
    <dgm:cxn modelId="{4406F368-5671-4CA8-961D-388BA959738F}" srcId="{7A073894-E2B8-4903-981E-CFB7AA1D45D8}" destId="{B3F58AB7-5FCE-4A09-87CE-9C97FCBE556F}" srcOrd="0" destOrd="0" parTransId="{AF03D21C-768C-4971-9431-1A945B8EA49D}" sibTransId="{3A751AB7-E715-409E-B656-FDB95D8EDB05}"/>
    <dgm:cxn modelId="{6E2EF953-70D2-4389-AEDD-3936F37D16C2}" type="presOf" srcId="{E6ED72C3-42C9-4F2E-8305-C1CE28B3C932}" destId="{2E2C6DE3-0411-4211-BB46-69ACF48F92AF}" srcOrd="0" destOrd="0" presId="urn:microsoft.com/office/officeart/2016/7/layout/RepeatingBendingProcessNew"/>
    <dgm:cxn modelId="{0769F858-9D86-40AD-BA2F-942CF52B020F}" type="presOf" srcId="{6AEFCEE5-C77D-4603-99B0-5CB2F752CCB2}" destId="{334AAB5B-80A9-48D1-83C1-4724CD27A6EE}" srcOrd="0" destOrd="0" presId="urn:microsoft.com/office/officeart/2016/7/layout/RepeatingBendingProcessNew"/>
    <dgm:cxn modelId="{6BBCC25A-523B-4EBB-9065-ECDB3944F510}" srcId="{7A073894-E2B8-4903-981E-CFB7AA1D45D8}" destId="{E6ED72C3-42C9-4F2E-8305-C1CE28B3C932}" srcOrd="5" destOrd="0" parTransId="{243E1A21-66C1-4434-82AC-ADD9A81EAE36}" sibTransId="{6FB61888-87DA-48C0-8CB0-7FD7E6AB52DE}"/>
    <dgm:cxn modelId="{21391B7B-C1CA-4E96-929B-25F7BC825D46}" type="presOf" srcId="{52D48332-B0D7-4BAA-91CB-03468A3EA287}" destId="{00CE71D3-D88E-458F-81B1-05D680340DD0}" srcOrd="0" destOrd="0" presId="urn:microsoft.com/office/officeart/2016/7/layout/RepeatingBendingProcessNew"/>
    <dgm:cxn modelId="{BA793880-2AB1-408A-A097-B51CCEB53813}" type="presOf" srcId="{3A751AB7-E715-409E-B656-FDB95D8EDB05}" destId="{56A097AF-CAF7-4311-81C5-2A27727319C8}" srcOrd="0" destOrd="0" presId="urn:microsoft.com/office/officeart/2016/7/layout/RepeatingBendingProcessNew"/>
    <dgm:cxn modelId="{7EC91787-7AF6-4F75-BCAE-48E5BF4590F4}" srcId="{7A073894-E2B8-4903-981E-CFB7AA1D45D8}" destId="{512C4527-1E25-4868-9BE8-34522E994674}" srcOrd="3" destOrd="0" parTransId="{09B80B7B-55D2-4C97-8648-DD29E5D213A9}" sibTransId="{69EE0FE4-C632-451E-8300-6D26F40B685F}"/>
    <dgm:cxn modelId="{5C387596-9FE9-4693-A4BD-574B9E599605}" type="presOf" srcId="{16E33A7D-C508-4E9E-B062-742AEB883F44}" destId="{A8E678F5-7D92-458D-823E-26C057FA7066}" srcOrd="0" destOrd="0" presId="urn:microsoft.com/office/officeart/2016/7/layout/RepeatingBendingProcessNew"/>
    <dgm:cxn modelId="{8F8F6E98-3B93-45F1-B5CA-2238EA7D3126}" type="presOf" srcId="{7A073894-E2B8-4903-981E-CFB7AA1D45D8}" destId="{A9A7F988-CC51-4AB8-8DEE-E71C00955EA0}" srcOrd="0" destOrd="0" presId="urn:microsoft.com/office/officeart/2016/7/layout/RepeatingBendingProcessNew"/>
    <dgm:cxn modelId="{FA6F519C-307F-411B-963F-0EB4569749F2}" type="presOf" srcId="{D3ECFB70-7974-4775-B967-9CC69B27666F}" destId="{A8298AEF-2565-4CC9-B11A-476F9910F923}" srcOrd="0" destOrd="0" presId="urn:microsoft.com/office/officeart/2016/7/layout/RepeatingBendingProcessNew"/>
    <dgm:cxn modelId="{7341ADAB-8E0B-4C0E-B74A-EE342CDBDB82}" srcId="{7A073894-E2B8-4903-981E-CFB7AA1D45D8}" destId="{3563AF3C-2258-4EE5-B814-EB0B8A2F9A09}" srcOrd="1" destOrd="0" parTransId="{4CE23AE1-2E34-465F-8E47-DD7BBA511961}" sibTransId="{16E33A7D-C508-4E9E-B062-742AEB883F44}"/>
    <dgm:cxn modelId="{2EA0D2B5-4E81-4944-B2C0-B701C5C32A4F}" type="presOf" srcId="{16E33A7D-C508-4E9E-B062-742AEB883F44}" destId="{C999F827-38D7-41CD-BD16-41F90E55E945}" srcOrd="1" destOrd="0" presId="urn:microsoft.com/office/officeart/2016/7/layout/RepeatingBendingProcessNew"/>
    <dgm:cxn modelId="{511091B6-9083-4109-B06F-DBB6F7355C42}" type="presOf" srcId="{3A751AB7-E715-409E-B656-FDB95D8EDB05}" destId="{20C9EB27-3488-452E-9106-B84AE5308E06}" srcOrd="1" destOrd="0" presId="urn:microsoft.com/office/officeart/2016/7/layout/RepeatingBendingProcessNew"/>
    <dgm:cxn modelId="{C99B5CB9-F573-499A-B784-E9F06DCDE79D}" type="presOf" srcId="{3563AF3C-2258-4EE5-B814-EB0B8A2F9A09}" destId="{1CBF1A7F-00BC-43BA-9CE4-D8DB2E1B22AE}" srcOrd="0" destOrd="0" presId="urn:microsoft.com/office/officeart/2016/7/layout/RepeatingBendingProcessNew"/>
    <dgm:cxn modelId="{B0BC0CC7-19DE-4FDC-B126-D104BFB7AD2B}" type="presOf" srcId="{01B38B1B-A410-407D-96C1-884138E995EA}" destId="{FE6C9951-18AA-49DC-BE78-208764FFC387}" srcOrd="1" destOrd="0" presId="urn:microsoft.com/office/officeart/2016/7/layout/RepeatingBendingProcessNew"/>
    <dgm:cxn modelId="{8B10B9D0-C237-4B9E-842F-396E92B7E186}" type="presOf" srcId="{B3F58AB7-5FCE-4A09-87CE-9C97FCBE556F}" destId="{751155B1-9C21-4DBB-BE54-A19F852429A5}" srcOrd="0" destOrd="0" presId="urn:microsoft.com/office/officeart/2016/7/layout/RepeatingBendingProcessNew"/>
    <dgm:cxn modelId="{13C30EE7-5DF9-43B2-B32E-842C9BAA069E}" srcId="{7A073894-E2B8-4903-981E-CFB7AA1D45D8}" destId="{52D48332-B0D7-4BAA-91CB-03468A3EA287}" srcOrd="4" destOrd="0" parTransId="{5D105986-C78D-4E62-A63C-FC7DD6AAE6CF}" sibTransId="{6AEFCEE5-C77D-4603-99B0-5CB2F752CCB2}"/>
    <dgm:cxn modelId="{293F10FC-9372-4CF6-9817-18455D8EEA71}" type="presParOf" srcId="{A9A7F988-CC51-4AB8-8DEE-E71C00955EA0}" destId="{751155B1-9C21-4DBB-BE54-A19F852429A5}" srcOrd="0" destOrd="0" presId="urn:microsoft.com/office/officeart/2016/7/layout/RepeatingBendingProcessNew"/>
    <dgm:cxn modelId="{4FC618C5-B59C-4523-A026-E4D13DA925AE}" type="presParOf" srcId="{A9A7F988-CC51-4AB8-8DEE-E71C00955EA0}" destId="{56A097AF-CAF7-4311-81C5-2A27727319C8}" srcOrd="1" destOrd="0" presId="urn:microsoft.com/office/officeart/2016/7/layout/RepeatingBendingProcessNew"/>
    <dgm:cxn modelId="{225CA663-1F92-4B52-8B9B-2CE3C98B4537}" type="presParOf" srcId="{56A097AF-CAF7-4311-81C5-2A27727319C8}" destId="{20C9EB27-3488-452E-9106-B84AE5308E06}" srcOrd="0" destOrd="0" presId="urn:microsoft.com/office/officeart/2016/7/layout/RepeatingBendingProcessNew"/>
    <dgm:cxn modelId="{9D1D6581-88C3-408C-B5A3-E007BFD2C5BC}" type="presParOf" srcId="{A9A7F988-CC51-4AB8-8DEE-E71C00955EA0}" destId="{1CBF1A7F-00BC-43BA-9CE4-D8DB2E1B22AE}" srcOrd="2" destOrd="0" presId="urn:microsoft.com/office/officeart/2016/7/layout/RepeatingBendingProcessNew"/>
    <dgm:cxn modelId="{218CF756-EE43-400A-91FE-32A80CDC93B5}" type="presParOf" srcId="{A9A7F988-CC51-4AB8-8DEE-E71C00955EA0}" destId="{A8E678F5-7D92-458D-823E-26C057FA7066}" srcOrd="3" destOrd="0" presId="urn:microsoft.com/office/officeart/2016/7/layout/RepeatingBendingProcessNew"/>
    <dgm:cxn modelId="{231E6993-0F5E-485E-BF05-1EE6845E8109}" type="presParOf" srcId="{A8E678F5-7D92-458D-823E-26C057FA7066}" destId="{C999F827-38D7-41CD-BD16-41F90E55E945}" srcOrd="0" destOrd="0" presId="urn:microsoft.com/office/officeart/2016/7/layout/RepeatingBendingProcessNew"/>
    <dgm:cxn modelId="{BAE0E2B0-687C-4E0E-998E-9FC68366B6D4}" type="presParOf" srcId="{A9A7F988-CC51-4AB8-8DEE-E71C00955EA0}" destId="{A8298AEF-2565-4CC9-B11A-476F9910F923}" srcOrd="4" destOrd="0" presId="urn:microsoft.com/office/officeart/2016/7/layout/RepeatingBendingProcessNew"/>
    <dgm:cxn modelId="{87986A64-BC03-4E4A-800A-DEE81EFBB205}" type="presParOf" srcId="{A9A7F988-CC51-4AB8-8DEE-E71C00955EA0}" destId="{B17DE8A3-8757-4F54-88EF-7384CDB60F36}" srcOrd="5" destOrd="0" presId="urn:microsoft.com/office/officeart/2016/7/layout/RepeatingBendingProcessNew"/>
    <dgm:cxn modelId="{CE83951C-EE15-4436-8C6F-37B00B311779}" type="presParOf" srcId="{B17DE8A3-8757-4F54-88EF-7384CDB60F36}" destId="{FE6C9951-18AA-49DC-BE78-208764FFC387}" srcOrd="0" destOrd="0" presId="urn:microsoft.com/office/officeart/2016/7/layout/RepeatingBendingProcessNew"/>
    <dgm:cxn modelId="{DBCF26E9-6F2F-4C6D-8609-6C731B40DC0D}" type="presParOf" srcId="{A9A7F988-CC51-4AB8-8DEE-E71C00955EA0}" destId="{4E437D1F-7437-4196-B089-729BF37C228E}" srcOrd="6" destOrd="0" presId="urn:microsoft.com/office/officeart/2016/7/layout/RepeatingBendingProcessNew"/>
    <dgm:cxn modelId="{3CDE1148-D21F-41D5-A4E7-DB4C7135BDA0}" type="presParOf" srcId="{A9A7F988-CC51-4AB8-8DEE-E71C00955EA0}" destId="{7521CE70-D321-40D6-BD31-F22E264BD384}" srcOrd="7" destOrd="0" presId="urn:microsoft.com/office/officeart/2016/7/layout/RepeatingBendingProcessNew"/>
    <dgm:cxn modelId="{ED10AF75-00D4-4918-915D-B5BA2B5E6554}" type="presParOf" srcId="{7521CE70-D321-40D6-BD31-F22E264BD384}" destId="{596EDA51-1AFD-439A-88D9-7043048BAEDE}" srcOrd="0" destOrd="0" presId="urn:microsoft.com/office/officeart/2016/7/layout/RepeatingBendingProcessNew"/>
    <dgm:cxn modelId="{BD95F937-BAAA-45B8-A171-ED6150F4331D}" type="presParOf" srcId="{A9A7F988-CC51-4AB8-8DEE-E71C00955EA0}" destId="{00CE71D3-D88E-458F-81B1-05D680340DD0}" srcOrd="8" destOrd="0" presId="urn:microsoft.com/office/officeart/2016/7/layout/RepeatingBendingProcessNew"/>
    <dgm:cxn modelId="{6D341ED1-79A6-4160-BDBD-E48D55667D12}" type="presParOf" srcId="{A9A7F988-CC51-4AB8-8DEE-E71C00955EA0}" destId="{334AAB5B-80A9-48D1-83C1-4724CD27A6EE}" srcOrd="9" destOrd="0" presId="urn:microsoft.com/office/officeart/2016/7/layout/RepeatingBendingProcessNew"/>
    <dgm:cxn modelId="{0FA0AF11-189F-4BD0-86EB-286AEA2F42FD}" type="presParOf" srcId="{334AAB5B-80A9-48D1-83C1-4724CD27A6EE}" destId="{C2B9E9F6-67D5-4A5C-A886-0A0A41918166}" srcOrd="0" destOrd="0" presId="urn:microsoft.com/office/officeart/2016/7/layout/RepeatingBendingProcessNew"/>
    <dgm:cxn modelId="{A66CC698-C7C0-4185-90A7-B1B57C24FA08}" type="presParOf" srcId="{A9A7F988-CC51-4AB8-8DEE-E71C00955EA0}" destId="{2E2C6DE3-0411-4211-BB46-69ACF48F92AF}"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7ADE33-4230-4661-A667-B006C1A9DDED}" type="doc">
      <dgm:prSet loTypeId="urn:microsoft.com/office/officeart/2005/8/layout/process1" loCatId="process" qsTypeId="urn:microsoft.com/office/officeart/2005/8/quickstyle/simple1" qsCatId="simple" csTypeId="urn:microsoft.com/office/officeart/2005/8/colors/colorful2" csCatId="colorful" phldr="1"/>
      <dgm:spPr/>
      <dgm:t>
        <a:bodyPr/>
        <a:lstStyle/>
        <a:p>
          <a:endParaRPr lang="en-US"/>
        </a:p>
      </dgm:t>
    </dgm:pt>
    <dgm:pt modelId="{835F3DC1-A2B4-4552-BE48-7E80B9990163}">
      <dgm:prSet custT="1"/>
      <dgm:spPr>
        <a:solidFill>
          <a:srgbClr val="FF0000"/>
        </a:solidFill>
      </dgm:spPr>
      <dgm:t>
        <a:bodyPr/>
        <a:lstStyle/>
        <a:p>
          <a:r>
            <a:rPr lang="en-US" sz="2400" b="1" dirty="0">
              <a:solidFill>
                <a:schemeClr val="tx1"/>
              </a:solidFill>
            </a:rPr>
            <a:t>Approximately fifty percent of combat veterans have considered suicide.</a:t>
          </a:r>
        </a:p>
      </dgm:t>
    </dgm:pt>
    <dgm:pt modelId="{447BE471-197B-4561-BFF8-29FF122F0318}" type="parTrans" cxnId="{7BA7938A-8DB5-4A19-8A48-10346247237F}">
      <dgm:prSet/>
      <dgm:spPr/>
      <dgm:t>
        <a:bodyPr/>
        <a:lstStyle/>
        <a:p>
          <a:endParaRPr lang="en-US"/>
        </a:p>
      </dgm:t>
    </dgm:pt>
    <dgm:pt modelId="{49DB0C3C-204B-425A-8D9C-8615584E89C2}" type="sibTrans" cxnId="{7BA7938A-8DB5-4A19-8A48-10346247237F}">
      <dgm:prSet/>
      <dgm:spPr/>
      <dgm:t>
        <a:bodyPr/>
        <a:lstStyle/>
        <a:p>
          <a:endParaRPr lang="en-US"/>
        </a:p>
      </dgm:t>
    </dgm:pt>
    <dgm:pt modelId="{76C0ACE7-49D4-4579-B4EE-7773D597195B}">
      <dgm:prSet custT="1"/>
      <dgm:spPr>
        <a:solidFill>
          <a:srgbClr val="FF0000"/>
        </a:solidFill>
      </dgm:spPr>
      <dgm:t>
        <a:bodyPr/>
        <a:lstStyle/>
        <a:p>
          <a:r>
            <a:rPr lang="en-US" sz="2800" b="1" dirty="0">
              <a:solidFill>
                <a:schemeClr val="tx1"/>
              </a:solidFill>
            </a:rPr>
            <a:t>Twenty percent have a plan to kill themselves.</a:t>
          </a:r>
        </a:p>
      </dgm:t>
    </dgm:pt>
    <dgm:pt modelId="{3179B480-450B-48FA-8CDE-0BA697D10A20}" type="parTrans" cxnId="{4FC32DDD-2FB5-41B9-A28F-605384586E6D}">
      <dgm:prSet/>
      <dgm:spPr/>
      <dgm:t>
        <a:bodyPr/>
        <a:lstStyle/>
        <a:p>
          <a:endParaRPr lang="en-US"/>
        </a:p>
      </dgm:t>
    </dgm:pt>
    <dgm:pt modelId="{D1210FB7-C029-4EF1-B03D-59BD3D19B2F6}" type="sibTrans" cxnId="{4FC32DDD-2FB5-41B9-A28F-605384586E6D}">
      <dgm:prSet/>
      <dgm:spPr/>
      <dgm:t>
        <a:bodyPr/>
        <a:lstStyle/>
        <a:p>
          <a:endParaRPr lang="en-US"/>
        </a:p>
      </dgm:t>
    </dgm:pt>
    <dgm:pt modelId="{B6FAA4AF-FE3D-488A-B679-E203473DAADA}">
      <dgm:prSet custT="1"/>
      <dgm:spPr>
        <a:solidFill>
          <a:srgbClr val="FF0000"/>
        </a:solidFill>
      </dgm:spPr>
      <dgm:t>
        <a:bodyPr/>
        <a:lstStyle/>
        <a:p>
          <a:r>
            <a:rPr lang="en-US" sz="2000" b="1" dirty="0"/>
            <a:t>Army and Marine suicide have increased (</a:t>
          </a:r>
          <a:r>
            <a:rPr lang="en-US" sz="2000" b="1" dirty="0" err="1"/>
            <a:t>Reger</a:t>
          </a:r>
          <a:r>
            <a:rPr lang="en-US" sz="2000" b="1" dirty="0"/>
            <a:t>, </a:t>
          </a:r>
          <a:r>
            <a:rPr lang="en-US" sz="2000" b="1" dirty="0" err="1"/>
            <a:t>Smolenski</a:t>
          </a:r>
          <a:r>
            <a:rPr lang="en-US" sz="2000" b="1" dirty="0"/>
            <a:t>, </a:t>
          </a:r>
          <a:r>
            <a:rPr lang="en-US" sz="2000" b="1" dirty="0" err="1"/>
            <a:t>Skopp</a:t>
          </a:r>
          <a:r>
            <a:rPr lang="en-US" sz="2000" b="1" dirty="0"/>
            <a:t>, Metzger-</a:t>
          </a:r>
          <a:r>
            <a:rPr lang="en-US" sz="2000" b="1" dirty="0" err="1"/>
            <a:t>Abamukang</a:t>
          </a:r>
          <a:r>
            <a:rPr lang="en-US" sz="2000" b="1" dirty="0"/>
            <a:t>, Kang, </a:t>
          </a:r>
          <a:r>
            <a:rPr lang="en-US" sz="2000" b="1" dirty="0" err="1"/>
            <a:t>Bullman</a:t>
          </a:r>
          <a:r>
            <a:rPr lang="en-US" sz="2000" b="1" dirty="0"/>
            <a:t>, Perdue, and </a:t>
          </a:r>
          <a:r>
            <a:rPr lang="en-US" sz="2000" b="1" dirty="0" err="1"/>
            <a:t>Gahm</a:t>
          </a:r>
          <a:r>
            <a:rPr lang="en-US" sz="2000" b="1" dirty="0"/>
            <a:t>, 2015).</a:t>
          </a:r>
        </a:p>
      </dgm:t>
    </dgm:pt>
    <dgm:pt modelId="{F5D0A013-12D7-4905-BBE3-76825AD39B78}" type="parTrans" cxnId="{7CF6D660-E353-457A-BDEC-318A390C6E9F}">
      <dgm:prSet/>
      <dgm:spPr/>
      <dgm:t>
        <a:bodyPr/>
        <a:lstStyle/>
        <a:p>
          <a:endParaRPr lang="en-US"/>
        </a:p>
      </dgm:t>
    </dgm:pt>
    <dgm:pt modelId="{E64927D8-0ABB-4B6D-95A5-7A988E30EE39}" type="sibTrans" cxnId="{7CF6D660-E353-457A-BDEC-318A390C6E9F}">
      <dgm:prSet/>
      <dgm:spPr/>
      <dgm:t>
        <a:bodyPr/>
        <a:lstStyle/>
        <a:p>
          <a:endParaRPr lang="en-US"/>
        </a:p>
      </dgm:t>
    </dgm:pt>
    <dgm:pt modelId="{C4FB008A-D331-4744-9879-E56CDB2C1375}" type="pres">
      <dgm:prSet presAssocID="{A47ADE33-4230-4661-A667-B006C1A9DDED}" presName="Name0" presStyleCnt="0">
        <dgm:presLayoutVars>
          <dgm:dir/>
          <dgm:resizeHandles val="exact"/>
        </dgm:presLayoutVars>
      </dgm:prSet>
      <dgm:spPr/>
    </dgm:pt>
    <dgm:pt modelId="{F6DE90F0-C6F8-4F3E-A269-5BB88FD6E719}" type="pres">
      <dgm:prSet presAssocID="{835F3DC1-A2B4-4552-BE48-7E80B9990163}" presName="node" presStyleLbl="node1" presStyleIdx="0" presStyleCnt="3" custScaleX="117583" custLinFactNeighborX="-940" custLinFactNeighborY="170">
        <dgm:presLayoutVars>
          <dgm:bulletEnabled val="1"/>
        </dgm:presLayoutVars>
      </dgm:prSet>
      <dgm:spPr/>
    </dgm:pt>
    <dgm:pt modelId="{E1A30ED2-D610-4EFD-8123-8B55A469701A}" type="pres">
      <dgm:prSet presAssocID="{49DB0C3C-204B-425A-8D9C-8615584E89C2}" presName="sibTrans" presStyleLbl="sibTrans2D1" presStyleIdx="0" presStyleCnt="2"/>
      <dgm:spPr/>
    </dgm:pt>
    <dgm:pt modelId="{85EA8F20-E441-4A6B-A708-23E1F7259C13}" type="pres">
      <dgm:prSet presAssocID="{49DB0C3C-204B-425A-8D9C-8615584E89C2}" presName="connectorText" presStyleLbl="sibTrans2D1" presStyleIdx="0" presStyleCnt="2"/>
      <dgm:spPr/>
    </dgm:pt>
    <dgm:pt modelId="{66AC307C-CE37-4763-B8D3-47B61200E810}" type="pres">
      <dgm:prSet presAssocID="{76C0ACE7-49D4-4579-B4EE-7773D597195B}" presName="node" presStyleLbl="node1" presStyleIdx="1" presStyleCnt="3" custScaleX="129480">
        <dgm:presLayoutVars>
          <dgm:bulletEnabled val="1"/>
        </dgm:presLayoutVars>
      </dgm:prSet>
      <dgm:spPr/>
    </dgm:pt>
    <dgm:pt modelId="{6E5EAF7E-5792-455A-856D-1F0FDEB6879A}" type="pres">
      <dgm:prSet presAssocID="{D1210FB7-C029-4EF1-B03D-59BD3D19B2F6}" presName="sibTrans" presStyleLbl="sibTrans2D1" presStyleIdx="1" presStyleCnt="2"/>
      <dgm:spPr/>
    </dgm:pt>
    <dgm:pt modelId="{10C7B69E-E473-4648-B540-E9DFA9AE202E}" type="pres">
      <dgm:prSet presAssocID="{D1210FB7-C029-4EF1-B03D-59BD3D19B2F6}" presName="connectorText" presStyleLbl="sibTrans2D1" presStyleIdx="1" presStyleCnt="2"/>
      <dgm:spPr/>
    </dgm:pt>
    <dgm:pt modelId="{A63B6A56-C25B-4B50-BA80-8914FDF30BA4}" type="pres">
      <dgm:prSet presAssocID="{B6FAA4AF-FE3D-488A-B679-E203473DAADA}" presName="node" presStyleLbl="node1" presStyleIdx="2" presStyleCnt="3" custScaleX="133704">
        <dgm:presLayoutVars>
          <dgm:bulletEnabled val="1"/>
        </dgm:presLayoutVars>
      </dgm:prSet>
      <dgm:spPr/>
    </dgm:pt>
  </dgm:ptLst>
  <dgm:cxnLst>
    <dgm:cxn modelId="{3C464A12-F5CC-4548-A78C-1652E97CA6B7}" type="presOf" srcId="{49DB0C3C-204B-425A-8D9C-8615584E89C2}" destId="{E1A30ED2-D610-4EFD-8123-8B55A469701A}" srcOrd="0" destOrd="0" presId="urn:microsoft.com/office/officeart/2005/8/layout/process1"/>
    <dgm:cxn modelId="{D24FC317-FAE7-4B0A-AC36-F5FE02108959}" type="presOf" srcId="{A47ADE33-4230-4661-A667-B006C1A9DDED}" destId="{C4FB008A-D331-4744-9879-E56CDB2C1375}" srcOrd="0" destOrd="0" presId="urn:microsoft.com/office/officeart/2005/8/layout/process1"/>
    <dgm:cxn modelId="{7CF6D660-E353-457A-BDEC-318A390C6E9F}" srcId="{A47ADE33-4230-4661-A667-B006C1A9DDED}" destId="{B6FAA4AF-FE3D-488A-B679-E203473DAADA}" srcOrd="2" destOrd="0" parTransId="{F5D0A013-12D7-4905-BBE3-76825AD39B78}" sibTransId="{E64927D8-0ABB-4B6D-95A5-7A988E30EE39}"/>
    <dgm:cxn modelId="{63E19444-203F-4DFC-8FA0-B4C9498DC089}" type="presOf" srcId="{835F3DC1-A2B4-4552-BE48-7E80B9990163}" destId="{F6DE90F0-C6F8-4F3E-A269-5BB88FD6E719}" srcOrd="0" destOrd="0" presId="urn:microsoft.com/office/officeart/2005/8/layout/process1"/>
    <dgm:cxn modelId="{7BA7938A-8DB5-4A19-8A48-10346247237F}" srcId="{A47ADE33-4230-4661-A667-B006C1A9DDED}" destId="{835F3DC1-A2B4-4552-BE48-7E80B9990163}" srcOrd="0" destOrd="0" parTransId="{447BE471-197B-4561-BFF8-29FF122F0318}" sibTransId="{49DB0C3C-204B-425A-8D9C-8615584E89C2}"/>
    <dgm:cxn modelId="{5165F890-B426-4869-8AF2-F2D94BF21087}" type="presOf" srcId="{76C0ACE7-49D4-4579-B4EE-7773D597195B}" destId="{66AC307C-CE37-4763-B8D3-47B61200E810}" srcOrd="0" destOrd="0" presId="urn:microsoft.com/office/officeart/2005/8/layout/process1"/>
    <dgm:cxn modelId="{301F7BA0-4E5B-427B-BE78-8818E12E9A69}" type="presOf" srcId="{D1210FB7-C029-4EF1-B03D-59BD3D19B2F6}" destId="{6E5EAF7E-5792-455A-856D-1F0FDEB6879A}" srcOrd="0" destOrd="0" presId="urn:microsoft.com/office/officeart/2005/8/layout/process1"/>
    <dgm:cxn modelId="{C1ED65BA-50E2-4F49-9F6F-D8676C5F7A5A}" type="presOf" srcId="{D1210FB7-C029-4EF1-B03D-59BD3D19B2F6}" destId="{10C7B69E-E473-4648-B540-E9DFA9AE202E}" srcOrd="1" destOrd="0" presId="urn:microsoft.com/office/officeart/2005/8/layout/process1"/>
    <dgm:cxn modelId="{B7A517DA-D479-4B4A-9D6A-D648A259C5F5}" type="presOf" srcId="{B6FAA4AF-FE3D-488A-B679-E203473DAADA}" destId="{A63B6A56-C25B-4B50-BA80-8914FDF30BA4}" srcOrd="0" destOrd="0" presId="urn:microsoft.com/office/officeart/2005/8/layout/process1"/>
    <dgm:cxn modelId="{04A4B4DB-A330-40DD-81FE-3A521AEC9BF9}" type="presOf" srcId="{49DB0C3C-204B-425A-8D9C-8615584E89C2}" destId="{85EA8F20-E441-4A6B-A708-23E1F7259C13}" srcOrd="1" destOrd="0" presId="urn:microsoft.com/office/officeart/2005/8/layout/process1"/>
    <dgm:cxn modelId="{4FC32DDD-2FB5-41B9-A28F-605384586E6D}" srcId="{A47ADE33-4230-4661-A667-B006C1A9DDED}" destId="{76C0ACE7-49D4-4579-B4EE-7773D597195B}" srcOrd="1" destOrd="0" parTransId="{3179B480-450B-48FA-8CDE-0BA697D10A20}" sibTransId="{D1210FB7-C029-4EF1-B03D-59BD3D19B2F6}"/>
    <dgm:cxn modelId="{714C242F-7A12-44DD-B8C6-B64287D317D8}" type="presParOf" srcId="{C4FB008A-D331-4744-9879-E56CDB2C1375}" destId="{F6DE90F0-C6F8-4F3E-A269-5BB88FD6E719}" srcOrd="0" destOrd="0" presId="urn:microsoft.com/office/officeart/2005/8/layout/process1"/>
    <dgm:cxn modelId="{5FD40577-E462-4939-8940-1F4DBB99C581}" type="presParOf" srcId="{C4FB008A-D331-4744-9879-E56CDB2C1375}" destId="{E1A30ED2-D610-4EFD-8123-8B55A469701A}" srcOrd="1" destOrd="0" presId="urn:microsoft.com/office/officeart/2005/8/layout/process1"/>
    <dgm:cxn modelId="{11752750-8D98-469E-88FF-AAB1DCC3CA58}" type="presParOf" srcId="{E1A30ED2-D610-4EFD-8123-8B55A469701A}" destId="{85EA8F20-E441-4A6B-A708-23E1F7259C13}" srcOrd="0" destOrd="0" presId="urn:microsoft.com/office/officeart/2005/8/layout/process1"/>
    <dgm:cxn modelId="{8C7006E8-2D3D-47C6-8516-DAFDAEDA3CFB}" type="presParOf" srcId="{C4FB008A-D331-4744-9879-E56CDB2C1375}" destId="{66AC307C-CE37-4763-B8D3-47B61200E810}" srcOrd="2" destOrd="0" presId="urn:microsoft.com/office/officeart/2005/8/layout/process1"/>
    <dgm:cxn modelId="{6C2C240B-3B20-436E-A85D-DDF3BAAAE80C}" type="presParOf" srcId="{C4FB008A-D331-4744-9879-E56CDB2C1375}" destId="{6E5EAF7E-5792-455A-856D-1F0FDEB6879A}" srcOrd="3" destOrd="0" presId="urn:microsoft.com/office/officeart/2005/8/layout/process1"/>
    <dgm:cxn modelId="{77F31EF9-01C0-4516-B458-68E79E140E2E}" type="presParOf" srcId="{6E5EAF7E-5792-455A-856D-1F0FDEB6879A}" destId="{10C7B69E-E473-4648-B540-E9DFA9AE202E}" srcOrd="0" destOrd="0" presId="urn:microsoft.com/office/officeart/2005/8/layout/process1"/>
    <dgm:cxn modelId="{56DA6415-E8A3-440B-BEEA-D88F13B82DD1}" type="presParOf" srcId="{C4FB008A-D331-4744-9879-E56CDB2C1375}" destId="{A63B6A56-C25B-4B50-BA80-8914FDF30BA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0B2A15-D37D-4EC5-8C74-96105DAE7202}"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69507E7E-08EF-4276-BB98-4DB47B6F141A}">
      <dgm:prSet custT="1"/>
      <dgm:spPr/>
      <dgm:t>
        <a:bodyPr/>
        <a:lstStyle/>
        <a:p>
          <a:r>
            <a:rPr lang="en-US" sz="3600" b="1" dirty="0">
              <a:solidFill>
                <a:schemeClr val="bg1"/>
              </a:solidFill>
            </a:rPr>
            <a:t>Stigma associated with mental disorder. </a:t>
          </a:r>
        </a:p>
      </dgm:t>
    </dgm:pt>
    <dgm:pt modelId="{6A023636-58CF-4A52-89AD-85EC61BF0BC8}" type="parTrans" cxnId="{74D8B548-DEC5-49E1-A577-F6BD3FCFD448}">
      <dgm:prSet/>
      <dgm:spPr/>
      <dgm:t>
        <a:bodyPr/>
        <a:lstStyle/>
        <a:p>
          <a:endParaRPr lang="en-US"/>
        </a:p>
      </dgm:t>
    </dgm:pt>
    <dgm:pt modelId="{06D1CB2B-73E9-42DD-8FC2-0932E306E3D4}" type="sibTrans" cxnId="{74D8B548-DEC5-49E1-A577-F6BD3FCFD448}">
      <dgm:prSet/>
      <dgm:spPr/>
      <dgm:t>
        <a:bodyPr/>
        <a:lstStyle/>
        <a:p>
          <a:pPr>
            <a:lnSpc>
              <a:spcPct val="100000"/>
            </a:lnSpc>
          </a:pPr>
          <a:endParaRPr lang="en-US"/>
        </a:p>
      </dgm:t>
    </dgm:pt>
    <dgm:pt modelId="{149C8BDA-CE9E-46D9-9817-211A775F1BD1}">
      <dgm:prSet custT="1"/>
      <dgm:spPr/>
      <dgm:t>
        <a:bodyPr/>
        <a:lstStyle/>
        <a:p>
          <a:r>
            <a:rPr lang="en-US" sz="3600" b="1" dirty="0">
              <a:solidFill>
                <a:schemeClr val="bg1"/>
              </a:solidFill>
            </a:rPr>
            <a:t>Perceptions of the American population. </a:t>
          </a:r>
        </a:p>
      </dgm:t>
    </dgm:pt>
    <dgm:pt modelId="{CF9E814E-0841-414D-996D-30A0683B0D0C}" type="parTrans" cxnId="{A2A7BF5C-001A-41C2-9D53-427D97F5531D}">
      <dgm:prSet/>
      <dgm:spPr/>
      <dgm:t>
        <a:bodyPr/>
        <a:lstStyle/>
        <a:p>
          <a:endParaRPr lang="en-US"/>
        </a:p>
      </dgm:t>
    </dgm:pt>
    <dgm:pt modelId="{D7E187D6-ED8D-41B5-BFC2-6B186FF5FB7F}" type="sibTrans" cxnId="{A2A7BF5C-001A-41C2-9D53-427D97F5531D}">
      <dgm:prSet/>
      <dgm:spPr/>
      <dgm:t>
        <a:bodyPr/>
        <a:lstStyle/>
        <a:p>
          <a:pPr>
            <a:lnSpc>
              <a:spcPct val="100000"/>
            </a:lnSpc>
          </a:pPr>
          <a:endParaRPr lang="en-US"/>
        </a:p>
      </dgm:t>
    </dgm:pt>
    <dgm:pt modelId="{9AAD96F2-09D0-45F3-9CF3-3E89A16C4488}">
      <dgm:prSet/>
      <dgm:spPr/>
      <dgm:t>
        <a:bodyPr/>
        <a:lstStyle/>
        <a:p>
          <a:r>
            <a:rPr lang="en-US" b="1" dirty="0">
              <a:solidFill>
                <a:schemeClr val="bg1"/>
              </a:solidFill>
            </a:rPr>
            <a:t>Four times more likely to commit suicide (</a:t>
          </a:r>
          <a:r>
            <a:rPr lang="en-US" b="1" dirty="0" err="1">
              <a:solidFill>
                <a:schemeClr val="bg1"/>
              </a:solidFill>
            </a:rPr>
            <a:t>Elbogen</a:t>
          </a:r>
          <a:r>
            <a:rPr lang="en-US" b="1" dirty="0">
              <a:solidFill>
                <a:schemeClr val="bg1"/>
              </a:solidFill>
            </a:rPr>
            <a:t>, Johnson, Wagner, Sullivan, Taft, and Beckham, 2014). </a:t>
          </a:r>
        </a:p>
      </dgm:t>
    </dgm:pt>
    <dgm:pt modelId="{5F4FBD6F-660D-4510-8D01-C18B21719524}" type="parTrans" cxnId="{477BE819-E23D-459A-92FE-246A285DE808}">
      <dgm:prSet/>
      <dgm:spPr/>
      <dgm:t>
        <a:bodyPr/>
        <a:lstStyle/>
        <a:p>
          <a:endParaRPr lang="en-US"/>
        </a:p>
      </dgm:t>
    </dgm:pt>
    <dgm:pt modelId="{63DDE1E0-54AE-479A-BCD3-1752DE2D7343}" type="sibTrans" cxnId="{477BE819-E23D-459A-92FE-246A285DE808}">
      <dgm:prSet/>
      <dgm:spPr/>
      <dgm:t>
        <a:bodyPr/>
        <a:lstStyle/>
        <a:p>
          <a:endParaRPr lang="en-US"/>
        </a:p>
      </dgm:t>
    </dgm:pt>
    <dgm:pt modelId="{D9FCDCC2-2AED-4CD8-A207-0601F431426F}" type="pres">
      <dgm:prSet presAssocID="{8C0B2A15-D37D-4EC5-8C74-96105DAE7202}" presName="vert0" presStyleCnt="0">
        <dgm:presLayoutVars>
          <dgm:dir/>
          <dgm:animOne val="branch"/>
          <dgm:animLvl val="lvl"/>
        </dgm:presLayoutVars>
      </dgm:prSet>
      <dgm:spPr/>
    </dgm:pt>
    <dgm:pt modelId="{7AB53BFC-D56D-43F1-9D7A-14AD2DF33FB5}" type="pres">
      <dgm:prSet presAssocID="{69507E7E-08EF-4276-BB98-4DB47B6F141A}" presName="thickLine" presStyleLbl="alignNode1" presStyleIdx="0" presStyleCnt="3"/>
      <dgm:spPr/>
    </dgm:pt>
    <dgm:pt modelId="{7677718D-D98A-4B0C-9CB3-27D645302139}" type="pres">
      <dgm:prSet presAssocID="{69507E7E-08EF-4276-BB98-4DB47B6F141A}" presName="horz1" presStyleCnt="0"/>
      <dgm:spPr/>
    </dgm:pt>
    <dgm:pt modelId="{1EE410A0-9034-4147-826E-E8B3968D908A}" type="pres">
      <dgm:prSet presAssocID="{69507E7E-08EF-4276-BB98-4DB47B6F141A}" presName="tx1" presStyleLbl="revTx" presStyleIdx="0" presStyleCnt="3" custScaleX="100098" custScaleY="75092"/>
      <dgm:spPr/>
    </dgm:pt>
    <dgm:pt modelId="{A998DFD7-8407-4347-A053-EFFF4337F328}" type="pres">
      <dgm:prSet presAssocID="{69507E7E-08EF-4276-BB98-4DB47B6F141A}" presName="vert1" presStyleCnt="0"/>
      <dgm:spPr/>
    </dgm:pt>
    <dgm:pt modelId="{30050191-0E90-4191-9DE3-4126C02E6EF9}" type="pres">
      <dgm:prSet presAssocID="{149C8BDA-CE9E-46D9-9817-211A775F1BD1}" presName="thickLine" presStyleLbl="alignNode1" presStyleIdx="1" presStyleCnt="3"/>
      <dgm:spPr/>
    </dgm:pt>
    <dgm:pt modelId="{8664F5F1-B7DE-40EF-AE6F-183DADD28131}" type="pres">
      <dgm:prSet presAssocID="{149C8BDA-CE9E-46D9-9817-211A775F1BD1}" presName="horz1" presStyleCnt="0"/>
      <dgm:spPr/>
    </dgm:pt>
    <dgm:pt modelId="{4DC2E66D-41E7-4290-AA3B-0EEA499891AC}" type="pres">
      <dgm:prSet presAssocID="{149C8BDA-CE9E-46D9-9817-211A775F1BD1}" presName="tx1" presStyleLbl="revTx" presStyleIdx="1" presStyleCnt="3" custScaleY="71776"/>
      <dgm:spPr/>
    </dgm:pt>
    <dgm:pt modelId="{9F431030-BE8D-44EE-99EC-C7B056469CEA}" type="pres">
      <dgm:prSet presAssocID="{149C8BDA-CE9E-46D9-9817-211A775F1BD1}" presName="vert1" presStyleCnt="0"/>
      <dgm:spPr/>
    </dgm:pt>
    <dgm:pt modelId="{3DB63FB5-AAD8-4CB0-85DA-35A083B8AF30}" type="pres">
      <dgm:prSet presAssocID="{9AAD96F2-09D0-45F3-9CF3-3E89A16C4488}" presName="thickLine" presStyleLbl="alignNode1" presStyleIdx="2" presStyleCnt="3"/>
      <dgm:spPr/>
    </dgm:pt>
    <dgm:pt modelId="{5702F8CA-F0B3-4267-B3B4-7660B4738BFA}" type="pres">
      <dgm:prSet presAssocID="{9AAD96F2-09D0-45F3-9CF3-3E89A16C4488}" presName="horz1" presStyleCnt="0"/>
      <dgm:spPr/>
    </dgm:pt>
    <dgm:pt modelId="{A4B2D496-DC9C-49A5-BC40-59A566CFB097}" type="pres">
      <dgm:prSet presAssocID="{9AAD96F2-09D0-45F3-9CF3-3E89A16C4488}" presName="tx1" presStyleLbl="revTx" presStyleIdx="2" presStyleCnt="3" custScaleY="72495"/>
      <dgm:spPr/>
    </dgm:pt>
    <dgm:pt modelId="{AB07392D-94CC-48B7-8CDD-189A9C10BB48}" type="pres">
      <dgm:prSet presAssocID="{9AAD96F2-09D0-45F3-9CF3-3E89A16C4488}" presName="vert1" presStyleCnt="0"/>
      <dgm:spPr/>
    </dgm:pt>
  </dgm:ptLst>
  <dgm:cxnLst>
    <dgm:cxn modelId="{477BE819-E23D-459A-92FE-246A285DE808}" srcId="{8C0B2A15-D37D-4EC5-8C74-96105DAE7202}" destId="{9AAD96F2-09D0-45F3-9CF3-3E89A16C4488}" srcOrd="2" destOrd="0" parTransId="{5F4FBD6F-660D-4510-8D01-C18B21719524}" sibTransId="{63DDE1E0-54AE-479A-BCD3-1752DE2D7343}"/>
    <dgm:cxn modelId="{A2A7BF5C-001A-41C2-9D53-427D97F5531D}" srcId="{8C0B2A15-D37D-4EC5-8C74-96105DAE7202}" destId="{149C8BDA-CE9E-46D9-9817-211A775F1BD1}" srcOrd="1" destOrd="0" parTransId="{CF9E814E-0841-414D-996D-30A0683B0D0C}" sibTransId="{D7E187D6-ED8D-41B5-BFC2-6B186FF5FB7F}"/>
    <dgm:cxn modelId="{74D8B548-DEC5-49E1-A577-F6BD3FCFD448}" srcId="{8C0B2A15-D37D-4EC5-8C74-96105DAE7202}" destId="{69507E7E-08EF-4276-BB98-4DB47B6F141A}" srcOrd="0" destOrd="0" parTransId="{6A023636-58CF-4A52-89AD-85EC61BF0BC8}" sibTransId="{06D1CB2B-73E9-42DD-8FC2-0932E306E3D4}"/>
    <dgm:cxn modelId="{217C3280-32A2-46E3-A55D-7F4F1C4B7C67}" type="presOf" srcId="{69507E7E-08EF-4276-BB98-4DB47B6F141A}" destId="{1EE410A0-9034-4147-826E-E8B3968D908A}" srcOrd="0" destOrd="0" presId="urn:microsoft.com/office/officeart/2008/layout/LinedList"/>
    <dgm:cxn modelId="{5A0C2AC1-DDD6-4B41-8E0E-5C8397589E2C}" type="presOf" srcId="{149C8BDA-CE9E-46D9-9817-211A775F1BD1}" destId="{4DC2E66D-41E7-4290-AA3B-0EEA499891AC}" srcOrd="0" destOrd="0" presId="urn:microsoft.com/office/officeart/2008/layout/LinedList"/>
    <dgm:cxn modelId="{C00F97D1-ECC6-4FD0-BE89-B16293668ED5}" type="presOf" srcId="{8C0B2A15-D37D-4EC5-8C74-96105DAE7202}" destId="{D9FCDCC2-2AED-4CD8-A207-0601F431426F}" srcOrd="0" destOrd="0" presId="urn:microsoft.com/office/officeart/2008/layout/LinedList"/>
    <dgm:cxn modelId="{9DFADBDA-E07C-498A-8D3B-B584C16B3D7F}" type="presOf" srcId="{9AAD96F2-09D0-45F3-9CF3-3E89A16C4488}" destId="{A4B2D496-DC9C-49A5-BC40-59A566CFB097}" srcOrd="0" destOrd="0" presId="urn:microsoft.com/office/officeart/2008/layout/LinedList"/>
    <dgm:cxn modelId="{A5558C89-56B2-465E-8B5F-0E4E97A20D76}" type="presParOf" srcId="{D9FCDCC2-2AED-4CD8-A207-0601F431426F}" destId="{7AB53BFC-D56D-43F1-9D7A-14AD2DF33FB5}" srcOrd="0" destOrd="0" presId="urn:microsoft.com/office/officeart/2008/layout/LinedList"/>
    <dgm:cxn modelId="{07D8F6C1-C890-47DC-BDDA-6645E4FDD17B}" type="presParOf" srcId="{D9FCDCC2-2AED-4CD8-A207-0601F431426F}" destId="{7677718D-D98A-4B0C-9CB3-27D645302139}" srcOrd="1" destOrd="0" presId="urn:microsoft.com/office/officeart/2008/layout/LinedList"/>
    <dgm:cxn modelId="{26A5D3B8-C3BF-4865-B220-BA848A1E3661}" type="presParOf" srcId="{7677718D-D98A-4B0C-9CB3-27D645302139}" destId="{1EE410A0-9034-4147-826E-E8B3968D908A}" srcOrd="0" destOrd="0" presId="urn:microsoft.com/office/officeart/2008/layout/LinedList"/>
    <dgm:cxn modelId="{5B368A55-12EE-4639-B85B-0845B49D8E06}" type="presParOf" srcId="{7677718D-D98A-4B0C-9CB3-27D645302139}" destId="{A998DFD7-8407-4347-A053-EFFF4337F328}" srcOrd="1" destOrd="0" presId="urn:microsoft.com/office/officeart/2008/layout/LinedList"/>
    <dgm:cxn modelId="{9D166FDD-B6B1-42CB-A466-2DAF80F88D22}" type="presParOf" srcId="{D9FCDCC2-2AED-4CD8-A207-0601F431426F}" destId="{30050191-0E90-4191-9DE3-4126C02E6EF9}" srcOrd="2" destOrd="0" presId="urn:microsoft.com/office/officeart/2008/layout/LinedList"/>
    <dgm:cxn modelId="{22FFECB0-A3C3-40F7-A984-3A5A875369E0}" type="presParOf" srcId="{D9FCDCC2-2AED-4CD8-A207-0601F431426F}" destId="{8664F5F1-B7DE-40EF-AE6F-183DADD28131}" srcOrd="3" destOrd="0" presId="urn:microsoft.com/office/officeart/2008/layout/LinedList"/>
    <dgm:cxn modelId="{2B0674C3-DD0C-46A5-9324-21276C3C6FFE}" type="presParOf" srcId="{8664F5F1-B7DE-40EF-AE6F-183DADD28131}" destId="{4DC2E66D-41E7-4290-AA3B-0EEA499891AC}" srcOrd="0" destOrd="0" presId="urn:microsoft.com/office/officeart/2008/layout/LinedList"/>
    <dgm:cxn modelId="{BA31172A-8379-4A28-A3A3-46F43AB090FF}" type="presParOf" srcId="{8664F5F1-B7DE-40EF-AE6F-183DADD28131}" destId="{9F431030-BE8D-44EE-99EC-C7B056469CEA}" srcOrd="1" destOrd="0" presId="urn:microsoft.com/office/officeart/2008/layout/LinedList"/>
    <dgm:cxn modelId="{D8D20BFC-3103-4EF6-9A7E-039E993491FF}" type="presParOf" srcId="{D9FCDCC2-2AED-4CD8-A207-0601F431426F}" destId="{3DB63FB5-AAD8-4CB0-85DA-35A083B8AF30}" srcOrd="4" destOrd="0" presId="urn:microsoft.com/office/officeart/2008/layout/LinedList"/>
    <dgm:cxn modelId="{25C5BFEB-6ACA-455E-9738-8CFBB0EF4A7A}" type="presParOf" srcId="{D9FCDCC2-2AED-4CD8-A207-0601F431426F}" destId="{5702F8CA-F0B3-4267-B3B4-7660B4738BFA}" srcOrd="5" destOrd="0" presId="urn:microsoft.com/office/officeart/2008/layout/LinedList"/>
    <dgm:cxn modelId="{F803EA57-D6EB-4932-A1EA-E4FAE8FAB295}" type="presParOf" srcId="{5702F8CA-F0B3-4267-B3B4-7660B4738BFA}" destId="{A4B2D496-DC9C-49A5-BC40-59A566CFB097}" srcOrd="0" destOrd="0" presId="urn:microsoft.com/office/officeart/2008/layout/LinedList"/>
    <dgm:cxn modelId="{D819EA9F-DEE7-4369-9252-542D70AE68F6}" type="presParOf" srcId="{5702F8CA-F0B3-4267-B3B4-7660B4738BFA}" destId="{AB07392D-94CC-48B7-8CDD-189A9C10BB4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DEDCA7-8C73-4DEE-BB23-CB6D91840EE7}"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C966EDB7-BBB1-4167-B35F-20D23CB03ECF}">
      <dgm:prSet custT="1"/>
      <dgm:spPr/>
      <dgm:t>
        <a:bodyPr/>
        <a:lstStyle/>
        <a:p>
          <a:endParaRPr lang="en-US" sz="4200" b="1" dirty="0">
            <a:solidFill>
              <a:schemeClr val="bg1"/>
            </a:solidFill>
          </a:endParaRPr>
        </a:p>
        <a:p>
          <a:endParaRPr lang="en-US" sz="4200" b="1" dirty="0">
            <a:solidFill>
              <a:schemeClr val="bg1"/>
            </a:solidFill>
          </a:endParaRPr>
        </a:p>
        <a:p>
          <a:r>
            <a:rPr lang="en-US" sz="4200" b="1" dirty="0">
              <a:solidFill>
                <a:schemeClr val="bg1"/>
              </a:solidFill>
            </a:rPr>
            <a:t>Important</a:t>
          </a:r>
        </a:p>
        <a:p>
          <a:r>
            <a:rPr lang="en-US" sz="4200" b="1" dirty="0">
              <a:solidFill>
                <a:schemeClr val="bg1"/>
              </a:solidFill>
            </a:rPr>
            <a:t> Job</a:t>
          </a:r>
        </a:p>
      </dgm:t>
    </dgm:pt>
    <dgm:pt modelId="{974CA9F0-E243-41C9-989D-1D676BAA59EA}" type="parTrans" cxnId="{FC79A30E-8E32-4869-B48C-55276112C889}">
      <dgm:prSet/>
      <dgm:spPr/>
      <dgm:t>
        <a:bodyPr/>
        <a:lstStyle/>
        <a:p>
          <a:endParaRPr lang="en-US"/>
        </a:p>
      </dgm:t>
    </dgm:pt>
    <dgm:pt modelId="{08322160-3ECC-4674-9C31-3D28E01D3489}" type="sibTrans" cxnId="{FC79A30E-8E32-4869-B48C-55276112C889}">
      <dgm:prSet/>
      <dgm:spPr/>
      <dgm:t>
        <a:bodyPr/>
        <a:lstStyle/>
        <a:p>
          <a:endParaRPr lang="en-US"/>
        </a:p>
      </dgm:t>
    </dgm:pt>
    <dgm:pt modelId="{5A772B90-FEE0-4740-B1A3-1B031696309C}">
      <dgm:prSet custT="1"/>
      <dgm:spPr/>
      <dgm:t>
        <a:bodyPr/>
        <a:lstStyle/>
        <a:p>
          <a:endParaRPr lang="en-US" sz="4400" b="1" dirty="0">
            <a:solidFill>
              <a:schemeClr val="bg1"/>
            </a:solidFill>
          </a:endParaRPr>
        </a:p>
        <a:p>
          <a:r>
            <a:rPr lang="en-US" sz="4400" b="1" dirty="0">
              <a:solidFill>
                <a:schemeClr val="bg1"/>
              </a:solidFill>
            </a:rPr>
            <a:t>Pride</a:t>
          </a:r>
        </a:p>
      </dgm:t>
    </dgm:pt>
    <dgm:pt modelId="{1C177E88-E231-41AB-A66A-A87A4E6E538C}" type="parTrans" cxnId="{A15AC847-0CA9-4484-B3DD-DF9AEF405D3B}">
      <dgm:prSet/>
      <dgm:spPr/>
      <dgm:t>
        <a:bodyPr/>
        <a:lstStyle/>
        <a:p>
          <a:endParaRPr lang="en-US"/>
        </a:p>
      </dgm:t>
    </dgm:pt>
    <dgm:pt modelId="{100F8D0A-E61E-4585-ABCB-6EC4B514FB9B}" type="sibTrans" cxnId="{A15AC847-0CA9-4484-B3DD-DF9AEF405D3B}">
      <dgm:prSet/>
      <dgm:spPr/>
      <dgm:t>
        <a:bodyPr/>
        <a:lstStyle/>
        <a:p>
          <a:endParaRPr lang="en-US"/>
        </a:p>
      </dgm:t>
    </dgm:pt>
    <dgm:pt modelId="{4EC8BBED-C9EC-4549-A07E-3C988CB9FEE3}">
      <dgm:prSet custT="1"/>
      <dgm:spPr/>
      <dgm:t>
        <a:bodyPr/>
        <a:lstStyle/>
        <a:p>
          <a:r>
            <a:rPr lang="en-US" sz="3600" b="1" dirty="0">
              <a:solidFill>
                <a:schemeClr val="bg1"/>
              </a:solidFill>
            </a:rPr>
            <a:t>Respect (Kato, Jinkerson, Holland, and Soper, 2016). </a:t>
          </a:r>
        </a:p>
      </dgm:t>
    </dgm:pt>
    <dgm:pt modelId="{5D115C65-DF70-4394-8E83-96E4F7403FD4}" type="parTrans" cxnId="{BFF19128-1124-41AA-98FB-40B59FFA6179}">
      <dgm:prSet/>
      <dgm:spPr/>
      <dgm:t>
        <a:bodyPr/>
        <a:lstStyle/>
        <a:p>
          <a:endParaRPr lang="en-US"/>
        </a:p>
      </dgm:t>
    </dgm:pt>
    <dgm:pt modelId="{79B18483-6FD2-4B16-9A42-33D5F3119207}" type="sibTrans" cxnId="{BFF19128-1124-41AA-98FB-40B59FFA6179}">
      <dgm:prSet/>
      <dgm:spPr/>
      <dgm:t>
        <a:bodyPr/>
        <a:lstStyle/>
        <a:p>
          <a:endParaRPr lang="en-US"/>
        </a:p>
      </dgm:t>
    </dgm:pt>
    <dgm:pt modelId="{EF79074C-21D1-4BDF-A325-45FA027850E4}" type="pres">
      <dgm:prSet presAssocID="{92DEDCA7-8C73-4DEE-BB23-CB6D91840EE7}" presName="hierChild1" presStyleCnt="0">
        <dgm:presLayoutVars>
          <dgm:chPref val="1"/>
          <dgm:dir/>
          <dgm:animOne val="branch"/>
          <dgm:animLvl val="lvl"/>
          <dgm:resizeHandles/>
        </dgm:presLayoutVars>
      </dgm:prSet>
      <dgm:spPr/>
    </dgm:pt>
    <dgm:pt modelId="{5D8BAB44-F46C-44C1-A063-6283A29C7EC5}" type="pres">
      <dgm:prSet presAssocID="{C966EDB7-BBB1-4167-B35F-20D23CB03ECF}" presName="hierRoot1" presStyleCnt="0"/>
      <dgm:spPr/>
    </dgm:pt>
    <dgm:pt modelId="{F92FE292-F06F-4E3B-8DAF-9977EB49FE40}" type="pres">
      <dgm:prSet presAssocID="{C966EDB7-BBB1-4167-B35F-20D23CB03ECF}" presName="composite" presStyleCnt="0"/>
      <dgm:spPr/>
    </dgm:pt>
    <dgm:pt modelId="{8FAF7BD3-FD93-4AAF-8D93-35CFE5ECB4A7}" type="pres">
      <dgm:prSet presAssocID="{C966EDB7-BBB1-4167-B35F-20D23CB03ECF}" presName="background" presStyleLbl="node0" presStyleIdx="0" presStyleCnt="3"/>
      <dgm:spPr/>
    </dgm:pt>
    <dgm:pt modelId="{39C4F140-DD90-4AF1-891C-74A85C1C2DDF}" type="pres">
      <dgm:prSet presAssocID="{C966EDB7-BBB1-4167-B35F-20D23CB03ECF}" presName="text" presStyleLbl="fgAcc0" presStyleIdx="0" presStyleCnt="3" custScaleX="132408">
        <dgm:presLayoutVars>
          <dgm:chPref val="3"/>
        </dgm:presLayoutVars>
      </dgm:prSet>
      <dgm:spPr/>
    </dgm:pt>
    <dgm:pt modelId="{77742414-970A-4EA4-B61C-4C33AD2732BE}" type="pres">
      <dgm:prSet presAssocID="{C966EDB7-BBB1-4167-B35F-20D23CB03ECF}" presName="hierChild2" presStyleCnt="0"/>
      <dgm:spPr/>
    </dgm:pt>
    <dgm:pt modelId="{DD809CC8-4460-41F7-847E-25E4FCAE81CB}" type="pres">
      <dgm:prSet presAssocID="{5A772B90-FEE0-4740-B1A3-1B031696309C}" presName="hierRoot1" presStyleCnt="0"/>
      <dgm:spPr/>
    </dgm:pt>
    <dgm:pt modelId="{D0BDEC77-AA8B-4674-A8E6-B15CCA9C1CFF}" type="pres">
      <dgm:prSet presAssocID="{5A772B90-FEE0-4740-B1A3-1B031696309C}" presName="composite" presStyleCnt="0"/>
      <dgm:spPr/>
    </dgm:pt>
    <dgm:pt modelId="{25D35941-7776-4905-AD0A-20B997609E5F}" type="pres">
      <dgm:prSet presAssocID="{5A772B90-FEE0-4740-B1A3-1B031696309C}" presName="background" presStyleLbl="node0" presStyleIdx="1" presStyleCnt="3"/>
      <dgm:spPr/>
    </dgm:pt>
    <dgm:pt modelId="{01DD330B-E2D6-40CC-9D75-5C7A3C27E6BF}" type="pres">
      <dgm:prSet presAssocID="{5A772B90-FEE0-4740-B1A3-1B031696309C}" presName="text" presStyleLbl="fgAcc0" presStyleIdx="1" presStyleCnt="3" custLinFactNeighborX="-3890" custLinFactNeighborY="-3127">
        <dgm:presLayoutVars>
          <dgm:chPref val="3"/>
        </dgm:presLayoutVars>
      </dgm:prSet>
      <dgm:spPr/>
    </dgm:pt>
    <dgm:pt modelId="{A6B112F3-057D-4928-B88D-BE87AB88D427}" type="pres">
      <dgm:prSet presAssocID="{5A772B90-FEE0-4740-B1A3-1B031696309C}" presName="hierChild2" presStyleCnt="0"/>
      <dgm:spPr/>
    </dgm:pt>
    <dgm:pt modelId="{BB1F02DB-6AE8-4374-A6AF-4C20E1F5761F}" type="pres">
      <dgm:prSet presAssocID="{4EC8BBED-C9EC-4549-A07E-3C988CB9FEE3}" presName="hierRoot1" presStyleCnt="0"/>
      <dgm:spPr/>
    </dgm:pt>
    <dgm:pt modelId="{23608FF2-AD0B-4F8A-A4F2-F63CBA6A05A5}" type="pres">
      <dgm:prSet presAssocID="{4EC8BBED-C9EC-4549-A07E-3C988CB9FEE3}" presName="composite" presStyleCnt="0"/>
      <dgm:spPr/>
    </dgm:pt>
    <dgm:pt modelId="{8ED3FCF9-BED2-4CD9-A69C-C13ABE18EE42}" type="pres">
      <dgm:prSet presAssocID="{4EC8BBED-C9EC-4549-A07E-3C988CB9FEE3}" presName="background" presStyleLbl="node0" presStyleIdx="2" presStyleCnt="3"/>
      <dgm:spPr/>
    </dgm:pt>
    <dgm:pt modelId="{2C80E194-AE10-4D55-B860-EA9536CC53E4}" type="pres">
      <dgm:prSet presAssocID="{4EC8BBED-C9EC-4549-A07E-3C988CB9FEE3}" presName="text" presStyleLbl="fgAcc0" presStyleIdx="2" presStyleCnt="3" custScaleX="114033" custScaleY="201282">
        <dgm:presLayoutVars>
          <dgm:chPref val="3"/>
        </dgm:presLayoutVars>
      </dgm:prSet>
      <dgm:spPr/>
    </dgm:pt>
    <dgm:pt modelId="{735DAB9E-2F5A-414F-8552-0AAD41091348}" type="pres">
      <dgm:prSet presAssocID="{4EC8BBED-C9EC-4549-A07E-3C988CB9FEE3}" presName="hierChild2" presStyleCnt="0"/>
      <dgm:spPr/>
    </dgm:pt>
  </dgm:ptLst>
  <dgm:cxnLst>
    <dgm:cxn modelId="{FC79A30E-8E32-4869-B48C-55276112C889}" srcId="{92DEDCA7-8C73-4DEE-BB23-CB6D91840EE7}" destId="{C966EDB7-BBB1-4167-B35F-20D23CB03ECF}" srcOrd="0" destOrd="0" parTransId="{974CA9F0-E243-41C9-989D-1D676BAA59EA}" sibTransId="{08322160-3ECC-4674-9C31-3D28E01D3489}"/>
    <dgm:cxn modelId="{FDD66216-F0B3-4C13-8E67-A0AC4B1841A1}" type="presOf" srcId="{5A772B90-FEE0-4740-B1A3-1B031696309C}" destId="{01DD330B-E2D6-40CC-9D75-5C7A3C27E6BF}" srcOrd="0" destOrd="0" presId="urn:microsoft.com/office/officeart/2005/8/layout/hierarchy1"/>
    <dgm:cxn modelId="{BFF19128-1124-41AA-98FB-40B59FFA6179}" srcId="{92DEDCA7-8C73-4DEE-BB23-CB6D91840EE7}" destId="{4EC8BBED-C9EC-4549-A07E-3C988CB9FEE3}" srcOrd="2" destOrd="0" parTransId="{5D115C65-DF70-4394-8E83-96E4F7403FD4}" sibTransId="{79B18483-6FD2-4B16-9A42-33D5F3119207}"/>
    <dgm:cxn modelId="{A15AC847-0CA9-4484-B3DD-DF9AEF405D3B}" srcId="{92DEDCA7-8C73-4DEE-BB23-CB6D91840EE7}" destId="{5A772B90-FEE0-4740-B1A3-1B031696309C}" srcOrd="1" destOrd="0" parTransId="{1C177E88-E231-41AB-A66A-A87A4E6E538C}" sibTransId="{100F8D0A-E61E-4585-ABCB-6EC4B514FB9B}"/>
    <dgm:cxn modelId="{9EE70188-2D3B-4582-A99D-278074717D7B}" type="presOf" srcId="{4EC8BBED-C9EC-4549-A07E-3C988CB9FEE3}" destId="{2C80E194-AE10-4D55-B860-EA9536CC53E4}" srcOrd="0" destOrd="0" presId="urn:microsoft.com/office/officeart/2005/8/layout/hierarchy1"/>
    <dgm:cxn modelId="{9A38F1C5-278D-4242-A37C-49943388DE88}" type="presOf" srcId="{C966EDB7-BBB1-4167-B35F-20D23CB03ECF}" destId="{39C4F140-DD90-4AF1-891C-74A85C1C2DDF}" srcOrd="0" destOrd="0" presId="urn:microsoft.com/office/officeart/2005/8/layout/hierarchy1"/>
    <dgm:cxn modelId="{1D041BFE-9F48-490E-BD53-42F148264D9C}" type="presOf" srcId="{92DEDCA7-8C73-4DEE-BB23-CB6D91840EE7}" destId="{EF79074C-21D1-4BDF-A325-45FA027850E4}" srcOrd="0" destOrd="0" presId="urn:microsoft.com/office/officeart/2005/8/layout/hierarchy1"/>
    <dgm:cxn modelId="{F34D36E1-40AD-4A40-B965-E8A06594DE2B}" type="presParOf" srcId="{EF79074C-21D1-4BDF-A325-45FA027850E4}" destId="{5D8BAB44-F46C-44C1-A063-6283A29C7EC5}" srcOrd="0" destOrd="0" presId="urn:microsoft.com/office/officeart/2005/8/layout/hierarchy1"/>
    <dgm:cxn modelId="{3A657AF0-D1BA-4F87-9218-1CD6CEEA205E}" type="presParOf" srcId="{5D8BAB44-F46C-44C1-A063-6283A29C7EC5}" destId="{F92FE292-F06F-4E3B-8DAF-9977EB49FE40}" srcOrd="0" destOrd="0" presId="urn:microsoft.com/office/officeart/2005/8/layout/hierarchy1"/>
    <dgm:cxn modelId="{C8EF65F1-04BB-43B6-BCB4-BCF69E751906}" type="presParOf" srcId="{F92FE292-F06F-4E3B-8DAF-9977EB49FE40}" destId="{8FAF7BD3-FD93-4AAF-8D93-35CFE5ECB4A7}" srcOrd="0" destOrd="0" presId="urn:microsoft.com/office/officeart/2005/8/layout/hierarchy1"/>
    <dgm:cxn modelId="{3FCDB653-2FC4-4208-8489-1BDA935BFDBE}" type="presParOf" srcId="{F92FE292-F06F-4E3B-8DAF-9977EB49FE40}" destId="{39C4F140-DD90-4AF1-891C-74A85C1C2DDF}" srcOrd="1" destOrd="0" presId="urn:microsoft.com/office/officeart/2005/8/layout/hierarchy1"/>
    <dgm:cxn modelId="{B74F5F5E-B038-4F8A-8A77-98A0050BB778}" type="presParOf" srcId="{5D8BAB44-F46C-44C1-A063-6283A29C7EC5}" destId="{77742414-970A-4EA4-B61C-4C33AD2732BE}" srcOrd="1" destOrd="0" presId="urn:microsoft.com/office/officeart/2005/8/layout/hierarchy1"/>
    <dgm:cxn modelId="{6C136B80-AB98-42AD-B75A-34B9A488CC10}" type="presParOf" srcId="{EF79074C-21D1-4BDF-A325-45FA027850E4}" destId="{DD809CC8-4460-41F7-847E-25E4FCAE81CB}" srcOrd="1" destOrd="0" presId="urn:microsoft.com/office/officeart/2005/8/layout/hierarchy1"/>
    <dgm:cxn modelId="{5BD3255E-2C96-4EAE-A0B2-C7643DBF9F87}" type="presParOf" srcId="{DD809CC8-4460-41F7-847E-25E4FCAE81CB}" destId="{D0BDEC77-AA8B-4674-A8E6-B15CCA9C1CFF}" srcOrd="0" destOrd="0" presId="urn:microsoft.com/office/officeart/2005/8/layout/hierarchy1"/>
    <dgm:cxn modelId="{96C19DDF-8E97-412B-A3FB-747089A9252F}" type="presParOf" srcId="{D0BDEC77-AA8B-4674-A8E6-B15CCA9C1CFF}" destId="{25D35941-7776-4905-AD0A-20B997609E5F}" srcOrd="0" destOrd="0" presId="urn:microsoft.com/office/officeart/2005/8/layout/hierarchy1"/>
    <dgm:cxn modelId="{5008996B-0952-4C9D-9B61-1165B77BE359}" type="presParOf" srcId="{D0BDEC77-AA8B-4674-A8E6-B15CCA9C1CFF}" destId="{01DD330B-E2D6-40CC-9D75-5C7A3C27E6BF}" srcOrd="1" destOrd="0" presId="urn:microsoft.com/office/officeart/2005/8/layout/hierarchy1"/>
    <dgm:cxn modelId="{666AB9B6-132B-4F21-ACAD-F22987DD520B}" type="presParOf" srcId="{DD809CC8-4460-41F7-847E-25E4FCAE81CB}" destId="{A6B112F3-057D-4928-B88D-BE87AB88D427}" srcOrd="1" destOrd="0" presId="urn:microsoft.com/office/officeart/2005/8/layout/hierarchy1"/>
    <dgm:cxn modelId="{ED9B9C2A-E313-4635-A1BB-5110C7C7238A}" type="presParOf" srcId="{EF79074C-21D1-4BDF-A325-45FA027850E4}" destId="{BB1F02DB-6AE8-4374-A6AF-4C20E1F5761F}" srcOrd="2" destOrd="0" presId="urn:microsoft.com/office/officeart/2005/8/layout/hierarchy1"/>
    <dgm:cxn modelId="{A9687174-C31F-47A8-9AE7-761F9957404E}" type="presParOf" srcId="{BB1F02DB-6AE8-4374-A6AF-4C20E1F5761F}" destId="{23608FF2-AD0B-4F8A-A4F2-F63CBA6A05A5}" srcOrd="0" destOrd="0" presId="urn:microsoft.com/office/officeart/2005/8/layout/hierarchy1"/>
    <dgm:cxn modelId="{578F0C53-36B3-43EA-8512-B31ABF3010A0}" type="presParOf" srcId="{23608FF2-AD0B-4F8A-A4F2-F63CBA6A05A5}" destId="{8ED3FCF9-BED2-4CD9-A69C-C13ABE18EE42}" srcOrd="0" destOrd="0" presId="urn:microsoft.com/office/officeart/2005/8/layout/hierarchy1"/>
    <dgm:cxn modelId="{2C459574-DC30-450B-A7C4-31FC64CEC433}" type="presParOf" srcId="{23608FF2-AD0B-4F8A-A4F2-F63CBA6A05A5}" destId="{2C80E194-AE10-4D55-B860-EA9536CC53E4}" srcOrd="1" destOrd="0" presId="urn:microsoft.com/office/officeart/2005/8/layout/hierarchy1"/>
    <dgm:cxn modelId="{DCE99E17-44CD-405C-942A-9761ADBC0196}" type="presParOf" srcId="{BB1F02DB-6AE8-4374-A6AF-4C20E1F5761F}" destId="{735DAB9E-2F5A-414F-8552-0AAD4109134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A9B7FB2-B353-47A2-9649-2C588BE1CA9E}"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342DE81B-2258-419E-9EB6-2A8DB09199CF}">
      <dgm:prSet custT="1"/>
      <dgm:spPr/>
      <dgm:t>
        <a:bodyPr/>
        <a:lstStyle/>
        <a:p>
          <a:r>
            <a:rPr lang="en-US" sz="4000" b="1" dirty="0">
              <a:solidFill>
                <a:schemeClr val="accent3"/>
              </a:solidFill>
            </a:rPr>
            <a:t>Method: Qualitative (Patton, 2015)</a:t>
          </a:r>
        </a:p>
      </dgm:t>
    </dgm:pt>
    <dgm:pt modelId="{40738B7A-C030-4830-9CC4-7CDD502ED8CA}" type="parTrans" cxnId="{77CE9DA4-4A5A-4AA9-9DB8-1D2D2F31C51B}">
      <dgm:prSet/>
      <dgm:spPr/>
      <dgm:t>
        <a:bodyPr/>
        <a:lstStyle/>
        <a:p>
          <a:endParaRPr lang="en-US"/>
        </a:p>
      </dgm:t>
    </dgm:pt>
    <dgm:pt modelId="{073747C2-097D-4408-9965-F729CF359507}" type="sibTrans" cxnId="{77CE9DA4-4A5A-4AA9-9DB8-1D2D2F31C51B}">
      <dgm:prSet/>
      <dgm:spPr/>
      <dgm:t>
        <a:bodyPr/>
        <a:lstStyle/>
        <a:p>
          <a:endParaRPr lang="en-US"/>
        </a:p>
      </dgm:t>
    </dgm:pt>
    <dgm:pt modelId="{4C80C23A-0124-433E-A153-4364756CB223}">
      <dgm:prSet custT="1"/>
      <dgm:spPr/>
      <dgm:t>
        <a:bodyPr/>
        <a:lstStyle/>
        <a:p>
          <a:r>
            <a:rPr lang="en-US" sz="3300" b="1" dirty="0"/>
            <a:t>Design: Phenomenological (Moustakas, 1994)</a:t>
          </a:r>
        </a:p>
      </dgm:t>
    </dgm:pt>
    <dgm:pt modelId="{87B75F3B-4FB2-40B6-8F91-E52AED2CB53F}" type="parTrans" cxnId="{134CEE05-00B8-4880-9A3D-F11A7FAB785B}">
      <dgm:prSet/>
      <dgm:spPr/>
      <dgm:t>
        <a:bodyPr/>
        <a:lstStyle/>
        <a:p>
          <a:endParaRPr lang="en-US"/>
        </a:p>
      </dgm:t>
    </dgm:pt>
    <dgm:pt modelId="{83B1BC03-6BA6-4591-BC09-620B1A2B7E57}" type="sibTrans" cxnId="{134CEE05-00B8-4880-9A3D-F11A7FAB785B}">
      <dgm:prSet/>
      <dgm:spPr/>
      <dgm:t>
        <a:bodyPr/>
        <a:lstStyle/>
        <a:p>
          <a:endParaRPr lang="en-US"/>
        </a:p>
      </dgm:t>
    </dgm:pt>
    <dgm:pt modelId="{B986BC28-2DFB-4AF9-A711-1DFECEF8266F}" type="pres">
      <dgm:prSet presAssocID="{4A9B7FB2-B353-47A2-9649-2C588BE1CA9E}" presName="diagram" presStyleCnt="0">
        <dgm:presLayoutVars>
          <dgm:dir/>
          <dgm:resizeHandles val="exact"/>
        </dgm:presLayoutVars>
      </dgm:prSet>
      <dgm:spPr/>
    </dgm:pt>
    <dgm:pt modelId="{21A8FCB1-34EF-40AD-AA8C-1E2478556DEC}" type="pres">
      <dgm:prSet presAssocID="{342DE81B-2258-419E-9EB6-2A8DB09199CF}" presName="node" presStyleLbl="node1" presStyleIdx="0" presStyleCnt="2" custScaleX="262045" custScaleY="271550" custLinFactNeighborX="14454" custLinFactNeighborY="-66945">
        <dgm:presLayoutVars>
          <dgm:bulletEnabled val="1"/>
        </dgm:presLayoutVars>
      </dgm:prSet>
      <dgm:spPr/>
    </dgm:pt>
    <dgm:pt modelId="{4A6A03AD-5E9E-4E1A-9BF3-D20F34F6E261}" type="pres">
      <dgm:prSet presAssocID="{073747C2-097D-4408-9965-F729CF359507}" presName="sibTrans" presStyleCnt="0"/>
      <dgm:spPr/>
    </dgm:pt>
    <dgm:pt modelId="{1565D466-06BB-4B19-B2D1-5329E653DDCB}" type="pres">
      <dgm:prSet presAssocID="{4C80C23A-0124-433E-A153-4364756CB223}" presName="node" presStyleLbl="node1" presStyleIdx="1" presStyleCnt="2" custScaleX="263488" custScaleY="227507" custLinFactNeighborX="14632" custLinFactNeighborY="87">
        <dgm:presLayoutVars>
          <dgm:bulletEnabled val="1"/>
        </dgm:presLayoutVars>
      </dgm:prSet>
      <dgm:spPr/>
    </dgm:pt>
  </dgm:ptLst>
  <dgm:cxnLst>
    <dgm:cxn modelId="{134CEE05-00B8-4880-9A3D-F11A7FAB785B}" srcId="{4A9B7FB2-B353-47A2-9649-2C588BE1CA9E}" destId="{4C80C23A-0124-433E-A153-4364756CB223}" srcOrd="1" destOrd="0" parTransId="{87B75F3B-4FB2-40B6-8F91-E52AED2CB53F}" sibTransId="{83B1BC03-6BA6-4591-BC09-620B1A2B7E57}"/>
    <dgm:cxn modelId="{C728E362-13AB-4EBA-92BD-25CE6BF264EC}" type="presOf" srcId="{4C80C23A-0124-433E-A153-4364756CB223}" destId="{1565D466-06BB-4B19-B2D1-5329E653DDCB}" srcOrd="0" destOrd="0" presId="urn:microsoft.com/office/officeart/2005/8/layout/default"/>
    <dgm:cxn modelId="{77CE9DA4-4A5A-4AA9-9DB8-1D2D2F31C51B}" srcId="{4A9B7FB2-B353-47A2-9649-2C588BE1CA9E}" destId="{342DE81B-2258-419E-9EB6-2A8DB09199CF}" srcOrd="0" destOrd="0" parTransId="{40738B7A-C030-4830-9CC4-7CDD502ED8CA}" sibTransId="{073747C2-097D-4408-9965-F729CF359507}"/>
    <dgm:cxn modelId="{21203EB4-E319-4D9A-82F6-D334798F2A44}" type="presOf" srcId="{4A9B7FB2-B353-47A2-9649-2C588BE1CA9E}" destId="{B986BC28-2DFB-4AF9-A711-1DFECEF8266F}" srcOrd="0" destOrd="0" presId="urn:microsoft.com/office/officeart/2005/8/layout/default"/>
    <dgm:cxn modelId="{D39676F9-12F1-4D82-AABC-FC3321DFB2B6}" type="presOf" srcId="{342DE81B-2258-419E-9EB6-2A8DB09199CF}" destId="{21A8FCB1-34EF-40AD-AA8C-1E2478556DEC}" srcOrd="0" destOrd="0" presId="urn:microsoft.com/office/officeart/2005/8/layout/default"/>
    <dgm:cxn modelId="{75600AF2-FD75-4BB2-A678-EC2AF1EC9DF7}" type="presParOf" srcId="{B986BC28-2DFB-4AF9-A711-1DFECEF8266F}" destId="{21A8FCB1-34EF-40AD-AA8C-1E2478556DEC}" srcOrd="0" destOrd="0" presId="urn:microsoft.com/office/officeart/2005/8/layout/default"/>
    <dgm:cxn modelId="{905C18C6-B4A0-421A-A827-E081BEA8EBEB}" type="presParOf" srcId="{B986BC28-2DFB-4AF9-A711-1DFECEF8266F}" destId="{4A6A03AD-5E9E-4E1A-9BF3-D20F34F6E261}" srcOrd="1" destOrd="0" presId="urn:microsoft.com/office/officeart/2005/8/layout/default"/>
    <dgm:cxn modelId="{17AB93C4-C768-4483-817F-2250607378C2}" type="presParOf" srcId="{B986BC28-2DFB-4AF9-A711-1DFECEF8266F}" destId="{1565D466-06BB-4B19-B2D1-5329E653DDCB}"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097AF-CAF7-4311-81C5-2A27727319C8}">
      <dsp:nvSpPr>
        <dsp:cNvPr id="0" name=""/>
        <dsp:cNvSpPr/>
      </dsp:nvSpPr>
      <dsp:spPr>
        <a:xfrm>
          <a:off x="2058248" y="566514"/>
          <a:ext cx="435590" cy="91440"/>
        </a:xfrm>
        <a:custGeom>
          <a:avLst/>
          <a:gdLst/>
          <a:ahLst/>
          <a:cxnLst/>
          <a:rect l="0" t="0" r="0" b="0"/>
          <a:pathLst>
            <a:path>
              <a:moveTo>
                <a:pt x="0" y="45720"/>
              </a:moveTo>
              <a:lnTo>
                <a:pt x="435590" y="45720"/>
              </a:lnTo>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64389" y="609900"/>
        <a:ext cx="23309" cy="4666"/>
      </dsp:txXfrm>
    </dsp:sp>
    <dsp:sp modelId="{751155B1-9C21-4DBB-BE54-A19F852429A5}">
      <dsp:nvSpPr>
        <dsp:cNvPr id="0" name=""/>
        <dsp:cNvSpPr/>
      </dsp:nvSpPr>
      <dsp:spPr>
        <a:xfrm>
          <a:off x="33135" y="4160"/>
          <a:ext cx="2026913" cy="1216148"/>
        </a:xfrm>
        <a:prstGeom prst="rect">
          <a:avLst/>
        </a:prstGeom>
        <a:solidFill>
          <a:srgbClr val="FF0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320" tIns="104254" rIns="99320" bIns="104254" numCol="1" spcCol="1270" anchor="ctr" anchorCtr="0">
          <a:noAutofit/>
        </a:bodyPr>
        <a:lstStyle/>
        <a:p>
          <a:pPr marL="0" lvl="0" indent="0" algn="ctr" defTabSz="889000">
            <a:lnSpc>
              <a:spcPct val="90000"/>
            </a:lnSpc>
            <a:spcBef>
              <a:spcPct val="0"/>
            </a:spcBef>
            <a:spcAft>
              <a:spcPct val="35000"/>
            </a:spcAft>
            <a:buNone/>
          </a:pPr>
          <a:r>
            <a:rPr lang="en-US" sz="2000" b="1" kern="1200" dirty="0"/>
            <a:t>Loss of Identity (McAllister, Hackney, and </a:t>
          </a:r>
          <a:r>
            <a:rPr lang="en-US" sz="2000" b="1" kern="1200" dirty="0" err="1"/>
            <a:t>Perrewe</a:t>
          </a:r>
          <a:r>
            <a:rPr lang="en-US" sz="2000" b="1" kern="1200" dirty="0"/>
            <a:t>, 2015)</a:t>
          </a:r>
        </a:p>
      </dsp:txBody>
      <dsp:txXfrm>
        <a:off x="33135" y="4160"/>
        <a:ext cx="2026913" cy="1216148"/>
      </dsp:txXfrm>
    </dsp:sp>
    <dsp:sp modelId="{A8E678F5-7D92-458D-823E-26C057FA7066}">
      <dsp:nvSpPr>
        <dsp:cNvPr id="0" name=""/>
        <dsp:cNvSpPr/>
      </dsp:nvSpPr>
      <dsp:spPr>
        <a:xfrm>
          <a:off x="1046592" y="1218508"/>
          <a:ext cx="2493103" cy="435590"/>
        </a:xfrm>
        <a:custGeom>
          <a:avLst/>
          <a:gdLst/>
          <a:ahLst/>
          <a:cxnLst/>
          <a:rect l="0" t="0" r="0" b="0"/>
          <a:pathLst>
            <a:path>
              <a:moveTo>
                <a:pt x="2493103" y="0"/>
              </a:moveTo>
              <a:lnTo>
                <a:pt x="2493103" y="234895"/>
              </a:lnTo>
              <a:lnTo>
                <a:pt x="0" y="234895"/>
              </a:lnTo>
              <a:lnTo>
                <a:pt x="0" y="435590"/>
              </a:lnTo>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29736" y="1433970"/>
        <a:ext cx="126815" cy="4666"/>
      </dsp:txXfrm>
    </dsp:sp>
    <dsp:sp modelId="{1CBF1A7F-00BC-43BA-9CE4-D8DB2E1B22AE}">
      <dsp:nvSpPr>
        <dsp:cNvPr id="0" name=""/>
        <dsp:cNvSpPr/>
      </dsp:nvSpPr>
      <dsp:spPr>
        <a:xfrm>
          <a:off x="2526239" y="4160"/>
          <a:ext cx="2026913" cy="1216148"/>
        </a:xfrm>
        <a:prstGeom prst="rect">
          <a:avLst/>
        </a:prstGeom>
        <a:solidFill>
          <a:srgbClr val="FF0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320" tIns="104254" rIns="99320" bIns="104254"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Misunderstanding and Bias (</a:t>
          </a:r>
          <a:r>
            <a:rPr lang="en-US" sz="1900" b="1" kern="1200" dirty="0" err="1">
              <a:solidFill>
                <a:schemeClr val="tx1"/>
              </a:solidFill>
            </a:rPr>
            <a:t>Minnis</a:t>
          </a:r>
          <a:r>
            <a:rPr lang="en-US" sz="1900" b="1" kern="1200" dirty="0">
              <a:solidFill>
                <a:schemeClr val="tx1"/>
              </a:solidFill>
            </a:rPr>
            <a:t>, 2017)</a:t>
          </a:r>
        </a:p>
      </dsp:txBody>
      <dsp:txXfrm>
        <a:off x="2526239" y="4160"/>
        <a:ext cx="2026913" cy="1216148"/>
      </dsp:txXfrm>
    </dsp:sp>
    <dsp:sp modelId="{B17DE8A3-8757-4F54-88EF-7384CDB60F36}">
      <dsp:nvSpPr>
        <dsp:cNvPr id="0" name=""/>
        <dsp:cNvSpPr/>
      </dsp:nvSpPr>
      <dsp:spPr>
        <a:xfrm>
          <a:off x="2058248" y="2248852"/>
          <a:ext cx="435590" cy="91440"/>
        </a:xfrm>
        <a:custGeom>
          <a:avLst/>
          <a:gdLst/>
          <a:ahLst/>
          <a:cxnLst/>
          <a:rect l="0" t="0" r="0" b="0"/>
          <a:pathLst>
            <a:path>
              <a:moveTo>
                <a:pt x="0" y="45720"/>
              </a:moveTo>
              <a:lnTo>
                <a:pt x="435590" y="45720"/>
              </a:lnTo>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64389" y="2292239"/>
        <a:ext cx="23309" cy="4666"/>
      </dsp:txXfrm>
    </dsp:sp>
    <dsp:sp modelId="{A8298AEF-2565-4CC9-B11A-476F9910F923}">
      <dsp:nvSpPr>
        <dsp:cNvPr id="0" name=""/>
        <dsp:cNvSpPr/>
      </dsp:nvSpPr>
      <dsp:spPr>
        <a:xfrm>
          <a:off x="33135" y="1686498"/>
          <a:ext cx="2026913" cy="1216148"/>
        </a:xfrm>
        <a:prstGeom prst="rect">
          <a:avLst/>
        </a:prstGeom>
        <a:solidFill>
          <a:srgbClr val="FF0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320" tIns="104254" rIns="99320" bIns="104254" numCol="1" spcCol="1270" anchor="ctr" anchorCtr="0">
          <a:noAutofit/>
        </a:bodyPr>
        <a:lstStyle/>
        <a:p>
          <a:pPr marL="0" lvl="0" indent="0" algn="ctr" defTabSz="889000">
            <a:lnSpc>
              <a:spcPct val="90000"/>
            </a:lnSpc>
            <a:spcBef>
              <a:spcPct val="0"/>
            </a:spcBef>
            <a:spcAft>
              <a:spcPct val="35000"/>
            </a:spcAft>
            <a:buNone/>
          </a:pPr>
          <a:r>
            <a:rPr lang="en-US" sz="2000" b="1" kern="1200" dirty="0"/>
            <a:t>Suicidal Ideation (Sayer, Carlson, and Frazier, 2014)</a:t>
          </a:r>
        </a:p>
      </dsp:txBody>
      <dsp:txXfrm>
        <a:off x="33135" y="1686498"/>
        <a:ext cx="2026913" cy="1216148"/>
      </dsp:txXfrm>
    </dsp:sp>
    <dsp:sp modelId="{7521CE70-D321-40D6-BD31-F22E264BD384}">
      <dsp:nvSpPr>
        <dsp:cNvPr id="0" name=""/>
        <dsp:cNvSpPr/>
      </dsp:nvSpPr>
      <dsp:spPr>
        <a:xfrm>
          <a:off x="1046592" y="2900846"/>
          <a:ext cx="2493103" cy="435590"/>
        </a:xfrm>
        <a:custGeom>
          <a:avLst/>
          <a:gdLst/>
          <a:ahLst/>
          <a:cxnLst/>
          <a:rect l="0" t="0" r="0" b="0"/>
          <a:pathLst>
            <a:path>
              <a:moveTo>
                <a:pt x="2493103" y="0"/>
              </a:moveTo>
              <a:lnTo>
                <a:pt x="2493103" y="234895"/>
              </a:lnTo>
              <a:lnTo>
                <a:pt x="0" y="234895"/>
              </a:lnTo>
              <a:lnTo>
                <a:pt x="0" y="435590"/>
              </a:lnTo>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29736" y="3116308"/>
        <a:ext cx="126815" cy="4666"/>
      </dsp:txXfrm>
    </dsp:sp>
    <dsp:sp modelId="{4E437D1F-7437-4196-B089-729BF37C228E}">
      <dsp:nvSpPr>
        <dsp:cNvPr id="0" name=""/>
        <dsp:cNvSpPr/>
      </dsp:nvSpPr>
      <dsp:spPr>
        <a:xfrm>
          <a:off x="2526239" y="1686498"/>
          <a:ext cx="2026913" cy="1216148"/>
        </a:xfrm>
        <a:prstGeom prst="rect">
          <a:avLst/>
        </a:prstGeom>
        <a:solidFill>
          <a:srgbClr val="FF0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320" tIns="104254" rIns="99320" bIns="104254" numCol="1" spcCol="1270" anchor="ctr" anchorCtr="0">
          <a:noAutofit/>
        </a:bodyPr>
        <a:lstStyle/>
        <a:p>
          <a:pPr marL="0" lvl="0" indent="0" algn="ctr" defTabSz="800100">
            <a:lnSpc>
              <a:spcPct val="90000"/>
            </a:lnSpc>
            <a:spcBef>
              <a:spcPct val="0"/>
            </a:spcBef>
            <a:spcAft>
              <a:spcPct val="35000"/>
            </a:spcAft>
            <a:buNone/>
          </a:pPr>
          <a:r>
            <a:rPr lang="en-US" sz="1800" b="1" kern="1200" dirty="0"/>
            <a:t>Post-Traumatic Stress Disorder (Purcell, Koenig, Bosch, and </a:t>
          </a:r>
          <a:r>
            <a:rPr lang="en-US" sz="1800" b="1" kern="1200" dirty="0" err="1"/>
            <a:t>Maguen</a:t>
          </a:r>
          <a:r>
            <a:rPr lang="en-US" sz="1800" b="1" kern="1200" dirty="0"/>
            <a:t>, 2016)</a:t>
          </a:r>
        </a:p>
      </dsp:txBody>
      <dsp:txXfrm>
        <a:off x="2526239" y="1686498"/>
        <a:ext cx="2026913" cy="1216148"/>
      </dsp:txXfrm>
    </dsp:sp>
    <dsp:sp modelId="{334AAB5B-80A9-48D1-83C1-4724CD27A6EE}">
      <dsp:nvSpPr>
        <dsp:cNvPr id="0" name=""/>
        <dsp:cNvSpPr/>
      </dsp:nvSpPr>
      <dsp:spPr>
        <a:xfrm>
          <a:off x="2058248" y="3931190"/>
          <a:ext cx="435590" cy="91440"/>
        </a:xfrm>
        <a:custGeom>
          <a:avLst/>
          <a:gdLst/>
          <a:ahLst/>
          <a:cxnLst/>
          <a:rect l="0" t="0" r="0" b="0"/>
          <a:pathLst>
            <a:path>
              <a:moveTo>
                <a:pt x="0" y="45720"/>
              </a:moveTo>
              <a:lnTo>
                <a:pt x="435590" y="45720"/>
              </a:lnTo>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64389" y="3974577"/>
        <a:ext cx="23309" cy="4666"/>
      </dsp:txXfrm>
    </dsp:sp>
    <dsp:sp modelId="{00CE71D3-D88E-458F-81B1-05D680340DD0}">
      <dsp:nvSpPr>
        <dsp:cNvPr id="0" name=""/>
        <dsp:cNvSpPr/>
      </dsp:nvSpPr>
      <dsp:spPr>
        <a:xfrm>
          <a:off x="33135" y="3368836"/>
          <a:ext cx="2026913" cy="1216148"/>
        </a:xfrm>
        <a:prstGeom prst="rect">
          <a:avLst/>
        </a:prstGeom>
        <a:solidFill>
          <a:srgbClr val="FF0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320" tIns="104254" rIns="99320" bIns="104254" numCol="1" spcCol="1270" anchor="ctr" anchorCtr="0">
          <a:noAutofit/>
        </a:bodyPr>
        <a:lstStyle/>
        <a:p>
          <a:pPr marL="0" lvl="0" indent="0" algn="ctr" defTabSz="800100">
            <a:lnSpc>
              <a:spcPct val="90000"/>
            </a:lnSpc>
            <a:spcBef>
              <a:spcPct val="0"/>
            </a:spcBef>
            <a:spcAft>
              <a:spcPct val="35000"/>
            </a:spcAft>
            <a:buNone/>
          </a:pPr>
          <a:r>
            <a:rPr lang="en-US" sz="1800" b="1" kern="1200" dirty="0"/>
            <a:t>Traumatic Brain Injury (Ahern, Worthen, Lippman, Ozer, and Moos, 2015)</a:t>
          </a:r>
        </a:p>
      </dsp:txBody>
      <dsp:txXfrm>
        <a:off x="33135" y="3368836"/>
        <a:ext cx="2026913" cy="1216148"/>
      </dsp:txXfrm>
    </dsp:sp>
    <dsp:sp modelId="{2E2C6DE3-0411-4211-BB46-69ACF48F92AF}">
      <dsp:nvSpPr>
        <dsp:cNvPr id="0" name=""/>
        <dsp:cNvSpPr/>
      </dsp:nvSpPr>
      <dsp:spPr>
        <a:xfrm>
          <a:off x="2526239" y="3368836"/>
          <a:ext cx="2026913" cy="1216148"/>
        </a:xfrm>
        <a:prstGeom prst="rect">
          <a:avLst/>
        </a:prstGeom>
        <a:solidFill>
          <a:srgbClr val="FF0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320" tIns="104254" rIns="99320" bIns="104254" numCol="1" spcCol="1270" anchor="ctr" anchorCtr="0">
          <a:noAutofit/>
        </a:bodyPr>
        <a:lstStyle/>
        <a:p>
          <a:pPr marL="0" lvl="0" indent="0" algn="ctr" defTabSz="666750">
            <a:lnSpc>
              <a:spcPct val="90000"/>
            </a:lnSpc>
            <a:spcBef>
              <a:spcPct val="0"/>
            </a:spcBef>
            <a:spcAft>
              <a:spcPct val="35000"/>
            </a:spcAft>
            <a:buNone/>
          </a:pPr>
          <a:r>
            <a:rPr lang="en-US" sz="1500" b="1" kern="1200" dirty="0"/>
            <a:t>Purpose and Meaning (Kato, Jinkerson, </a:t>
          </a:r>
          <a:r>
            <a:rPr lang="en-US" sz="1500" b="1" kern="1200" dirty="0" err="1"/>
            <a:t>Holand</a:t>
          </a:r>
          <a:r>
            <a:rPr lang="en-US" sz="1500" b="1" kern="1200" dirty="0"/>
            <a:t>, and Soper, 2016       )</a:t>
          </a:r>
        </a:p>
      </dsp:txBody>
      <dsp:txXfrm>
        <a:off x="2526239" y="3368836"/>
        <a:ext cx="2026913" cy="1216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E90F0-C6F8-4F3E-A269-5BB88FD6E719}">
      <dsp:nvSpPr>
        <dsp:cNvPr id="0" name=""/>
        <dsp:cNvSpPr/>
      </dsp:nvSpPr>
      <dsp:spPr>
        <a:xfrm>
          <a:off x="1728" y="127018"/>
          <a:ext cx="2104126" cy="2892337"/>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Approximately fifty percent of combat veterans have considered suicide.</a:t>
          </a:r>
        </a:p>
      </dsp:txBody>
      <dsp:txXfrm>
        <a:off x="63356" y="188646"/>
        <a:ext cx="1980870" cy="2769081"/>
      </dsp:txXfrm>
    </dsp:sp>
    <dsp:sp modelId="{E1A30ED2-D610-4EFD-8123-8B55A469701A}">
      <dsp:nvSpPr>
        <dsp:cNvPr id="0" name=""/>
        <dsp:cNvSpPr/>
      </dsp:nvSpPr>
      <dsp:spPr>
        <a:xfrm rot="21594237">
          <a:off x="2286485" y="1348903"/>
          <a:ext cx="382936" cy="44379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286485" y="1437757"/>
        <a:ext cx="268055" cy="266275"/>
      </dsp:txXfrm>
    </dsp:sp>
    <dsp:sp modelId="{66AC307C-CE37-4763-B8D3-47B61200E810}">
      <dsp:nvSpPr>
        <dsp:cNvPr id="0" name=""/>
        <dsp:cNvSpPr/>
      </dsp:nvSpPr>
      <dsp:spPr>
        <a:xfrm>
          <a:off x="2828376" y="122101"/>
          <a:ext cx="2317021" cy="2892337"/>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Twenty percent have a plan to kill themselves.</a:t>
          </a:r>
        </a:p>
      </dsp:txBody>
      <dsp:txXfrm>
        <a:off x="2896239" y="189964"/>
        <a:ext cx="2181295" cy="2756611"/>
      </dsp:txXfrm>
    </dsp:sp>
    <dsp:sp modelId="{6E5EAF7E-5792-455A-856D-1F0FDEB6879A}">
      <dsp:nvSpPr>
        <dsp:cNvPr id="0" name=""/>
        <dsp:cNvSpPr/>
      </dsp:nvSpPr>
      <dsp:spPr>
        <a:xfrm>
          <a:off x="5324346" y="1346374"/>
          <a:ext cx="379370" cy="443791"/>
        </a:xfrm>
        <a:prstGeom prst="rightArrow">
          <a:avLst>
            <a:gd name="adj1" fmla="val 60000"/>
            <a:gd name="adj2" fmla="val 50000"/>
          </a:avLst>
        </a:prstGeom>
        <a:solidFill>
          <a:schemeClr val="accent2">
            <a:hueOff val="716"/>
            <a:satOff val="2470"/>
            <a:lumOff val="-4960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324346" y="1435132"/>
        <a:ext cx="265559" cy="266275"/>
      </dsp:txXfrm>
    </dsp:sp>
    <dsp:sp modelId="{A63B6A56-C25B-4B50-BA80-8914FDF30BA4}">
      <dsp:nvSpPr>
        <dsp:cNvPr id="0" name=""/>
        <dsp:cNvSpPr/>
      </dsp:nvSpPr>
      <dsp:spPr>
        <a:xfrm>
          <a:off x="5861190" y="122101"/>
          <a:ext cx="2392609" cy="2892337"/>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Army and Marine suicide have increased (</a:t>
          </a:r>
          <a:r>
            <a:rPr lang="en-US" sz="2000" b="1" kern="1200" dirty="0" err="1"/>
            <a:t>Reger</a:t>
          </a:r>
          <a:r>
            <a:rPr lang="en-US" sz="2000" b="1" kern="1200" dirty="0"/>
            <a:t>, </a:t>
          </a:r>
          <a:r>
            <a:rPr lang="en-US" sz="2000" b="1" kern="1200" dirty="0" err="1"/>
            <a:t>Smolenski</a:t>
          </a:r>
          <a:r>
            <a:rPr lang="en-US" sz="2000" b="1" kern="1200" dirty="0"/>
            <a:t>, </a:t>
          </a:r>
          <a:r>
            <a:rPr lang="en-US" sz="2000" b="1" kern="1200" dirty="0" err="1"/>
            <a:t>Skopp</a:t>
          </a:r>
          <a:r>
            <a:rPr lang="en-US" sz="2000" b="1" kern="1200" dirty="0"/>
            <a:t>, Metzger-</a:t>
          </a:r>
          <a:r>
            <a:rPr lang="en-US" sz="2000" b="1" kern="1200" dirty="0" err="1"/>
            <a:t>Abamukang</a:t>
          </a:r>
          <a:r>
            <a:rPr lang="en-US" sz="2000" b="1" kern="1200" dirty="0"/>
            <a:t>, Kang, </a:t>
          </a:r>
          <a:r>
            <a:rPr lang="en-US" sz="2000" b="1" kern="1200" dirty="0" err="1"/>
            <a:t>Bullman</a:t>
          </a:r>
          <a:r>
            <a:rPr lang="en-US" sz="2000" b="1" kern="1200" dirty="0"/>
            <a:t>, Perdue, and </a:t>
          </a:r>
          <a:r>
            <a:rPr lang="en-US" sz="2000" b="1" kern="1200" dirty="0" err="1"/>
            <a:t>Gahm</a:t>
          </a:r>
          <a:r>
            <a:rPr lang="en-US" sz="2000" b="1" kern="1200" dirty="0"/>
            <a:t>, 2015).</a:t>
          </a:r>
        </a:p>
      </dsp:txBody>
      <dsp:txXfrm>
        <a:off x="5931267" y="192178"/>
        <a:ext cx="2252455" cy="27521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53BFC-D56D-43F1-9D7A-14AD2DF33FB5}">
      <dsp:nvSpPr>
        <dsp:cNvPr id="0" name=""/>
        <dsp:cNvSpPr/>
      </dsp:nvSpPr>
      <dsp:spPr>
        <a:xfrm>
          <a:off x="0" y="1628"/>
          <a:ext cx="4984564"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E410A0-9034-4147-826E-E8B3968D908A}">
      <dsp:nvSpPr>
        <dsp:cNvPr id="0" name=""/>
        <dsp:cNvSpPr/>
      </dsp:nvSpPr>
      <dsp:spPr>
        <a:xfrm>
          <a:off x="0" y="1628"/>
          <a:ext cx="4979703" cy="1699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b="1" kern="1200" dirty="0">
              <a:solidFill>
                <a:schemeClr val="bg1"/>
              </a:solidFill>
            </a:rPr>
            <a:t>Stigma associated with mental disorder. </a:t>
          </a:r>
        </a:p>
      </dsp:txBody>
      <dsp:txXfrm>
        <a:off x="0" y="1628"/>
        <a:ext cx="4979703" cy="1699177"/>
      </dsp:txXfrm>
    </dsp:sp>
    <dsp:sp modelId="{30050191-0E90-4191-9DE3-4126C02E6EF9}">
      <dsp:nvSpPr>
        <dsp:cNvPr id="0" name=""/>
        <dsp:cNvSpPr/>
      </dsp:nvSpPr>
      <dsp:spPr>
        <a:xfrm>
          <a:off x="0" y="1700806"/>
          <a:ext cx="4984564"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C2E66D-41E7-4290-AA3B-0EEA499891AC}">
      <dsp:nvSpPr>
        <dsp:cNvPr id="0" name=""/>
        <dsp:cNvSpPr/>
      </dsp:nvSpPr>
      <dsp:spPr>
        <a:xfrm>
          <a:off x="0" y="1700806"/>
          <a:ext cx="4984564" cy="1624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b="1" kern="1200" dirty="0">
              <a:solidFill>
                <a:schemeClr val="bg1"/>
              </a:solidFill>
            </a:rPr>
            <a:t>Perceptions of the American population. </a:t>
          </a:r>
        </a:p>
      </dsp:txBody>
      <dsp:txXfrm>
        <a:off x="0" y="1700806"/>
        <a:ext cx="4984564" cy="1624143"/>
      </dsp:txXfrm>
    </dsp:sp>
    <dsp:sp modelId="{3DB63FB5-AAD8-4CB0-85DA-35A083B8AF30}">
      <dsp:nvSpPr>
        <dsp:cNvPr id="0" name=""/>
        <dsp:cNvSpPr/>
      </dsp:nvSpPr>
      <dsp:spPr>
        <a:xfrm>
          <a:off x="0" y="3324949"/>
          <a:ext cx="4984564"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B2D496-DC9C-49A5-BC40-59A566CFB097}">
      <dsp:nvSpPr>
        <dsp:cNvPr id="0" name=""/>
        <dsp:cNvSpPr/>
      </dsp:nvSpPr>
      <dsp:spPr>
        <a:xfrm>
          <a:off x="0" y="3324949"/>
          <a:ext cx="4984564" cy="1640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dirty="0">
              <a:solidFill>
                <a:schemeClr val="bg1"/>
              </a:solidFill>
            </a:rPr>
            <a:t>Four times more likely to commit suicide (</a:t>
          </a:r>
          <a:r>
            <a:rPr lang="en-US" sz="2600" b="1" kern="1200" dirty="0" err="1">
              <a:solidFill>
                <a:schemeClr val="bg1"/>
              </a:solidFill>
            </a:rPr>
            <a:t>Elbogen</a:t>
          </a:r>
          <a:r>
            <a:rPr lang="en-US" sz="2600" b="1" kern="1200" dirty="0">
              <a:solidFill>
                <a:schemeClr val="bg1"/>
              </a:solidFill>
            </a:rPr>
            <a:t>, Johnson, Wagner, Sullivan, Taft, and Beckham, 2014). </a:t>
          </a:r>
        </a:p>
      </dsp:txBody>
      <dsp:txXfrm>
        <a:off x="0" y="3324949"/>
        <a:ext cx="4984564" cy="16404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F7BD3-FD93-4AAF-8D93-35CFE5ECB4A7}">
      <dsp:nvSpPr>
        <dsp:cNvPr id="0" name=""/>
        <dsp:cNvSpPr/>
      </dsp:nvSpPr>
      <dsp:spPr>
        <a:xfrm>
          <a:off x="501" y="224908"/>
          <a:ext cx="2944524" cy="1412129"/>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C4F140-DD90-4AF1-891C-74A85C1C2DDF}">
      <dsp:nvSpPr>
        <dsp:cNvPr id="0" name=""/>
        <dsp:cNvSpPr/>
      </dsp:nvSpPr>
      <dsp:spPr>
        <a:xfrm>
          <a:off x="247592" y="459645"/>
          <a:ext cx="2944524" cy="1412129"/>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endParaRPr lang="en-US" sz="4200" b="1" kern="1200" dirty="0">
            <a:solidFill>
              <a:schemeClr val="bg1"/>
            </a:solidFill>
          </a:endParaRPr>
        </a:p>
        <a:p>
          <a:pPr marL="0" lvl="0" indent="0" algn="ctr" defTabSz="1866900">
            <a:lnSpc>
              <a:spcPct val="90000"/>
            </a:lnSpc>
            <a:spcBef>
              <a:spcPct val="0"/>
            </a:spcBef>
            <a:spcAft>
              <a:spcPct val="35000"/>
            </a:spcAft>
            <a:buNone/>
          </a:pPr>
          <a:endParaRPr lang="en-US" sz="4200" b="1" kern="1200" dirty="0">
            <a:solidFill>
              <a:schemeClr val="bg1"/>
            </a:solidFill>
          </a:endParaRPr>
        </a:p>
        <a:p>
          <a:pPr marL="0" lvl="0" indent="0" algn="ctr" defTabSz="1866900">
            <a:lnSpc>
              <a:spcPct val="90000"/>
            </a:lnSpc>
            <a:spcBef>
              <a:spcPct val="0"/>
            </a:spcBef>
            <a:spcAft>
              <a:spcPct val="35000"/>
            </a:spcAft>
            <a:buNone/>
          </a:pPr>
          <a:r>
            <a:rPr lang="en-US" sz="4200" b="1" kern="1200" dirty="0">
              <a:solidFill>
                <a:schemeClr val="bg1"/>
              </a:solidFill>
            </a:rPr>
            <a:t>Important</a:t>
          </a:r>
        </a:p>
        <a:p>
          <a:pPr marL="0" lvl="0" indent="0" algn="ctr" defTabSz="1866900">
            <a:lnSpc>
              <a:spcPct val="90000"/>
            </a:lnSpc>
            <a:spcBef>
              <a:spcPct val="0"/>
            </a:spcBef>
            <a:spcAft>
              <a:spcPct val="35000"/>
            </a:spcAft>
            <a:buNone/>
          </a:pPr>
          <a:r>
            <a:rPr lang="en-US" sz="4200" b="1" kern="1200" dirty="0">
              <a:solidFill>
                <a:schemeClr val="bg1"/>
              </a:solidFill>
            </a:rPr>
            <a:t> Job</a:t>
          </a:r>
        </a:p>
      </dsp:txBody>
      <dsp:txXfrm>
        <a:off x="288952" y="501005"/>
        <a:ext cx="2861804" cy="1329409"/>
      </dsp:txXfrm>
    </dsp:sp>
    <dsp:sp modelId="{25D35941-7776-4905-AD0A-20B997609E5F}">
      <dsp:nvSpPr>
        <dsp:cNvPr id="0" name=""/>
        <dsp:cNvSpPr/>
      </dsp:nvSpPr>
      <dsp:spPr>
        <a:xfrm>
          <a:off x="3352702" y="180751"/>
          <a:ext cx="2223826" cy="1412129"/>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DD330B-E2D6-40CC-9D75-5C7A3C27E6BF}">
      <dsp:nvSpPr>
        <dsp:cNvPr id="0" name=""/>
        <dsp:cNvSpPr/>
      </dsp:nvSpPr>
      <dsp:spPr>
        <a:xfrm>
          <a:off x="3599794" y="415488"/>
          <a:ext cx="2223826" cy="1412129"/>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b="1" kern="1200" dirty="0">
            <a:solidFill>
              <a:schemeClr val="bg1"/>
            </a:solidFill>
          </a:endParaRPr>
        </a:p>
        <a:p>
          <a:pPr marL="0" lvl="0" indent="0" algn="ctr" defTabSz="1955800">
            <a:lnSpc>
              <a:spcPct val="90000"/>
            </a:lnSpc>
            <a:spcBef>
              <a:spcPct val="0"/>
            </a:spcBef>
            <a:spcAft>
              <a:spcPct val="35000"/>
            </a:spcAft>
            <a:buNone/>
          </a:pPr>
          <a:r>
            <a:rPr lang="en-US" sz="4400" b="1" kern="1200" dirty="0">
              <a:solidFill>
                <a:schemeClr val="bg1"/>
              </a:solidFill>
            </a:rPr>
            <a:t>Pride</a:t>
          </a:r>
        </a:p>
      </dsp:txBody>
      <dsp:txXfrm>
        <a:off x="3641154" y="456848"/>
        <a:ext cx="2141106" cy="1329409"/>
      </dsp:txXfrm>
    </dsp:sp>
    <dsp:sp modelId="{8ED3FCF9-BED2-4CD9-A69C-C13ABE18EE42}">
      <dsp:nvSpPr>
        <dsp:cNvPr id="0" name=""/>
        <dsp:cNvSpPr/>
      </dsp:nvSpPr>
      <dsp:spPr>
        <a:xfrm>
          <a:off x="6157219" y="224908"/>
          <a:ext cx="2535896" cy="2842363"/>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80E194-AE10-4D55-B860-EA9536CC53E4}">
      <dsp:nvSpPr>
        <dsp:cNvPr id="0" name=""/>
        <dsp:cNvSpPr/>
      </dsp:nvSpPr>
      <dsp:spPr>
        <a:xfrm>
          <a:off x="6404311" y="459645"/>
          <a:ext cx="2535896" cy="2842363"/>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solidFill>
                <a:schemeClr val="bg1"/>
              </a:solidFill>
            </a:rPr>
            <a:t>Respect (Kato, Jinkerson, Holland, and Soper, 2016). </a:t>
          </a:r>
        </a:p>
      </dsp:txBody>
      <dsp:txXfrm>
        <a:off x="6478585" y="533919"/>
        <a:ext cx="2387348" cy="26938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A8FCB1-34EF-40AD-AA8C-1E2478556DEC}">
      <dsp:nvSpPr>
        <dsp:cNvPr id="0" name=""/>
        <dsp:cNvSpPr/>
      </dsp:nvSpPr>
      <dsp:spPr>
        <a:xfrm>
          <a:off x="866440" y="0"/>
          <a:ext cx="4355385" cy="270801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solidFill>
                <a:schemeClr val="accent3"/>
              </a:solidFill>
            </a:rPr>
            <a:t>Method: Qualitative (Patton, 2015)</a:t>
          </a:r>
        </a:p>
      </dsp:txBody>
      <dsp:txXfrm>
        <a:off x="866440" y="0"/>
        <a:ext cx="4355385" cy="2708019"/>
      </dsp:txXfrm>
    </dsp:sp>
    <dsp:sp modelId="{1565D466-06BB-4B19-B2D1-5329E653DDCB}">
      <dsp:nvSpPr>
        <dsp:cNvPr id="0" name=""/>
        <dsp:cNvSpPr/>
      </dsp:nvSpPr>
      <dsp:spPr>
        <a:xfrm>
          <a:off x="857406" y="2874697"/>
          <a:ext cx="4379369" cy="2268802"/>
        </a:xfrm>
        <a:prstGeom prst="rect">
          <a:avLst/>
        </a:prstGeom>
        <a:solidFill>
          <a:schemeClr val="accent2">
            <a:hueOff val="716"/>
            <a:satOff val="2470"/>
            <a:lumOff val="-496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1" kern="1200" dirty="0"/>
            <a:t>Design: Phenomenological (Moustakas, 1994)</a:t>
          </a:r>
        </a:p>
      </dsp:txBody>
      <dsp:txXfrm>
        <a:off x="857406" y="2874697"/>
        <a:ext cx="4379369" cy="2268802"/>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CE7EF4-35C5-4B7B-AB56-9C8FD077147D}" type="datetimeFigureOut">
              <a:rPr lang="en-US" smtClean="0"/>
              <a:t>3/21/2021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441C8-B4B2-4242-A2EC-F44D8C8E2851}" type="slidenum">
              <a:rPr lang="en-US" smtClean="0"/>
              <a:t>‹#›</a:t>
            </a:fld>
            <a:endParaRPr lang="en-US"/>
          </a:p>
        </p:txBody>
      </p:sp>
    </p:spTree>
    <p:extLst>
      <p:ext uri="{BB962C8B-B14F-4D97-AF65-F5344CB8AC3E}">
        <p14:creationId xmlns:p14="http://schemas.microsoft.com/office/powerpoint/2010/main" val="262263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Wasn’t that easy?  </a:t>
            </a:r>
            <a:r>
              <a:rPr lang="en-US"/>
              <a:t>Lol…</a:t>
            </a:r>
          </a:p>
        </p:txBody>
      </p:sp>
      <p:sp>
        <p:nvSpPr>
          <p:cNvPr id="4" name="Slide Number Placeholder 3"/>
          <p:cNvSpPr>
            <a:spLocks noGrp="1"/>
          </p:cNvSpPr>
          <p:nvPr>
            <p:ph type="sldNum" sz="quarter" idx="10"/>
          </p:nvPr>
        </p:nvSpPr>
        <p:spPr/>
        <p:txBody>
          <a:bodyPr/>
          <a:lstStyle/>
          <a:p>
            <a:fld id="{DD259358-41EB-4B0E-86E0-C748CE07996E}" type="slidenum">
              <a:rPr lang="en-US" smtClean="0"/>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lgarblog.wordpress.com/2014/04/10/elgar-book-reviews-3/"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image" Target="../media/image7.jpg"/><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gottrouble.com/divorce-emotional-upset-loss-of-spiritual-identity/" TargetMode="External"/><Relationship Id="rId3" Type="http://schemas.openxmlformats.org/officeDocument/2006/relationships/diagramLayout" Target="../diagrams/layout2.xml"/><Relationship Id="rId7" Type="http://schemas.openxmlformats.org/officeDocument/2006/relationships/image" Target="../media/image10.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s://creativecommons.org/licenses/by-nd/3.0/" TargetMode="Externa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0E506B4-45E7-47CD-8B33-EEB49808B9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3998" cy="5143500"/>
          </a:xfrm>
          <a:prstGeom prst="rect">
            <a:avLst/>
          </a:prstGeom>
        </p:spPr>
      </p:pic>
      <p:sp>
        <p:nvSpPr>
          <p:cNvPr id="2" name="Title 1">
            <a:extLst>
              <a:ext uri="{FF2B5EF4-FFF2-40B4-BE49-F238E27FC236}">
                <a16:creationId xmlns:a16="http://schemas.microsoft.com/office/drawing/2014/main" id="{DE122DD6-5906-4A51-A233-F92FAA8D60E1}"/>
              </a:ext>
            </a:extLst>
          </p:cNvPr>
          <p:cNvSpPr>
            <a:spLocks noGrp="1"/>
          </p:cNvSpPr>
          <p:nvPr>
            <p:ph type="title"/>
          </p:nvPr>
        </p:nvSpPr>
        <p:spPr>
          <a:xfrm>
            <a:off x="1240155" y="3146557"/>
            <a:ext cx="6675120" cy="1894073"/>
          </a:xfrm>
          <a:prstGeom prst="ellipse">
            <a:avLst/>
          </a:prstGeom>
          <a:solidFill>
            <a:srgbClr val="262626"/>
          </a:solidFill>
          <a:ln w="174625" cmpd="thinThick">
            <a:solidFill>
              <a:srgbClr val="262626"/>
            </a:solidFill>
          </a:ln>
        </p:spPr>
        <p:txBody>
          <a:bodyPr vert="horz" lIns="51435" tIns="25718" rIns="51435" bIns="25718" rtlCol="0" anchor="ctr">
            <a:normAutofit fontScale="90000"/>
          </a:bodyPr>
          <a:lstStyle/>
          <a:p>
            <a:pPr algn="ctr"/>
            <a:r>
              <a:rPr lang="en-US" sz="3263" b="1" dirty="0">
                <a:solidFill>
                  <a:srgbClr val="FFFFFF"/>
                </a:solidFill>
              </a:rPr>
              <a:t>Battlefield to the Civilian Workforce</a:t>
            </a:r>
            <a:br>
              <a:rPr lang="en-US" sz="3263" b="1" dirty="0">
                <a:solidFill>
                  <a:srgbClr val="FFFFFF"/>
                </a:solidFill>
              </a:rPr>
            </a:br>
            <a:r>
              <a:rPr lang="en-US" sz="2325" b="1" dirty="0">
                <a:solidFill>
                  <a:srgbClr val="FFFFFF"/>
                </a:solidFill>
              </a:rPr>
              <a:t>Dr. Frank Hernandez Jr.</a:t>
            </a:r>
            <a:endParaRPr lang="en-US" sz="3263" b="1" dirty="0">
              <a:solidFill>
                <a:srgbClr val="FFFFFF"/>
              </a:solidFill>
            </a:endParaRPr>
          </a:p>
        </p:txBody>
      </p:sp>
      <p:sp>
        <p:nvSpPr>
          <p:cNvPr id="8" name="TextBox 7">
            <a:extLst>
              <a:ext uri="{FF2B5EF4-FFF2-40B4-BE49-F238E27FC236}">
                <a16:creationId xmlns:a16="http://schemas.microsoft.com/office/drawing/2014/main" id="{8E9D42D9-4EB5-4695-A501-5872EA4F878F}"/>
              </a:ext>
            </a:extLst>
          </p:cNvPr>
          <p:cNvSpPr txBox="1"/>
          <p:nvPr/>
        </p:nvSpPr>
        <p:spPr>
          <a:xfrm>
            <a:off x="7758683" y="4990509"/>
            <a:ext cx="1385316" cy="152991"/>
          </a:xfrm>
          <a:prstGeom prst="rect">
            <a:avLst/>
          </a:prstGeom>
          <a:solidFill>
            <a:srgbClr val="000000"/>
          </a:solidFill>
        </p:spPr>
        <p:txBody>
          <a:bodyPr wrap="none" rtlCol="0">
            <a:spAutoFit/>
          </a:bodyPr>
          <a:lstStyle/>
          <a:p>
            <a:pPr algn="r">
              <a:spcAft>
                <a:spcPts val="338"/>
              </a:spcAft>
            </a:pPr>
            <a:r>
              <a:rPr lang="en-US" sz="394" dirty="0">
                <a:solidFill>
                  <a:srgbClr val="FFFFFF"/>
                </a:solidFill>
                <a:hlinkClick r:id="rId3" tooltip="http://elgarblog.wordpress.com/2014/04/10/elgar-book-reviews-3/">
                  <a:extLst>
                    <a:ext uri="{A12FA001-AC4F-418D-AE19-62706E023703}">
                      <ahyp:hlinkClr xmlns:ahyp="http://schemas.microsoft.com/office/drawing/2018/hyperlinkcolor" val="tx"/>
                    </a:ext>
                  </a:extLst>
                </a:hlinkClick>
              </a:rPr>
              <a:t>This Photo</a:t>
            </a:r>
            <a:r>
              <a:rPr lang="en-US" sz="394" dirty="0">
                <a:solidFill>
                  <a:srgbClr val="FFFFFF"/>
                </a:solidFill>
              </a:rPr>
              <a:t> by Unknown Author is licensed under </a:t>
            </a:r>
            <a:r>
              <a:rPr lang="en-US" sz="394" dirty="0">
                <a:solidFill>
                  <a:srgbClr val="FFFFFF"/>
                </a:solidFill>
                <a:hlinkClick r:id="rId4" tooltip="https://creativecommons.org/licenses/by/3.0/">
                  <a:extLst>
                    <a:ext uri="{A12FA001-AC4F-418D-AE19-62706E023703}">
                      <ahyp:hlinkClr xmlns:ahyp="http://schemas.microsoft.com/office/drawing/2018/hyperlinkcolor" val="tx"/>
                    </a:ext>
                  </a:extLst>
                </a:hlinkClick>
              </a:rPr>
              <a:t>CC BY</a:t>
            </a:r>
            <a:endParaRPr lang="en-US" sz="394" dirty="0">
              <a:solidFill>
                <a:srgbClr val="FFFFFF"/>
              </a:solidFill>
            </a:endParaRPr>
          </a:p>
        </p:txBody>
      </p:sp>
    </p:spTree>
    <p:extLst>
      <p:ext uri="{BB962C8B-B14F-4D97-AF65-F5344CB8AC3E}">
        <p14:creationId xmlns:p14="http://schemas.microsoft.com/office/powerpoint/2010/main" val="474649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045BC-A0C8-4759-8772-0EA538A77DD6}"/>
              </a:ext>
            </a:extLst>
          </p:cNvPr>
          <p:cNvSpPr>
            <a:spLocks noGrp="1"/>
          </p:cNvSpPr>
          <p:nvPr>
            <p:ph type="title"/>
          </p:nvPr>
        </p:nvSpPr>
        <p:spPr>
          <a:xfrm>
            <a:off x="1725930" y="90676"/>
            <a:ext cx="5531371" cy="745629"/>
          </a:xfrm>
        </p:spPr>
        <p:txBody>
          <a:bodyPr>
            <a:normAutofit/>
          </a:bodyPr>
          <a:lstStyle/>
          <a:p>
            <a:pPr algn="ctr"/>
            <a:r>
              <a:rPr lang="en-US" sz="4050" b="1" dirty="0">
                <a:solidFill>
                  <a:srgbClr val="FF0000"/>
                </a:solidFill>
              </a:rPr>
              <a:t>Purpose and Meaning</a:t>
            </a:r>
          </a:p>
        </p:txBody>
      </p:sp>
      <p:graphicFrame>
        <p:nvGraphicFramePr>
          <p:cNvPr id="5" name="Content Placeholder 2">
            <a:extLst>
              <a:ext uri="{FF2B5EF4-FFF2-40B4-BE49-F238E27FC236}">
                <a16:creationId xmlns:a16="http://schemas.microsoft.com/office/drawing/2014/main" id="{6D1C9A30-BA91-4289-9BAE-AB4DCF254E89}"/>
              </a:ext>
            </a:extLst>
          </p:cNvPr>
          <p:cNvGraphicFramePr>
            <a:graphicFrameLocks noGrp="1"/>
          </p:cNvGraphicFramePr>
          <p:nvPr>
            <p:ph idx="1"/>
            <p:extLst>
              <p:ext uri="{D42A27DB-BD31-4B8C-83A1-F6EECF244321}">
                <p14:modId xmlns:p14="http://schemas.microsoft.com/office/powerpoint/2010/main" val="3829997770"/>
              </p:ext>
            </p:extLst>
          </p:nvPr>
        </p:nvGraphicFramePr>
        <p:xfrm>
          <a:off x="0" y="1009923"/>
          <a:ext cx="8940709" cy="3526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1363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246C3-6E6D-4E1A-A4BB-4DE7F3B63FD9}"/>
              </a:ext>
            </a:extLst>
          </p:cNvPr>
          <p:cNvSpPr>
            <a:spLocks noGrp="1"/>
          </p:cNvSpPr>
          <p:nvPr>
            <p:ph type="title"/>
          </p:nvPr>
        </p:nvSpPr>
        <p:spPr>
          <a:xfrm>
            <a:off x="121494" y="1800224"/>
            <a:ext cx="3133258" cy="2330561"/>
          </a:xfrm>
          <a:prstGeom prst="ellipse">
            <a:avLst/>
          </a:prstGeom>
          <a:solidFill>
            <a:srgbClr val="262626"/>
          </a:solidFill>
          <a:ln w="174625" cmpd="thinThick">
            <a:solidFill>
              <a:srgbClr val="262626"/>
            </a:solidFill>
          </a:ln>
        </p:spPr>
        <p:txBody>
          <a:bodyPr anchor="ctr">
            <a:normAutofit fontScale="90000"/>
          </a:bodyPr>
          <a:lstStyle/>
          <a:p>
            <a:pPr algn="ctr"/>
            <a:r>
              <a:rPr lang="en-US" b="1" dirty="0">
                <a:solidFill>
                  <a:srgbClr val="FF0000"/>
                </a:solidFill>
              </a:rPr>
              <a:t>Method and Design</a:t>
            </a:r>
          </a:p>
        </p:txBody>
      </p:sp>
      <p:graphicFrame>
        <p:nvGraphicFramePr>
          <p:cNvPr id="6" name="Content Placeholder 2">
            <a:extLst>
              <a:ext uri="{FF2B5EF4-FFF2-40B4-BE49-F238E27FC236}">
                <a16:creationId xmlns:a16="http://schemas.microsoft.com/office/drawing/2014/main" id="{3DF77638-1A0F-401F-8D79-0B870F2440D9}"/>
              </a:ext>
            </a:extLst>
          </p:cNvPr>
          <p:cNvGraphicFramePr>
            <a:graphicFrameLocks noGrp="1"/>
          </p:cNvGraphicFramePr>
          <p:nvPr>
            <p:ph idx="1"/>
            <p:extLst>
              <p:ext uri="{D42A27DB-BD31-4B8C-83A1-F6EECF244321}">
                <p14:modId xmlns:p14="http://schemas.microsoft.com/office/powerpoint/2010/main" val="3969228426"/>
              </p:ext>
            </p:extLst>
          </p:nvPr>
        </p:nvGraphicFramePr>
        <p:xfrm>
          <a:off x="3414712" y="19183"/>
          <a:ext cx="5607793" cy="5143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0812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11D3-7009-4B28-B974-D2AD9FDB6ED7}"/>
              </a:ext>
            </a:extLst>
          </p:cNvPr>
          <p:cNvSpPr>
            <a:spLocks noGrp="1"/>
          </p:cNvSpPr>
          <p:nvPr>
            <p:ph type="title"/>
          </p:nvPr>
        </p:nvSpPr>
        <p:spPr>
          <a:xfrm>
            <a:off x="0" y="1301141"/>
            <a:ext cx="3293119" cy="2541218"/>
          </a:xfrm>
        </p:spPr>
        <p:txBody>
          <a:bodyPr>
            <a:normAutofit/>
          </a:bodyPr>
          <a:lstStyle/>
          <a:p>
            <a:r>
              <a:rPr lang="en-US" sz="3375" b="1" dirty="0">
                <a:solidFill>
                  <a:srgbClr val="FF0000"/>
                </a:solidFill>
              </a:rPr>
              <a:t>Data Analysis Techniques</a:t>
            </a:r>
          </a:p>
        </p:txBody>
      </p:sp>
      <p:sp>
        <p:nvSpPr>
          <p:cNvPr id="19" name="Content Placeholder 2">
            <a:extLst>
              <a:ext uri="{FF2B5EF4-FFF2-40B4-BE49-F238E27FC236}">
                <a16:creationId xmlns:a16="http://schemas.microsoft.com/office/drawing/2014/main" id="{7D46CEBD-131F-45AB-99D6-5FB7C432E0F3}"/>
              </a:ext>
            </a:extLst>
          </p:cNvPr>
          <p:cNvSpPr>
            <a:spLocks noGrp="1"/>
          </p:cNvSpPr>
          <p:nvPr>
            <p:ph idx="1"/>
          </p:nvPr>
        </p:nvSpPr>
        <p:spPr>
          <a:xfrm>
            <a:off x="3523318" y="50277"/>
            <a:ext cx="5543950" cy="5093223"/>
          </a:xfrm>
        </p:spPr>
        <p:txBody>
          <a:bodyPr anchor="ctr">
            <a:normAutofit fontScale="62500" lnSpcReduction="20000"/>
          </a:bodyPr>
          <a:lstStyle/>
          <a:p>
            <a:endParaRPr lang="en-US" b="1" dirty="0">
              <a:solidFill>
                <a:srgbClr val="FF0000"/>
              </a:solidFill>
            </a:endParaRPr>
          </a:p>
          <a:p>
            <a:r>
              <a:rPr lang="en-US" sz="3400" b="1" dirty="0"/>
              <a:t>Transcription of Interviews</a:t>
            </a:r>
          </a:p>
          <a:p>
            <a:r>
              <a:rPr lang="en-US" sz="3400" b="1" dirty="0"/>
              <a:t>Member Checking to ensure Accuracy</a:t>
            </a:r>
          </a:p>
          <a:p>
            <a:r>
              <a:rPr lang="en-US" sz="3400" b="1" dirty="0"/>
              <a:t>In-Depth Interviews: One-on-one, open-ended questions, flexible, follow-up questions to extend responses.  </a:t>
            </a:r>
          </a:p>
          <a:p>
            <a:r>
              <a:rPr lang="en-US" sz="3400" b="1" dirty="0"/>
              <a:t>Read and Re-read transcribed interviews     </a:t>
            </a:r>
          </a:p>
          <a:p>
            <a:r>
              <a:rPr lang="en-US" sz="3400" b="1" dirty="0"/>
              <a:t>Line by Line Coding</a:t>
            </a:r>
          </a:p>
          <a:p>
            <a:r>
              <a:rPr lang="en-US" sz="3400" b="1" dirty="0"/>
              <a:t>Transcribed interviews were entered into NVivo to identify emerging themes and understand the lived experiences of combat veterans (Creswell, 2016).</a:t>
            </a:r>
          </a:p>
          <a:p>
            <a:r>
              <a:rPr lang="en-US" sz="3400" b="1" dirty="0"/>
              <a:t>Researcher respected and protected the integrity of the perspectives of participants (</a:t>
            </a:r>
            <a:r>
              <a:rPr lang="en-US" sz="3400" b="1" dirty="0" err="1"/>
              <a:t>Dierckx</a:t>
            </a:r>
            <a:r>
              <a:rPr lang="en-US" sz="3400" b="1" dirty="0"/>
              <a:t> de </a:t>
            </a:r>
            <a:r>
              <a:rPr lang="en-US" sz="3400" b="1" dirty="0" err="1"/>
              <a:t>Casterlé</a:t>
            </a:r>
            <a:r>
              <a:rPr lang="en-US" sz="3400" b="1" dirty="0"/>
              <a:t>, </a:t>
            </a:r>
            <a:r>
              <a:rPr lang="en-US" sz="3400" b="1" dirty="0" err="1"/>
              <a:t>Gastmans</a:t>
            </a:r>
            <a:r>
              <a:rPr lang="en-US" sz="3400" b="1" dirty="0"/>
              <a:t>, Bryon, and Denier, 2012). </a:t>
            </a:r>
          </a:p>
          <a:p>
            <a:endParaRPr lang="en-US" b="1" dirty="0"/>
          </a:p>
          <a:p>
            <a:endParaRPr lang="en-US" sz="1350" dirty="0">
              <a:solidFill>
                <a:srgbClr val="000000"/>
              </a:solidFill>
            </a:endParaRPr>
          </a:p>
        </p:txBody>
      </p:sp>
    </p:spTree>
    <p:extLst>
      <p:ext uri="{BB962C8B-B14F-4D97-AF65-F5344CB8AC3E}">
        <p14:creationId xmlns:p14="http://schemas.microsoft.com/office/powerpoint/2010/main" val="117956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11D3-7009-4B28-B974-D2AD9FDB6ED7}"/>
              </a:ext>
            </a:extLst>
          </p:cNvPr>
          <p:cNvSpPr>
            <a:spLocks noGrp="1"/>
          </p:cNvSpPr>
          <p:nvPr>
            <p:ph type="title"/>
          </p:nvPr>
        </p:nvSpPr>
        <p:spPr>
          <a:xfrm>
            <a:off x="1" y="1393980"/>
            <a:ext cx="4377690" cy="1956687"/>
          </a:xfrm>
        </p:spPr>
        <p:txBody>
          <a:bodyPr>
            <a:normAutofit/>
          </a:bodyPr>
          <a:lstStyle/>
          <a:p>
            <a:pPr algn="l"/>
            <a:r>
              <a:rPr lang="en-US" sz="2700" b="1" dirty="0">
                <a:solidFill>
                  <a:srgbClr val="FF0000"/>
                </a:solidFill>
              </a:rPr>
              <a:t>    </a:t>
            </a:r>
            <a:r>
              <a:rPr lang="en-US" b="1" dirty="0">
                <a:solidFill>
                  <a:srgbClr val="FF0000"/>
                </a:solidFill>
              </a:rPr>
              <a:t>Findings of the 	    			Study</a:t>
            </a:r>
            <a:endParaRPr lang="en-US" sz="2700" b="1" dirty="0">
              <a:solidFill>
                <a:srgbClr val="FF0000"/>
              </a:solidFill>
            </a:endParaRPr>
          </a:p>
        </p:txBody>
      </p:sp>
      <p:sp>
        <p:nvSpPr>
          <p:cNvPr id="19" name="Content Placeholder 2">
            <a:extLst>
              <a:ext uri="{FF2B5EF4-FFF2-40B4-BE49-F238E27FC236}">
                <a16:creationId xmlns:a16="http://schemas.microsoft.com/office/drawing/2014/main" id="{7D46CEBD-131F-45AB-99D6-5FB7C432E0F3}"/>
              </a:ext>
            </a:extLst>
          </p:cNvPr>
          <p:cNvSpPr>
            <a:spLocks noGrp="1"/>
          </p:cNvSpPr>
          <p:nvPr>
            <p:ph idx="1"/>
          </p:nvPr>
        </p:nvSpPr>
        <p:spPr>
          <a:xfrm>
            <a:off x="4568949" y="0"/>
            <a:ext cx="4377690" cy="5143500"/>
          </a:xfrm>
        </p:spPr>
        <p:txBody>
          <a:bodyPr anchor="ctr">
            <a:normAutofit/>
          </a:bodyPr>
          <a:lstStyle/>
          <a:p>
            <a:pPr marL="1285875" lvl="5" indent="0">
              <a:buNone/>
            </a:pPr>
            <a:r>
              <a:rPr lang="en-US" sz="4000" b="1" dirty="0">
                <a:solidFill>
                  <a:schemeClr val="bg1"/>
                </a:solidFill>
              </a:rPr>
              <a:t>Themes</a:t>
            </a:r>
          </a:p>
          <a:p>
            <a:r>
              <a:rPr lang="en-US" sz="2400" b="1" dirty="0">
                <a:solidFill>
                  <a:schemeClr val="bg1"/>
                </a:solidFill>
              </a:rPr>
              <a:t>Depression</a:t>
            </a:r>
          </a:p>
          <a:p>
            <a:r>
              <a:rPr lang="en-US" sz="2400" b="1" dirty="0">
                <a:solidFill>
                  <a:schemeClr val="bg1"/>
                </a:solidFill>
              </a:rPr>
              <a:t>Self-Medication</a:t>
            </a:r>
          </a:p>
          <a:p>
            <a:r>
              <a:rPr lang="en-US" sz="2400" b="1" dirty="0">
                <a:solidFill>
                  <a:schemeClr val="bg1"/>
                </a:solidFill>
              </a:rPr>
              <a:t>Loss of Identity</a:t>
            </a:r>
          </a:p>
          <a:p>
            <a:r>
              <a:rPr lang="en-US" sz="2400" b="1" dirty="0">
                <a:solidFill>
                  <a:schemeClr val="bg1"/>
                </a:solidFill>
              </a:rPr>
              <a:t>PTSD</a:t>
            </a:r>
          </a:p>
          <a:p>
            <a:r>
              <a:rPr lang="en-US" sz="2400" b="1" dirty="0">
                <a:solidFill>
                  <a:schemeClr val="bg1"/>
                </a:solidFill>
              </a:rPr>
              <a:t>Suicidal Ideation</a:t>
            </a:r>
          </a:p>
          <a:p>
            <a:r>
              <a:rPr lang="en-US" sz="2400" b="1" dirty="0">
                <a:solidFill>
                  <a:schemeClr val="bg1"/>
                </a:solidFill>
              </a:rPr>
              <a:t>Education</a:t>
            </a:r>
          </a:p>
          <a:p>
            <a:r>
              <a:rPr lang="en-US" sz="2400" b="1" dirty="0">
                <a:solidFill>
                  <a:schemeClr val="bg1"/>
                </a:solidFill>
              </a:rPr>
              <a:t>Waste of Time</a:t>
            </a:r>
          </a:p>
          <a:p>
            <a:r>
              <a:rPr lang="en-US" sz="2400" b="1" dirty="0">
                <a:solidFill>
                  <a:schemeClr val="bg1"/>
                </a:solidFill>
              </a:rPr>
              <a:t>Ignorance and Discrimination</a:t>
            </a:r>
            <a:endParaRPr lang="en-US" sz="2000" dirty="0">
              <a:solidFill>
                <a:schemeClr val="bg1"/>
              </a:solidFill>
            </a:endParaRPr>
          </a:p>
        </p:txBody>
      </p:sp>
    </p:spTree>
    <p:extLst>
      <p:ext uri="{BB962C8B-B14F-4D97-AF65-F5344CB8AC3E}">
        <p14:creationId xmlns:p14="http://schemas.microsoft.com/office/powerpoint/2010/main" val="1833344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11D3-7009-4B28-B974-D2AD9FDB6ED7}"/>
              </a:ext>
            </a:extLst>
          </p:cNvPr>
          <p:cNvSpPr>
            <a:spLocks noGrp="1"/>
          </p:cNvSpPr>
          <p:nvPr>
            <p:ph type="title"/>
          </p:nvPr>
        </p:nvSpPr>
        <p:spPr>
          <a:xfrm>
            <a:off x="151868" y="1795472"/>
            <a:ext cx="3819057" cy="2335314"/>
          </a:xfrm>
        </p:spPr>
        <p:txBody>
          <a:bodyPr>
            <a:normAutofit/>
          </a:bodyPr>
          <a:lstStyle/>
          <a:p>
            <a:r>
              <a:rPr lang="en-US" sz="3600" b="1" dirty="0">
                <a:solidFill>
                  <a:srgbClr val="FF0000"/>
                </a:solidFill>
              </a:rPr>
              <a:t>Recommendations</a:t>
            </a:r>
            <a:br>
              <a:rPr lang="en-US" sz="3600" b="1" dirty="0">
                <a:solidFill>
                  <a:srgbClr val="FF0000"/>
                </a:solidFill>
              </a:rPr>
            </a:br>
            <a:r>
              <a:rPr lang="en-US" sz="3600" b="1" dirty="0">
                <a:solidFill>
                  <a:srgbClr val="FF0000"/>
                </a:solidFill>
              </a:rPr>
              <a:t> For Future Study</a:t>
            </a:r>
          </a:p>
        </p:txBody>
      </p:sp>
      <p:sp>
        <p:nvSpPr>
          <p:cNvPr id="19" name="Content Placeholder 2">
            <a:extLst>
              <a:ext uri="{FF2B5EF4-FFF2-40B4-BE49-F238E27FC236}">
                <a16:creationId xmlns:a16="http://schemas.microsoft.com/office/drawing/2014/main" id="{7D46CEBD-131F-45AB-99D6-5FB7C432E0F3}"/>
              </a:ext>
            </a:extLst>
          </p:cNvPr>
          <p:cNvSpPr>
            <a:spLocks noGrp="1"/>
          </p:cNvSpPr>
          <p:nvPr>
            <p:ph idx="1"/>
          </p:nvPr>
        </p:nvSpPr>
        <p:spPr>
          <a:xfrm>
            <a:off x="4340311" y="57151"/>
            <a:ext cx="4651820" cy="5034914"/>
          </a:xfrm>
        </p:spPr>
        <p:txBody>
          <a:bodyPr anchor="ctr">
            <a:normAutofit/>
          </a:bodyPr>
          <a:lstStyle/>
          <a:p>
            <a:pPr lvl="0"/>
            <a:r>
              <a:rPr lang="en-US" sz="2800" b="1" dirty="0">
                <a:solidFill>
                  <a:schemeClr val="bg1"/>
                </a:solidFill>
                <a:latin typeface="Times New Roman" panose="02020603050405020304" pitchFamily="18" charset="0"/>
                <a:ea typeface="Times New Roman" panose="02020603050405020304" pitchFamily="18" charset="0"/>
              </a:rPr>
              <a:t>Conduct a similar study with female combat veterans</a:t>
            </a:r>
          </a:p>
          <a:p>
            <a:pPr lvl="0"/>
            <a:r>
              <a:rPr lang="en-US" sz="2800" b="1" dirty="0">
                <a:solidFill>
                  <a:schemeClr val="bg1"/>
                </a:solidFill>
                <a:latin typeface="Times New Roman" panose="02020603050405020304" pitchFamily="18" charset="0"/>
                <a:ea typeface="Times New Roman" panose="02020603050405020304" pitchFamily="18" charset="0"/>
              </a:rPr>
              <a:t>Conduct a similar study with an even number of non-commissioned and commissioned officers</a:t>
            </a:r>
          </a:p>
          <a:p>
            <a:pPr lvl="0"/>
            <a:r>
              <a:rPr lang="en-US" sz="2800" b="1" dirty="0">
                <a:solidFill>
                  <a:schemeClr val="bg1"/>
                </a:solidFill>
                <a:latin typeface="Times New Roman" panose="02020603050405020304" pitchFamily="18" charset="0"/>
                <a:ea typeface="Times New Roman" panose="02020603050405020304" pitchFamily="18" charset="0"/>
              </a:rPr>
              <a:t> Conduct a similar study in the Northeast, Southeast, Northwest, and Southwest sections of the USA</a:t>
            </a:r>
          </a:p>
          <a:p>
            <a:pPr marL="1285875" lvl="5" indent="0">
              <a:buNone/>
            </a:pPr>
            <a:endParaRPr lang="en-US" sz="1800" b="1" dirty="0">
              <a:solidFill>
                <a:srgbClr val="FF0000"/>
              </a:solidFill>
            </a:endParaRPr>
          </a:p>
        </p:txBody>
      </p:sp>
    </p:spTree>
    <p:extLst>
      <p:ext uri="{BB962C8B-B14F-4D97-AF65-F5344CB8AC3E}">
        <p14:creationId xmlns:p14="http://schemas.microsoft.com/office/powerpoint/2010/main" val="3073767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3035" y="1868925"/>
            <a:ext cx="6172200" cy="1405651"/>
          </a:xfrm>
        </p:spPr>
        <p:txBody>
          <a:bodyPr>
            <a:normAutofit/>
          </a:bodyPr>
          <a:lstStyle/>
          <a:p>
            <a:r>
              <a:rPr lang="en-US" sz="4950" dirty="0"/>
              <a:t>Questions?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6557F-E354-4A12-A94C-3CFCF0CBEB91}"/>
              </a:ext>
            </a:extLst>
          </p:cNvPr>
          <p:cNvSpPr>
            <a:spLocks noGrp="1"/>
          </p:cNvSpPr>
          <p:nvPr>
            <p:ph type="title"/>
          </p:nvPr>
        </p:nvSpPr>
        <p:spPr>
          <a:xfrm>
            <a:off x="1394691" y="53318"/>
            <a:ext cx="6429144" cy="480417"/>
          </a:xfrm>
        </p:spPr>
        <p:txBody>
          <a:bodyPr>
            <a:normAutofit fontScale="90000"/>
          </a:bodyPr>
          <a:lstStyle/>
          <a:p>
            <a:pPr algn="ctr"/>
            <a:r>
              <a:rPr lang="en-US" sz="3000" b="1" dirty="0">
                <a:solidFill>
                  <a:srgbClr val="FF0000"/>
                </a:solidFill>
              </a:rPr>
              <a:t>References</a:t>
            </a:r>
          </a:p>
        </p:txBody>
      </p:sp>
      <p:sp>
        <p:nvSpPr>
          <p:cNvPr id="3" name="Content Placeholder 2">
            <a:extLst>
              <a:ext uri="{FF2B5EF4-FFF2-40B4-BE49-F238E27FC236}">
                <a16:creationId xmlns:a16="http://schemas.microsoft.com/office/drawing/2014/main" id="{91ED7F55-F7C1-4F30-9EA3-3F241F4B2910}"/>
              </a:ext>
            </a:extLst>
          </p:cNvPr>
          <p:cNvSpPr>
            <a:spLocks noGrp="1"/>
          </p:cNvSpPr>
          <p:nvPr>
            <p:ph idx="1"/>
          </p:nvPr>
        </p:nvSpPr>
        <p:spPr>
          <a:xfrm>
            <a:off x="-63944" y="533735"/>
            <a:ext cx="9207944" cy="4446579"/>
          </a:xfrm>
        </p:spPr>
        <p:txBody>
          <a:bodyPr>
            <a:normAutofit fontScale="25000" lnSpcReduction="20000"/>
          </a:bodyPr>
          <a:lstStyle/>
          <a:p>
            <a:pPr marL="0" indent="-457200">
              <a:buNone/>
            </a:pPr>
            <a:r>
              <a:rPr lang="en-US" sz="4600" dirty="0"/>
              <a:t>Ahern, J., Worthen, M., Masters, J., Lippman, S. A., Ozer, E. J., &amp; Moos, R. (2015). The challenges of Afghanistan and Iraq veterans’ transition                                    	from military to civilian life and approaches to reconnection.</a:t>
            </a:r>
            <a:r>
              <a:rPr lang="en-US" sz="4600" i="1" dirty="0"/>
              <a:t> </a:t>
            </a:r>
            <a:r>
              <a:rPr lang="en-US" sz="4600" i="1" dirty="0" err="1"/>
              <a:t>PloS</a:t>
            </a:r>
            <a:r>
              <a:rPr lang="en-US" sz="4600" i="1" dirty="0"/>
              <a:t> One, 10</a:t>
            </a:r>
            <a:r>
              <a:rPr lang="en-US" sz="4600" dirty="0"/>
              <a:t>(7), e0128599-e0128599, 1-13.</a:t>
            </a:r>
          </a:p>
          <a:p>
            <a:pPr marL="0" indent="-457200">
              <a:buNone/>
            </a:pPr>
            <a:r>
              <a:rPr lang="en-US" sz="4600" dirty="0"/>
              <a:t>Combs, H. L., Berry, D. T. R., Pape, T., Babcock-</a:t>
            </a:r>
            <a:r>
              <a:rPr lang="en-US" sz="4600" dirty="0" err="1"/>
              <a:t>Parziale</a:t>
            </a:r>
            <a:r>
              <a:rPr lang="en-US" sz="4600" dirty="0"/>
              <a:t>, J., Smith, B., </a:t>
            </a:r>
            <a:r>
              <a:rPr lang="en-US" sz="4600" dirty="0" err="1"/>
              <a:t>Schleenbaker</a:t>
            </a:r>
            <a:r>
              <a:rPr lang="en-US" sz="4600" dirty="0"/>
              <a:t>, R., . . . High, W. M. (2015). The effects of mild traumatic 	brain injury, post-traumatic stress disorder, and combined mild traumatic brain Injury/Post-traumatic stress disorder on returning 	veterans.</a:t>
            </a:r>
            <a:r>
              <a:rPr lang="en-US" sz="4600" i="1" dirty="0"/>
              <a:t> Journal of Neurotrauma, 32</a:t>
            </a:r>
            <a:r>
              <a:rPr lang="en-US" sz="4600" dirty="0"/>
              <a:t>(13), 956-966. </a:t>
            </a:r>
          </a:p>
          <a:p>
            <a:pPr marL="0" indent="-457200">
              <a:buNone/>
            </a:pPr>
            <a:r>
              <a:rPr lang="en-US" sz="4600" dirty="0"/>
              <a:t>Creswell, J. (2016). Research design: Qualitative, quantitative, mixed methods approaches.  Sage Publications.</a:t>
            </a:r>
          </a:p>
          <a:p>
            <a:pPr marL="0" indent="-457200">
              <a:buNone/>
            </a:pPr>
            <a:r>
              <a:rPr lang="en-US" sz="4600" dirty="0">
                <a:latin typeface="Times New Roman" panose="02020603050405020304" pitchFamily="18" charset="0"/>
                <a:cs typeface="Times New Roman" panose="02020603050405020304" pitchFamily="18" charset="0"/>
              </a:rPr>
              <a:t>Creswell, J. (2018). </a:t>
            </a:r>
            <a:r>
              <a:rPr lang="en-US" sz="4600" i="1" dirty="0">
                <a:latin typeface="Times New Roman" panose="02020603050405020304" pitchFamily="18" charset="0"/>
                <a:cs typeface="Times New Roman" panose="02020603050405020304" pitchFamily="18" charset="0"/>
              </a:rPr>
              <a:t>Research Design: Qualitative, Quantitative, and Mixed Methods Approaches </a:t>
            </a:r>
            <a:r>
              <a:rPr lang="en-US" sz="4600" dirty="0">
                <a:latin typeface="Times New Roman" panose="02020603050405020304" pitchFamily="18" charset="0"/>
                <a:cs typeface="Times New Roman" panose="02020603050405020304" pitchFamily="18" charset="0"/>
              </a:rPr>
              <a:t>(5th ed.).  Sage Publications.</a:t>
            </a:r>
          </a:p>
          <a:p>
            <a:pPr marL="0" indent="-457200">
              <a:buNone/>
            </a:pPr>
            <a:r>
              <a:rPr lang="en-US" sz="4600" dirty="0" err="1"/>
              <a:t>Dierckx</a:t>
            </a:r>
            <a:r>
              <a:rPr lang="en-US" sz="4600" dirty="0"/>
              <a:t> de </a:t>
            </a:r>
            <a:r>
              <a:rPr lang="en-US" sz="4600" dirty="0" err="1"/>
              <a:t>Casterlé</a:t>
            </a:r>
            <a:r>
              <a:rPr lang="en-US" sz="4600" dirty="0"/>
              <a:t>, B., </a:t>
            </a:r>
            <a:r>
              <a:rPr lang="en-US" sz="4600" dirty="0" err="1"/>
              <a:t>Gastmans</a:t>
            </a:r>
            <a:r>
              <a:rPr lang="en-US" sz="4600" dirty="0"/>
              <a:t>, C., Bryon, E., &amp; Denier, Y. (2012). QUAGOL: A guide for qualitative data analysis.</a:t>
            </a:r>
            <a:r>
              <a:rPr lang="en-US" sz="4600" i="1" dirty="0"/>
              <a:t> International Journal of 	Nursing Studies, 49</a:t>
            </a:r>
            <a:r>
              <a:rPr lang="en-US" sz="4600" dirty="0"/>
              <a:t>(3), 360-371.</a:t>
            </a:r>
          </a:p>
          <a:p>
            <a:pPr marL="0" indent="-457200">
              <a:buNone/>
            </a:pPr>
            <a:r>
              <a:rPr lang="en-US" sz="4600" dirty="0" err="1"/>
              <a:t>Elbogen</a:t>
            </a:r>
            <a:r>
              <a:rPr lang="en-US" sz="4600" dirty="0"/>
              <a:t>, E. B., Johnson, S. C., Wagner, H. R., Sullivan, C., Taft, C. T., &amp; Beckham, J. C. (2014). Violent behavior and post-traumatic stress 	disorder in US Iraq and Afghanistan veterans. </a:t>
            </a:r>
            <a:r>
              <a:rPr lang="en-US" sz="4600" i="1" dirty="0"/>
              <a:t>The British Journal of Psychiatry</a:t>
            </a:r>
            <a:r>
              <a:rPr lang="en-US" sz="4600" dirty="0"/>
              <a:t>, </a:t>
            </a:r>
            <a:r>
              <a:rPr lang="en-US" sz="4600" i="1" dirty="0"/>
              <a:t>204</a:t>
            </a:r>
            <a:r>
              <a:rPr lang="en-US" sz="4600" dirty="0"/>
              <a:t>(5), 368-375.</a:t>
            </a:r>
          </a:p>
          <a:p>
            <a:pPr marL="0" indent="-457200">
              <a:buNone/>
            </a:pPr>
            <a:r>
              <a:rPr lang="en-US" sz="4600" dirty="0" err="1"/>
              <a:t>Kafle</a:t>
            </a:r>
            <a:r>
              <a:rPr lang="en-US" sz="4600" dirty="0"/>
              <a:t>, N. P. (2013). Hermeneutic phenomenological research method simplified. </a:t>
            </a:r>
            <a:r>
              <a:rPr lang="en-US" sz="4600" i="1" dirty="0"/>
              <a:t>Bodhi: An Interdisciplinary Journal</a:t>
            </a:r>
            <a:r>
              <a:rPr lang="en-US" sz="4600" dirty="0"/>
              <a:t>, </a:t>
            </a:r>
            <a:r>
              <a:rPr lang="en-US" sz="4600" i="1" dirty="0"/>
              <a:t>5</a:t>
            </a:r>
            <a:r>
              <a:rPr lang="en-US" sz="4600" dirty="0"/>
              <a:t>(1), 181–200. </a:t>
            </a:r>
          </a:p>
          <a:p>
            <a:pPr marL="0" indent="-457200">
              <a:buNone/>
            </a:pPr>
            <a:r>
              <a:rPr lang="en-US" sz="4600" dirty="0"/>
              <a:t>Kato, L., Jinkerson, J. D., Holland, S. C., &amp; Soper, H. V. (2016). From combat zones to the classroom: Transitional adjustment in OEF/OIF 	student veterans.</a:t>
            </a:r>
            <a:r>
              <a:rPr lang="en-US" sz="4600" i="1" dirty="0"/>
              <a:t> The Qualitative Report, 21</a:t>
            </a:r>
            <a:r>
              <a:rPr lang="en-US" sz="4600" dirty="0"/>
              <a:t>(11), 2131-2147.</a:t>
            </a:r>
          </a:p>
          <a:p>
            <a:pPr marL="0" indent="-457200">
              <a:buNone/>
            </a:pPr>
            <a:r>
              <a:rPr lang="en-US" sz="4600" dirty="0"/>
              <a:t>McAllister, C. P., Mackey, J. D., Hackney, K. J., &amp; </a:t>
            </a:r>
            <a:r>
              <a:rPr lang="en-US" sz="4600" dirty="0" err="1"/>
              <a:t>Perrewé</a:t>
            </a:r>
            <a:r>
              <a:rPr lang="en-US" sz="4600" dirty="0"/>
              <a:t>, P. L. (2015). From combat to khakis: An exploratory examination of job stress with 	veterans.  </a:t>
            </a:r>
            <a:r>
              <a:rPr lang="en-US" sz="4600" i="1" dirty="0"/>
              <a:t>Military Psychology, 27</a:t>
            </a:r>
            <a:r>
              <a:rPr lang="en-US" sz="4600" dirty="0"/>
              <a:t>(2), 93-107.</a:t>
            </a:r>
          </a:p>
          <a:p>
            <a:pPr marL="0" indent="-457200">
              <a:buNone/>
            </a:pPr>
            <a:r>
              <a:rPr lang="en-US" sz="4600" dirty="0" err="1"/>
              <a:t>Minnis</a:t>
            </a:r>
            <a:r>
              <a:rPr lang="en-US" sz="4600" dirty="0"/>
              <a:t>, S. E. (2017). Preface: Veterans in career transition and employment.</a:t>
            </a:r>
            <a:r>
              <a:rPr lang="en-US" sz="4600" i="1" dirty="0"/>
              <a:t> Advances in Developing Human Resources, 19</a:t>
            </a:r>
            <a:r>
              <a:rPr lang="en-US" sz="4600" dirty="0"/>
              <a:t>(1), 3-5.</a:t>
            </a:r>
          </a:p>
          <a:p>
            <a:pPr marL="0" indent="-457200">
              <a:buNone/>
            </a:pPr>
            <a:r>
              <a:rPr lang="en-US" sz="4600" dirty="0"/>
              <a:t>Moustakas, C. (1994). </a:t>
            </a:r>
            <a:r>
              <a:rPr lang="en-US" sz="4600" i="1" dirty="0"/>
              <a:t>Phenomenological Research Methods </a:t>
            </a:r>
            <a:r>
              <a:rPr lang="en-US" sz="4600" dirty="0"/>
              <a:t>(1st ed.).  Sage Publications.</a:t>
            </a:r>
          </a:p>
          <a:p>
            <a:pPr marL="0" indent="-457200">
              <a:buNone/>
            </a:pPr>
            <a:r>
              <a:rPr lang="en-US" sz="4600" dirty="0"/>
              <a:t>Patton, M. Q.  (2015). Qualitative research &amp; evaluation methods: Integrating theory and practice (4th ed.).   Sage Publications.</a:t>
            </a:r>
          </a:p>
          <a:p>
            <a:pPr marL="0" indent="-457200">
              <a:buNone/>
            </a:pPr>
            <a:r>
              <a:rPr lang="en-US" sz="4600" dirty="0"/>
              <a:t>Purcell, N., Koenig, C. J., Bosch, J., &amp; </a:t>
            </a:r>
            <a:r>
              <a:rPr lang="en-US" sz="4600" dirty="0" err="1"/>
              <a:t>Maguen</a:t>
            </a:r>
            <a:r>
              <a:rPr lang="en-US" sz="4600" dirty="0"/>
              <a:t>, S. (2016). Veterans’ perspectives on the psychosocial impact of killing in war.</a:t>
            </a:r>
            <a:r>
              <a:rPr lang="en-US" sz="4600" i="1" dirty="0"/>
              <a:t> The Counseling 	Psychologist, 44</a:t>
            </a:r>
            <a:r>
              <a:rPr lang="en-US" sz="4600" dirty="0"/>
              <a:t>(7), 1062-1099.</a:t>
            </a:r>
          </a:p>
          <a:p>
            <a:pPr marL="0" indent="-457200">
              <a:buNone/>
            </a:pPr>
            <a:r>
              <a:rPr lang="en-US" sz="4600" dirty="0" err="1"/>
              <a:t>Reger</a:t>
            </a:r>
            <a:r>
              <a:rPr lang="en-US" sz="4600" dirty="0"/>
              <a:t>, M. A., </a:t>
            </a:r>
            <a:r>
              <a:rPr lang="en-US" sz="4600" dirty="0" err="1"/>
              <a:t>Smolenski</a:t>
            </a:r>
            <a:r>
              <a:rPr lang="en-US" sz="4600" dirty="0"/>
              <a:t>, D. J., </a:t>
            </a:r>
            <a:r>
              <a:rPr lang="en-US" sz="4600" dirty="0" err="1"/>
              <a:t>Skopp</a:t>
            </a:r>
            <a:r>
              <a:rPr lang="en-US" sz="4600" dirty="0"/>
              <a:t>, N. A., Metzger-</a:t>
            </a:r>
            <a:r>
              <a:rPr lang="en-US" sz="4600" dirty="0" err="1"/>
              <a:t>Abamukang</a:t>
            </a:r>
            <a:r>
              <a:rPr lang="en-US" sz="4600" dirty="0"/>
              <a:t>, M. J., Kang, H. K., </a:t>
            </a:r>
            <a:r>
              <a:rPr lang="en-US" sz="4600" dirty="0" err="1"/>
              <a:t>Bullman</a:t>
            </a:r>
            <a:r>
              <a:rPr lang="en-US" sz="4600" dirty="0"/>
              <a:t>, T. A., Perdue, S., &amp; </a:t>
            </a:r>
            <a:r>
              <a:rPr lang="en-US" sz="4600" dirty="0" err="1"/>
              <a:t>Gahm</a:t>
            </a:r>
            <a:r>
              <a:rPr lang="en-US" sz="4600" dirty="0"/>
              <a:t>, G. A. (2015). Risk of 	suicide among US military service members following Operation Enduring Freedom or Operation Iraqi Freedom deployment and 	separation from the US military. </a:t>
            </a:r>
            <a:r>
              <a:rPr lang="en-US" sz="4600" i="1" dirty="0"/>
              <a:t>JAMA Psychiatry</a:t>
            </a:r>
            <a:r>
              <a:rPr lang="en-US" sz="4600" dirty="0"/>
              <a:t>, </a:t>
            </a:r>
            <a:r>
              <a:rPr lang="en-US" sz="4600" i="1" dirty="0"/>
              <a:t>72</a:t>
            </a:r>
            <a:r>
              <a:rPr lang="en-US" sz="4600" dirty="0"/>
              <a:t>(6), 561-569.</a:t>
            </a:r>
          </a:p>
          <a:p>
            <a:pPr marL="0" indent="-457200">
              <a:buNone/>
            </a:pPr>
            <a:r>
              <a:rPr lang="en-US" sz="4600" dirty="0"/>
              <a:t>Sayer, N. A., Carlson, K. F., &amp; Frazier, P. A. (2014). Reintegration challenges in U.S. service members and veterans following </a:t>
            </a:r>
            <a:r>
              <a:rPr lang="en-US" sz="4600"/>
              <a:t>combat       	deployment</a:t>
            </a:r>
            <a:r>
              <a:rPr lang="en-US" sz="4600" dirty="0"/>
              <a:t>.</a:t>
            </a:r>
            <a:r>
              <a:rPr lang="en-US" sz="4600" i="1" dirty="0"/>
              <a:t> Social Issues and Policy Review, 8</a:t>
            </a:r>
            <a:r>
              <a:rPr lang="en-US" sz="4600" dirty="0"/>
              <a:t>(1), 33-73.</a:t>
            </a:r>
          </a:p>
          <a:p>
            <a:pPr marL="0" indent="0">
              <a:buNone/>
            </a:pPr>
            <a:endParaRPr lang="en-US" dirty="0"/>
          </a:p>
        </p:txBody>
      </p:sp>
    </p:spTree>
    <p:extLst>
      <p:ext uri="{BB962C8B-B14F-4D97-AF65-F5344CB8AC3E}">
        <p14:creationId xmlns:p14="http://schemas.microsoft.com/office/powerpoint/2010/main" val="535328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274"/>
            <a:ext cx="9079107" cy="2977033"/>
          </a:xfrm>
        </p:spPr>
        <p:txBody>
          <a:bodyPr>
            <a:normAutofit fontScale="90000"/>
          </a:bodyPr>
          <a:lstStyle/>
          <a:p>
            <a:pPr algn="l"/>
            <a:r>
              <a:rPr lang="en-US" dirty="0"/>
              <a:t>                           </a:t>
            </a:r>
            <a:br>
              <a:rPr lang="en-US" dirty="0"/>
            </a:br>
            <a:r>
              <a:rPr lang="en-US" dirty="0"/>
              <a:t>                          My Backstory</a:t>
            </a:r>
            <a:br>
              <a:rPr lang="en-US" dirty="0"/>
            </a:br>
            <a:r>
              <a:rPr lang="en-US" sz="3000" dirty="0"/>
              <a:t>Served in the United States Air Force 1979-2005</a:t>
            </a:r>
            <a:br>
              <a:rPr lang="en-US" sz="3000" dirty="0"/>
            </a:br>
            <a:r>
              <a:rPr lang="en-US" sz="3000" dirty="0"/>
              <a:t>Director, Military Affairs at Saint Leo University</a:t>
            </a:r>
            <a:br>
              <a:rPr lang="en-US" sz="3000" dirty="0"/>
            </a:br>
            <a:r>
              <a:rPr lang="en-US" sz="3000" dirty="0"/>
              <a:t>Three Generations of Service in the Air Force</a:t>
            </a:r>
            <a:br>
              <a:rPr lang="en-US" dirty="0"/>
            </a:br>
            <a:br>
              <a:rPr lang="en-US" dirty="0"/>
            </a:br>
            <a:endParaRPr lang="en-US" dirty="0"/>
          </a:p>
        </p:txBody>
      </p:sp>
      <p:sp>
        <p:nvSpPr>
          <p:cNvPr id="14" name="Subtitle 13">
            <a:extLst>
              <a:ext uri="{FF2B5EF4-FFF2-40B4-BE49-F238E27FC236}">
                <a16:creationId xmlns:a16="http://schemas.microsoft.com/office/drawing/2014/main" id="{8F811310-B528-4E05-91F2-67889AD94C3C}"/>
              </a:ext>
            </a:extLst>
          </p:cNvPr>
          <p:cNvSpPr>
            <a:spLocks noGrp="1"/>
          </p:cNvSpPr>
          <p:nvPr>
            <p:ph type="subTitle" idx="1"/>
          </p:nvPr>
        </p:nvSpPr>
        <p:spPr/>
        <p:txBody>
          <a:bodyPr/>
          <a:lstStyle/>
          <a:p>
            <a:endParaRPr lang="en-US"/>
          </a:p>
        </p:txBody>
      </p:sp>
      <p:pic>
        <p:nvPicPr>
          <p:cNvPr id="7" name="Content Placeholder 6">
            <a:extLst>
              <a:ext uri="{FF2B5EF4-FFF2-40B4-BE49-F238E27FC236}">
                <a16:creationId xmlns:a16="http://schemas.microsoft.com/office/drawing/2014/main" id="{6C778162-964C-4492-AABB-17C0934740AA}"/>
              </a:ext>
            </a:extLst>
          </p:cNvPr>
          <p:cNvPicPr>
            <a:picLocks noGrp="1" noChangeAspect="1"/>
          </p:cNvPicPr>
          <p:nvPr>
            <p:ph idx="4294967295"/>
          </p:nvPr>
        </p:nvPicPr>
        <p:blipFill>
          <a:blip r:embed="rId2"/>
          <a:stretch>
            <a:fillRect/>
          </a:stretch>
        </p:blipFill>
        <p:spPr>
          <a:xfrm>
            <a:off x="0" y="2218173"/>
            <a:ext cx="2378719" cy="2914650"/>
          </a:xfrm>
        </p:spPr>
      </p:pic>
      <p:pic>
        <p:nvPicPr>
          <p:cNvPr id="9" name="Picture 8" descr="A picture containing person, standing, posing, group&#10;&#10;Description automatically generated">
            <a:extLst>
              <a:ext uri="{FF2B5EF4-FFF2-40B4-BE49-F238E27FC236}">
                <a16:creationId xmlns:a16="http://schemas.microsoft.com/office/drawing/2014/main" id="{6DB00E9D-1FC1-4C94-9328-1FFB16FDBB1E}"/>
              </a:ext>
            </a:extLst>
          </p:cNvPr>
          <p:cNvPicPr>
            <a:picLocks noChangeAspect="1"/>
          </p:cNvPicPr>
          <p:nvPr/>
        </p:nvPicPr>
        <p:blipFill>
          <a:blip r:embed="rId3"/>
          <a:stretch>
            <a:fillRect/>
          </a:stretch>
        </p:blipFill>
        <p:spPr>
          <a:xfrm>
            <a:off x="4572000" y="2228851"/>
            <a:ext cx="2193280" cy="2914649"/>
          </a:xfrm>
          <a:prstGeom prst="rect">
            <a:avLst/>
          </a:prstGeom>
        </p:spPr>
      </p:pic>
      <p:pic>
        <p:nvPicPr>
          <p:cNvPr id="11" name="Picture 10">
            <a:extLst>
              <a:ext uri="{FF2B5EF4-FFF2-40B4-BE49-F238E27FC236}">
                <a16:creationId xmlns:a16="http://schemas.microsoft.com/office/drawing/2014/main" id="{26CED936-14D9-4231-B68E-F6357C6299F5}"/>
              </a:ext>
            </a:extLst>
          </p:cNvPr>
          <p:cNvPicPr>
            <a:picLocks noChangeAspect="1"/>
          </p:cNvPicPr>
          <p:nvPr/>
        </p:nvPicPr>
        <p:blipFill>
          <a:blip r:embed="rId4"/>
          <a:stretch>
            <a:fillRect/>
          </a:stretch>
        </p:blipFill>
        <p:spPr>
          <a:xfrm>
            <a:off x="2318935" y="2228851"/>
            <a:ext cx="2253064" cy="2971083"/>
          </a:xfrm>
          <a:prstGeom prst="rect">
            <a:avLst/>
          </a:prstGeom>
        </p:spPr>
      </p:pic>
      <p:pic>
        <p:nvPicPr>
          <p:cNvPr id="13" name="Picture 12">
            <a:extLst>
              <a:ext uri="{FF2B5EF4-FFF2-40B4-BE49-F238E27FC236}">
                <a16:creationId xmlns:a16="http://schemas.microsoft.com/office/drawing/2014/main" id="{D37EFFED-8298-438E-A52E-570F3B36109A}"/>
              </a:ext>
            </a:extLst>
          </p:cNvPr>
          <p:cNvPicPr>
            <a:picLocks noChangeAspect="1"/>
          </p:cNvPicPr>
          <p:nvPr/>
        </p:nvPicPr>
        <p:blipFill>
          <a:blip r:embed="rId5"/>
          <a:stretch>
            <a:fillRect/>
          </a:stretch>
        </p:blipFill>
        <p:spPr>
          <a:xfrm flipH="1">
            <a:off x="6765282" y="2228850"/>
            <a:ext cx="2313823" cy="2914650"/>
          </a:xfrm>
          <a:prstGeom prst="rect">
            <a:avLst/>
          </a:prstGeom>
        </p:spPr>
      </p:pic>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5EC5-8203-4C9B-942A-7DFFBC07695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DCFF865F-AF34-4592-8C9A-2541DBC119E1}"/>
              </a:ext>
            </a:extLst>
          </p:cNvPr>
          <p:cNvSpPr>
            <a:spLocks noGrp="1"/>
          </p:cNvSpPr>
          <p:nvPr>
            <p:ph idx="1"/>
          </p:nvPr>
        </p:nvSpPr>
        <p:spPr>
          <a:xfrm>
            <a:off x="11190" y="1136207"/>
            <a:ext cx="9132810" cy="3943349"/>
          </a:xfrm>
        </p:spPr>
        <p:txBody>
          <a:bodyPr>
            <a:normAutofit fontScale="92500" lnSpcReduction="10000"/>
          </a:bodyPr>
          <a:lstStyle/>
          <a:p>
            <a:r>
              <a:rPr lang="en-US" dirty="0">
                <a:latin typeface="Times New Roman" panose="02020603050405020304" pitchFamily="18" charset="0"/>
                <a:ea typeface="Calibri" panose="020F0502020204030204" pitchFamily="34" charset="0"/>
              </a:rPr>
              <a:t>The purpose of this research was to explore and understand the difficulties and barriers that thousands of combat veterans have encountered in their reintegration into society and the civilian workforce. These difficulties and barriers have resulted in the inability of civilian organizations to capitalize on the extensive leadership skills, talents, and abilities of combat veterans.  The Transition Assistance Program (TAP) is of little help to veterans.</a:t>
            </a:r>
            <a:endParaRPr lang="en-US" dirty="0"/>
          </a:p>
          <a:p>
            <a:endParaRPr lang="en-US" dirty="0"/>
          </a:p>
        </p:txBody>
      </p:sp>
    </p:spTree>
    <p:extLst>
      <p:ext uri="{BB962C8B-B14F-4D97-AF65-F5344CB8AC3E}">
        <p14:creationId xmlns:p14="http://schemas.microsoft.com/office/powerpoint/2010/main" val="451861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63C53-C51D-42D1-A0EA-BE3D0FC83383}"/>
              </a:ext>
            </a:extLst>
          </p:cNvPr>
          <p:cNvSpPr>
            <a:spLocks noGrp="1"/>
          </p:cNvSpPr>
          <p:nvPr>
            <p:ph type="title"/>
          </p:nvPr>
        </p:nvSpPr>
        <p:spPr>
          <a:xfrm>
            <a:off x="401995" y="1413164"/>
            <a:ext cx="2398755" cy="2317172"/>
          </a:xfrm>
          <a:prstGeom prst="ellipse">
            <a:avLst/>
          </a:prstGeom>
          <a:solidFill>
            <a:srgbClr val="FF0000"/>
          </a:solidFill>
          <a:ln w="174625" cmpd="thinThick">
            <a:solidFill>
              <a:srgbClr val="262626"/>
            </a:solidFill>
          </a:ln>
        </p:spPr>
        <p:txBody>
          <a:bodyPr anchor="ctr">
            <a:normAutofit/>
          </a:bodyPr>
          <a:lstStyle/>
          <a:p>
            <a:pPr algn="ctr"/>
            <a:r>
              <a:rPr lang="en-US" sz="2250" b="1" dirty="0">
                <a:solidFill>
                  <a:srgbClr val="FFFFFF"/>
                </a:solidFill>
              </a:rPr>
              <a:t>Unique Challenges</a:t>
            </a:r>
          </a:p>
        </p:txBody>
      </p:sp>
      <p:graphicFrame>
        <p:nvGraphicFramePr>
          <p:cNvPr id="5" name="Content Placeholder 2">
            <a:extLst>
              <a:ext uri="{FF2B5EF4-FFF2-40B4-BE49-F238E27FC236}">
                <a16:creationId xmlns:a16="http://schemas.microsoft.com/office/drawing/2014/main" id="{4B419F51-D2D0-4CF1-ADF0-3FF03F15D173}"/>
              </a:ext>
            </a:extLst>
          </p:cNvPr>
          <p:cNvGraphicFramePr>
            <a:graphicFrameLocks noGrp="1"/>
          </p:cNvGraphicFramePr>
          <p:nvPr>
            <p:ph idx="1"/>
          </p:nvPr>
        </p:nvGraphicFramePr>
        <p:xfrm>
          <a:off x="3414712" y="485775"/>
          <a:ext cx="4586288" cy="45891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670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36E8-758D-494E-BBCE-97A3189609F0}"/>
              </a:ext>
            </a:extLst>
          </p:cNvPr>
          <p:cNvSpPr>
            <a:spLocks noGrp="1"/>
          </p:cNvSpPr>
          <p:nvPr>
            <p:ph type="title"/>
          </p:nvPr>
        </p:nvSpPr>
        <p:spPr>
          <a:xfrm>
            <a:off x="2469568" y="380347"/>
            <a:ext cx="5955995" cy="956084"/>
          </a:xfrm>
        </p:spPr>
        <p:txBody>
          <a:bodyPr anchor="b">
            <a:normAutofit/>
          </a:bodyPr>
          <a:lstStyle/>
          <a:p>
            <a:r>
              <a:rPr lang="en-US" sz="4800" b="1" dirty="0">
                <a:solidFill>
                  <a:srgbClr val="FF0000"/>
                </a:solidFill>
              </a:rPr>
              <a:t>Loss of Identity</a:t>
            </a:r>
          </a:p>
        </p:txBody>
      </p:sp>
      <p:pic>
        <p:nvPicPr>
          <p:cNvPr id="7" name="Graphic 6" descr="Fingerprint">
            <a:extLst>
              <a:ext uri="{FF2B5EF4-FFF2-40B4-BE49-F238E27FC236}">
                <a16:creationId xmlns:a16="http://schemas.microsoft.com/office/drawing/2014/main" id="{464AC402-C625-45C6-8CF4-01629B6508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0859" y="1454610"/>
            <a:ext cx="2084393" cy="2234280"/>
          </a:xfrm>
          <a:prstGeom prst="rect">
            <a:avLst/>
          </a:prstGeom>
        </p:spPr>
      </p:pic>
      <p:sp>
        <p:nvSpPr>
          <p:cNvPr id="15" name="Content Placeholder 2">
            <a:extLst>
              <a:ext uri="{FF2B5EF4-FFF2-40B4-BE49-F238E27FC236}">
                <a16:creationId xmlns:a16="http://schemas.microsoft.com/office/drawing/2014/main" id="{79E7BD2B-4CDC-4357-8EC8-52C545ECE19D}"/>
              </a:ext>
            </a:extLst>
          </p:cNvPr>
          <p:cNvSpPr>
            <a:spLocks noGrp="1"/>
          </p:cNvSpPr>
          <p:nvPr>
            <p:ph idx="1"/>
          </p:nvPr>
        </p:nvSpPr>
        <p:spPr>
          <a:xfrm>
            <a:off x="3180677" y="1825692"/>
            <a:ext cx="5694758" cy="2861407"/>
          </a:xfrm>
        </p:spPr>
        <p:txBody>
          <a:bodyPr>
            <a:normAutofit lnSpcReduction="10000"/>
          </a:bodyPr>
          <a:lstStyle/>
          <a:p>
            <a:r>
              <a:rPr lang="en-US" sz="2400" b="1" dirty="0"/>
              <a:t>Millions of combat veterans are struggling with the loss of their identity.</a:t>
            </a:r>
          </a:p>
          <a:p>
            <a:r>
              <a:rPr lang="en-US" sz="2400" b="1" dirty="0"/>
              <a:t>Confused about who they are.</a:t>
            </a:r>
          </a:p>
          <a:p>
            <a:r>
              <a:rPr lang="en-US" sz="2400" b="1" dirty="0"/>
              <a:t>Impact of deployment.</a:t>
            </a:r>
          </a:p>
          <a:p>
            <a:r>
              <a:rPr lang="en-US" sz="2400" b="1" dirty="0"/>
              <a:t>Where do they fit in (McAllister, Hackney, and </a:t>
            </a:r>
            <a:r>
              <a:rPr lang="en-US" sz="2400" b="1" dirty="0" err="1"/>
              <a:t>Perrewe</a:t>
            </a:r>
            <a:r>
              <a:rPr lang="en-US" sz="2400" b="1" dirty="0"/>
              <a:t>, 2015)?</a:t>
            </a:r>
          </a:p>
        </p:txBody>
      </p:sp>
    </p:spTree>
    <p:extLst>
      <p:ext uri="{BB962C8B-B14F-4D97-AF65-F5344CB8AC3E}">
        <p14:creationId xmlns:p14="http://schemas.microsoft.com/office/powerpoint/2010/main" val="244797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8A04B-1647-4D60-8766-B32A9D726CEB}"/>
              </a:ext>
            </a:extLst>
          </p:cNvPr>
          <p:cNvSpPr>
            <a:spLocks noGrp="1"/>
          </p:cNvSpPr>
          <p:nvPr>
            <p:ph type="title"/>
          </p:nvPr>
        </p:nvSpPr>
        <p:spPr>
          <a:xfrm>
            <a:off x="1614488" y="3753497"/>
            <a:ext cx="4544068" cy="1105885"/>
          </a:xfrm>
        </p:spPr>
        <p:txBody>
          <a:bodyPr>
            <a:normAutofit/>
          </a:bodyPr>
          <a:lstStyle/>
          <a:p>
            <a:r>
              <a:rPr lang="en-US" sz="6600" b="1" dirty="0">
                <a:solidFill>
                  <a:srgbClr val="FF0000"/>
                </a:solidFill>
              </a:rPr>
              <a:t>Suicide</a:t>
            </a:r>
            <a:r>
              <a:rPr lang="en-US" sz="3600" b="1" dirty="0">
                <a:solidFill>
                  <a:srgbClr val="FF0000"/>
                </a:solidFill>
              </a:rPr>
              <a:t> </a:t>
            </a:r>
          </a:p>
        </p:txBody>
      </p:sp>
      <p:graphicFrame>
        <p:nvGraphicFramePr>
          <p:cNvPr id="5" name="Content Placeholder 2">
            <a:extLst>
              <a:ext uri="{FF2B5EF4-FFF2-40B4-BE49-F238E27FC236}">
                <a16:creationId xmlns:a16="http://schemas.microsoft.com/office/drawing/2014/main" id="{A41142D3-CCED-4BB6-B661-5E862B84B41E}"/>
              </a:ext>
            </a:extLst>
          </p:cNvPr>
          <p:cNvGraphicFramePr>
            <a:graphicFrameLocks noGrp="1"/>
          </p:cNvGraphicFramePr>
          <p:nvPr>
            <p:ph idx="1"/>
            <p:extLst>
              <p:ext uri="{D42A27DB-BD31-4B8C-83A1-F6EECF244321}">
                <p14:modId xmlns:p14="http://schemas.microsoft.com/office/powerpoint/2010/main" val="4262261133"/>
              </p:ext>
            </p:extLst>
          </p:nvPr>
        </p:nvGraphicFramePr>
        <p:xfrm>
          <a:off x="440871" y="188727"/>
          <a:ext cx="8262257" cy="3136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descr="A picture containing clothing, person&#10;&#10;Description automatically generated">
            <a:extLst>
              <a:ext uri="{FF2B5EF4-FFF2-40B4-BE49-F238E27FC236}">
                <a16:creationId xmlns:a16="http://schemas.microsoft.com/office/drawing/2014/main" id="{406AA473-333E-46C9-A50C-539C2BE08E04}"/>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6372226" y="4370184"/>
            <a:ext cx="1628775" cy="590778"/>
          </a:xfrm>
          <a:prstGeom prst="rect">
            <a:avLst/>
          </a:prstGeom>
        </p:spPr>
      </p:pic>
      <p:sp>
        <p:nvSpPr>
          <p:cNvPr id="9" name="TextBox 8">
            <a:extLst>
              <a:ext uri="{FF2B5EF4-FFF2-40B4-BE49-F238E27FC236}">
                <a16:creationId xmlns:a16="http://schemas.microsoft.com/office/drawing/2014/main" id="{2FC7BECF-2165-40F5-A715-79717CC27D50}"/>
              </a:ext>
            </a:extLst>
          </p:cNvPr>
          <p:cNvSpPr txBox="1"/>
          <p:nvPr/>
        </p:nvSpPr>
        <p:spPr>
          <a:xfrm>
            <a:off x="6332220" y="4978227"/>
            <a:ext cx="1668781" cy="248017"/>
          </a:xfrm>
          <a:prstGeom prst="rect">
            <a:avLst/>
          </a:prstGeom>
          <a:noFill/>
        </p:spPr>
        <p:txBody>
          <a:bodyPr wrap="square" rtlCol="0">
            <a:spAutoFit/>
          </a:bodyPr>
          <a:lstStyle/>
          <a:p>
            <a:pPr defTabSz="257175">
              <a:defRPr/>
            </a:pPr>
            <a:r>
              <a:rPr lang="en-US" sz="506" dirty="0">
                <a:solidFill>
                  <a:prstClr val="white"/>
                </a:solidFill>
                <a:latin typeface="Calibri" panose="020F0502020204030204"/>
                <a:hlinkClick r:id="rId8" tooltip="https://www.gottrouble.com/divorce-emotional-upset-loss-of-spiritual-identity/"/>
              </a:rPr>
              <a:t>This Photo</a:t>
            </a:r>
            <a:r>
              <a:rPr lang="en-US" sz="506" dirty="0">
                <a:solidFill>
                  <a:prstClr val="white"/>
                </a:solidFill>
                <a:latin typeface="Calibri" panose="020F0502020204030204"/>
              </a:rPr>
              <a:t> by Unknown Author is licensed under </a:t>
            </a:r>
            <a:r>
              <a:rPr lang="en-US" sz="506" dirty="0">
                <a:solidFill>
                  <a:prstClr val="white"/>
                </a:solidFill>
                <a:latin typeface="Calibri" panose="020F0502020204030204"/>
                <a:hlinkClick r:id="rId9" tooltip="https://creativecommons.org/licenses/by-nd/3.0/"/>
              </a:rPr>
              <a:t>CC BY-ND</a:t>
            </a:r>
            <a:endParaRPr lang="en-US" sz="506" dirty="0">
              <a:solidFill>
                <a:prstClr val="white"/>
              </a:solidFill>
              <a:latin typeface="Calibri" panose="020F0502020204030204"/>
            </a:endParaRPr>
          </a:p>
        </p:txBody>
      </p:sp>
    </p:spTree>
    <p:extLst>
      <p:ext uri="{BB962C8B-B14F-4D97-AF65-F5344CB8AC3E}">
        <p14:creationId xmlns:p14="http://schemas.microsoft.com/office/powerpoint/2010/main" val="1856805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40691-1D2E-454C-89A3-54C26113237E}"/>
              </a:ext>
            </a:extLst>
          </p:cNvPr>
          <p:cNvSpPr>
            <a:spLocks noGrp="1"/>
          </p:cNvSpPr>
          <p:nvPr>
            <p:ph type="title"/>
          </p:nvPr>
        </p:nvSpPr>
        <p:spPr>
          <a:xfrm>
            <a:off x="0" y="1058021"/>
            <a:ext cx="3640016" cy="2871788"/>
          </a:xfrm>
          <a:prstGeom prst="ellipse">
            <a:avLst/>
          </a:prstGeom>
        </p:spPr>
        <p:txBody>
          <a:bodyPr>
            <a:normAutofit/>
          </a:bodyPr>
          <a:lstStyle/>
          <a:p>
            <a:r>
              <a:rPr lang="en-US" sz="2800" b="1" dirty="0">
                <a:solidFill>
                  <a:srgbClr val="FF0000"/>
                </a:solidFill>
              </a:rPr>
              <a:t>Post-Traumatic Stress Disorder (PTSD)</a:t>
            </a:r>
          </a:p>
        </p:txBody>
      </p:sp>
      <p:graphicFrame>
        <p:nvGraphicFramePr>
          <p:cNvPr id="13" name="Content Placeholder 2">
            <a:extLst>
              <a:ext uri="{FF2B5EF4-FFF2-40B4-BE49-F238E27FC236}">
                <a16:creationId xmlns:a16="http://schemas.microsoft.com/office/drawing/2014/main" id="{4798A666-45F8-4EE2-9DE2-78CACFCC2051}"/>
              </a:ext>
            </a:extLst>
          </p:cNvPr>
          <p:cNvGraphicFramePr>
            <a:graphicFrameLocks noGrp="1"/>
          </p:cNvGraphicFramePr>
          <p:nvPr>
            <p:ph idx="1"/>
            <p:extLst>
              <p:ext uri="{D42A27DB-BD31-4B8C-83A1-F6EECF244321}">
                <p14:modId xmlns:p14="http://schemas.microsoft.com/office/powerpoint/2010/main" val="3153917188"/>
              </p:ext>
            </p:extLst>
          </p:nvPr>
        </p:nvGraphicFramePr>
        <p:xfrm>
          <a:off x="4031548" y="176508"/>
          <a:ext cx="4984564" cy="49669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379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90A1-8D40-4B6B-91D8-DAC18DD13869}"/>
              </a:ext>
            </a:extLst>
          </p:cNvPr>
          <p:cNvSpPr>
            <a:spLocks noGrp="1"/>
          </p:cNvSpPr>
          <p:nvPr>
            <p:ph type="title"/>
          </p:nvPr>
        </p:nvSpPr>
        <p:spPr>
          <a:xfrm>
            <a:off x="2825836" y="357365"/>
            <a:ext cx="5192749" cy="817904"/>
          </a:xfrm>
        </p:spPr>
        <p:txBody>
          <a:bodyPr>
            <a:normAutofit/>
          </a:bodyPr>
          <a:lstStyle/>
          <a:p>
            <a:r>
              <a:rPr lang="en-US" sz="4000" b="1" dirty="0">
                <a:solidFill>
                  <a:schemeClr val="bg1"/>
                </a:solidFill>
              </a:rPr>
              <a:t>Traumatic Brain Injury</a:t>
            </a:r>
          </a:p>
        </p:txBody>
      </p:sp>
      <p:pic>
        <p:nvPicPr>
          <p:cNvPr id="7" name="Graphic 6" descr="Brain">
            <a:extLst>
              <a:ext uri="{FF2B5EF4-FFF2-40B4-BE49-F238E27FC236}">
                <a16:creationId xmlns:a16="http://schemas.microsoft.com/office/drawing/2014/main" id="{B12FD73C-9910-4FA3-B173-DBD247E0635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0117" y="1559300"/>
            <a:ext cx="2652413" cy="2481964"/>
          </a:xfrm>
          <a:prstGeom prst="rect">
            <a:avLst/>
          </a:prstGeom>
        </p:spPr>
      </p:pic>
      <p:sp>
        <p:nvSpPr>
          <p:cNvPr id="16" name="Content Placeholder 2">
            <a:extLst>
              <a:ext uri="{FF2B5EF4-FFF2-40B4-BE49-F238E27FC236}">
                <a16:creationId xmlns:a16="http://schemas.microsoft.com/office/drawing/2014/main" id="{FEA31A2F-47D1-4B2D-A5D3-6F79810C2EB8}"/>
              </a:ext>
            </a:extLst>
          </p:cNvPr>
          <p:cNvSpPr>
            <a:spLocks noGrp="1"/>
          </p:cNvSpPr>
          <p:nvPr>
            <p:ph idx="1"/>
          </p:nvPr>
        </p:nvSpPr>
        <p:spPr>
          <a:xfrm>
            <a:off x="4377382" y="1377315"/>
            <a:ext cx="4478870" cy="3549015"/>
          </a:xfrm>
        </p:spPr>
        <p:txBody>
          <a:bodyPr anchor="ctr">
            <a:normAutofit fontScale="85000" lnSpcReduction="10000"/>
          </a:bodyPr>
          <a:lstStyle/>
          <a:p>
            <a:r>
              <a:rPr lang="en-US" b="1" dirty="0">
                <a:solidFill>
                  <a:schemeClr val="bg1"/>
                </a:solidFill>
              </a:rPr>
              <a:t>Signature injury.</a:t>
            </a:r>
          </a:p>
          <a:p>
            <a:r>
              <a:rPr lang="en-US" b="1" dirty="0">
                <a:solidFill>
                  <a:schemeClr val="bg1"/>
                </a:solidFill>
              </a:rPr>
              <a:t>Memory loss.</a:t>
            </a:r>
          </a:p>
          <a:p>
            <a:r>
              <a:rPr lang="en-US" b="1" dirty="0">
                <a:solidFill>
                  <a:schemeClr val="bg1"/>
                </a:solidFill>
              </a:rPr>
              <a:t>Cognitive and physical injuries (</a:t>
            </a:r>
            <a:r>
              <a:rPr lang="en-US" b="1" dirty="0">
                <a:solidFill>
                  <a:schemeClr val="bg1"/>
                </a:solidFill>
                <a:latin typeface="Times New Roman" panose="02020603050405020304" pitchFamily="18" charset="0"/>
                <a:ea typeface="Times New Roman" panose="02020603050405020304" pitchFamily="18" charset="0"/>
              </a:rPr>
              <a:t>Combs, Berry, Pape, Babcock-</a:t>
            </a:r>
            <a:r>
              <a:rPr lang="en-US" b="1" dirty="0" err="1">
                <a:solidFill>
                  <a:schemeClr val="bg1"/>
                </a:solidFill>
                <a:latin typeface="Times New Roman" panose="02020603050405020304" pitchFamily="18" charset="0"/>
                <a:ea typeface="Times New Roman" panose="02020603050405020304" pitchFamily="18" charset="0"/>
              </a:rPr>
              <a:t>Parziale</a:t>
            </a:r>
            <a:r>
              <a:rPr lang="en-US" b="1" dirty="0">
                <a:solidFill>
                  <a:schemeClr val="bg1"/>
                </a:solidFill>
                <a:latin typeface="Times New Roman" panose="02020603050405020304" pitchFamily="18" charset="0"/>
                <a:ea typeface="Times New Roman" panose="02020603050405020304" pitchFamily="18" charset="0"/>
              </a:rPr>
              <a:t>, Smith, </a:t>
            </a:r>
            <a:r>
              <a:rPr lang="en-US" b="1" dirty="0" err="1">
                <a:solidFill>
                  <a:schemeClr val="bg1"/>
                </a:solidFill>
                <a:latin typeface="Times New Roman" panose="02020603050405020304" pitchFamily="18" charset="0"/>
                <a:ea typeface="Times New Roman" panose="02020603050405020304" pitchFamily="18" charset="0"/>
              </a:rPr>
              <a:t>Schleenbaker</a:t>
            </a:r>
            <a:r>
              <a:rPr lang="en-US" b="1" dirty="0">
                <a:solidFill>
                  <a:schemeClr val="bg1"/>
                </a:solidFill>
                <a:latin typeface="Times New Roman" panose="02020603050405020304" pitchFamily="18" charset="0"/>
                <a:ea typeface="Times New Roman" panose="02020603050405020304" pitchFamily="18" charset="0"/>
              </a:rPr>
              <a:t>, </a:t>
            </a:r>
            <a:r>
              <a:rPr lang="en-US" b="1" dirty="0" err="1">
                <a:solidFill>
                  <a:schemeClr val="bg1"/>
                </a:solidFill>
                <a:latin typeface="Times New Roman" panose="02020603050405020304" pitchFamily="18" charset="0"/>
                <a:ea typeface="Times New Roman" panose="02020603050405020304" pitchFamily="18" charset="0"/>
              </a:rPr>
              <a:t>Shandera</a:t>
            </a:r>
            <a:r>
              <a:rPr lang="en-US" b="1" dirty="0">
                <a:solidFill>
                  <a:schemeClr val="bg1"/>
                </a:solidFill>
                <a:latin typeface="Times New Roman" panose="02020603050405020304" pitchFamily="18" charset="0"/>
                <a:ea typeface="Times New Roman" panose="02020603050405020304" pitchFamily="18" charset="0"/>
              </a:rPr>
              <a:t>-Ochsner, Harp, and High, 2015). </a:t>
            </a:r>
            <a:r>
              <a:rPr lang="en-US" b="1" dirty="0">
                <a:solidFill>
                  <a:schemeClr val="bg1"/>
                </a:solidFill>
              </a:rPr>
              <a:t> </a:t>
            </a:r>
          </a:p>
        </p:txBody>
      </p:sp>
    </p:spTree>
    <p:extLst>
      <p:ext uri="{BB962C8B-B14F-4D97-AF65-F5344CB8AC3E}">
        <p14:creationId xmlns:p14="http://schemas.microsoft.com/office/powerpoint/2010/main" val="230895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B79-E3DE-4784-ADBC-7EB873D65AAA}"/>
              </a:ext>
            </a:extLst>
          </p:cNvPr>
          <p:cNvSpPr>
            <a:spLocks noGrp="1"/>
          </p:cNvSpPr>
          <p:nvPr>
            <p:ph type="title"/>
          </p:nvPr>
        </p:nvSpPr>
        <p:spPr>
          <a:xfrm>
            <a:off x="1143001" y="1185119"/>
            <a:ext cx="2800350" cy="2773264"/>
          </a:xfrm>
        </p:spPr>
        <p:txBody>
          <a:bodyPr>
            <a:normAutofit/>
          </a:bodyPr>
          <a:lstStyle/>
          <a:p>
            <a:pPr algn="r"/>
            <a:r>
              <a:rPr lang="en-US" sz="4725" b="1" dirty="0">
                <a:solidFill>
                  <a:srgbClr val="FF0000"/>
                </a:solidFill>
              </a:rPr>
              <a:t>Research             Questions</a:t>
            </a:r>
          </a:p>
        </p:txBody>
      </p:sp>
      <p:sp>
        <p:nvSpPr>
          <p:cNvPr id="17" name="Content Placeholder 2">
            <a:extLst>
              <a:ext uri="{FF2B5EF4-FFF2-40B4-BE49-F238E27FC236}">
                <a16:creationId xmlns:a16="http://schemas.microsoft.com/office/drawing/2014/main" id="{0E2D68AF-C56B-4ABD-9245-AB32CB832907}"/>
              </a:ext>
            </a:extLst>
          </p:cNvPr>
          <p:cNvSpPr>
            <a:spLocks noGrp="1"/>
          </p:cNvSpPr>
          <p:nvPr>
            <p:ph idx="1"/>
          </p:nvPr>
        </p:nvSpPr>
        <p:spPr>
          <a:xfrm>
            <a:off x="3895471" y="228600"/>
            <a:ext cx="4105529" cy="4874895"/>
          </a:xfrm>
        </p:spPr>
        <p:txBody>
          <a:bodyPr anchor="ctr">
            <a:normAutofit fontScale="70000" lnSpcReduction="20000"/>
          </a:bodyPr>
          <a:lstStyle/>
          <a:p>
            <a:r>
              <a:rPr lang="en-US" b="1" dirty="0"/>
              <a:t>RQ1.  What were the lived experiences of combat veterans as they transitioned from military service to civilian employment? </a:t>
            </a:r>
          </a:p>
          <a:p>
            <a:r>
              <a:rPr lang="en-US" b="1" dirty="0"/>
              <a:t>RQ2.  What were the challenges and difficulties that combat veterans experienced when seeking civilian employment?</a:t>
            </a:r>
          </a:p>
          <a:p>
            <a:r>
              <a:rPr lang="en-US" b="1" dirty="0"/>
              <a:t>RQ3.  What perceptions do human resource managers have about combat veterans and their transferable skills?</a:t>
            </a:r>
          </a:p>
          <a:p>
            <a:endParaRPr lang="en-US" sz="1350" dirty="0"/>
          </a:p>
        </p:txBody>
      </p:sp>
    </p:spTree>
    <p:extLst>
      <p:ext uri="{BB962C8B-B14F-4D97-AF65-F5344CB8AC3E}">
        <p14:creationId xmlns:p14="http://schemas.microsoft.com/office/powerpoint/2010/main" val="3501684048"/>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1306</Words>
  <Application>Microsoft Office PowerPoint</Application>
  <PresentationFormat>On-screen Show (16:9)</PresentationFormat>
  <Paragraphs>87</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vt:lpstr>
      <vt:lpstr>Times New Roman</vt:lpstr>
      <vt:lpstr>Office Theme</vt:lpstr>
      <vt:lpstr>Battlefield to the Civilian Workforce Dr. Frank Hernandez Jr.</vt:lpstr>
      <vt:lpstr>                                                      My Backstory Served in the United States Air Force 1979-2005 Director, Military Affairs at Saint Leo University Three Generations of Service in the Air Force  </vt:lpstr>
      <vt:lpstr>Background</vt:lpstr>
      <vt:lpstr>Unique Challenges</vt:lpstr>
      <vt:lpstr>Loss of Identity</vt:lpstr>
      <vt:lpstr>Suicide </vt:lpstr>
      <vt:lpstr>Post-Traumatic Stress Disorder (PTSD)</vt:lpstr>
      <vt:lpstr>Traumatic Brain Injury</vt:lpstr>
      <vt:lpstr>Research             Questions</vt:lpstr>
      <vt:lpstr>Purpose and Meaning</vt:lpstr>
      <vt:lpstr>Method and Design</vt:lpstr>
      <vt:lpstr>Data Analysis Techniques</vt:lpstr>
      <vt:lpstr>    Findings of the         Study</vt:lpstr>
      <vt:lpstr>Recommendations  For Future Study</vt:lpstr>
      <vt:lpstr>Questions?</vt:lpstr>
      <vt:lpstr>References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Frank and Rachel H</cp:lastModifiedBy>
  <cp:revision>11</cp:revision>
  <dcterms:created xsi:type="dcterms:W3CDTF">2014-11-10T20:35:24Z</dcterms:created>
  <dcterms:modified xsi:type="dcterms:W3CDTF">2021-03-21T21:02:26Z</dcterms:modified>
</cp:coreProperties>
</file>