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78" r:id="rId5"/>
    <p:sldId id="260" r:id="rId6"/>
    <p:sldId id="261" r:id="rId7"/>
    <p:sldId id="262" r:id="rId8"/>
    <p:sldId id="264" r:id="rId9"/>
    <p:sldId id="274" r:id="rId10"/>
    <p:sldId id="265" r:id="rId11"/>
    <p:sldId id="263" r:id="rId12"/>
    <p:sldId id="267" r:id="rId13"/>
    <p:sldId id="268" r:id="rId14"/>
    <p:sldId id="269" r:id="rId15"/>
    <p:sldId id="275" r:id="rId16"/>
    <p:sldId id="276" r:id="rId17"/>
    <p:sldId id="277" r:id="rId18"/>
    <p:sldId id="279" r:id="rId19"/>
    <p:sldId id="280" r:id="rId20"/>
    <p:sldId id="285" r:id="rId21"/>
    <p:sldId id="281" r:id="rId22"/>
    <p:sldId id="286" r:id="rId23"/>
    <p:sldId id="282" r:id="rId24"/>
    <p:sldId id="287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6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26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F0CD1-CAE6-B647-B51C-218C89D16219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15905-E702-3649-B459-2BFB6F21D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4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mystery story. Then a mystery series was born!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5905-E702-3649-B459-2BFB6F21DD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Doughboy (Soldiers) , Sailors, and Devil Dogs (Marines)  came home they introduced and spread the disease. Due to policies of President Wilson and local governments who created horrible conditions.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5905-E702-3649-B459-2BFB6F21DD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4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1918 St. Anne’s had 8000 parishioners. The town itself had a population of a little over 16000.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5905-E702-3649-B459-2BFB6F21DD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Berlin, NH  before they blew up the smokestacks.  You can see this in the video </a:t>
            </a:r>
            <a:r>
              <a:rPr lang="en-US" i="1" dirty="0"/>
              <a:t>The River’s Edge: An Oral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5905-E702-3649-B459-2BFB6F21DD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2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5905-E702-3649-B459-2BFB6F21DD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5905-E702-3649-B459-2BFB6F21DD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this sick lady was sleeping, many young parents did not survive. The Spanish influenza pandemic cause a terrible scar on the American psyche. It created untold numbers of orphans. Through Christian kindness there are stories of neighbors raised many of those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5905-E702-3649-B459-2BFB6F21DD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whole families would be horribly  sick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5905-E702-3649-B459-2BFB6F21DD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C9E2-D851-4E47-9774-A05993A78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10D1A-7333-EC4D-8982-B4809B902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9EB19-66EF-4D48-8DB0-A71416F6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D1501-4D1A-8540-BF31-E67D95B6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570D0-5AEB-1845-BA2C-96D2E56C7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A077-6917-8C4C-B179-DD3350D7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E2364-A6D9-A147-AF23-5FAD2AF17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50D7C-4921-5146-A367-2E00BE2F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7ABB-B4BA-1748-89BB-322D971B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0003-4745-A242-9DD5-4DA7799F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1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65463E-26C7-3A4F-AB61-82BCFF79D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5ACFD-4F3B-4F49-ADED-3B1F9F481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78CA5-B467-294C-A80E-E0D8C2B5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2BADF-30F6-6549-BBD8-4D4ED048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1AC7-7367-B14A-98F6-F5AA045C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5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EA13-A8D3-8D45-9BF0-06551820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1A8F8-51E1-274B-B949-8E79156F8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9F9ED-EADC-6241-AB7F-10787B83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B6B8-5A38-D242-A936-080F7637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6E8B-D007-394F-AB32-01792360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5C83-D4B0-CB47-BF6B-DA0C795E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14028-E7B9-E646-A0C5-2644DBC01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BCD41-C638-D349-8F47-0161C975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43585-4626-B646-97A0-7EF9533C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230A-6482-3F49-8DD6-00A7A84C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6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D5F5-A591-4F42-AA4B-4F7FC964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3D7AD-4AC1-B744-B939-43A148DA3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1F24C-D05C-D342-BCCA-7B68F120E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386A6-32F8-9F42-8CF8-F5A3D15C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E7B79-90C2-5B49-9582-948AC6A6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1A65F-AA49-A244-B66C-6E817964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0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DDB7-6832-E94E-B3FD-824E78F0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B3B12-4B6A-C54E-A97B-CA40DEEF6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60067-F8A2-C841-A19A-D821B3F9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408E4-5038-C945-BD56-3B983FF60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D2B81-85E1-2748-BA4D-EC2A3A74C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203D9-BD46-9A41-A986-5328301A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7183E-BCB9-8B4B-A8D3-C3B73890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3E9FD-D356-DF46-9BA0-A03A14FC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2123-90B0-F34A-B8F1-ED8DD85D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F0BE5-8F9F-2942-883B-E37FA923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A37D3-7F1A-614A-AF10-E3F1012F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F6577-0FFF-264E-9C09-63CF46E1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38CCB-6D63-6E4C-875B-CE271407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AFFCF-444F-054E-AF79-FD735938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DD4ED-E0C7-804D-843D-1F50689B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503A-11F2-1845-977B-0D26E3FC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D62D1-2403-8946-98EF-5DF75BC41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C03B4-87FB-1C4F-BD7D-E3042750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869E8-4997-FA4D-AF95-BC2B7780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9488B-FDFA-E546-8907-1C0200C2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5FACA-256A-3B4D-9A15-F1CFABDB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3E0F-D386-BE45-9A3B-65ABBA17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D9CD4-9D67-2E44-B0C2-9AD5D4374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2CA6F-FB31-3643-AB37-26EAA330B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CBFFB-5EB2-FC4B-8E72-C20B6269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2F2EC-5CBD-7E4E-83F8-76D42666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85E58-5FF1-1549-BB69-709C283D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CC1F2-85EF-7140-AD1A-4C51CE00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11432-6A5B-384A-9942-59367BF24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B2A7-1FB5-EB46-BAA7-FBDC43952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B50B-C6B2-C74E-AC52-AD34FE84169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7E4BE-73FF-8F4F-B89C-DF09A9878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2995C-A493-B24A-BEEE-8B9076A14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94B2-D46A-2F44-A6BB-01D4B3E93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man-standing-near-snow-field-1853354/?utm_content=attributionCopyText&amp;utm_medium=referral&amp;utm_source=pexels" TargetMode="External"/><Relationship Id="rId4" Type="http://schemas.openxmlformats.org/officeDocument/2006/relationships/hyperlink" Target="https://www.pexels.com/@tobias-bjorkli-706370?utm_content=attributionCopyText&amp;utm_medium=referral&amp;utm_source=pexel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niclingamerica.loc.gov/lccn/sn85058396/1916-01-29/ed-1/seq-17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8CFC-C82F-D548-A7A2-80A51A2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Liberty’s 2021 Research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7EBEE-6003-F842-87D3-93C0F105C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Mysteries: Research for a mystery set during the 1918 Spanish Flu in Northern New England.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 Mark A. Lawton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Sponsor and Research Mentor: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Tess Stockslager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3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AF50-58F7-6543-8096-91C0B85B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Anne’s Church, Berlin, NH</a:t>
            </a:r>
          </a:p>
        </p:txBody>
      </p:sp>
      <p:pic>
        <p:nvPicPr>
          <p:cNvPr id="5" name="Content Placeholder 4" descr="A picture containing text, outdoor, old, church&#10;&#10;Description automatically generated">
            <a:extLst>
              <a:ext uri="{FF2B5EF4-FFF2-40B4-BE49-F238E27FC236}">
                <a16:creationId xmlns:a16="http://schemas.microsoft.com/office/drawing/2014/main" id="{6486FA99-8DB5-2149-8EA2-3A19CB0F3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199" y="2006600"/>
            <a:ext cx="3953933" cy="373379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0D5E65-8AF8-0A47-9710-4782C5001633}"/>
              </a:ext>
            </a:extLst>
          </p:cNvPr>
          <p:cNvSpPr/>
          <p:nvPr/>
        </p:nvSpPr>
        <p:spPr>
          <a:xfrm>
            <a:off x="7399867" y="5929467"/>
            <a:ext cx="39539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is part of The Berlin &amp; Coos County Historical Society collection.</a:t>
            </a:r>
          </a:p>
        </p:txBody>
      </p:sp>
    </p:spTree>
    <p:extLst>
      <p:ext uri="{BB962C8B-B14F-4D97-AF65-F5344CB8AC3E}">
        <p14:creationId xmlns:p14="http://schemas.microsoft.com/office/powerpoint/2010/main" val="1669950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1B208-B52F-4843-BB42-403E4F27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Androscoggin River flows into Berlin, NH.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F23153-656B-BA48-8586-A7253A04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2727295"/>
            <a:ext cx="10905066" cy="2290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B7ED6E-0EC7-0047-BEFB-F15920A387D1}"/>
              </a:ext>
            </a:extLst>
          </p:cNvPr>
          <p:cNvSpPr txBox="1"/>
          <p:nvPr/>
        </p:nvSpPr>
        <p:spPr>
          <a:xfrm>
            <a:off x="7653867" y="5393267"/>
            <a:ext cx="3894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is part of The Berlin &amp; Coos County Historical Society collection.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8BE05-165B-904F-A152-54E64D2AA22D}"/>
              </a:ext>
            </a:extLst>
          </p:cNvPr>
          <p:cNvSpPr txBox="1"/>
          <p:nvPr/>
        </p:nvSpPr>
        <p:spPr>
          <a:xfrm>
            <a:off x="643468" y="1764212"/>
            <a:ext cx="1090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the rock islands in the middle of the river, the large smokestacks, and the famed Mount Washington.</a:t>
            </a:r>
          </a:p>
        </p:txBody>
      </p:sp>
    </p:spTree>
    <p:extLst>
      <p:ext uri="{BB962C8B-B14F-4D97-AF65-F5344CB8AC3E}">
        <p14:creationId xmlns:p14="http://schemas.microsoft.com/office/powerpoint/2010/main" val="279537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3588-25E6-154E-BA28-A1744BA5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 Card of downtown Berlin, NH </a:t>
            </a:r>
            <a:br>
              <a:rPr lang="en-US" dirty="0"/>
            </a:br>
            <a:r>
              <a:rPr lang="en-US" dirty="0"/>
              <a:t>Note the trolley rails.</a:t>
            </a:r>
          </a:p>
        </p:txBody>
      </p:sp>
      <p:pic>
        <p:nvPicPr>
          <p:cNvPr id="5" name="Content Placeholder 4" descr="A picture containing text, building, outdoor, ground&#10;&#10;Description automatically generated">
            <a:extLst>
              <a:ext uri="{FF2B5EF4-FFF2-40B4-BE49-F238E27FC236}">
                <a16:creationId xmlns:a16="http://schemas.microsoft.com/office/drawing/2014/main" id="{D64631A8-1370-BE43-8B5D-FE43D3D24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266" y="1722899"/>
            <a:ext cx="6002867" cy="37934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ED3837-6E26-444E-A353-BD25AA2DFE88}"/>
              </a:ext>
            </a:extLst>
          </p:cNvPr>
          <p:cNvSpPr txBox="1"/>
          <p:nvPr/>
        </p:nvSpPr>
        <p:spPr>
          <a:xfrm>
            <a:off x="4288366" y="5548588"/>
            <a:ext cx="3894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is part of The Berlin &amp; Coos County Historical Society collection.</a:t>
            </a:r>
          </a:p>
        </p:txBody>
      </p:sp>
    </p:spTree>
    <p:extLst>
      <p:ext uri="{BB962C8B-B14F-4D97-AF65-F5344CB8AC3E}">
        <p14:creationId xmlns:p14="http://schemas.microsoft.com/office/powerpoint/2010/main" val="13751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F783-B8B2-2348-89A5-234D6F33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1922 Downtown Berlin, NH.</a:t>
            </a:r>
            <a:br>
              <a:rPr lang="en-US" dirty="0"/>
            </a:br>
            <a:r>
              <a:rPr lang="en-US" dirty="0"/>
              <a:t>Note the different modes of transportation.</a:t>
            </a:r>
          </a:p>
        </p:txBody>
      </p:sp>
      <p:pic>
        <p:nvPicPr>
          <p:cNvPr id="5" name="Content Placeholder 4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2C30BFA1-1E06-7F4C-9876-4016FA7C4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0967" y="2147094"/>
            <a:ext cx="5190066" cy="3708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CDBEF-F58B-8348-9537-F6A8B2B76DE9}"/>
              </a:ext>
            </a:extLst>
          </p:cNvPr>
          <p:cNvSpPr txBox="1"/>
          <p:nvPr/>
        </p:nvSpPr>
        <p:spPr>
          <a:xfrm>
            <a:off x="4148667" y="5855494"/>
            <a:ext cx="3894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is part of The Berlin &amp; Coos County Historical Society collection.</a:t>
            </a:r>
          </a:p>
        </p:txBody>
      </p:sp>
    </p:spTree>
    <p:extLst>
      <p:ext uri="{BB962C8B-B14F-4D97-AF65-F5344CB8AC3E}">
        <p14:creationId xmlns:p14="http://schemas.microsoft.com/office/powerpoint/2010/main" val="348653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FE84-95B5-C54C-A824-D36EA549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1920 Map of downtown Berlin, NH</a:t>
            </a:r>
          </a:p>
        </p:txBody>
      </p:sp>
      <p:pic>
        <p:nvPicPr>
          <p:cNvPr id="5" name="Content Placeholder 4" descr="Berlin, NH Downtown Map 1920&#10;">
            <a:extLst>
              <a:ext uri="{FF2B5EF4-FFF2-40B4-BE49-F238E27FC236}">
                <a16:creationId xmlns:a16="http://schemas.microsoft.com/office/drawing/2014/main" id="{78A558F3-0300-EA47-BB74-808334075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8533" y="1690688"/>
            <a:ext cx="4707465" cy="41275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B77E98-BE3D-3844-A6BC-B1DDF840E3A4}"/>
              </a:ext>
            </a:extLst>
          </p:cNvPr>
          <p:cNvSpPr/>
          <p:nvPr/>
        </p:nvSpPr>
        <p:spPr>
          <a:xfrm>
            <a:off x="4317998" y="5818188"/>
            <a:ext cx="39285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is part of The Berlin &amp; Coos County Historical Society collection.</a:t>
            </a:r>
          </a:p>
        </p:txBody>
      </p:sp>
    </p:spTree>
    <p:extLst>
      <p:ext uri="{BB962C8B-B14F-4D97-AF65-F5344CB8AC3E}">
        <p14:creationId xmlns:p14="http://schemas.microsoft.com/office/powerpoint/2010/main" val="125838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33A1-3015-4D47-B155-DEB9B6ED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141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 Experience</a:t>
            </a:r>
          </a:p>
        </p:txBody>
      </p:sp>
      <p:pic>
        <p:nvPicPr>
          <p:cNvPr id="5" name="Content Placeholder 4" descr="A picture containing indoor, old, bedroom&#10;&#10;Description automatically generated">
            <a:extLst>
              <a:ext uri="{FF2B5EF4-FFF2-40B4-BE49-F238E27FC236}">
                <a16:creationId xmlns:a16="http://schemas.microsoft.com/office/drawing/2014/main" id="{3A7ADDA2-22D2-6E42-B6E9-2E41DDE9F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7636" y="1391026"/>
            <a:ext cx="5556727" cy="39285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A402B-9BEE-7145-A7CD-30AF1B322B7F}"/>
              </a:ext>
            </a:extLst>
          </p:cNvPr>
          <p:cNvSpPr txBox="1"/>
          <p:nvPr/>
        </p:nvSpPr>
        <p:spPr>
          <a:xfrm>
            <a:off x="5264959" y="5381363"/>
            <a:ext cx="1662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of Congress Photos</a:t>
            </a:r>
          </a:p>
        </p:txBody>
      </p:sp>
    </p:spTree>
    <p:extLst>
      <p:ext uri="{BB962C8B-B14F-4D97-AF65-F5344CB8AC3E}">
        <p14:creationId xmlns:p14="http://schemas.microsoft.com/office/powerpoint/2010/main" val="2361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969A-62E1-6B48-A0C8-09E49A8A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Human Experience</a:t>
            </a:r>
            <a:endParaRPr lang="en-US" dirty="0"/>
          </a:p>
        </p:txBody>
      </p:sp>
      <p:pic>
        <p:nvPicPr>
          <p:cNvPr id="5" name="Content Placeholder 4" descr="1918 flu father and child sleeping on a bed&#10;&#10;Description automatically generated with low confidence">
            <a:extLst>
              <a:ext uri="{FF2B5EF4-FFF2-40B4-BE49-F238E27FC236}">
                <a16:creationId xmlns:a16="http://schemas.microsoft.com/office/drawing/2014/main" id="{B6E911DB-A0ED-C549-BF28-37F6BA38A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5230" y="1555335"/>
            <a:ext cx="5161660" cy="33159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0D41F0-978A-654B-8327-1A51AD3C0ADE}"/>
              </a:ext>
            </a:extLst>
          </p:cNvPr>
          <p:cNvSpPr txBox="1"/>
          <p:nvPr/>
        </p:nvSpPr>
        <p:spPr>
          <a:xfrm>
            <a:off x="5295941" y="4871316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of Congress Photos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4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03C6-CB52-8742-8EB7-F75DE423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and/or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017C0-DFF5-F640-9CCB-DB12FED4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I create a plausible mystery plot of having a young, healthy community leader die from the Spanish Flu within 36 hours?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4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D905-035E-4D46-84B9-983ABAF7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CFC4-F71D-B944-8DB0-A67CE2231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6751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1CB1-05B7-0A4E-A453-EE92162C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F9C69-B569-0F40-9D8B-E3D0B7CA6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there have been a substantial collection of donations from 8,000 parishioners?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7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4C51-78F4-7C4B-A87C-0076CF4D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Love You Heavenly Father and Lord Jesus!</a:t>
            </a:r>
          </a:p>
        </p:txBody>
      </p:sp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EC8CB53-C024-0C46-9D87-713718786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9405" y="2117691"/>
            <a:ext cx="3576220" cy="2622618"/>
          </a:xfrm>
        </p:spPr>
      </p:pic>
    </p:spTree>
    <p:extLst>
      <p:ext uri="{BB962C8B-B14F-4D97-AF65-F5344CB8AC3E}">
        <p14:creationId xmlns:p14="http://schemas.microsoft.com/office/powerpoint/2010/main" val="77298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D905-035E-4D46-84B9-983ABAF7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CFC4-F71D-B944-8DB0-A67CE2231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0686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4B69C-6502-EC4D-BED9-5E7BED28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8FEB6-772D-944F-9EAD-F6444B5D8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someone get away with a crime during the 1918 Influenza Pandemic?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63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D905-035E-4D46-84B9-983ABAF7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CFC4-F71D-B944-8DB0-A67CE2231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31013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B74F-C8F4-C14D-ACCC-6330D4E4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2617A-9D42-A648-84D2-BF9A19132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it be solved 100 years later?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96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D905-035E-4D46-84B9-983ABAF7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CFC4-F71D-B944-8DB0-A67CE2231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historiography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8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AF2B-47FE-B747-82C9-AF838CF7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theology research regarding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miracle of reconciliation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31F1-2E7B-C345-AB59-0155D84F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Heavenly Father and Lord Jesus will minister reconciliation.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E08456-0326-4F1F-A540-537F5CEC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66" y="1203818"/>
            <a:ext cx="3799425" cy="314324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I never know when my verbal communication may be affected by </a:t>
            </a:r>
            <a:r>
              <a:rPr lang="en-US" sz="2000" dirty="0" err="1"/>
              <a:t>tbi</a:t>
            </a:r>
            <a:r>
              <a:rPr lang="en-US" sz="2000" dirty="0"/>
              <a:t>/</a:t>
            </a:r>
            <a:r>
              <a:rPr lang="en-US" sz="2000" dirty="0" err="1"/>
              <a:t>ptsd</a:t>
            </a:r>
            <a:r>
              <a:rPr lang="en-US" sz="2000" dirty="0"/>
              <a:t>.</a:t>
            </a:r>
          </a:p>
          <a:p>
            <a:r>
              <a:rPr lang="en-US" sz="2000" dirty="0"/>
              <a:t>Please forgive me in advance and please don’t let that take away from the exciting research material.</a:t>
            </a:r>
          </a:p>
          <a:p>
            <a:r>
              <a:rPr lang="en-US" sz="2000" dirty="0"/>
              <a:t>Thank you and I pray that this presentation will be a blessing.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0791660C-BC8E-604B-AAD2-92ED30B32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5" r="21510" b="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990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ADFB-A2A9-114A-ADDA-6CD3A8AD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research question is the following scenario.</a:t>
            </a:r>
            <a:b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A430-E2AB-C342-8A21-FCBB2E04F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241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What would be the fallout if an honorable community member entrusted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with a sizeable collection of donations was to die at the outset of the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1918 Spanish Influenza without telling where the treasure was?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8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6E65-49DA-BD42-BE80-FF85F46B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started during a snowstorm in 1999. My Heavenly Father breathed into me …….</a:t>
            </a:r>
          </a:p>
        </p:txBody>
      </p:sp>
      <p:pic>
        <p:nvPicPr>
          <p:cNvPr id="5" name="Content Placeholder 4" descr="A picture containing outdoor, nature, night sky&#10;&#10;Description automatically generated">
            <a:extLst>
              <a:ext uri="{FF2B5EF4-FFF2-40B4-BE49-F238E27FC236}">
                <a16:creationId xmlns:a16="http://schemas.microsoft.com/office/drawing/2014/main" id="{BF0548D7-BF7E-1B41-84FC-4911F6929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0F038D-50A0-EA4F-806F-E6EB622911FD}"/>
              </a:ext>
            </a:extLst>
          </p:cNvPr>
          <p:cNvSpPr/>
          <p:nvPr/>
        </p:nvSpPr>
        <p:spPr>
          <a:xfrm>
            <a:off x="5130030" y="6262043"/>
            <a:ext cx="19319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by 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Tobias Bjørkli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from 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Pexels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6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BAD1-5F2D-064E-857D-781C5E6B0EC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/>
              <a:t>5 Major Components to this Research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1E1DE-AE52-B247-9E28-1FDB030C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ctr"/>
            <a:r>
              <a:rPr lang="en-US" sz="3200" dirty="0"/>
              <a:t>History</a:t>
            </a:r>
          </a:p>
          <a:p>
            <a:pPr algn="ctr"/>
            <a:r>
              <a:rPr lang="en-US" sz="3200" dirty="0"/>
              <a:t>Mystery</a:t>
            </a:r>
          </a:p>
          <a:p>
            <a:pPr algn="ctr"/>
            <a:r>
              <a:rPr lang="en-US" sz="3200" dirty="0"/>
              <a:t>Northern New England culture </a:t>
            </a:r>
          </a:p>
          <a:p>
            <a:pPr algn="ctr"/>
            <a:r>
              <a:rPr lang="en-US" sz="3200" dirty="0"/>
              <a:t>Adventure</a:t>
            </a:r>
          </a:p>
          <a:p>
            <a:pPr algn="ctr"/>
            <a:r>
              <a:rPr lang="en-US" sz="3200" dirty="0"/>
              <a:t>Ministry</a:t>
            </a:r>
          </a:p>
          <a:p>
            <a:pPr algn="ctr"/>
            <a:endParaRPr lang="en-US" dirty="0"/>
          </a:p>
          <a:p>
            <a:pPr marL="457200" lvl="1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1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71AF3E-97DD-8443-82A4-CC25D5897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65509"/>
            <a:ext cx="10905066" cy="5064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0EB5E-0176-D946-A8EE-1A8569D24002}"/>
              </a:ext>
            </a:extLst>
          </p:cNvPr>
          <p:cNvSpPr txBox="1"/>
          <p:nvPr/>
        </p:nvSpPr>
        <p:spPr>
          <a:xfrm>
            <a:off x="643467" y="522515"/>
            <a:ext cx="109050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Building Blocks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CB99-A089-C04E-9E30-9BA19B69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“Spanish Flu” Sweeps the Country, Killing Millions! </a:t>
            </a:r>
            <a:endParaRPr lang="en-US" sz="4000" dirty="0"/>
          </a:p>
        </p:txBody>
      </p:sp>
      <p:pic>
        <p:nvPicPr>
          <p:cNvPr id="5" name="Content Placeholder 4" descr="A picture containing tree, linedrawing&#10;&#10;Description automatically generated">
            <a:extLst>
              <a:ext uri="{FF2B5EF4-FFF2-40B4-BE49-F238E27FC236}">
                <a16:creationId xmlns:a16="http://schemas.microsoft.com/office/drawing/2014/main" id="{591FC202-F4D8-DC44-B908-8E0634299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8900" y="2502694"/>
            <a:ext cx="4394200" cy="2997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0D7EF-FD32-DC4B-985D-E6472503DD13}"/>
              </a:ext>
            </a:extLst>
          </p:cNvPr>
          <p:cNvSpPr txBox="1"/>
          <p:nvPr/>
        </p:nvSpPr>
        <p:spPr>
          <a:xfrm>
            <a:off x="3898900" y="5504921"/>
            <a:ext cx="45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hlinkClick r:id="rId3"/>
              </a:rPr>
              <a:t>The influenza epidemic of 1918 captures millions.</a:t>
            </a:r>
            <a:r>
              <a:rPr lang="en-US" sz="900" dirty="0"/>
              <a:t> January 29, 1919. </a:t>
            </a:r>
            <a:r>
              <a:rPr lang="en-US" sz="900" i="1" dirty="0"/>
              <a:t>The Ogden Standard</a:t>
            </a:r>
            <a:r>
              <a:rPr lang="en-US" sz="900" dirty="0"/>
              <a:t> (Ogden City, UT), Image 17. Chronicling America: Historic American Newspapers.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1B094-BC72-FF4F-9AFB-05FBD8E65546}"/>
              </a:ext>
            </a:extLst>
          </p:cNvPr>
          <p:cNvSpPr txBox="1"/>
          <p:nvPr/>
        </p:nvSpPr>
        <p:spPr>
          <a:xfrm>
            <a:off x="9067800" y="6248400"/>
            <a:ext cx="2726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guides.loc.gov</a:t>
            </a:r>
            <a:r>
              <a:rPr lang="en-US" sz="900" dirty="0"/>
              <a:t>/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chronicling-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spanish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-flu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82B55-6882-CB4C-B27D-3CD2084BE2F0}"/>
              </a:ext>
            </a:extLst>
          </p:cNvPr>
          <p:cNvSpPr txBox="1"/>
          <p:nvPr/>
        </p:nvSpPr>
        <p:spPr>
          <a:xfrm>
            <a:off x="9067800" y="6002179"/>
            <a:ext cx="2726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of Congress Photos</a:t>
            </a:r>
          </a:p>
        </p:txBody>
      </p:sp>
    </p:spTree>
    <p:extLst>
      <p:ext uri="{BB962C8B-B14F-4D97-AF65-F5344CB8AC3E}">
        <p14:creationId xmlns:p14="http://schemas.microsoft.com/office/powerpoint/2010/main" val="344338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F3F7-2646-D54D-9CAC-0AEE1628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53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The infamous Philadelphia’s 1918 Liberty Loan Parade.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 descr="A large group of people marching&#10;&#10;Description automatically generated with medium confidence">
            <a:extLst>
              <a:ext uri="{FF2B5EF4-FFF2-40B4-BE49-F238E27FC236}">
                <a16:creationId xmlns:a16="http://schemas.microsoft.com/office/drawing/2014/main" id="{86B4A02A-F302-7F42-803B-E2E3F3209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5110" y="1896455"/>
            <a:ext cx="5121779" cy="32011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9B078-5184-FE4A-B48D-1AE67436BEB3}"/>
              </a:ext>
            </a:extLst>
          </p:cNvPr>
          <p:cNvSpPr txBox="1"/>
          <p:nvPr/>
        </p:nvSpPr>
        <p:spPr>
          <a:xfrm>
            <a:off x="5288421" y="5101841"/>
            <a:ext cx="161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 of Congress Photos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75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649</Words>
  <Application>Microsoft Macintosh PowerPoint</Application>
  <PresentationFormat>Widescreen</PresentationFormat>
  <Paragraphs>76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Liberty’s 2021 Research Week</vt:lpstr>
      <vt:lpstr>We Love You Heavenly Father and Lord Jesus!</vt:lpstr>
      <vt:lpstr>PowerPoint Presentation</vt:lpstr>
      <vt:lpstr>The research question is the following scenario. </vt:lpstr>
      <vt:lpstr>It all started during a snowstorm in 1999. My Heavenly Father breathed into me …….</vt:lpstr>
      <vt:lpstr>5 Major Components to this Research Project</vt:lpstr>
      <vt:lpstr>PowerPoint Presentation</vt:lpstr>
      <vt:lpstr>“Spanish Flu” Sweeps the Country, Killing Millions! </vt:lpstr>
      <vt:lpstr>The infamous Philadelphia’s 1918 Liberty Loan Parade. </vt:lpstr>
      <vt:lpstr>St. Anne’s Church, Berlin, NH</vt:lpstr>
      <vt:lpstr>The Androscoggin River flows into Berlin, NH.</vt:lpstr>
      <vt:lpstr>Post Card of downtown Berlin, NH  Note the trolley rails.</vt:lpstr>
      <vt:lpstr>1922 Downtown Berlin, NH. Note the different modes of transportation.</vt:lpstr>
      <vt:lpstr>1920 Map of downtown Berlin, NH</vt:lpstr>
      <vt:lpstr>The Human Experience</vt:lpstr>
      <vt:lpstr>The Human Experience</vt:lpstr>
      <vt:lpstr>Results and/or 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theology research regarding the miracle of reconciliation.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Lawton, Mark Anthony</dc:creator>
  <cp:lastModifiedBy>Lawton, Mark Anthony</cp:lastModifiedBy>
  <cp:revision>81</cp:revision>
  <dcterms:created xsi:type="dcterms:W3CDTF">2021-03-16T18:23:21Z</dcterms:created>
  <dcterms:modified xsi:type="dcterms:W3CDTF">2021-03-18T16:39:48Z</dcterms:modified>
</cp:coreProperties>
</file>