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754" autoAdjust="0"/>
    <p:restoredTop sz="95503" autoAdjust="0"/>
  </p:normalViewPr>
  <p:slideViewPr>
    <p:cSldViewPr snapToGrid="0">
      <p:cViewPr>
        <p:scale>
          <a:sx n="80" d="100"/>
          <a:sy n="80" d="100"/>
        </p:scale>
        <p:origin x="1061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01CF3-E93A-4962-A0DB-D77EA78008F1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9AA96-5BA3-4751-8D37-3392C24A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56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9AA96-5BA3-4751-8D37-3392C24AAE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65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43328-A790-40F9-9938-C2B8DFCE5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92A8A6-7D17-48BE-AAB3-A3E87FD78C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4521F-24E7-4D09-A581-F1C35A704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BF685-1032-456B-A3AD-0F815A97E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EC892-78C3-4105-9C5B-544D0062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7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BC131-B46E-4A3A-87F9-9A1BEED32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8F1EA-B5EF-49DE-BD6C-4BE1E8117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DE01E-A94D-4226-B501-6CF979AFB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9F23A-17ED-449A-A868-70E13E4BE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87658-BC09-4B97-90E1-15CF4A62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FC18B9-732C-462F-B0F7-614DFCCAD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029BC-E324-44CA-95CB-C5826DD57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ADD7E-D93C-4229-8077-0159ABBD7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D4C46-0093-4AC8-A746-11CA7342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E0370-27B7-4E83-B5ED-E3C7547E8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3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E6AE9-CED1-40F8-82B5-BE644F1B1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03FD2-2987-4D12-89B2-8DE886EBF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21082-E726-48D1-92B6-75AEBFD0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F443F-8FE6-4BA8-85E3-3D990DE9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EB98E-18D9-4E16-819E-992AD164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9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15751-FA09-4B19-949D-15DDBAC1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2606B-9A1F-46D3-9FD4-173523E1F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EC78C-CFD2-474F-A8BC-9AE5DC8D7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6333D-30FD-412A-B067-703C3B6E7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D7095-5801-41E7-83BC-5D8023AA3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7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BB139-A12D-4B07-9496-055E209D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3E8DA-9195-414C-AFA4-B1F5E0203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64607-880E-4618-AAF2-1C4C085ED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9FE44-FC6D-4E3F-9352-5FCB0C191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8C314-D52E-447B-BD39-C5C4B6026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93B60-427B-42D2-969D-860F42EF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0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49811-6D58-43DE-BE68-CDE635FD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836FE-B51A-4FCD-944C-60365F25A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94B3A-C585-4333-9222-A49B5CCF7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C291D2-C3BC-4A6E-9E14-0369906D9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660BE-8786-4EF5-9821-BD63725F4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8661B0-647B-4C32-B1B7-8D33E8572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6BEAA7-7DE5-46E1-9761-17A353A0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C2B26D-0DB4-4E6B-8239-414D31F6A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7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93DB5-A11F-4635-94B8-7204B7502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BD9F61-2271-4300-8DC5-521B7089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8F682-4F3C-40DA-923A-EB509C816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F5C924-9A5F-462E-BC5C-C3D29A7E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0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B9C282-8BA0-455C-B81F-62D3BFC0B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8535C6-6A0B-4956-8DE5-CBB83BCF6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2B72E-5691-4CC0-86C4-C5FFB4E3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EBC28-FA6D-44D2-B2B6-18E17E729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8583B-69D3-46BA-9B3B-66F51C592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4E884-E770-43B8-976C-6F0D02AEB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0B692-E36B-46F9-9EE2-86FDE4AD1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89E87-5789-44E4-AA15-C61CE7059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EAC4E-E21C-4B62-A141-135B2AA3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2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344A3-39EF-44D0-AAEA-1F2163FE2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E4C9FA-2D75-4064-8E0F-07E6063F6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F1788-0221-48B5-B645-CE7D81480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CB0E9-E276-47B6-8229-BE0BDDD0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115-0264-4415-B649-4956916CC49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4A14A-3A3C-4315-9EC6-07E41B52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E8430-4E34-4FBE-8D5E-A0DEF97F3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D11424-B24F-4217-BD32-99824E9B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38658-9929-49E3-9BF8-14CC5147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5F459-043F-4539-A62A-E437D10E2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DB115-0264-4415-B649-4956916CC495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EE36D-096C-4721-9A26-87D513831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7F227-6386-4B31-91FD-CE40EA783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A44A8-C5FF-42D3-B268-F137DE685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A940CE5-2271-44AF-89C9-2554767F8944}"/>
              </a:ext>
            </a:extLst>
          </p:cNvPr>
          <p:cNvGrpSpPr/>
          <p:nvPr/>
        </p:nvGrpSpPr>
        <p:grpSpPr>
          <a:xfrm>
            <a:off x="1" y="702919"/>
            <a:ext cx="3501759" cy="1579280"/>
            <a:chOff x="1" y="702919"/>
            <a:chExt cx="3501759" cy="157928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CBD84CA-C444-40B9-9DC2-FFA3677110AC}"/>
                </a:ext>
              </a:extLst>
            </p:cNvPr>
            <p:cNvSpPr txBox="1"/>
            <p:nvPr/>
          </p:nvSpPr>
          <p:spPr>
            <a:xfrm>
              <a:off x="1" y="702919"/>
              <a:ext cx="3501759" cy="378951"/>
            </a:xfrm>
            <a:prstGeom prst="rect">
              <a:avLst/>
            </a:prstGeom>
            <a:solidFill>
              <a:srgbClr val="0A254E"/>
            </a:solidFill>
            <a:ln>
              <a:solidFill>
                <a:schemeClr val="tx1"/>
              </a:solidFill>
            </a:ln>
          </p:spPr>
          <p:txBody>
            <a:bodyPr wrap="square" lIns="131445" tIns="65723" rIns="131445" bIns="65723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Abstract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9E7E7C3-A3D7-4873-93C8-3E6C59AA0C91}"/>
                </a:ext>
              </a:extLst>
            </p:cNvPr>
            <p:cNvSpPr txBox="1"/>
            <p:nvPr/>
          </p:nvSpPr>
          <p:spPr>
            <a:xfrm>
              <a:off x="1" y="1081870"/>
              <a:ext cx="3486802" cy="1200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This study sought to determine how homeschooled high school students integrate origins science into a biblical worldview</a:t>
              </a:r>
            </a:p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Biblical worldview development is the process of faith development in either form or content through an individual’s understanding and application of the Bible</a:t>
              </a:r>
            </a:p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theoretical framework guiding this study was Fowler’s faith development theory as it relates an individual’s physical, mental, and moral growth to the development of their worldview</a:t>
              </a:r>
              <a:endParaRPr lang="en-US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517F2C4-B6AA-404D-9AA1-09E4FD475B6C}"/>
              </a:ext>
            </a:extLst>
          </p:cNvPr>
          <p:cNvGrpSpPr/>
          <p:nvPr/>
        </p:nvGrpSpPr>
        <p:grpSpPr>
          <a:xfrm>
            <a:off x="1" y="2368450"/>
            <a:ext cx="3501760" cy="1881537"/>
            <a:chOff x="1" y="2354198"/>
            <a:chExt cx="3501760" cy="1881537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76295FC-ACDA-4764-8B78-F98E34DE5199}"/>
                </a:ext>
              </a:extLst>
            </p:cNvPr>
            <p:cNvSpPr txBox="1"/>
            <p:nvPr/>
          </p:nvSpPr>
          <p:spPr>
            <a:xfrm>
              <a:off x="1" y="2354198"/>
              <a:ext cx="3501760" cy="378951"/>
            </a:xfrm>
            <a:prstGeom prst="rect">
              <a:avLst/>
            </a:prstGeom>
            <a:solidFill>
              <a:srgbClr val="0A254E"/>
            </a:solidFill>
            <a:ln>
              <a:solidFill>
                <a:schemeClr val="tx1"/>
              </a:solidFill>
            </a:ln>
          </p:spPr>
          <p:txBody>
            <a:bodyPr wrap="square" lIns="131445" tIns="65723" rIns="131445" bIns="65723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Research Questions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56545BB-85CD-4DF7-9B77-D2FC3EEE4CE5}"/>
                </a:ext>
              </a:extLst>
            </p:cNvPr>
            <p:cNvSpPr txBox="1"/>
            <p:nvPr/>
          </p:nvSpPr>
          <p:spPr>
            <a:xfrm>
              <a:off x="16071" y="2758407"/>
              <a:ext cx="3471848" cy="14773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112713" indent="-112713"/>
              <a:r>
                <a:rPr lang="en-US" sz="900" b="1" dirty="0">
                  <a:latin typeface="Times New Roman"/>
                  <a:cs typeface="Times New Roman"/>
                </a:rPr>
                <a:t>Central Research Question</a:t>
              </a:r>
            </a:p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dirty="0">
                  <a:latin typeface="Times New Roman"/>
                  <a:cs typeface="Times New Roman"/>
                </a:rPr>
                <a:t>How do homeschooled high school students integrate origins science into a biblical worldview?</a:t>
              </a:r>
            </a:p>
            <a:p>
              <a:pPr marL="112713" indent="-112713"/>
              <a:r>
                <a:rPr lang="en-US" sz="900" b="1" dirty="0">
                  <a:latin typeface="Times New Roman"/>
                  <a:cs typeface="Times New Roman"/>
                </a:rPr>
                <a:t>Sub-Questions</a:t>
              </a:r>
            </a:p>
            <a:p>
              <a:pPr marL="112713" indent="-112713">
                <a:buFont typeface="+mj-lt"/>
                <a:buAutoNum type="arabicPeriod"/>
              </a:pPr>
              <a:r>
                <a:rPr lang="en-US" sz="900" dirty="0">
                  <a:latin typeface="Times New Roman"/>
                  <a:cs typeface="Times New Roman"/>
                </a:rPr>
                <a:t>How do homeschooled high school students describe the relationship between the Bible and science?</a:t>
              </a:r>
            </a:p>
            <a:p>
              <a:pPr marL="112713" indent="-112713">
                <a:buFont typeface="+mj-lt"/>
                <a:buAutoNum type="arabicPeriod"/>
              </a:pPr>
              <a:r>
                <a:rPr lang="en-US" sz="900" dirty="0">
                  <a:latin typeface="Times New Roman"/>
                  <a:cs typeface="Times New Roman"/>
                </a:rPr>
                <a:t>How do homeschooled high school students describe the process of changing or sustaining their beliefs about origins science?</a:t>
              </a:r>
            </a:p>
            <a:p>
              <a:pPr marL="112713" indent="-112713">
                <a:buFont typeface="+mj-lt"/>
                <a:buAutoNum type="arabicPeriod"/>
              </a:pPr>
              <a:r>
                <a:rPr lang="en-US" sz="900" dirty="0">
                  <a:latin typeface="Times New Roman"/>
                  <a:cs typeface="Times New Roman"/>
                </a:rPr>
                <a:t>How do homeschooled high school students perceive others with whom they disagree about origins science?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2E65EC9-7FD9-49AA-9DBA-20C520ECF654}"/>
              </a:ext>
            </a:extLst>
          </p:cNvPr>
          <p:cNvGrpSpPr/>
          <p:nvPr/>
        </p:nvGrpSpPr>
        <p:grpSpPr>
          <a:xfrm>
            <a:off x="44868" y="4336237"/>
            <a:ext cx="3456892" cy="2408098"/>
            <a:chOff x="1" y="4701749"/>
            <a:chExt cx="3456892" cy="2408098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11499B6-4BE6-47FD-BB4A-419869176903}"/>
                </a:ext>
              </a:extLst>
            </p:cNvPr>
            <p:cNvSpPr txBox="1"/>
            <p:nvPr/>
          </p:nvSpPr>
          <p:spPr>
            <a:xfrm>
              <a:off x="1" y="4701749"/>
              <a:ext cx="3456892" cy="378951"/>
            </a:xfrm>
            <a:prstGeom prst="rect">
              <a:avLst/>
            </a:prstGeom>
            <a:solidFill>
              <a:srgbClr val="0A254E"/>
            </a:solidFill>
            <a:ln>
              <a:solidFill>
                <a:schemeClr val="tx1"/>
              </a:solidFill>
            </a:ln>
          </p:spPr>
          <p:txBody>
            <a:bodyPr wrap="square" lIns="131445" tIns="65723" rIns="131445" bIns="65723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Methods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EBBD4F5-8C25-4A88-84EB-E3C54F143A5F}"/>
                </a:ext>
              </a:extLst>
            </p:cNvPr>
            <p:cNvSpPr txBox="1"/>
            <p:nvPr/>
          </p:nvSpPr>
          <p:spPr>
            <a:xfrm>
              <a:off x="1" y="5078522"/>
              <a:ext cx="3456892" cy="2031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Qualitative Analysis</a:t>
              </a:r>
            </a:p>
            <a:p>
              <a:pPr marL="227013" lvl="2" indent="-114300">
                <a:buFont typeface="Arial" panose="020B0604020202020204" pitchFamily="34" charset="0"/>
                <a:buChar char="•"/>
              </a:pPr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Worldview development requires close interactions with participants</a:t>
              </a:r>
            </a:p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Phenomenology</a:t>
              </a:r>
            </a:p>
            <a:p>
              <a:pPr marL="227013" lvl="1" indent="-114300">
                <a:buFont typeface="Arial" panose="020B0604020202020204" pitchFamily="34" charset="0"/>
                <a:buChar char="•"/>
              </a:pPr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 sought to understand the lived experience of participants learning origins science and integrating it into a biblical worldview</a:t>
              </a:r>
            </a:p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Hermeneutic</a:t>
              </a:r>
            </a:p>
            <a:p>
              <a:pPr marL="227013" lvl="1" indent="-114300">
                <a:buFont typeface="Arial" panose="020B0604020202020204" pitchFamily="34" charset="0"/>
                <a:buChar char="•"/>
              </a:pPr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It describes the phenomena objectively and then interprets it subjectively for the participants</a:t>
              </a:r>
            </a:p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Free word association</a:t>
              </a:r>
            </a:p>
            <a:p>
              <a:pPr marL="227013" lvl="1" indent="-114300">
                <a:buFont typeface="Arial" panose="020B0604020202020204" pitchFamily="34" charset="0"/>
                <a:buChar char="•"/>
              </a:pPr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 understand how participants have stored memories of origins science terms</a:t>
              </a:r>
            </a:p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Semi-structured interviews</a:t>
              </a:r>
            </a:p>
            <a:p>
              <a:pPr marL="227013" lvl="1" indent="-114300">
                <a:buFont typeface="Arial" panose="020B0604020202020204" pitchFamily="34" charset="0"/>
                <a:buChar char="•"/>
              </a:pPr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Consistency</a:t>
              </a:r>
            </a:p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Focus group</a:t>
              </a:r>
            </a:p>
            <a:p>
              <a:pPr marL="227013" lvl="1" indent="-114300">
                <a:buFont typeface="Arial" panose="020B0604020202020204" pitchFamily="34" charset="0"/>
                <a:buChar char="•"/>
              </a:pPr>
              <a:r>
                <a:rPr 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Member checking of results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FB2A353-C591-45B1-9090-06EA3580EAC3}"/>
              </a:ext>
            </a:extLst>
          </p:cNvPr>
          <p:cNvGrpSpPr/>
          <p:nvPr/>
        </p:nvGrpSpPr>
        <p:grpSpPr>
          <a:xfrm>
            <a:off x="8630837" y="715642"/>
            <a:ext cx="3529018" cy="2348334"/>
            <a:chOff x="8630837" y="715642"/>
            <a:chExt cx="3529018" cy="235272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6A575ED-0EEC-4C1B-8EBC-0A47019E5A16}"/>
                </a:ext>
              </a:extLst>
            </p:cNvPr>
            <p:cNvSpPr txBox="1"/>
            <p:nvPr/>
          </p:nvSpPr>
          <p:spPr>
            <a:xfrm>
              <a:off x="8632396" y="715642"/>
              <a:ext cx="3527459" cy="378951"/>
            </a:xfrm>
            <a:prstGeom prst="rect">
              <a:avLst/>
            </a:prstGeom>
            <a:solidFill>
              <a:srgbClr val="0A254E"/>
            </a:solidFill>
            <a:ln>
              <a:solidFill>
                <a:schemeClr val="tx1"/>
              </a:solidFill>
            </a:ln>
          </p:spPr>
          <p:txBody>
            <a:bodyPr wrap="square" lIns="131445" tIns="65723" rIns="131445" bIns="65723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Results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71C8B12-484D-4F90-ADA1-E1F90D833C8D}"/>
                </a:ext>
              </a:extLst>
            </p:cNvPr>
            <p:cNvSpPr txBox="1"/>
            <p:nvPr/>
          </p:nvSpPr>
          <p:spPr>
            <a:xfrm>
              <a:off x="8630837" y="1125750"/>
              <a:ext cx="3527459" cy="19426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800" b="1" dirty="0">
                  <a:latin typeface="Times New Roman"/>
                  <a:cs typeface="Times New Roman"/>
                </a:rPr>
                <a:t>How do homeschooled high school students describe the relationship between the Bible and science? </a:t>
              </a:r>
            </a:p>
            <a:p>
              <a:pPr marL="227013" lvl="2" indent="-114300">
                <a:buFont typeface="Arial" panose="020B0604020202020204" pitchFamily="34" charset="0"/>
                <a:buChar char="•"/>
              </a:pPr>
              <a:r>
                <a:rPr lang="en-US" sz="800" dirty="0">
                  <a:latin typeface="Times New Roman"/>
                  <a:cs typeface="Times New Roman"/>
                </a:rPr>
                <a:t>Every participant viewed experimental science as agreeing with interpretations of the Bible, while historic science does not</a:t>
              </a:r>
            </a:p>
            <a:p>
              <a:pPr marL="227013" lvl="2" indent="-114300">
                <a:buFont typeface="Arial" panose="020B0604020202020204" pitchFamily="34" charset="0"/>
                <a:buChar char="•"/>
              </a:pPr>
              <a:r>
                <a:rPr lang="en-US" sz="800" dirty="0">
                  <a:latin typeface="Times New Roman"/>
                  <a:cs typeface="Times New Roman"/>
                </a:rPr>
                <a:t>Because they dismissed historic science, most participants learned about origins science from a theological perspective</a:t>
              </a:r>
            </a:p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800" b="1" dirty="0">
                  <a:latin typeface="Times New Roman"/>
                  <a:cs typeface="Times New Roman"/>
                </a:rPr>
                <a:t>How do homeschooled high school students describe the process of changing or sustaining their beliefs about origins science? </a:t>
              </a:r>
            </a:p>
            <a:p>
              <a:pPr marL="227013" lvl="2" indent="-114300">
                <a:buFont typeface="Arial" panose="020B0604020202020204" pitchFamily="34" charset="0"/>
                <a:buChar char="•"/>
              </a:pPr>
              <a:r>
                <a:rPr lang="en-US" sz="800" dirty="0">
                  <a:latin typeface="Times New Roman"/>
                  <a:cs typeface="Times New Roman"/>
                </a:rPr>
                <a:t>No changes, all participants have grown in confidence in what they have always believed</a:t>
              </a:r>
            </a:p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800" b="1" dirty="0">
                  <a:latin typeface="Times New Roman"/>
                  <a:cs typeface="Times New Roman"/>
                </a:rPr>
                <a:t>How do homeschooled high school students perceive others with whom they disagree about origins science? </a:t>
              </a:r>
            </a:p>
            <a:p>
              <a:pPr marL="227013" lvl="2" indent="-114300">
                <a:buFont typeface="Arial" panose="020B0604020202020204" pitchFamily="34" charset="0"/>
                <a:buChar char="•"/>
              </a:pPr>
              <a:r>
                <a:rPr lang="en-US" sz="800" dirty="0">
                  <a:latin typeface="Times New Roman"/>
                  <a:cs typeface="Times New Roman"/>
                </a:rPr>
                <a:t>Non-Christians have different beliefs because of worldview differences </a:t>
              </a:r>
            </a:p>
            <a:p>
              <a:pPr marL="227013" lvl="2" indent="-114300">
                <a:buFont typeface="Arial" panose="020B0604020202020204" pitchFamily="34" charset="0"/>
                <a:buChar char="•"/>
              </a:pPr>
              <a:r>
                <a:rPr lang="en-US" sz="800" dirty="0">
                  <a:latin typeface="Times New Roman"/>
                  <a:cs typeface="Times New Roman"/>
                </a:rPr>
                <a:t>Christians have different beliefs because of ignorance, suppression of truth, or pride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568D416-73FF-4A87-8A48-52E2B3DB48C3}"/>
              </a:ext>
            </a:extLst>
          </p:cNvPr>
          <p:cNvGrpSpPr/>
          <p:nvPr/>
        </p:nvGrpSpPr>
        <p:grpSpPr>
          <a:xfrm>
            <a:off x="8598801" y="3186377"/>
            <a:ext cx="3533136" cy="1163781"/>
            <a:chOff x="8642794" y="3236355"/>
            <a:chExt cx="3533136" cy="116378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FFF9E0C-267F-43FA-A522-7E9EF347DFF8}"/>
                </a:ext>
              </a:extLst>
            </p:cNvPr>
            <p:cNvSpPr txBox="1"/>
            <p:nvPr/>
          </p:nvSpPr>
          <p:spPr>
            <a:xfrm>
              <a:off x="8648470" y="3236355"/>
              <a:ext cx="3527460" cy="378951"/>
            </a:xfrm>
            <a:prstGeom prst="rect">
              <a:avLst/>
            </a:prstGeom>
            <a:solidFill>
              <a:srgbClr val="0A254E"/>
            </a:solidFill>
            <a:ln>
              <a:solidFill>
                <a:schemeClr val="tx1"/>
              </a:solidFill>
            </a:ln>
          </p:spPr>
          <p:txBody>
            <a:bodyPr wrap="square" lIns="131445" tIns="65723" rIns="131445" bIns="65723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Future Work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DEE4A69-F9A0-44F2-A199-C70EE8260928}"/>
                </a:ext>
              </a:extLst>
            </p:cNvPr>
            <p:cNvSpPr txBox="1"/>
            <p:nvPr/>
          </p:nvSpPr>
          <p:spPr>
            <a:xfrm>
              <a:off x="8642794" y="3615306"/>
              <a:ext cx="3527461" cy="784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More old-earth and evolutionary creationist participants</a:t>
              </a:r>
            </a:p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Catholic or Eastern Orthodox participants could be used to determine the effect of religious affiliation on views of origins science</a:t>
              </a:r>
            </a:p>
            <a:p>
              <a:pPr marL="112713" indent="-112713">
                <a:buFont typeface="Arial" panose="020B0604020202020204" pitchFamily="34" charset="0"/>
                <a:buChar char="•"/>
              </a:pPr>
              <a:r>
                <a:rPr lang="en-US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Inclusion of public or private school students in future research would make the model more general and applicable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59D78A7-EA4D-41BE-A6C9-DA866706109E}"/>
              </a:ext>
            </a:extLst>
          </p:cNvPr>
          <p:cNvGrpSpPr/>
          <p:nvPr/>
        </p:nvGrpSpPr>
        <p:grpSpPr>
          <a:xfrm>
            <a:off x="8598801" y="4472558"/>
            <a:ext cx="3526004" cy="2271777"/>
            <a:chOff x="8632293" y="5252650"/>
            <a:chExt cx="3526004" cy="227177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AFC7766-88FC-4656-B792-0A5360BB50B0}"/>
                </a:ext>
              </a:extLst>
            </p:cNvPr>
            <p:cNvSpPr txBox="1"/>
            <p:nvPr/>
          </p:nvSpPr>
          <p:spPr>
            <a:xfrm>
              <a:off x="8632293" y="5252650"/>
              <a:ext cx="3526004" cy="378951"/>
            </a:xfrm>
            <a:prstGeom prst="rect">
              <a:avLst/>
            </a:prstGeom>
            <a:solidFill>
              <a:srgbClr val="0A254E"/>
            </a:solidFill>
            <a:ln>
              <a:solidFill>
                <a:schemeClr val="tx1"/>
              </a:solidFill>
            </a:ln>
          </p:spPr>
          <p:txBody>
            <a:bodyPr wrap="square" lIns="131445" tIns="65723" rIns="131445" bIns="65723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References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586B322-5C85-4786-9139-677ABCCE2FAE}"/>
                </a:ext>
              </a:extLst>
            </p:cNvPr>
            <p:cNvSpPr txBox="1"/>
            <p:nvPr/>
          </p:nvSpPr>
          <p:spPr>
            <a:xfrm>
              <a:off x="8632293" y="5631601"/>
              <a:ext cx="3526004" cy="18928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Corbin, J., &amp; Strauss, A. (2015). </a:t>
              </a:r>
              <a:r>
                <a:rPr lang="en-US" sz="9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Basics of qualitative research: 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i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 </a:t>
              </a:r>
              <a:r>
                <a:rPr lang="en-US" sz="9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Techniques and procedures for developing grounded theory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(4</a:t>
              </a:r>
              <a:r>
                <a:rPr lang="en-US" sz="900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th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ed.).    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 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Sage Publications.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Creswell, J. W., &amp; Poth, C. N. (2018). </a:t>
              </a:r>
              <a:r>
                <a:rPr lang="en-US" sz="9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Qualitative inquiry &amp; research 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i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 </a:t>
              </a:r>
              <a:r>
                <a:rPr lang="en-US" sz="9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design: Choosing among five approaches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(4</a:t>
              </a:r>
              <a:r>
                <a:rPr lang="en-US" sz="900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th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ed.). Sage Publications.</a:t>
              </a:r>
              <a:endParaRPr lang="en-US" sz="9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Fowler, J. W. (1981). </a:t>
              </a:r>
              <a:r>
                <a:rPr lang="en-US" sz="9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Stages of faith: The psychology of human 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i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 </a:t>
              </a:r>
              <a:r>
                <a:rPr lang="en-US" sz="9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development and the question for meaning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HarperCollins Publishers.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Naugle, D. K. (2002). </a:t>
              </a:r>
              <a:r>
                <a:rPr lang="en-US" sz="9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Worldview: The history of a concept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Wm. B. 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 </a:t>
              </a:r>
              <a:r>
                <a:rPr lang="en-US" sz="9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Erdmans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Publishing Co.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Pearcey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N. (2004). </a:t>
              </a:r>
              <a:r>
                <a:rPr lang="en-US" sz="9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Total truth: Liberating Christianity from its cultural 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  captivity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Wheaton, IL: Good News Publishers.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Sire, J. W. (2015). </a:t>
              </a:r>
              <a:r>
                <a:rPr lang="en-US" sz="9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Naming the elephant: Worldview as a concept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(2</a:t>
              </a:r>
              <a:r>
                <a:rPr lang="en-US" sz="900" baseline="30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nd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 </a:t>
              </a:r>
              <a:r>
                <a:rPr lang="en-US" sz="9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ed.). InterVarsity Press.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7D278FC9-60FA-447D-8BCF-DAB06983C8AA}"/>
              </a:ext>
            </a:extLst>
          </p:cNvPr>
          <p:cNvSpPr txBox="1"/>
          <p:nvPr/>
        </p:nvSpPr>
        <p:spPr>
          <a:xfrm>
            <a:off x="60063" y="77437"/>
            <a:ext cx="12071874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Biblical Worldview Development While Learning Origins Science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Charleton King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650AA5-B705-4FDF-A16E-DAA3E24D96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74" y="158796"/>
            <a:ext cx="1374674" cy="39128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177A2E5-4795-4240-8294-7E5C7254A9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1834" y="1479970"/>
            <a:ext cx="4808331" cy="405375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68328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560</Words>
  <Application>Microsoft Office PowerPoint</Application>
  <PresentationFormat>Widescreen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Fredrich, Rorie (JFL Administration)</dc:creator>
  <cp:lastModifiedBy>Charleton King</cp:lastModifiedBy>
  <cp:revision>18</cp:revision>
  <dcterms:created xsi:type="dcterms:W3CDTF">2021-03-09T17:11:13Z</dcterms:created>
  <dcterms:modified xsi:type="dcterms:W3CDTF">2021-03-13T15:55:42Z</dcterms:modified>
</cp:coreProperties>
</file>