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asser, Wayne (Mechanical Engineering)" initials="SW(E" lastIdx="9" clrIdx="0">
    <p:extLst>
      <p:ext uri="{19B8F6BF-5375-455C-9EA6-DF929625EA0E}">
        <p15:presenceInfo xmlns:p15="http://schemas.microsoft.com/office/powerpoint/2012/main" userId="S::wstrasser@liberty.edu::f5bd3387-e5bc-4975-b9b2-61bd1bc949ee" providerId="AD"/>
      </p:ext>
    </p:extLst>
  </p:cmAuthor>
  <p:cmAuthor id="2" name="Turman, Eric Michael (Mechanical Engineering)" initials="TEM(E" lastIdx="1" clrIdx="1">
    <p:extLst>
      <p:ext uri="{19B8F6BF-5375-455C-9EA6-DF929625EA0E}">
        <p15:presenceInfo xmlns:p15="http://schemas.microsoft.com/office/powerpoint/2012/main" userId="S::emturman@liberty.edu::1fa41786-e01e-42de-947b-ae010a0eac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08" autoAdjust="0"/>
    <p:restoredTop sz="95300" autoAdjust="0"/>
  </p:normalViewPr>
  <p:slideViewPr>
    <p:cSldViewPr snapToGrid="0" snapToObjects="1">
      <p:cViewPr>
        <p:scale>
          <a:sx n="25" d="100"/>
          <a:sy n="25" d="100"/>
        </p:scale>
        <p:origin x="2034" y="18"/>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man, Eric Michael (Mechanical Engineering)" userId="1fa41786-e01e-42de-947b-ae010a0eac64" providerId="ADAL" clId="{9121B331-1803-4288-A1FB-B473C5952DF6}"/>
    <pc:docChg chg="undo custSel modSld">
      <pc:chgData name="Turman, Eric Michael (Mechanical Engineering)" userId="1fa41786-e01e-42de-947b-ae010a0eac64" providerId="ADAL" clId="{9121B331-1803-4288-A1FB-B473C5952DF6}" dt="2021-03-12T15:27:14.496" v="92" actId="14100"/>
      <pc:docMkLst>
        <pc:docMk/>
      </pc:docMkLst>
      <pc:sldChg chg="addSp delSp modSp mod">
        <pc:chgData name="Turman, Eric Michael (Mechanical Engineering)" userId="1fa41786-e01e-42de-947b-ae010a0eac64" providerId="ADAL" clId="{9121B331-1803-4288-A1FB-B473C5952DF6}" dt="2021-03-12T15:27:14.496" v="92" actId="14100"/>
        <pc:sldMkLst>
          <pc:docMk/>
          <pc:sldMk cId="3247708637" sldId="256"/>
        </pc:sldMkLst>
        <pc:spChg chg="add del">
          <ac:chgData name="Turman, Eric Michael (Mechanical Engineering)" userId="1fa41786-e01e-42de-947b-ae010a0eac64" providerId="ADAL" clId="{9121B331-1803-4288-A1FB-B473C5952DF6}" dt="2021-03-12T15:26:15.218" v="83" actId="478"/>
          <ac:spMkLst>
            <pc:docMk/>
            <pc:sldMk cId="3247708637" sldId="256"/>
            <ac:spMk id="5" creationId="{9BDF118B-06ED-42CE-86AE-2880A670D022}"/>
          </ac:spMkLst>
        </pc:spChg>
        <pc:spChg chg="add mod">
          <ac:chgData name="Turman, Eric Michael (Mechanical Engineering)" userId="1fa41786-e01e-42de-947b-ae010a0eac64" providerId="ADAL" clId="{9121B331-1803-4288-A1FB-B473C5952DF6}" dt="2021-03-12T15:27:07.312" v="91" actId="14100"/>
          <ac:spMkLst>
            <pc:docMk/>
            <pc:sldMk cId="3247708637" sldId="256"/>
            <ac:spMk id="7" creationId="{423E00BA-3C78-4FC8-A465-17D888CF067F}"/>
          </ac:spMkLst>
        </pc:spChg>
        <pc:spChg chg="mod">
          <ac:chgData name="Turman, Eric Michael (Mechanical Engineering)" userId="1fa41786-e01e-42de-947b-ae010a0eac64" providerId="ADAL" clId="{9121B331-1803-4288-A1FB-B473C5952DF6}" dt="2021-03-12T15:23:19.425" v="50" actId="20577"/>
          <ac:spMkLst>
            <pc:docMk/>
            <pc:sldMk cId="3247708637" sldId="256"/>
            <ac:spMk id="39" creationId="{E62BB342-1663-46FB-9A5F-630877F599A4}"/>
          </ac:spMkLst>
        </pc:spChg>
        <pc:graphicFrameChg chg="mod modGraphic">
          <ac:chgData name="Turman, Eric Michael (Mechanical Engineering)" userId="1fa41786-e01e-42de-947b-ae010a0eac64" providerId="ADAL" clId="{9121B331-1803-4288-A1FB-B473C5952DF6}" dt="2021-03-12T15:27:14.496" v="92" actId="14100"/>
          <ac:graphicFrameMkLst>
            <pc:docMk/>
            <pc:sldMk cId="3247708637" sldId="256"/>
            <ac:graphicFrameMk id="8" creationId="{0C56DB7F-C343-4239-BAA1-65227A0BF862}"/>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3/12/2021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3/12/2021</a:t>
            </a:fld>
            <a:endParaRPr lang="en-US"/>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tif"/><Relationship Id="rId13" Type="http://schemas.openxmlformats.org/officeDocument/2006/relationships/image" Target="../media/image15.png"/><Relationship Id="rId3" Type="http://schemas.openxmlformats.org/officeDocument/2006/relationships/image" Target="../media/image6.jpg"/><Relationship Id="rId7" Type="http://schemas.openxmlformats.org/officeDocument/2006/relationships/image" Target="../media/image10.tif"/><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tif"/><Relationship Id="rId11" Type="http://schemas.openxmlformats.org/officeDocument/2006/relationships/hyperlink" Target="https://doi.org/10.1002/mame.200400128" TargetMode="External"/><Relationship Id="rId5" Type="http://schemas.openxmlformats.org/officeDocument/2006/relationships/image" Target="../media/image8.tif"/><Relationship Id="rId10" Type="http://schemas.openxmlformats.org/officeDocument/2006/relationships/image" Target="../media/image13.tif"/><Relationship Id="rId4" Type="http://schemas.openxmlformats.org/officeDocument/2006/relationships/image" Target="../media/image7.jpg"/><Relationship Id="rId9" Type="http://schemas.openxmlformats.org/officeDocument/2006/relationships/image" Target="../media/image12.tif"/><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6973" y="504527"/>
            <a:ext cx="42469186" cy="2757741"/>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a:latin typeface="Times New Roman"/>
                <a:cs typeface="Times New Roman"/>
              </a:rPr>
              <a:t>Developing Accurate Simulations of Chemical Reactors</a:t>
            </a:r>
          </a:p>
          <a:p>
            <a:pPr algn="ctr"/>
            <a:r>
              <a:rPr lang="en-US" sz="6000" b="1" dirty="0">
                <a:latin typeface="Times New Roman"/>
                <a:cs typeface="Times New Roman"/>
              </a:rPr>
              <a:t>		</a:t>
            </a:r>
            <a:r>
              <a:rPr lang="en-US" sz="6000" dirty="0">
                <a:latin typeface="Times New Roman"/>
                <a:cs typeface="Times New Roman"/>
              </a:rPr>
              <a:t>Eric Turman		Advisor: Dr. Wayne Strasser	Check out our research @ FLUIDgroup.org</a:t>
            </a:r>
            <a:r>
              <a:rPr lang="en-US" sz="6000" b="1" dirty="0">
                <a:latin typeface="Times New Roman"/>
                <a:cs typeface="Times New Roman"/>
              </a:rPr>
              <a:t>		</a:t>
            </a:r>
          </a:p>
        </p:txBody>
      </p:sp>
      <p:sp>
        <p:nvSpPr>
          <p:cNvPr id="282" name="Rectangle 281"/>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305" name="TextBox 304"/>
          <p:cNvSpPr txBox="1"/>
          <p:nvPr/>
        </p:nvSpPr>
        <p:spPr>
          <a:xfrm>
            <a:off x="10579357" y="3934552"/>
            <a:ext cx="22440303" cy="28479321"/>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Times New Roman"/>
              <a:cs typeface="Times New Roman"/>
            </a:endParaRPr>
          </a:p>
        </p:txBody>
      </p:sp>
      <p:grpSp>
        <p:nvGrpSpPr>
          <p:cNvPr id="314" name="Group 313"/>
          <p:cNvGrpSpPr/>
          <p:nvPr/>
        </p:nvGrpSpPr>
        <p:grpSpPr>
          <a:xfrm>
            <a:off x="797371" y="3934555"/>
            <a:ext cx="9323857" cy="9594191"/>
            <a:chOff x="840560" y="26342401"/>
            <a:chExt cx="9323857" cy="4784132"/>
          </a:xfrm>
        </p:grpSpPr>
        <p:sp>
          <p:nvSpPr>
            <p:cNvPr id="315" name="TextBox 314"/>
            <p:cNvSpPr txBox="1"/>
            <p:nvPr/>
          </p:nvSpPr>
          <p:spPr>
            <a:xfrm>
              <a:off x="840560" y="26875366"/>
              <a:ext cx="9323857" cy="4251167"/>
            </a:xfrm>
            <a:prstGeom prst="rect">
              <a:avLst/>
            </a:prstGeom>
            <a:solidFill>
              <a:schemeClr val="tx1"/>
            </a:solidFill>
            <a:ln cap="rnd">
              <a:solidFill>
                <a:schemeClr val="bg1"/>
              </a:solidFill>
            </a:ln>
          </p:spPr>
          <p:txBody>
            <a:bodyPr wrap="square" lIns="182880" rIns="182880" rtlCol="0">
              <a:noAutofit/>
            </a:bodyPr>
            <a:lstStyle/>
            <a:p>
              <a:pPr algn="just"/>
              <a:endParaRPr lang="en-US" sz="2000" dirty="0">
                <a:latin typeface="Times New Roman"/>
                <a:cs typeface="Times New Roman"/>
              </a:endParaRPr>
            </a:p>
            <a:p>
              <a:pPr algn="just"/>
              <a:r>
                <a:rPr lang="en-US" sz="2400" dirty="0">
                  <a:solidFill>
                    <a:schemeClr val="bg1"/>
                  </a:solidFill>
                  <a:latin typeface="Times New Roman"/>
                  <a:cs typeface="Times New Roman"/>
                </a:rPr>
                <a:t>Industrial Autoclave Reactors are used to produce low density polyethylene (LDPE)</a:t>
              </a:r>
            </a:p>
            <a:p>
              <a:pPr marL="342900" indent="-342900" algn="just">
                <a:buFont typeface="Arial" panose="020B0604020202020204" pitchFamily="34" charset="0"/>
                <a:buChar char="•"/>
              </a:pPr>
              <a:r>
                <a:rPr lang="en-US" sz="2400" dirty="0">
                  <a:solidFill>
                    <a:schemeClr val="bg1"/>
                  </a:solidFill>
                  <a:latin typeface="Times New Roman"/>
                  <a:cs typeface="Times New Roman"/>
                </a:rPr>
                <a:t>LDPE is widely used in many common products such as foams, clear plastics, film and more.</a:t>
              </a:r>
            </a:p>
            <a:p>
              <a:pPr marL="342900" indent="-342900" algn="just">
                <a:buFont typeface="Arial" panose="020B0604020202020204" pitchFamily="34" charset="0"/>
                <a:buChar char="•"/>
              </a:pPr>
              <a:r>
                <a:rPr lang="en-US" sz="2400" dirty="0">
                  <a:solidFill>
                    <a:schemeClr val="bg1"/>
                  </a:solidFill>
                  <a:latin typeface="Times New Roman"/>
                  <a:cs typeface="Times New Roman"/>
                </a:rPr>
                <a:t>The process involves injecting initiator, monomer, and catalyst into a reactor with temperatures ranging from 200-300</a:t>
              </a:r>
              <a:r>
                <a:rPr lang="en-US" sz="2400" dirty="0">
                  <a:solidFill>
                    <a:schemeClr val="bg1"/>
                  </a:solidFill>
                  <a:latin typeface="Cambria Math" panose="02040503050406030204" pitchFamily="18" charset="0"/>
                  <a:ea typeface="Cambria Math" panose="02040503050406030204" pitchFamily="18" charset="0"/>
                  <a:cs typeface="Times New Roman"/>
                </a:rPr>
                <a:t>℃ to create a polymer.</a:t>
              </a:r>
            </a:p>
            <a:p>
              <a:pPr marL="342900" indent="-342900" algn="just">
                <a:buFont typeface="Arial" panose="020B0604020202020204" pitchFamily="34" charset="0"/>
                <a:buChar char="•"/>
              </a:pPr>
              <a:r>
                <a:rPr lang="en-US" sz="2400" dirty="0">
                  <a:solidFill>
                    <a:schemeClr val="bg1"/>
                  </a:solidFill>
                  <a:latin typeface="Times New Roman"/>
                  <a:cs typeface="Times New Roman"/>
                </a:rPr>
                <a:t>The basic steps involved in polymerization are initiation, propagation, and termination.</a:t>
              </a:r>
            </a:p>
            <a:p>
              <a:pPr marL="1371600" lvl="1" indent="-342900" algn="just">
                <a:buFont typeface="Arial" panose="020B0604020202020204" pitchFamily="34" charset="0"/>
                <a:buChar char="•"/>
              </a:pPr>
              <a:r>
                <a:rPr lang="en-US" sz="2400" u="sng" dirty="0">
                  <a:solidFill>
                    <a:schemeClr val="bg1"/>
                  </a:solidFill>
                  <a:latin typeface="Times New Roman"/>
                  <a:cs typeface="Times New Roman"/>
                </a:rPr>
                <a:t>Initiation</a:t>
              </a:r>
              <a:r>
                <a:rPr lang="en-US" sz="2400" dirty="0">
                  <a:solidFill>
                    <a:schemeClr val="bg1"/>
                  </a:solidFill>
                  <a:latin typeface="Times New Roman"/>
                  <a:cs typeface="Times New Roman"/>
                </a:rPr>
                <a:t>: begins the polymer chain</a:t>
              </a:r>
            </a:p>
            <a:p>
              <a:pPr marL="1371600" lvl="1" indent="-342900" algn="just">
                <a:buFont typeface="Arial" panose="020B0604020202020204" pitchFamily="34" charset="0"/>
                <a:buChar char="•"/>
              </a:pPr>
              <a:r>
                <a:rPr lang="en-US" sz="2400" u="sng" dirty="0">
                  <a:solidFill>
                    <a:schemeClr val="bg1"/>
                  </a:solidFill>
                  <a:latin typeface="Times New Roman"/>
                  <a:cs typeface="Times New Roman"/>
                </a:rPr>
                <a:t>Propagation</a:t>
              </a:r>
              <a:r>
                <a:rPr lang="en-US" sz="2400" dirty="0">
                  <a:solidFill>
                    <a:schemeClr val="bg1"/>
                  </a:solidFill>
                  <a:latin typeface="Times New Roman"/>
                  <a:cs typeface="Times New Roman"/>
                </a:rPr>
                <a:t>: grows the polymer chain</a:t>
              </a:r>
            </a:p>
            <a:p>
              <a:pPr marL="1371600" lvl="1" indent="-342900" algn="just">
                <a:buFont typeface="Arial" panose="020B0604020202020204" pitchFamily="34" charset="0"/>
                <a:buChar char="•"/>
              </a:pPr>
              <a:r>
                <a:rPr lang="en-US" sz="2400" u="sng" dirty="0">
                  <a:solidFill>
                    <a:schemeClr val="bg1"/>
                  </a:solidFill>
                  <a:latin typeface="Times New Roman"/>
                  <a:cs typeface="Times New Roman"/>
                </a:rPr>
                <a:t>Termination</a:t>
              </a:r>
              <a:r>
                <a:rPr lang="en-US" sz="2400" dirty="0">
                  <a:solidFill>
                    <a:schemeClr val="bg1"/>
                  </a:solidFill>
                  <a:latin typeface="Times New Roman"/>
                  <a:cs typeface="Times New Roman"/>
                </a:rPr>
                <a:t>: completes the polymer chain to stop growth</a:t>
              </a:r>
            </a:p>
            <a:p>
              <a:pPr marL="342900" indent="-342900" algn="just">
                <a:buFont typeface="Arial" panose="020B0604020202020204" pitchFamily="34" charset="0"/>
                <a:buChar char="•"/>
              </a:pPr>
              <a:r>
                <a:rPr lang="en-US" sz="2400" dirty="0">
                  <a:solidFill>
                    <a:schemeClr val="bg1"/>
                  </a:solidFill>
                  <a:latin typeface="Times New Roman"/>
                  <a:cs typeface="Times New Roman"/>
                </a:rPr>
                <a:t>The process is very dependent on temperature. If the reactor is too hot or cold, the entire system is shut down as the polymer cannot be produced outside of the working temperature window.</a:t>
              </a:r>
            </a:p>
            <a:p>
              <a:pPr marL="342900" indent="-342900" algn="just">
                <a:buFont typeface="Arial" panose="020B0604020202020204" pitchFamily="34" charset="0"/>
                <a:buChar char="•"/>
              </a:pPr>
              <a:r>
                <a:rPr lang="en-US" sz="2400" dirty="0">
                  <a:solidFill>
                    <a:schemeClr val="bg1"/>
                  </a:solidFill>
                  <a:latin typeface="Times New Roman"/>
                  <a:cs typeface="Times New Roman"/>
                </a:rPr>
                <a:t>The reactors are prone to overheating due to the exothermic (heat releasing) characteristics of the reactions taking place.</a:t>
              </a:r>
            </a:p>
            <a:p>
              <a:pPr marL="342900" indent="-342900" algn="just">
                <a:buFont typeface="Arial" panose="020B0604020202020204" pitchFamily="34" charset="0"/>
                <a:buChar char="•"/>
              </a:pPr>
              <a:r>
                <a:rPr lang="en-US" sz="2400" dirty="0">
                  <a:solidFill>
                    <a:schemeClr val="bg1"/>
                  </a:solidFill>
                  <a:latin typeface="Times New Roman"/>
                  <a:cs typeface="Times New Roman"/>
                </a:rPr>
                <a:t>The decomposition of ethylene (monomer) can cause the entire reactor to shut down due to the high temperatures.</a:t>
              </a:r>
            </a:p>
            <a:p>
              <a:pPr marL="342900" indent="-342900" algn="just">
                <a:buFont typeface="Arial" panose="020B0604020202020204" pitchFamily="34" charset="0"/>
                <a:buChar char="•"/>
              </a:pPr>
              <a:r>
                <a:rPr lang="en-US" sz="2400" dirty="0">
                  <a:solidFill>
                    <a:schemeClr val="bg1"/>
                  </a:solidFill>
                  <a:latin typeface="Times New Roman"/>
                  <a:cs typeface="Times New Roman"/>
                </a:rPr>
                <a:t>Reactors have internal mixing geometries designed to reduce the likelihood of hot regions forming within the reactor which can lead to overheating and a rise in pressure which shuts down the reactor.</a:t>
              </a:r>
              <a:endParaRPr lang="en-US" sz="2000" dirty="0">
                <a:latin typeface="Times New Roman"/>
                <a:cs typeface="Times New Roman"/>
              </a:endParaRPr>
            </a:p>
          </p:txBody>
        </p:sp>
        <p:sp>
          <p:nvSpPr>
            <p:cNvPr id="316" name="TextBox 315"/>
            <p:cNvSpPr txBox="1"/>
            <p:nvPr/>
          </p:nvSpPr>
          <p:spPr>
            <a:xfrm>
              <a:off x="845073" y="26342401"/>
              <a:ext cx="9308592" cy="53282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Background</a:t>
              </a:r>
              <a:endParaRPr lang="en-US" sz="6000" dirty="0">
                <a:latin typeface="Times New Roman"/>
                <a:cs typeface="Times New Roman"/>
              </a:endParaRPr>
            </a:p>
          </p:txBody>
        </p:sp>
      </p:grpSp>
      <p:pic>
        <p:nvPicPr>
          <p:cNvPr id="3" name="Picture 2" descr="Shape&#10;&#10;Description automatically generated">
            <a:extLst>
              <a:ext uri="{FF2B5EF4-FFF2-40B4-BE49-F238E27FC236}">
                <a16:creationId xmlns:a16="http://schemas.microsoft.com/office/drawing/2014/main" id="{70E3B350-78BE-4F23-B3E0-D65C4B6D1E9B}"/>
              </a:ext>
            </a:extLst>
          </p:cNvPr>
          <p:cNvPicPr>
            <a:picLocks noChangeAspect="1"/>
          </p:cNvPicPr>
          <p:nvPr/>
        </p:nvPicPr>
        <p:blipFill>
          <a:blip r:embed="rId3"/>
          <a:stretch>
            <a:fillRect/>
          </a:stretch>
        </p:blipFill>
        <p:spPr>
          <a:xfrm>
            <a:off x="40637586" y="660076"/>
            <a:ext cx="2446641" cy="2446641"/>
          </a:xfrm>
          <a:prstGeom prst="rect">
            <a:avLst/>
          </a:prstGeom>
        </p:spPr>
      </p:pic>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739" y="1194549"/>
            <a:ext cx="4840224" cy="1377696"/>
          </a:xfrm>
          <a:prstGeom prst="rect">
            <a:avLst/>
          </a:prstGeom>
        </p:spPr>
      </p:pic>
      <p:pic>
        <p:nvPicPr>
          <p:cNvPr id="6" name="Picture 5" descr="Diagram, engineering drawing&#10;&#10;Description automatically generated">
            <a:extLst>
              <a:ext uri="{FF2B5EF4-FFF2-40B4-BE49-F238E27FC236}">
                <a16:creationId xmlns:a16="http://schemas.microsoft.com/office/drawing/2014/main" id="{2C1518A6-1C46-4C70-99EB-C6A2FCF31B77}"/>
              </a:ext>
            </a:extLst>
          </p:cNvPr>
          <p:cNvPicPr>
            <a:picLocks noChangeAspect="1"/>
          </p:cNvPicPr>
          <p:nvPr/>
        </p:nvPicPr>
        <p:blipFill rotWithShape="1">
          <a:blip r:embed="rId5"/>
          <a:srcRect l="23443" t="6478" r="22942" b="8924"/>
          <a:stretch/>
        </p:blipFill>
        <p:spPr>
          <a:xfrm>
            <a:off x="20740073" y="27041964"/>
            <a:ext cx="4388768" cy="3895364"/>
          </a:xfrm>
          <a:prstGeom prst="rect">
            <a:avLst/>
          </a:prstGeom>
        </p:spPr>
      </p:pic>
      <p:grpSp>
        <p:nvGrpSpPr>
          <p:cNvPr id="81" name="Group 80">
            <a:extLst>
              <a:ext uri="{FF2B5EF4-FFF2-40B4-BE49-F238E27FC236}">
                <a16:creationId xmlns:a16="http://schemas.microsoft.com/office/drawing/2014/main" id="{0151C6BF-0479-4544-A269-F6FAFB3EE02C}"/>
              </a:ext>
            </a:extLst>
          </p:cNvPr>
          <p:cNvGrpSpPr/>
          <p:nvPr/>
        </p:nvGrpSpPr>
        <p:grpSpPr>
          <a:xfrm>
            <a:off x="802460" y="23984208"/>
            <a:ext cx="9318769" cy="8453484"/>
            <a:chOff x="834896" y="26342401"/>
            <a:chExt cx="9318769" cy="5168988"/>
          </a:xfrm>
        </p:grpSpPr>
        <p:sp>
          <p:nvSpPr>
            <p:cNvPr id="82" name="TextBox 81">
              <a:extLst>
                <a:ext uri="{FF2B5EF4-FFF2-40B4-BE49-F238E27FC236}">
                  <a16:creationId xmlns:a16="http://schemas.microsoft.com/office/drawing/2014/main" id="{1ADC77BE-A72C-4D28-B176-3A32303CCA4E}"/>
                </a:ext>
              </a:extLst>
            </p:cNvPr>
            <p:cNvSpPr txBox="1"/>
            <p:nvPr/>
          </p:nvSpPr>
          <p:spPr>
            <a:xfrm>
              <a:off x="834896" y="26988141"/>
              <a:ext cx="9308592" cy="4523248"/>
            </a:xfrm>
            <a:prstGeom prst="rect">
              <a:avLst/>
            </a:prstGeom>
            <a:solidFill>
              <a:schemeClr val="tx1"/>
            </a:solidFill>
            <a:ln cap="rnd">
              <a:solidFill>
                <a:schemeClr val="bg1"/>
              </a:solidFill>
            </a:ln>
          </p:spPr>
          <p:txBody>
            <a:bodyPr wrap="square" lIns="182880" rIns="182880" rtlCol="0">
              <a:noAutofit/>
            </a:bodyPr>
            <a:lstStyle/>
            <a:p>
              <a:pPr algn="just"/>
              <a:r>
                <a:rPr lang="en-US" sz="2400" dirty="0">
                  <a:solidFill>
                    <a:schemeClr val="bg1"/>
                  </a:solidFill>
                  <a:latin typeface="Times New Roman"/>
                  <a:cs typeface="Times New Roman"/>
                </a:rPr>
                <a:t>The reactor model has been developed with specific changes implemented overtime. See Table 1.</a:t>
              </a:r>
            </a:p>
            <a:p>
              <a:pPr marL="342900" indent="-342900" algn="just">
                <a:buFont typeface="Arial" panose="020B0604020202020204" pitchFamily="34" charset="0"/>
                <a:buChar char="•"/>
              </a:pPr>
              <a:r>
                <a:rPr lang="en-US" sz="2400" dirty="0">
                  <a:solidFill>
                    <a:schemeClr val="bg1"/>
                  </a:solidFill>
                  <a:latin typeface="Times New Roman"/>
                  <a:cs typeface="Times New Roman"/>
                </a:rPr>
                <a:t>The model itself is so large that it takes at least </a:t>
              </a:r>
              <a:r>
                <a:rPr lang="en-US" sz="2400" u="sng" dirty="0">
                  <a:solidFill>
                    <a:schemeClr val="bg1"/>
                  </a:solidFill>
                  <a:latin typeface="Times New Roman"/>
                  <a:cs typeface="Times New Roman"/>
                </a:rPr>
                <a:t>30 days of continuous running on 120 high performance computing cores </a:t>
              </a:r>
              <a:r>
                <a:rPr lang="en-US" sz="2400" dirty="0">
                  <a:solidFill>
                    <a:schemeClr val="bg1"/>
                  </a:solidFill>
                  <a:latin typeface="Times New Roman"/>
                  <a:cs typeface="Times New Roman"/>
                </a:rPr>
                <a:t>to evaluate if a single change results in a better or worse model.</a:t>
              </a:r>
            </a:p>
            <a:p>
              <a:pPr marL="342900" indent="-342900" algn="just">
                <a:buFont typeface="Arial" panose="020B0604020202020204" pitchFamily="34" charset="0"/>
                <a:buChar char="•"/>
              </a:pPr>
              <a:r>
                <a:rPr lang="en-US" sz="2400" dirty="0">
                  <a:solidFill>
                    <a:schemeClr val="bg1"/>
                  </a:solidFill>
                  <a:latin typeface="Times New Roman"/>
                  <a:cs typeface="Times New Roman"/>
                </a:rPr>
                <a:t>80 different metrics describe conditions within the model to evaluate changes to the model.</a:t>
              </a:r>
            </a:p>
            <a:p>
              <a:pPr marL="342900" indent="-342900" algn="just">
                <a:buFont typeface="Arial" panose="020B0604020202020204" pitchFamily="34" charset="0"/>
                <a:buChar char="•"/>
              </a:pPr>
              <a:r>
                <a:rPr lang="en-US" sz="2400" dirty="0">
                  <a:solidFill>
                    <a:schemeClr val="bg1"/>
                  </a:solidFill>
                  <a:latin typeface="Times New Roman"/>
                  <a:cs typeface="Times New Roman"/>
                </a:rPr>
                <a:t>Any clump of hot material above 300</a:t>
              </a:r>
              <a:r>
                <a:rPr lang="en-US" sz="2400" dirty="0">
                  <a:solidFill>
                    <a:schemeClr val="bg1"/>
                  </a:solidFill>
                  <a:latin typeface="Cambria Math" panose="02040503050406030204" pitchFamily="18" charset="0"/>
                  <a:ea typeface="Cambria Math" panose="02040503050406030204" pitchFamily="18" charset="0"/>
                  <a:cs typeface="Times New Roman"/>
                </a:rPr>
                <a:t>℃  is defined as </a:t>
              </a:r>
              <a:r>
                <a:rPr lang="en-US" sz="2400" u="sng" dirty="0">
                  <a:solidFill>
                    <a:schemeClr val="bg1"/>
                  </a:solidFill>
                  <a:latin typeface="Cambria Math" panose="02040503050406030204" pitchFamily="18" charset="0"/>
                  <a:ea typeface="Cambria Math" panose="02040503050406030204" pitchFamily="18" charset="0"/>
                  <a:cs typeface="Times New Roman"/>
                </a:rPr>
                <a:t>an offending volume.</a:t>
              </a:r>
              <a:r>
                <a:rPr lang="en-US" sz="2400" dirty="0">
                  <a:solidFill>
                    <a:schemeClr val="bg1"/>
                  </a:solidFill>
                  <a:latin typeface="Cambria Math" panose="02040503050406030204" pitchFamily="18" charset="0"/>
                  <a:ea typeface="Cambria Math" panose="02040503050406030204" pitchFamily="18" charset="0"/>
                  <a:cs typeface="Times New Roman"/>
                </a:rPr>
                <a:t> This is the expected temperature threshold and states anything hotter could lead to overheating and shutdowns.</a:t>
              </a:r>
            </a:p>
            <a:p>
              <a:pPr marL="1371600" lvl="1" indent="-285750" algn="just" defTabSz="914400">
                <a:buFont typeface="Arial" panose="020B0604020202020204" pitchFamily="34" charset="0"/>
                <a:buChar char="•"/>
                <a:tabLst>
                  <a:tab pos="1005840" algn="l"/>
                </a:tabLst>
              </a:pPr>
              <a:r>
                <a:rPr lang="en-US" sz="2400" dirty="0">
                  <a:solidFill>
                    <a:schemeClr val="bg1"/>
                  </a:solidFill>
                  <a:latin typeface="Times New Roman"/>
                  <a:cs typeface="Times New Roman"/>
                </a:rPr>
                <a:t>Offending volumes have 16 variables tracked to characterize the nature of the hot clumps of material.</a:t>
              </a:r>
            </a:p>
            <a:p>
              <a:pPr marL="285750" indent="-285750" algn="just">
                <a:buFont typeface="Arial" panose="020B0604020202020204" pitchFamily="34" charset="0"/>
                <a:buChar char="•"/>
              </a:pPr>
              <a:r>
                <a:rPr lang="en-US" sz="2400" dirty="0">
                  <a:solidFill>
                    <a:schemeClr val="bg1"/>
                  </a:solidFill>
                  <a:latin typeface="Times New Roman"/>
                  <a:cs typeface="Times New Roman"/>
                </a:rPr>
                <a:t>Data from the model is evaluated when quasi steady state (QSS) is reached.</a:t>
              </a:r>
            </a:p>
            <a:p>
              <a:pPr marL="1371600" lvl="1" indent="-285750" algn="just" defTabSz="914400">
                <a:buFont typeface="Arial" panose="020B0604020202020204" pitchFamily="34" charset="0"/>
                <a:buChar char="•"/>
                <a:tabLst>
                  <a:tab pos="1005840" algn="l"/>
                </a:tabLst>
              </a:pPr>
              <a:r>
                <a:rPr lang="en-US" sz="2400" dirty="0">
                  <a:solidFill>
                    <a:schemeClr val="bg1"/>
                  </a:solidFill>
                  <a:latin typeface="Times New Roman"/>
                  <a:cs typeface="Times New Roman"/>
                </a:rPr>
                <a:t>QSS occurs when the average value of a variable is constant at some time scale. Randomness can exist, but if the average is constant QSS is determined.</a:t>
              </a:r>
            </a:p>
            <a:p>
              <a:pPr marL="285750" indent="-285750" algn="just">
                <a:buFont typeface="Arial" panose="020B0604020202020204" pitchFamily="34" charset="0"/>
                <a:buChar char="•"/>
              </a:pPr>
              <a:r>
                <a:rPr lang="en-US" sz="2400" dirty="0">
                  <a:solidFill>
                    <a:schemeClr val="bg1"/>
                  </a:solidFill>
                  <a:latin typeface="Times New Roman"/>
                  <a:cs typeface="Times New Roman"/>
                </a:rPr>
                <a:t>Data from new models is then compared to previous runs using all data collected to validate or revert the latest set of changes (Figure 4)</a:t>
              </a:r>
            </a:p>
          </p:txBody>
        </p:sp>
        <p:sp>
          <p:nvSpPr>
            <p:cNvPr id="83" name="TextBox 82">
              <a:extLst>
                <a:ext uri="{FF2B5EF4-FFF2-40B4-BE49-F238E27FC236}">
                  <a16:creationId xmlns:a16="http://schemas.microsoft.com/office/drawing/2014/main" id="{D7C8ACD9-F0D9-4995-A7E1-0784ED48AEEB}"/>
                </a:ext>
              </a:extLst>
            </p:cNvPr>
            <p:cNvSpPr txBox="1"/>
            <p:nvPr/>
          </p:nvSpPr>
          <p:spPr>
            <a:xfrm>
              <a:off x="845073" y="26342401"/>
              <a:ext cx="9308592" cy="53282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Methods</a:t>
              </a:r>
            </a:p>
          </p:txBody>
        </p:sp>
      </p:grpSp>
      <p:grpSp>
        <p:nvGrpSpPr>
          <p:cNvPr id="86" name="Group 85">
            <a:extLst>
              <a:ext uri="{FF2B5EF4-FFF2-40B4-BE49-F238E27FC236}">
                <a16:creationId xmlns:a16="http://schemas.microsoft.com/office/drawing/2014/main" id="{5890EADB-A450-44B8-814C-887BEA5500D4}"/>
              </a:ext>
            </a:extLst>
          </p:cNvPr>
          <p:cNvGrpSpPr/>
          <p:nvPr/>
        </p:nvGrpSpPr>
        <p:grpSpPr>
          <a:xfrm>
            <a:off x="802460" y="13717730"/>
            <a:ext cx="9317194" cy="10094694"/>
            <a:chOff x="845073" y="26342401"/>
            <a:chExt cx="9317194" cy="5101559"/>
          </a:xfrm>
        </p:grpSpPr>
        <p:sp>
          <p:nvSpPr>
            <p:cNvPr id="87" name="TextBox 86">
              <a:extLst>
                <a:ext uri="{FF2B5EF4-FFF2-40B4-BE49-F238E27FC236}">
                  <a16:creationId xmlns:a16="http://schemas.microsoft.com/office/drawing/2014/main" id="{3554F524-852F-42D9-9C1E-DC80D045F8D4}"/>
                </a:ext>
              </a:extLst>
            </p:cNvPr>
            <p:cNvSpPr txBox="1"/>
            <p:nvPr/>
          </p:nvSpPr>
          <p:spPr>
            <a:xfrm>
              <a:off x="853675" y="26948100"/>
              <a:ext cx="9308592" cy="4495860"/>
            </a:xfrm>
            <a:prstGeom prst="rect">
              <a:avLst/>
            </a:prstGeom>
            <a:solidFill>
              <a:schemeClr val="tx1"/>
            </a:solidFill>
            <a:ln cap="rnd">
              <a:solidFill>
                <a:schemeClr val="bg1"/>
              </a:solidFill>
            </a:ln>
          </p:spPr>
          <p:txBody>
            <a:bodyPr wrap="square" lIns="182880" rIns="182880" rtlCol="0">
              <a:noAutofit/>
            </a:bodyPr>
            <a:lstStyle/>
            <a:p>
              <a:pPr algn="just" defTabSz="914400">
                <a:tabLst>
                  <a:tab pos="914400" algn="l"/>
                </a:tabLst>
              </a:pPr>
              <a:r>
                <a:rPr lang="en-US" sz="2400" b="1" u="sng" dirty="0">
                  <a:solidFill>
                    <a:schemeClr val="bg1"/>
                  </a:solidFill>
                  <a:latin typeface="Times New Roman"/>
                  <a:cs typeface="Times New Roman"/>
                </a:rPr>
                <a:t>Computational fluid dynamics (CFD) </a:t>
              </a:r>
              <a:r>
                <a:rPr lang="en-US" sz="2400" dirty="0">
                  <a:solidFill>
                    <a:schemeClr val="bg1"/>
                  </a:solidFill>
                  <a:latin typeface="Times New Roman"/>
                  <a:cs typeface="Times New Roman"/>
                </a:rPr>
                <a:t>is an engineering simulation tool used in the field of fluids research.</a:t>
              </a:r>
            </a:p>
            <a:p>
              <a:pPr marL="285750" indent="-285750" algn="just" defTabSz="914400">
                <a:buFont typeface="Arial" panose="020B0604020202020204" pitchFamily="34" charset="0"/>
                <a:buChar char="•"/>
                <a:tabLst>
                  <a:tab pos="914400" algn="l"/>
                </a:tabLst>
              </a:pPr>
              <a:r>
                <a:rPr lang="en-US" sz="2400" dirty="0">
                  <a:solidFill>
                    <a:schemeClr val="bg1"/>
                  </a:solidFill>
                  <a:latin typeface="Times New Roman"/>
                  <a:cs typeface="Times New Roman"/>
                </a:rPr>
                <a:t>CFD consists of breaking a geometry up into a mesh and solving partial differential equations for each element within the mesh in 3 dimensions to predict the behavior of the flow.</a:t>
              </a:r>
            </a:p>
            <a:p>
              <a:pPr algn="just"/>
              <a:endParaRPr lang="en-US" sz="2400" dirty="0">
                <a:solidFill>
                  <a:schemeClr val="bg1"/>
                </a:solidFill>
                <a:latin typeface="Times New Roman"/>
                <a:cs typeface="Times New Roman"/>
              </a:endParaRPr>
            </a:p>
            <a:p>
              <a:pPr algn="just"/>
              <a:r>
                <a:rPr lang="en-US" sz="2400" dirty="0">
                  <a:solidFill>
                    <a:schemeClr val="bg1"/>
                  </a:solidFill>
                  <a:latin typeface="Times New Roman"/>
                  <a:cs typeface="Times New Roman"/>
                </a:rPr>
                <a:t>CFD is a delicate process and often contains errors and bad models. Accurately modeling a reactor in CFD requires:</a:t>
              </a:r>
            </a:p>
            <a:p>
              <a:pPr marL="285750" indent="-285750" algn="just" defTabSz="914400">
                <a:buFont typeface="Arial" panose="020B0604020202020204" pitchFamily="34" charset="0"/>
                <a:buChar char="•"/>
                <a:tabLst>
                  <a:tab pos="1005840" algn="l"/>
                </a:tabLst>
              </a:pPr>
              <a:r>
                <a:rPr lang="en-US" sz="2400" dirty="0">
                  <a:solidFill>
                    <a:schemeClr val="bg1"/>
                  </a:solidFill>
                  <a:latin typeface="Times New Roman"/>
                  <a:cs typeface="Times New Roman"/>
                </a:rPr>
                <a:t>Dividing the geometry into smaller elements called a mesh</a:t>
              </a:r>
            </a:p>
            <a:p>
              <a:pPr marL="1371600" lvl="1" indent="-285750" algn="just" defTabSz="914400">
                <a:buFont typeface="Arial" panose="020B0604020202020204" pitchFamily="34" charset="0"/>
                <a:buChar char="•"/>
                <a:tabLst>
                  <a:tab pos="1005840" algn="l"/>
                </a:tabLst>
              </a:pPr>
              <a:r>
                <a:rPr lang="en-US" sz="2400" dirty="0">
                  <a:solidFill>
                    <a:schemeClr val="bg1"/>
                  </a:solidFill>
                  <a:latin typeface="Times New Roman"/>
                  <a:cs typeface="Times New Roman"/>
                </a:rPr>
                <a:t>Separating the mesh into rotating and stationary elements to account for the spinning shaft.</a:t>
              </a:r>
            </a:p>
            <a:p>
              <a:pPr marL="285750" indent="-285750" algn="just" defTabSz="914400">
                <a:buFont typeface="Arial" panose="020B0604020202020204" pitchFamily="34" charset="0"/>
                <a:buChar char="•"/>
                <a:tabLst>
                  <a:tab pos="1005840" algn="l"/>
                </a:tabLst>
              </a:pPr>
              <a:r>
                <a:rPr lang="en-US" sz="2400" dirty="0">
                  <a:solidFill>
                    <a:schemeClr val="bg1"/>
                  </a:solidFill>
                  <a:latin typeface="Times New Roman"/>
                  <a:cs typeface="Times New Roman"/>
                </a:rPr>
                <a:t>Selecting a time step, or how much time passes between each calculation.</a:t>
              </a:r>
            </a:p>
            <a:p>
              <a:pPr marL="285750" indent="-285750" algn="just" defTabSz="914400">
                <a:buFont typeface="Arial" panose="020B0604020202020204" pitchFamily="34" charset="0"/>
                <a:buChar char="•"/>
                <a:tabLst>
                  <a:tab pos="1005840" algn="l"/>
                </a:tabLst>
              </a:pPr>
              <a:r>
                <a:rPr lang="en-US" sz="2400" dirty="0">
                  <a:solidFill>
                    <a:schemeClr val="bg1"/>
                  </a:solidFill>
                  <a:latin typeface="Times New Roman"/>
                  <a:cs typeface="Times New Roman"/>
                </a:rPr>
                <a:t>Selecting a turbulence model, or a mathematical estimate of what chaotic currents are affecting the flow.</a:t>
              </a:r>
            </a:p>
            <a:p>
              <a:pPr marL="285750" indent="-285750" algn="just" defTabSz="914400">
                <a:buFont typeface="Arial" panose="020B0604020202020204" pitchFamily="34" charset="0"/>
                <a:buChar char="•"/>
                <a:tabLst>
                  <a:tab pos="1005840" algn="l"/>
                </a:tabLst>
              </a:pPr>
              <a:r>
                <a:rPr lang="en-US" sz="2400" dirty="0">
                  <a:solidFill>
                    <a:schemeClr val="bg1"/>
                  </a:solidFill>
                  <a:latin typeface="Times New Roman"/>
                  <a:cs typeface="Times New Roman"/>
                </a:rPr>
                <a:t>Implementing automatic controllers to keep internal temperatures within a working window.</a:t>
              </a:r>
            </a:p>
            <a:p>
              <a:pPr marL="1371600" lvl="1" indent="-285750" algn="just" defTabSz="914400">
                <a:buFont typeface="Arial" panose="020B0604020202020204" pitchFamily="34" charset="0"/>
                <a:buChar char="•"/>
                <a:tabLst>
                  <a:tab pos="1005840" algn="l"/>
                </a:tabLst>
              </a:pPr>
              <a:r>
                <a:rPr lang="en-US" sz="2400" dirty="0">
                  <a:solidFill>
                    <a:schemeClr val="bg1"/>
                  </a:solidFill>
                  <a:latin typeface="Times New Roman"/>
                  <a:cs typeface="Times New Roman"/>
                </a:rPr>
                <a:t>5 independent proportional integral derivative (PID) controllers are implemented throughout the model to control the reaction rates throughout 3 of the 4 zones.</a:t>
              </a:r>
            </a:p>
            <a:p>
              <a:pPr marL="285750" indent="-285750" algn="just" defTabSz="914400">
                <a:buFont typeface="Arial" panose="020B0604020202020204" pitchFamily="34" charset="0"/>
                <a:buChar char="•"/>
                <a:tabLst>
                  <a:tab pos="1005840" algn="l"/>
                </a:tabLst>
              </a:pPr>
              <a:r>
                <a:rPr lang="en-US" sz="2400" dirty="0">
                  <a:solidFill>
                    <a:schemeClr val="bg1"/>
                  </a:solidFill>
                  <a:latin typeface="Times New Roman"/>
                  <a:cs typeface="Times New Roman"/>
                </a:rPr>
                <a:t>Including a way to simulate the chemical reactions taking place to note the change in density and temperature resulting from the polymerization process.</a:t>
              </a:r>
            </a:p>
            <a:p>
              <a:pPr marL="285750" indent="-285750" algn="just" defTabSz="914400">
                <a:buFont typeface="Arial" panose="020B0604020202020204" pitchFamily="34" charset="0"/>
                <a:buChar char="•"/>
                <a:tabLst>
                  <a:tab pos="1005840" algn="l"/>
                </a:tabLst>
              </a:pPr>
              <a:endParaRPr lang="en-US" sz="2400" dirty="0">
                <a:solidFill>
                  <a:schemeClr val="bg1"/>
                </a:solidFill>
                <a:latin typeface="Times New Roman"/>
                <a:cs typeface="Times New Roman"/>
              </a:endParaRPr>
            </a:p>
            <a:p>
              <a:pPr algn="just" defTabSz="914400">
                <a:tabLst>
                  <a:tab pos="1005840" algn="l"/>
                </a:tabLst>
              </a:pPr>
              <a:endParaRPr lang="en-US" sz="2400" dirty="0">
                <a:solidFill>
                  <a:schemeClr val="bg1"/>
                </a:solidFill>
                <a:latin typeface="Times New Roman"/>
                <a:cs typeface="Times New Roman"/>
              </a:endParaRPr>
            </a:p>
          </p:txBody>
        </p:sp>
        <p:sp>
          <p:nvSpPr>
            <p:cNvPr id="88" name="TextBox 87">
              <a:extLst>
                <a:ext uri="{FF2B5EF4-FFF2-40B4-BE49-F238E27FC236}">
                  <a16:creationId xmlns:a16="http://schemas.microsoft.com/office/drawing/2014/main" id="{61765C8F-93AC-47CC-8F90-4652822AFB6E}"/>
                </a:ext>
              </a:extLst>
            </p:cNvPr>
            <p:cNvSpPr txBox="1"/>
            <p:nvPr/>
          </p:nvSpPr>
          <p:spPr>
            <a:xfrm>
              <a:off x="845073" y="26342401"/>
              <a:ext cx="9308592" cy="60502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Introduction</a:t>
              </a:r>
              <a:endParaRPr lang="en-US" sz="6000" dirty="0">
                <a:latin typeface="Times New Roman"/>
                <a:cs typeface="Times New Roman"/>
              </a:endParaRPr>
            </a:p>
          </p:txBody>
        </p:sp>
      </p:grpSp>
      <p:pic>
        <p:nvPicPr>
          <p:cNvPr id="90" name="Picture 89">
            <a:extLst>
              <a:ext uri="{FF2B5EF4-FFF2-40B4-BE49-F238E27FC236}">
                <a16:creationId xmlns:a16="http://schemas.microsoft.com/office/drawing/2014/main" id="{64518ED7-D2E7-43CB-81EB-FAB6BC677347}"/>
              </a:ext>
            </a:extLst>
          </p:cNvPr>
          <p:cNvPicPr/>
          <p:nvPr/>
        </p:nvPicPr>
        <p:blipFill rotWithShape="1">
          <a:blip r:embed="rId6"/>
          <a:srcRect l="17725" r="17720"/>
          <a:stretch/>
        </p:blipFill>
        <p:spPr bwMode="auto">
          <a:xfrm>
            <a:off x="10671666" y="10643345"/>
            <a:ext cx="5102136" cy="4336736"/>
          </a:xfrm>
          <a:prstGeom prst="rect">
            <a:avLst/>
          </a:prstGeom>
          <a:ln>
            <a:noFill/>
          </a:ln>
          <a:extLst>
            <a:ext uri="{53640926-AAD7-44D8-BBD7-CCE9431645EC}">
              <a14:shadowObscured xmlns:a14="http://schemas.microsoft.com/office/drawing/2010/main"/>
            </a:ext>
          </a:extLst>
        </p:spPr>
      </p:pic>
      <p:pic>
        <p:nvPicPr>
          <p:cNvPr id="91" name="Picture 90">
            <a:extLst>
              <a:ext uri="{FF2B5EF4-FFF2-40B4-BE49-F238E27FC236}">
                <a16:creationId xmlns:a16="http://schemas.microsoft.com/office/drawing/2014/main" id="{2A065D8E-2CD0-4B10-BD7D-35CD95DC549E}"/>
              </a:ext>
            </a:extLst>
          </p:cNvPr>
          <p:cNvPicPr/>
          <p:nvPr/>
        </p:nvPicPr>
        <p:blipFill rotWithShape="1">
          <a:blip r:embed="rId7">
            <a:extLst>
              <a:ext uri="{28A0092B-C50C-407E-A947-70E740481C1C}">
                <a14:useLocalDpi xmlns:a14="http://schemas.microsoft.com/office/drawing/2010/main" val="0"/>
              </a:ext>
            </a:extLst>
          </a:blip>
          <a:srcRect l="4031" t="3742" b="14549"/>
          <a:stretch/>
        </p:blipFill>
        <p:spPr bwMode="auto">
          <a:xfrm>
            <a:off x="10709364" y="3959533"/>
            <a:ext cx="9688114" cy="4636008"/>
          </a:xfrm>
          <a:prstGeom prst="rect">
            <a:avLst/>
          </a:prstGeom>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AC7159F6-79F2-4A24-B131-37634B4A4589}"/>
              </a:ext>
            </a:extLst>
          </p:cNvPr>
          <p:cNvPicPr/>
          <p:nvPr/>
        </p:nvPicPr>
        <p:blipFill rotWithShape="1">
          <a:blip r:embed="rId8">
            <a:extLst>
              <a:ext uri="{28A0092B-C50C-407E-A947-70E740481C1C}">
                <a14:useLocalDpi xmlns:a14="http://schemas.microsoft.com/office/drawing/2010/main" val="0"/>
              </a:ext>
            </a:extLst>
          </a:blip>
          <a:srcRect t="13842" b="14572"/>
          <a:stretch/>
        </p:blipFill>
        <p:spPr bwMode="auto">
          <a:xfrm>
            <a:off x="21561261" y="18282494"/>
            <a:ext cx="10894544" cy="4524315"/>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4E4FBC97-4629-4F76-A1DC-8214F5DC0CBC}"/>
              </a:ext>
            </a:extLst>
          </p:cNvPr>
          <p:cNvPicPr/>
          <p:nvPr/>
        </p:nvPicPr>
        <p:blipFill rotWithShape="1">
          <a:blip r:embed="rId9">
            <a:extLst>
              <a:ext uri="{28A0092B-C50C-407E-A947-70E740481C1C}">
                <a14:useLocalDpi xmlns:a14="http://schemas.microsoft.com/office/drawing/2010/main" val="0"/>
              </a:ext>
            </a:extLst>
          </a:blip>
          <a:srcRect l="40133"/>
          <a:stretch/>
        </p:blipFill>
        <p:spPr>
          <a:xfrm>
            <a:off x="10832894" y="22070371"/>
            <a:ext cx="8253391" cy="7938721"/>
          </a:xfrm>
          <a:prstGeom prst="rect">
            <a:avLst/>
          </a:prstGeom>
        </p:spPr>
      </p:pic>
      <p:pic>
        <p:nvPicPr>
          <p:cNvPr id="24" name="Picture 23">
            <a:extLst>
              <a:ext uri="{FF2B5EF4-FFF2-40B4-BE49-F238E27FC236}">
                <a16:creationId xmlns:a16="http://schemas.microsoft.com/office/drawing/2014/main" id="{21C35D8D-22B9-4124-8DE8-A5BC70FDAB1F}"/>
              </a:ext>
            </a:extLst>
          </p:cNvPr>
          <p:cNvPicPr/>
          <p:nvPr/>
        </p:nvPicPr>
        <p:blipFill rotWithShape="1">
          <a:blip r:embed="rId10">
            <a:extLst>
              <a:ext uri="{28A0092B-C50C-407E-A947-70E740481C1C}">
                <a14:useLocalDpi xmlns:a14="http://schemas.microsoft.com/office/drawing/2010/main" val="0"/>
              </a:ext>
            </a:extLst>
          </a:blip>
          <a:srcRect t="5905" r="61922" b="11054"/>
          <a:stretch/>
        </p:blipFill>
        <p:spPr bwMode="auto">
          <a:xfrm>
            <a:off x="10871540" y="14992901"/>
            <a:ext cx="3782130" cy="4916362"/>
          </a:xfrm>
          <a:prstGeom prst="rect">
            <a:avLst/>
          </a:prstGeom>
          <a:ln>
            <a:noFill/>
          </a:ln>
          <a:extLst>
            <a:ext uri="{53640926-AAD7-44D8-BBD7-CCE9431645EC}">
              <a14:shadowObscured xmlns:a14="http://schemas.microsoft.com/office/drawing/2010/main"/>
            </a:ext>
          </a:extLst>
        </p:spPr>
      </p:pic>
      <p:graphicFrame>
        <p:nvGraphicFramePr>
          <p:cNvPr id="8" name="Table 7">
            <a:extLst>
              <a:ext uri="{FF2B5EF4-FFF2-40B4-BE49-F238E27FC236}">
                <a16:creationId xmlns:a16="http://schemas.microsoft.com/office/drawing/2014/main" id="{0C56DB7F-C343-4239-BAA1-65227A0BF862}"/>
              </a:ext>
            </a:extLst>
          </p:cNvPr>
          <p:cNvGraphicFramePr>
            <a:graphicFrameLocks noGrp="1"/>
          </p:cNvGraphicFramePr>
          <p:nvPr>
            <p:extLst>
              <p:ext uri="{D42A27DB-BD31-4B8C-83A1-F6EECF244321}">
                <p14:modId xmlns:p14="http://schemas.microsoft.com/office/powerpoint/2010/main" val="1615249953"/>
              </p:ext>
            </p:extLst>
          </p:nvPr>
        </p:nvGraphicFramePr>
        <p:xfrm>
          <a:off x="21174075" y="4176713"/>
          <a:ext cx="11455710" cy="3797496"/>
        </p:xfrm>
        <a:graphic>
          <a:graphicData uri="http://schemas.openxmlformats.org/drawingml/2006/table">
            <a:tbl>
              <a:tblPr bandRow="1" bandCol="1"/>
              <a:tblGrid>
                <a:gridCol w="1664746">
                  <a:extLst>
                    <a:ext uri="{9D8B030D-6E8A-4147-A177-3AD203B41FA5}">
                      <a16:colId xmlns:a16="http://schemas.microsoft.com/office/drawing/2014/main" val="2875359971"/>
                    </a:ext>
                  </a:extLst>
                </a:gridCol>
                <a:gridCol w="2116202">
                  <a:extLst>
                    <a:ext uri="{9D8B030D-6E8A-4147-A177-3AD203B41FA5}">
                      <a16:colId xmlns:a16="http://schemas.microsoft.com/office/drawing/2014/main" val="760781317"/>
                    </a:ext>
                  </a:extLst>
                </a:gridCol>
                <a:gridCol w="2483011">
                  <a:extLst>
                    <a:ext uri="{9D8B030D-6E8A-4147-A177-3AD203B41FA5}">
                      <a16:colId xmlns:a16="http://schemas.microsoft.com/office/drawing/2014/main" val="1021111663"/>
                    </a:ext>
                  </a:extLst>
                </a:gridCol>
                <a:gridCol w="1918690">
                  <a:extLst>
                    <a:ext uri="{9D8B030D-6E8A-4147-A177-3AD203B41FA5}">
                      <a16:colId xmlns:a16="http://schemas.microsoft.com/office/drawing/2014/main" val="109577628"/>
                    </a:ext>
                  </a:extLst>
                </a:gridCol>
                <a:gridCol w="3273061">
                  <a:extLst>
                    <a:ext uri="{9D8B030D-6E8A-4147-A177-3AD203B41FA5}">
                      <a16:colId xmlns:a16="http://schemas.microsoft.com/office/drawing/2014/main" val="3915695432"/>
                    </a:ext>
                  </a:extLst>
                </a:gridCol>
              </a:tblGrid>
              <a:tr h="1045306">
                <a:tc>
                  <a:txBody>
                    <a:bodyPr/>
                    <a:lstStyle/>
                    <a:p>
                      <a:pPr algn="ctr" fontAlgn="ctr"/>
                      <a:r>
                        <a:rPr lang="en-US" sz="2400" b="1" i="0" u="none" strike="noStrike" dirty="0">
                          <a:solidFill>
                            <a:srgbClr val="FFFFFF"/>
                          </a:solidFill>
                          <a:effectLst/>
                          <a:latin typeface="Calibri" panose="020F0502020204030204" pitchFamily="34" charset="0"/>
                        </a:rPr>
                        <a:t>Model Name</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2400" b="1" i="0" u="none" strike="noStrike" dirty="0">
                          <a:solidFill>
                            <a:srgbClr val="FFFFFF"/>
                          </a:solidFill>
                          <a:effectLst/>
                          <a:latin typeface="Calibri" panose="020F0502020204030204" pitchFamily="34" charset="0"/>
                        </a:rPr>
                        <a:t>Time Step Size [seconds]</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2400" b="1" i="0" u="none" strike="noStrike" dirty="0">
                          <a:solidFill>
                            <a:srgbClr val="FFFFFF"/>
                          </a:solidFill>
                          <a:effectLst/>
                          <a:latin typeface="Calibri" panose="020F0502020204030204" pitchFamily="34" charset="0"/>
                        </a:rPr>
                        <a:t>Mesh Size [Million Elements]</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2400" b="1" i="0" u="none" strike="noStrike">
                          <a:solidFill>
                            <a:srgbClr val="FFFFFF"/>
                          </a:solidFill>
                          <a:effectLst/>
                          <a:latin typeface="Calibri" panose="020F0502020204030204" pitchFamily="34" charset="0"/>
                        </a:rPr>
                        <a:t>Turbulence Model</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2400" b="1" i="0" u="none" strike="noStrike" dirty="0">
                          <a:solidFill>
                            <a:srgbClr val="FFFFFF"/>
                          </a:solidFill>
                          <a:effectLst/>
                          <a:latin typeface="Calibri" panose="020F0502020204030204" pitchFamily="34" charset="0"/>
                        </a:rPr>
                        <a:t>Catalyst Efficiency Function</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1795629622"/>
                  </a:ext>
                </a:extLst>
              </a:tr>
              <a:tr h="508332">
                <a:tc>
                  <a:txBody>
                    <a:bodyPr/>
                    <a:lstStyle/>
                    <a:p>
                      <a:pPr algn="ctr" fontAlgn="b"/>
                      <a:r>
                        <a:rPr lang="en-US" sz="2400" b="0" i="0" u="none" strike="noStrike" dirty="0">
                          <a:solidFill>
                            <a:srgbClr val="000000"/>
                          </a:solidFill>
                          <a:effectLst/>
                          <a:latin typeface="Calibri" panose="020F0502020204030204" pitchFamily="34" charset="0"/>
                        </a:rPr>
                        <a:t>HTS</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fontAlgn="b"/>
                      <a:r>
                        <a:rPr lang="en-US" sz="2400" b="0" i="0" u="none" strike="noStrike" dirty="0">
                          <a:solidFill>
                            <a:srgbClr val="000000"/>
                          </a:solidFill>
                          <a:effectLst/>
                          <a:latin typeface="Calibri" panose="020F0502020204030204" pitchFamily="34" charset="0"/>
                        </a:rPr>
                        <a:t>0.00066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Calibri" panose="020F0502020204030204" pitchFamily="34" charset="0"/>
                        </a:rPr>
                        <a:t>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2400" b="0" i="0" u="none" strike="noStrike">
                          <a:solidFill>
                            <a:srgbClr val="000000"/>
                          </a:solidFill>
                          <a:effectLst/>
                          <a:latin typeface="Calibri" panose="020F0502020204030204" pitchFamily="34" charset="0"/>
                        </a:rPr>
                        <a:t>SST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r>
                        <a:rPr lang="en-US" sz="2400" b="0" i="0" u="none" strike="noStrike" dirty="0">
                          <a:solidFill>
                            <a:srgbClr val="000000"/>
                          </a:solidFill>
                          <a:effectLst/>
                          <a:latin typeface="Calibri" panose="020F0502020204030204" pitchFamily="34" charset="0"/>
                        </a:rPr>
                        <a:t>Constant efficiency</a:t>
                      </a: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524116515"/>
                  </a:ext>
                </a:extLst>
              </a:tr>
              <a:tr h="462204">
                <a:tc>
                  <a:txBody>
                    <a:bodyPr/>
                    <a:lstStyle/>
                    <a:p>
                      <a:pPr algn="ctr" fontAlgn="b"/>
                      <a:r>
                        <a:rPr lang="en-US" sz="2400" b="0" i="0" u="none" strike="noStrike">
                          <a:solidFill>
                            <a:srgbClr val="000000"/>
                          </a:solidFill>
                          <a:effectLst/>
                          <a:latin typeface="Calibri" panose="020F0502020204030204" pitchFamily="34" charset="0"/>
                        </a:rPr>
                        <a:t>QTS</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0.00033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SST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panose="020F0502020204030204" pitchFamily="34" charset="0"/>
                        </a:rPr>
                        <a:t>Constant efficiency</a:t>
                      </a: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033336"/>
                  </a:ext>
                </a:extLst>
              </a:tr>
              <a:tr h="491092">
                <a:tc>
                  <a:txBody>
                    <a:bodyPr/>
                    <a:lstStyle/>
                    <a:p>
                      <a:pPr algn="ctr" fontAlgn="b"/>
                      <a:r>
                        <a:rPr lang="en-US" sz="2400" b="0" i="0" u="none" strike="noStrike" dirty="0">
                          <a:solidFill>
                            <a:srgbClr val="000000"/>
                          </a:solidFill>
                          <a:effectLst/>
                          <a:latin typeface="Calibri" panose="020F0502020204030204" pitchFamily="34" charset="0"/>
                        </a:rPr>
                        <a:t>ADA</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fontAlgn="b"/>
                      <a:r>
                        <a:rPr lang="en-US" sz="2400" b="0" i="0" u="none" strike="noStrike">
                          <a:solidFill>
                            <a:srgbClr val="000000"/>
                          </a:solidFill>
                          <a:effectLst/>
                          <a:latin typeface="Calibri" panose="020F0502020204030204" pitchFamily="34" charset="0"/>
                        </a:rPr>
                        <a:t>0.00033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Calibri" panose="020F0502020204030204" pitchFamily="34" charset="0"/>
                        </a:rPr>
                        <a:t>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Calibri" panose="020F0502020204030204" pitchFamily="34" charset="0"/>
                        </a:rPr>
                        <a:t>SST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r>
                        <a:rPr lang="en-US" sz="2400" b="0" i="0" u="none" strike="noStrike">
                          <a:solidFill>
                            <a:srgbClr val="000000"/>
                          </a:solidFill>
                          <a:effectLst/>
                          <a:latin typeface="Calibri" panose="020F0502020204030204" pitchFamily="34" charset="0"/>
                        </a:rPr>
                        <a:t>Constant efficiency</a:t>
                      </a: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4155016316"/>
                  </a:ext>
                </a:extLst>
              </a:tr>
              <a:tr h="433316">
                <a:tc>
                  <a:txBody>
                    <a:bodyPr/>
                    <a:lstStyle/>
                    <a:p>
                      <a:pPr algn="ctr" fontAlgn="b"/>
                      <a:r>
                        <a:rPr lang="en-US" sz="2400" b="0" i="0" u="none" strike="noStrike">
                          <a:solidFill>
                            <a:srgbClr val="000000"/>
                          </a:solidFill>
                          <a:effectLst/>
                          <a:latin typeface="Calibri" panose="020F0502020204030204" pitchFamily="34" charset="0"/>
                        </a:rPr>
                        <a:t>F1</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0.00033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SST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panose="020F0502020204030204" pitchFamily="34" charset="0"/>
                        </a:rPr>
                        <a:t>Spatially dependent</a:t>
                      </a: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4548646"/>
                  </a:ext>
                </a:extLst>
              </a:tr>
              <a:tr h="428623">
                <a:tc>
                  <a:txBody>
                    <a:bodyPr/>
                    <a:lstStyle/>
                    <a:p>
                      <a:pPr algn="ctr" fontAlgn="b"/>
                      <a:r>
                        <a:rPr lang="en-US" sz="2400" b="0" i="0" u="none" strike="noStrike">
                          <a:solidFill>
                            <a:srgbClr val="000000"/>
                          </a:solidFill>
                          <a:effectLst/>
                          <a:latin typeface="Calibri" panose="020F0502020204030204" pitchFamily="34" charset="0"/>
                        </a:rPr>
                        <a:t>F2</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fontAlgn="b"/>
                      <a:r>
                        <a:rPr lang="en-US" sz="2400" b="0" i="0" u="none" strike="noStrike">
                          <a:solidFill>
                            <a:srgbClr val="000000"/>
                          </a:solidFill>
                          <a:effectLst/>
                          <a:latin typeface="Calibri" panose="020F0502020204030204" pitchFamily="34" charset="0"/>
                        </a:rPr>
                        <a:t>0.00066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2400" b="0" i="0" u="none" strike="noStrike">
                          <a:solidFill>
                            <a:srgbClr val="000000"/>
                          </a:solidFill>
                          <a:effectLst/>
                          <a:latin typeface="Calibri" panose="020F0502020204030204" pitchFamily="34" charset="0"/>
                        </a:rPr>
                        <a:t>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Calibri" panose="020F0502020204030204" pitchFamily="34" charset="0"/>
                        </a:rPr>
                        <a:t>SST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r>
                        <a:rPr lang="en-US" sz="2400" b="0" i="0" u="none" strike="noStrike" dirty="0">
                          <a:solidFill>
                            <a:srgbClr val="000000"/>
                          </a:solidFill>
                          <a:effectLst/>
                          <a:latin typeface="Calibri" panose="020F0502020204030204" pitchFamily="34" charset="0"/>
                        </a:rPr>
                        <a:t>Temperature dependent</a:t>
                      </a: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989751092"/>
                  </a:ext>
                </a:extLst>
              </a:tr>
              <a:tr h="428623">
                <a:tc>
                  <a:txBody>
                    <a:bodyPr/>
                    <a:lstStyle/>
                    <a:p>
                      <a:pPr algn="ctr" fontAlgn="b"/>
                      <a:r>
                        <a:rPr lang="en-US" sz="2400" b="0" i="0" u="none" strike="noStrike" dirty="0">
                          <a:solidFill>
                            <a:srgbClr val="000000"/>
                          </a:solidFill>
                          <a:effectLst/>
                          <a:latin typeface="Calibri" panose="020F0502020204030204" pitchFamily="34" charset="0"/>
                        </a:rPr>
                        <a:t>RSM</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0.00066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RSM</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panose="020F0502020204030204" pitchFamily="34" charset="0"/>
                        </a:rPr>
                        <a:t>Constant efficiency</a:t>
                      </a: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3590877"/>
                  </a:ext>
                </a:extLst>
              </a:tr>
            </a:tbl>
          </a:graphicData>
        </a:graphic>
      </p:graphicFrame>
      <p:sp>
        <p:nvSpPr>
          <p:cNvPr id="2" name="TextBox 1">
            <a:extLst>
              <a:ext uri="{FF2B5EF4-FFF2-40B4-BE49-F238E27FC236}">
                <a16:creationId xmlns:a16="http://schemas.microsoft.com/office/drawing/2014/main" id="{C2C7030A-E0E4-43F4-8DDA-EBFC9DBC4DA7}"/>
              </a:ext>
            </a:extLst>
          </p:cNvPr>
          <p:cNvSpPr txBox="1"/>
          <p:nvPr/>
        </p:nvSpPr>
        <p:spPr>
          <a:xfrm>
            <a:off x="10803647" y="8620521"/>
            <a:ext cx="9688113" cy="1938992"/>
          </a:xfrm>
          <a:prstGeom prst="rect">
            <a:avLst/>
          </a:prstGeom>
          <a:noFill/>
        </p:spPr>
        <p:txBody>
          <a:bodyPr wrap="square" rtlCol="0">
            <a:spAutoFit/>
          </a:bodyPr>
          <a:lstStyle/>
          <a:p>
            <a:r>
              <a:rPr lang="en-US" sz="2400" b="1" dirty="0">
                <a:solidFill>
                  <a:schemeClr val="bg1"/>
                </a:solidFill>
                <a:effectLst/>
                <a:latin typeface="Times New Roman" panose="02020603050405020304" pitchFamily="18" charset="0"/>
                <a:ea typeface="MS Mincho" panose="02020609040205080304" pitchFamily="49" charset="-128"/>
              </a:rPr>
              <a:t>Figure 1</a:t>
            </a:r>
            <a:r>
              <a:rPr lang="en-US" sz="2400" dirty="0">
                <a:solidFill>
                  <a:schemeClr val="bg1"/>
                </a:solidFill>
                <a:effectLst/>
                <a:latin typeface="Times New Roman" panose="02020603050405020304" pitchFamily="18" charset="0"/>
                <a:ea typeface="MS Mincho" panose="02020609040205080304" pitchFamily="49" charset="-128"/>
              </a:rPr>
              <a:t>: The reactor is composed of 4 zones each separated by a zone baffle</a:t>
            </a:r>
          </a:p>
          <a:p>
            <a:pPr marL="457200" indent="-457200">
              <a:buFont typeface="Arial" panose="020B0604020202020204" pitchFamily="34" charset="0"/>
              <a:buChar char="•"/>
            </a:pPr>
            <a:r>
              <a:rPr lang="en-US" sz="2400" dirty="0">
                <a:solidFill>
                  <a:schemeClr val="bg1"/>
                </a:solidFill>
                <a:latin typeface="Times New Roman" panose="02020603050405020304" pitchFamily="18" charset="0"/>
                <a:ea typeface="MS Mincho" panose="02020609040205080304" pitchFamily="49" charset="-128"/>
              </a:rPr>
              <a:t>The reactor shaft rotates paddles and the zone baffles in the reactor.</a:t>
            </a:r>
          </a:p>
          <a:p>
            <a:pPr marL="457200" indent="-457200">
              <a:buFont typeface="Arial" panose="020B0604020202020204" pitchFamily="34" charset="0"/>
              <a:buChar char="•"/>
            </a:pPr>
            <a:r>
              <a:rPr lang="en-US" sz="2400" dirty="0">
                <a:solidFill>
                  <a:schemeClr val="bg1"/>
                </a:solidFill>
                <a:latin typeface="Times New Roman" panose="02020603050405020304" pitchFamily="18" charset="0"/>
                <a:ea typeface="MS Mincho" panose="02020609040205080304" pitchFamily="49" charset="-128"/>
              </a:rPr>
              <a:t>Fresh reactant feeds and catalyst feeds inject material into the reactor.</a:t>
            </a:r>
          </a:p>
          <a:p>
            <a:pPr marL="457200" indent="-457200">
              <a:buFont typeface="Arial" panose="020B0604020202020204" pitchFamily="34" charset="0"/>
              <a:buChar char="•"/>
            </a:pPr>
            <a:r>
              <a:rPr lang="en-US" sz="2400" dirty="0">
                <a:solidFill>
                  <a:schemeClr val="bg1"/>
                </a:solidFill>
                <a:latin typeface="Times New Roman" panose="02020603050405020304" pitchFamily="18" charset="0"/>
                <a:ea typeface="MS Mincho" panose="02020609040205080304" pitchFamily="49" charset="-128"/>
              </a:rPr>
              <a:t>Thermocouples are physically modeled to track the temperatures within each zone.</a:t>
            </a:r>
            <a:endParaRPr lang="en-US" sz="2800" dirty="0">
              <a:solidFill>
                <a:schemeClr val="bg1"/>
              </a:solidFill>
            </a:endParaRPr>
          </a:p>
        </p:txBody>
      </p:sp>
      <p:sp>
        <p:nvSpPr>
          <p:cNvPr id="30" name="TextBox 29">
            <a:extLst>
              <a:ext uri="{FF2B5EF4-FFF2-40B4-BE49-F238E27FC236}">
                <a16:creationId xmlns:a16="http://schemas.microsoft.com/office/drawing/2014/main" id="{523DFFFF-1914-4149-9115-32E9BE6A84F7}"/>
              </a:ext>
            </a:extLst>
          </p:cNvPr>
          <p:cNvSpPr txBox="1"/>
          <p:nvPr/>
        </p:nvSpPr>
        <p:spPr>
          <a:xfrm>
            <a:off x="15749098" y="11184874"/>
            <a:ext cx="5914984" cy="2677656"/>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Figure 2</a:t>
            </a:r>
            <a:r>
              <a:rPr lang="en-US" sz="2400" dirty="0">
                <a:solidFill>
                  <a:schemeClr val="bg1"/>
                </a:solidFill>
                <a:latin typeface="Times New Roman" panose="02020603050405020304" pitchFamily="18" charset="0"/>
                <a:cs typeface="Times New Roman" panose="02020603050405020304" pitchFamily="18" charset="0"/>
              </a:rPr>
              <a:t>: The reactor stirrer shaft consists of zone baffles and paddles to separate the zones and to stir the material.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Meshing in CFD refers to breaking a geometry into smaller parts called cells [1]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Each cell is then used to calculate the fluid motion</a:t>
            </a:r>
          </a:p>
        </p:txBody>
      </p:sp>
      <p:sp>
        <p:nvSpPr>
          <p:cNvPr id="31" name="TextBox 30">
            <a:extLst>
              <a:ext uri="{FF2B5EF4-FFF2-40B4-BE49-F238E27FC236}">
                <a16:creationId xmlns:a16="http://schemas.microsoft.com/office/drawing/2014/main" id="{CA661778-3DAC-4923-AFD7-EBC8F8F4BED9}"/>
              </a:ext>
            </a:extLst>
          </p:cNvPr>
          <p:cNvSpPr txBox="1"/>
          <p:nvPr/>
        </p:nvSpPr>
        <p:spPr>
          <a:xfrm>
            <a:off x="10832895" y="30021912"/>
            <a:ext cx="8979304" cy="2308324"/>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Figure 4</a:t>
            </a:r>
            <a:r>
              <a:rPr lang="en-US" sz="2400" dirty="0">
                <a:solidFill>
                  <a:schemeClr val="bg1"/>
                </a:solidFill>
                <a:latin typeface="Times New Roman" panose="02020603050405020304" pitchFamily="18" charset="0"/>
                <a:cs typeface="Times New Roman" panose="02020603050405020304" pitchFamily="18" charset="0"/>
              </a:rPr>
              <a:t>: Axial velocity plots detail upwards (positive values) and downward flow (negative values) within the reactor.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This view of Zone 1 depicts a flow characteristic called a “gear point,” where two opposing flows meet and invert each others direction. This is like one gear meshing with another hence the name.</a:t>
            </a:r>
          </a:p>
        </p:txBody>
      </p:sp>
      <p:sp>
        <p:nvSpPr>
          <p:cNvPr id="36" name="TextBox 35">
            <a:extLst>
              <a:ext uri="{FF2B5EF4-FFF2-40B4-BE49-F238E27FC236}">
                <a16:creationId xmlns:a16="http://schemas.microsoft.com/office/drawing/2014/main" id="{F775FE1A-D6E2-482B-BA44-FAF98B18A9AC}"/>
              </a:ext>
            </a:extLst>
          </p:cNvPr>
          <p:cNvSpPr txBox="1"/>
          <p:nvPr/>
        </p:nvSpPr>
        <p:spPr>
          <a:xfrm>
            <a:off x="10709364" y="19688097"/>
            <a:ext cx="10030709" cy="2308324"/>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Figure 3</a:t>
            </a:r>
            <a:r>
              <a:rPr lang="en-US" sz="2400" dirty="0">
                <a:solidFill>
                  <a:schemeClr val="bg1"/>
                </a:solidFill>
                <a:latin typeface="Times New Roman" panose="02020603050405020304" pitchFamily="18" charset="0"/>
                <a:cs typeface="Times New Roman" panose="02020603050405020304" pitchFamily="18" charset="0"/>
              </a:rPr>
              <a:t>: Offending volumes above 300</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pose a danger for elevating the temperature in autoclave reactors. </a:t>
            </a:r>
          </a:p>
          <a:p>
            <a:pPr marL="342900" indent="-342900">
              <a:buFont typeface="Arial" panose="020B0604020202020204" pitchFamily="34" charset="0"/>
              <a:buChar char="•"/>
            </a:pP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The 2 largest clumps in the reactor are tracked to evaluate their threat to overheating the zone.</a:t>
            </a:r>
          </a:p>
          <a:p>
            <a:pPr marL="342900" indent="-342900">
              <a:buFont typeface="Arial" panose="020B0604020202020204" pitchFamily="34" charset="0"/>
              <a:buChar char="•"/>
            </a:pP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The plot shows the temperature gradient for the 2 largest frags or clumps over a 4-second period. </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E62BB342-1663-46FB-9A5F-630877F599A4}"/>
              </a:ext>
            </a:extLst>
          </p:cNvPr>
          <p:cNvSpPr txBox="1"/>
          <p:nvPr/>
        </p:nvSpPr>
        <p:spPr>
          <a:xfrm>
            <a:off x="21414658" y="22806809"/>
            <a:ext cx="11187750" cy="3416320"/>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Figure 5</a:t>
            </a:r>
            <a:r>
              <a:rPr lang="en-US" sz="2400" dirty="0">
                <a:solidFill>
                  <a:schemeClr val="bg1"/>
                </a:solidFill>
                <a:latin typeface="Times New Roman" panose="02020603050405020304" pitchFamily="18" charset="0"/>
                <a:cs typeface="Times New Roman" panose="02020603050405020304" pitchFamily="18" charset="0"/>
              </a:rPr>
              <a:t>: Studies of the reactor showed that installing a wall baffle in the reactor results in a net decrease in temperature throughout a zone. Flow is counterclockwise in the contours.</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Contour A shows an increase in mixing following the baffle.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Contour B shows that a hot stream of material hitting the wall baffle is cooled downstream as a result of the mixing.</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 Zone 3 temperature histogram below shows the temperature distribution is centered around the target outlet temperature. A previous study without the wall baffles resulted in a 10℃ higher temperature</a:t>
            </a:r>
            <a:r>
              <a:rPr lang="en-US" sz="24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distribution in Zone 3.</a:t>
            </a:r>
            <a:endParaRPr lang="en-US" sz="2400" dirty="0">
              <a:solidFill>
                <a:schemeClr val="bg1"/>
              </a:solidFill>
              <a:latin typeface="Times New Roman" panose="02020603050405020304" pitchFamily="18" charset="0"/>
              <a:cs typeface="Times New Roman" panose="02020603050405020304" pitchFamily="18" charset="0"/>
            </a:endParaRPr>
          </a:p>
        </p:txBody>
      </p:sp>
      <p:grpSp>
        <p:nvGrpSpPr>
          <p:cNvPr id="41" name="Group 40">
            <a:extLst>
              <a:ext uri="{FF2B5EF4-FFF2-40B4-BE49-F238E27FC236}">
                <a16:creationId xmlns:a16="http://schemas.microsoft.com/office/drawing/2014/main" id="{9242A708-AEDF-4452-9765-855E6BDC86C2}"/>
              </a:ext>
            </a:extLst>
          </p:cNvPr>
          <p:cNvGrpSpPr/>
          <p:nvPr/>
        </p:nvGrpSpPr>
        <p:grpSpPr>
          <a:xfrm>
            <a:off x="33800594" y="3934554"/>
            <a:ext cx="9313104" cy="11882036"/>
            <a:chOff x="840561" y="26342401"/>
            <a:chExt cx="9313104" cy="4784133"/>
          </a:xfrm>
        </p:grpSpPr>
        <p:sp>
          <p:nvSpPr>
            <p:cNvPr id="42" name="TextBox 41">
              <a:extLst>
                <a:ext uri="{FF2B5EF4-FFF2-40B4-BE49-F238E27FC236}">
                  <a16:creationId xmlns:a16="http://schemas.microsoft.com/office/drawing/2014/main" id="{E9B23FE4-3C12-44D4-B445-33A424F62D5C}"/>
                </a:ext>
              </a:extLst>
            </p:cNvPr>
            <p:cNvSpPr txBox="1"/>
            <p:nvPr/>
          </p:nvSpPr>
          <p:spPr>
            <a:xfrm>
              <a:off x="840561" y="26776921"/>
              <a:ext cx="9308592" cy="4349613"/>
            </a:xfrm>
            <a:prstGeom prst="rect">
              <a:avLst/>
            </a:prstGeom>
            <a:solidFill>
              <a:schemeClr val="tx1"/>
            </a:solidFill>
            <a:ln cap="rnd">
              <a:solidFill>
                <a:schemeClr val="bg1"/>
              </a:solidFill>
            </a:ln>
          </p:spPr>
          <p:txBody>
            <a:bodyPr wrap="square" lIns="182880" rIns="182880" rtlCol="0">
              <a:noAutofit/>
            </a:bodyPr>
            <a:lstStyle/>
            <a:p>
              <a:pPr algn="just"/>
              <a:r>
                <a:rPr lang="en-US" sz="2400" dirty="0">
                  <a:solidFill>
                    <a:schemeClr val="bg1"/>
                  </a:solidFill>
                  <a:latin typeface="Times New Roman"/>
                  <a:cs typeface="Times New Roman"/>
                </a:rPr>
                <a:t>1) Validating CFD methods on such a computationally expensive model is a delicate and long process. Figure 4 represents 1 metric used to evaluate the models and yielded the following conclusions:</a:t>
              </a:r>
            </a:p>
            <a:p>
              <a:pPr marL="1028700" indent="-228600" algn="just">
                <a:buFont typeface="Arial" panose="020B0604020202020204" pitchFamily="34" charset="0"/>
                <a:buChar char="•"/>
              </a:pPr>
              <a:r>
                <a:rPr lang="en-US" sz="2400" dirty="0">
                  <a:solidFill>
                    <a:schemeClr val="bg1"/>
                  </a:solidFill>
                  <a:latin typeface="Times New Roman"/>
                  <a:cs typeface="Times New Roman"/>
                </a:rPr>
                <a:t>The differences in data for HTS and QTS are close enough to tell us the time step does not need to be decreased to smaller than 0.00066.</a:t>
              </a:r>
            </a:p>
            <a:p>
              <a:pPr marL="1028700" indent="-228600" algn="just">
                <a:buFont typeface="Arial" panose="020B0604020202020204" pitchFamily="34" charset="0"/>
                <a:buChar char="•"/>
              </a:pPr>
              <a:r>
                <a:rPr lang="en-US" sz="2400" dirty="0">
                  <a:solidFill>
                    <a:schemeClr val="bg1"/>
                  </a:solidFill>
                  <a:latin typeface="Times New Roman"/>
                  <a:cs typeface="Times New Roman"/>
                </a:rPr>
                <a:t>The efficiency functions F1 and F2 do not provide any benefit to the model and can be dismissed at this time.</a:t>
              </a:r>
            </a:p>
            <a:p>
              <a:pPr marL="1028700" indent="-228600" algn="just">
                <a:buFont typeface="Arial" panose="020B0604020202020204" pitchFamily="34" charset="0"/>
                <a:buChar char="•"/>
              </a:pPr>
              <a:r>
                <a:rPr lang="en-US" sz="2400" dirty="0">
                  <a:solidFill>
                    <a:schemeClr val="bg1"/>
                  </a:solidFill>
                  <a:latin typeface="Times New Roman"/>
                  <a:cs typeface="Times New Roman"/>
                </a:rPr>
                <a:t>The RSM is improving the data readings in TC7-13.</a:t>
              </a:r>
            </a:p>
            <a:p>
              <a:pPr marL="1028700" indent="-228600" algn="just">
                <a:buFont typeface="Arial" panose="020B0604020202020204" pitchFamily="34" charset="0"/>
                <a:buChar char="•"/>
              </a:pPr>
              <a:r>
                <a:rPr lang="en-US" sz="2400" dirty="0">
                  <a:solidFill>
                    <a:schemeClr val="bg1"/>
                  </a:solidFill>
                  <a:latin typeface="Times New Roman"/>
                  <a:cs typeface="Times New Roman"/>
                </a:rPr>
                <a:t>The ADA model data is different enough compared to QTS telling us the 5.7 million element mesh is not refined enough to provide the most accurate results.</a:t>
              </a:r>
            </a:p>
            <a:p>
              <a:endParaRPr lang="en-US" sz="2400" dirty="0">
                <a:solidFill>
                  <a:schemeClr val="bg1"/>
                </a:solidFill>
                <a:latin typeface="Times New Roman"/>
                <a:cs typeface="Times New Roman"/>
              </a:endParaRPr>
            </a:p>
            <a:p>
              <a:r>
                <a:rPr lang="en-US" sz="2400" dirty="0">
                  <a:solidFill>
                    <a:schemeClr val="bg1"/>
                  </a:solidFill>
                  <a:latin typeface="Times New Roman"/>
                  <a:cs typeface="Times New Roman"/>
                </a:rPr>
                <a:t>2) Hotspots in the reactor were studied to determine their potential for forcing the reactor to shutdown. Characteristics of the 2 largest clumps were studied and it was shown that the temperature gradient for the largest 2 fragments were not different despite the difference in volume.</a:t>
              </a:r>
            </a:p>
            <a:p>
              <a:endParaRPr lang="en-US" sz="2400" dirty="0">
                <a:solidFill>
                  <a:schemeClr val="bg1"/>
                </a:solidFill>
                <a:latin typeface="Times New Roman"/>
                <a:cs typeface="Times New Roman"/>
              </a:endParaRPr>
            </a:p>
            <a:p>
              <a:r>
                <a:rPr lang="en-US" sz="2400" dirty="0">
                  <a:solidFill>
                    <a:schemeClr val="bg1"/>
                  </a:solidFill>
                  <a:latin typeface="Times New Roman"/>
                  <a:cs typeface="Times New Roman"/>
                </a:rPr>
                <a:t>3) Internal flow currents revealed gear points within Zone 1 where opposing currents meet, mesh together similar  to gears, and invert each other’s axial motion. This affirms that the CFD model is correctly modeling internal flow patterns and that there is a level of accuracy with current models in predicting flow behavior.</a:t>
              </a:r>
            </a:p>
            <a:p>
              <a:endParaRPr lang="en-US" sz="2400" dirty="0">
                <a:solidFill>
                  <a:schemeClr val="bg1"/>
                </a:solidFill>
                <a:latin typeface="Times New Roman"/>
                <a:cs typeface="Times New Roman"/>
              </a:endParaRPr>
            </a:p>
            <a:p>
              <a:r>
                <a:rPr lang="en-US" sz="2400" dirty="0">
                  <a:solidFill>
                    <a:schemeClr val="bg1"/>
                  </a:solidFill>
                  <a:latin typeface="Times New Roman"/>
                  <a:cs typeface="Times New Roman"/>
                </a:rPr>
                <a:t>4) Figure 5 showed the wall baffles decreased the temperature distribution within a zone and increased the mixing within the reactor. This decreases the likelihood of elevating internal temperature and pressure within the zone so that a histogram of temperature showed that it was centralized around the desired output temperature.</a:t>
              </a:r>
            </a:p>
          </p:txBody>
        </p:sp>
        <p:sp>
          <p:nvSpPr>
            <p:cNvPr id="43" name="TextBox 42">
              <a:extLst>
                <a:ext uri="{FF2B5EF4-FFF2-40B4-BE49-F238E27FC236}">
                  <a16:creationId xmlns:a16="http://schemas.microsoft.com/office/drawing/2014/main" id="{9B8B78AC-06AF-4B0B-93C1-205C00859EE5}"/>
                </a:ext>
              </a:extLst>
            </p:cNvPr>
            <p:cNvSpPr txBox="1"/>
            <p:nvPr/>
          </p:nvSpPr>
          <p:spPr>
            <a:xfrm>
              <a:off x="845073" y="26342401"/>
              <a:ext cx="9308592" cy="434519"/>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Results and Conclusions</a:t>
              </a:r>
              <a:endParaRPr lang="en-US" sz="6000" dirty="0">
                <a:latin typeface="Times New Roman"/>
                <a:cs typeface="Times New Roman"/>
              </a:endParaRPr>
            </a:p>
          </p:txBody>
        </p:sp>
      </p:grpSp>
      <p:grpSp>
        <p:nvGrpSpPr>
          <p:cNvPr id="44" name="Group 43">
            <a:extLst>
              <a:ext uri="{FF2B5EF4-FFF2-40B4-BE49-F238E27FC236}">
                <a16:creationId xmlns:a16="http://schemas.microsoft.com/office/drawing/2014/main" id="{507C5D0C-CF38-40E8-A8BA-305A904344D4}"/>
              </a:ext>
            </a:extLst>
          </p:cNvPr>
          <p:cNvGrpSpPr/>
          <p:nvPr/>
        </p:nvGrpSpPr>
        <p:grpSpPr>
          <a:xfrm>
            <a:off x="33809618" y="15890512"/>
            <a:ext cx="9313104" cy="9698174"/>
            <a:chOff x="840561" y="26342401"/>
            <a:chExt cx="9313104" cy="4757463"/>
          </a:xfrm>
        </p:grpSpPr>
        <p:sp>
          <p:nvSpPr>
            <p:cNvPr id="45" name="TextBox 44">
              <a:extLst>
                <a:ext uri="{FF2B5EF4-FFF2-40B4-BE49-F238E27FC236}">
                  <a16:creationId xmlns:a16="http://schemas.microsoft.com/office/drawing/2014/main" id="{DC2A57BD-9B04-4C41-8CBC-21118AA02400}"/>
                </a:ext>
              </a:extLst>
            </p:cNvPr>
            <p:cNvSpPr txBox="1"/>
            <p:nvPr/>
          </p:nvSpPr>
          <p:spPr>
            <a:xfrm>
              <a:off x="840561" y="26785173"/>
              <a:ext cx="9313104" cy="4314691"/>
            </a:xfrm>
            <a:prstGeom prst="rect">
              <a:avLst/>
            </a:prstGeom>
            <a:solidFill>
              <a:schemeClr val="tx1"/>
            </a:solidFill>
            <a:ln cap="rnd">
              <a:solidFill>
                <a:schemeClr val="bg1"/>
              </a:solidFill>
            </a:ln>
          </p:spPr>
          <p:txBody>
            <a:bodyPr wrap="square" lIns="182880" rIns="182880" rtlCol="0">
              <a:noAutofit/>
            </a:bodyPr>
            <a:lstStyle/>
            <a:p>
              <a:pPr algn="just"/>
              <a:r>
                <a:rPr lang="en-US" sz="2400" dirty="0">
                  <a:solidFill>
                    <a:schemeClr val="bg1"/>
                  </a:solidFill>
                  <a:latin typeface="Times New Roman"/>
                  <a:cs typeface="Times New Roman"/>
                </a:rPr>
                <a:t>The goal CFD models is to remove uncertainty within the numerical methods used in the calculations. Examples include the time step size, mesh size, and turbulence model. From a numerical standpoint future work includes:</a:t>
              </a:r>
            </a:p>
            <a:p>
              <a:pPr marL="1028700" indent="-228600" algn="just">
                <a:buFont typeface="Arial" panose="020B0604020202020204" pitchFamily="34" charset="0"/>
                <a:buChar char="•"/>
              </a:pPr>
              <a:r>
                <a:rPr lang="en-US" sz="2400" dirty="0">
                  <a:solidFill>
                    <a:schemeClr val="bg1"/>
                  </a:solidFill>
                  <a:latin typeface="Times New Roman"/>
                  <a:cs typeface="Times New Roman"/>
                </a:rPr>
                <a:t>Determine a small enough mesh size that will provide the most accurate solution. This will require a further refined mesh beyond the 40 million element model.</a:t>
              </a:r>
            </a:p>
            <a:p>
              <a:pPr marL="1028700" indent="-228600" algn="just">
                <a:buFont typeface="Arial" panose="020B0604020202020204" pitchFamily="34" charset="0"/>
                <a:buChar char="•"/>
              </a:pPr>
              <a:r>
                <a:rPr lang="en-US" sz="2400" dirty="0">
                  <a:solidFill>
                    <a:schemeClr val="bg1"/>
                  </a:solidFill>
                  <a:latin typeface="Times New Roman"/>
                  <a:cs typeface="Times New Roman"/>
                </a:rPr>
                <a:t>Test a third turbulence model (ILES) to determine its impact on the solution and compare the 3 models tested to determine which model results in the most accurate solution.</a:t>
              </a:r>
            </a:p>
            <a:p>
              <a:pPr algn="just"/>
              <a:endParaRPr lang="en-US" sz="2400" dirty="0">
                <a:solidFill>
                  <a:schemeClr val="bg1"/>
                </a:solidFill>
                <a:latin typeface="Times New Roman"/>
                <a:cs typeface="Times New Roman"/>
              </a:endParaRPr>
            </a:p>
            <a:p>
              <a:pPr algn="just"/>
              <a:r>
                <a:rPr lang="en-US" sz="2400" dirty="0">
                  <a:solidFill>
                    <a:schemeClr val="bg1"/>
                  </a:solidFill>
                  <a:latin typeface="Times New Roman"/>
                  <a:cs typeface="Times New Roman"/>
                </a:rPr>
                <a:t>There also exist opportunities to improve the chemistry and rheological properties of the fluid within the reactor.</a:t>
              </a:r>
            </a:p>
            <a:p>
              <a:pPr marL="1028700" indent="-228600" algn="just">
                <a:buFont typeface="Arial" panose="020B0604020202020204" pitchFamily="34" charset="0"/>
                <a:buChar char="•"/>
              </a:pPr>
              <a:r>
                <a:rPr lang="en-US" sz="2400" dirty="0">
                  <a:solidFill>
                    <a:schemeClr val="bg1"/>
                  </a:solidFill>
                  <a:latin typeface="Times New Roman"/>
                  <a:cs typeface="Times New Roman"/>
                </a:rPr>
                <a:t>Expand on the current set of kinetics (initiation, propagation, termination) to include effects such as chain transfer, backbiting, and scission [2].</a:t>
              </a:r>
            </a:p>
            <a:p>
              <a:pPr marL="1028700" indent="-228600" algn="just">
                <a:buFont typeface="Arial" panose="020B0604020202020204" pitchFamily="34" charset="0"/>
                <a:buChar char="•"/>
              </a:pPr>
              <a:r>
                <a:rPr lang="en-US" sz="2400" dirty="0">
                  <a:solidFill>
                    <a:schemeClr val="bg1"/>
                  </a:solidFill>
                  <a:latin typeface="Times New Roman"/>
                  <a:cs typeface="Times New Roman"/>
                </a:rPr>
                <a:t>Apply functions to alter the viscosity of different species (initiator, monomer, and polymer) within the reactor to account for changes to the flow structures resulting from variable viscosity.</a:t>
              </a:r>
            </a:p>
            <a:p>
              <a:pPr marL="1028700" indent="-228600" algn="just">
                <a:buFont typeface="Arial" panose="020B0604020202020204" pitchFamily="34" charset="0"/>
                <a:buChar char="•"/>
              </a:pPr>
              <a:endParaRPr lang="en-US" sz="2400" dirty="0">
                <a:solidFill>
                  <a:schemeClr val="bg1"/>
                </a:solidFill>
                <a:latin typeface="Times New Roman"/>
                <a:cs typeface="Times New Roman"/>
              </a:endParaRPr>
            </a:p>
            <a:p>
              <a:pPr algn="just"/>
              <a:r>
                <a:rPr lang="en-US" sz="2400" dirty="0">
                  <a:solidFill>
                    <a:schemeClr val="bg1"/>
                  </a:solidFill>
                  <a:latin typeface="Times New Roman"/>
                  <a:cs typeface="Times New Roman"/>
                </a:rPr>
                <a:t>Lastly, the model will be optimized for high performance computing platforms to ensure the fastest run times are maintained with minimal cost.</a:t>
              </a:r>
            </a:p>
          </p:txBody>
        </p:sp>
        <p:sp>
          <p:nvSpPr>
            <p:cNvPr id="46" name="TextBox 45">
              <a:extLst>
                <a:ext uri="{FF2B5EF4-FFF2-40B4-BE49-F238E27FC236}">
                  <a16:creationId xmlns:a16="http://schemas.microsoft.com/office/drawing/2014/main" id="{9736D7E2-327C-4C7C-8A98-C6C3D2623467}"/>
                </a:ext>
              </a:extLst>
            </p:cNvPr>
            <p:cNvSpPr txBox="1"/>
            <p:nvPr/>
          </p:nvSpPr>
          <p:spPr>
            <a:xfrm>
              <a:off x="845073" y="26342401"/>
              <a:ext cx="9308592" cy="434519"/>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Future Work</a:t>
              </a:r>
              <a:endParaRPr lang="en-US" sz="6000" dirty="0">
                <a:latin typeface="Times New Roman"/>
                <a:cs typeface="Times New Roman"/>
              </a:endParaRPr>
            </a:p>
          </p:txBody>
        </p:sp>
      </p:grpSp>
      <p:grpSp>
        <p:nvGrpSpPr>
          <p:cNvPr id="47" name="Group 46">
            <a:extLst>
              <a:ext uri="{FF2B5EF4-FFF2-40B4-BE49-F238E27FC236}">
                <a16:creationId xmlns:a16="http://schemas.microsoft.com/office/drawing/2014/main" id="{19054426-F361-4868-8428-56CF4EA5B172}"/>
              </a:ext>
            </a:extLst>
          </p:cNvPr>
          <p:cNvGrpSpPr/>
          <p:nvPr/>
        </p:nvGrpSpPr>
        <p:grpSpPr>
          <a:xfrm>
            <a:off x="33805106" y="25717502"/>
            <a:ext cx="9313104" cy="6720192"/>
            <a:chOff x="840561" y="28798400"/>
            <a:chExt cx="9313104" cy="2213872"/>
          </a:xfrm>
        </p:grpSpPr>
        <p:sp>
          <p:nvSpPr>
            <p:cNvPr id="49" name="TextBox 48">
              <a:extLst>
                <a:ext uri="{FF2B5EF4-FFF2-40B4-BE49-F238E27FC236}">
                  <a16:creationId xmlns:a16="http://schemas.microsoft.com/office/drawing/2014/main" id="{D4224802-2AB9-4987-9DAD-E3F565BE6014}"/>
                </a:ext>
              </a:extLst>
            </p:cNvPr>
            <p:cNvSpPr txBox="1"/>
            <p:nvPr/>
          </p:nvSpPr>
          <p:spPr>
            <a:xfrm>
              <a:off x="845073" y="28798400"/>
              <a:ext cx="9308592" cy="477927"/>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References &amp; Acknowledgements</a:t>
              </a:r>
              <a:endParaRPr lang="en-US" sz="6000" dirty="0">
                <a:latin typeface="Times New Roman"/>
                <a:cs typeface="Times New Roman"/>
              </a:endParaRPr>
            </a:p>
          </p:txBody>
        </p:sp>
        <p:sp>
          <p:nvSpPr>
            <p:cNvPr id="48" name="TextBox 47">
              <a:extLst>
                <a:ext uri="{FF2B5EF4-FFF2-40B4-BE49-F238E27FC236}">
                  <a16:creationId xmlns:a16="http://schemas.microsoft.com/office/drawing/2014/main" id="{1B75BDBB-0B81-4AEC-A12E-C6E470DBF1A5}"/>
                </a:ext>
              </a:extLst>
            </p:cNvPr>
            <p:cNvSpPr txBox="1"/>
            <p:nvPr/>
          </p:nvSpPr>
          <p:spPr>
            <a:xfrm>
              <a:off x="840561" y="29140040"/>
              <a:ext cx="9308592" cy="1872232"/>
            </a:xfrm>
            <a:prstGeom prst="rect">
              <a:avLst/>
            </a:prstGeom>
            <a:solidFill>
              <a:schemeClr val="tx1"/>
            </a:solidFill>
            <a:ln cap="rnd">
              <a:solidFill>
                <a:schemeClr val="bg1"/>
              </a:solidFill>
            </a:ln>
          </p:spPr>
          <p:txBody>
            <a:bodyPr wrap="square" lIns="182880" rIns="182880" rtlCol="0">
              <a:noAutofit/>
            </a:bodyPr>
            <a:lstStyle/>
            <a:p>
              <a:pPr algn="just"/>
              <a:r>
                <a:rPr lang="en-AU" sz="24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The authors acknowledge Westlake Chemical for the support provided for this project. In particular, we appreciate the assistance and expertise provided by Westlake’s Dr. Jimmy Salmon, Stephen Coe P.E., and Dr. Victor Lin.</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000" dirty="0">
                <a:solidFill>
                  <a:schemeClr val="bg1"/>
                </a:solidFill>
                <a:latin typeface="Times New Roman" panose="02020603050405020304" pitchFamily="18" charset="0"/>
                <a:cs typeface="Times New Roman" panose="02020603050405020304" pitchFamily="18" charset="0"/>
              </a:endParaRPr>
            </a:p>
            <a:p>
              <a:pPr algn="just"/>
              <a:endParaRPr lang="en-US" sz="2000" dirty="0">
                <a:solidFill>
                  <a:schemeClr val="bg1"/>
                </a:solidFill>
                <a:latin typeface="Times New Roman" panose="02020603050405020304" pitchFamily="18" charset="0"/>
                <a:cs typeface="Times New Roman" panose="02020603050405020304" pitchFamily="18" charset="0"/>
              </a:endParaRPr>
            </a:p>
            <a:p>
              <a:pPr algn="just"/>
              <a:r>
                <a:rPr lang="en-US" sz="2400" u="sng" dirty="0">
                  <a:solidFill>
                    <a:schemeClr val="bg1"/>
                  </a:solidFill>
                  <a:latin typeface="Times New Roman" panose="02020603050405020304" pitchFamily="18" charset="0"/>
                  <a:cs typeface="Times New Roman" panose="02020603050405020304" pitchFamily="18" charset="0"/>
                </a:rPr>
                <a:t>References:</a:t>
              </a:r>
            </a:p>
            <a:p>
              <a:pPr algn="just"/>
              <a:r>
                <a:rPr lang="en-US" sz="2400" dirty="0">
                  <a:solidFill>
                    <a:schemeClr val="bg1"/>
                  </a:solidFill>
                  <a:latin typeface="Times New Roman" panose="02020603050405020304" pitchFamily="18" charset="0"/>
                  <a:cs typeface="Times New Roman" panose="02020603050405020304" pitchFamily="18" charset="0"/>
                </a:rPr>
                <a:t>[1] </a:t>
              </a:r>
              <a:r>
                <a:rPr lang="en-US" sz="24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Strasser, Wayne, Gregory Feldman, Wilkins Casey, and </a:t>
              </a:r>
              <a:r>
                <a:rPr lang="en-US" sz="2400"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Leylek</a:t>
              </a:r>
              <a:r>
                <a:rPr lang="en-US" sz="24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James. “TRANSONIC PASSAGE TURBINE BLADE TIP CLEARANCE WITH SCALLOPED SHROUD: PART II – LOSSES WITH AND WITHOUT SCRUBBING EFFECTS IN ENGINE CONFIGURATION.” IMECE, 2004, 1–11.</a:t>
              </a:r>
              <a:r>
                <a:rPr lang="en-US" sz="24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p>
            <a:p>
              <a:pPr algn="just"/>
              <a:r>
                <a:rPr lang="en-US" sz="24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[2] Wells, G. J., &amp; Ray, W. H. (2005). Prediction of Polymer Properties in LDPE Reactors. Macromolecular Materials and Engineering, 290(4), 319–346. </a:t>
              </a:r>
              <a:r>
                <a:rPr lang="en-US" sz="24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hlinkClick r:id="rId11">
                    <a:extLst>
                      <a:ext uri="{A12FA001-AC4F-418D-AE19-62706E023703}">
                        <ahyp:hlinkClr xmlns:ahyp="http://schemas.microsoft.com/office/drawing/2018/hyperlinkcolor" val="tx"/>
                      </a:ext>
                    </a:extLst>
                  </a:hlinkClick>
                </a:rPr>
                <a:t>https://doi.org/10.1002/mame.200400128</a:t>
              </a:r>
              <a:endParaRPr lang="en-US" sz="24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a:p>
              <a:pPr algn="just"/>
              <a:endParaRPr lang="en-US" sz="2000" dirty="0">
                <a:solidFill>
                  <a:schemeClr val="bg1"/>
                </a:solidFill>
                <a:latin typeface="Times New Roman"/>
                <a:cs typeface="Times New Roman"/>
              </a:endParaRPr>
            </a:p>
          </p:txBody>
        </p:sp>
      </p:grpSp>
      <p:pic>
        <p:nvPicPr>
          <p:cNvPr id="10" name="Picture 9">
            <a:extLst>
              <a:ext uri="{FF2B5EF4-FFF2-40B4-BE49-F238E27FC236}">
                <a16:creationId xmlns:a16="http://schemas.microsoft.com/office/drawing/2014/main" id="{3D855C47-539C-4EBE-B65C-42198C080ADF}"/>
              </a:ext>
            </a:extLst>
          </p:cNvPr>
          <p:cNvPicPr>
            <a:picLocks noChangeAspect="1"/>
          </p:cNvPicPr>
          <p:nvPr/>
        </p:nvPicPr>
        <p:blipFill rotWithShape="1">
          <a:blip r:embed="rId12"/>
          <a:srcRect t="7349"/>
          <a:stretch/>
        </p:blipFill>
        <p:spPr>
          <a:xfrm>
            <a:off x="25169829" y="26442875"/>
            <a:ext cx="7717536" cy="5182858"/>
          </a:xfrm>
          <a:prstGeom prst="rect">
            <a:avLst/>
          </a:prstGeom>
        </p:spPr>
      </p:pic>
      <p:pic>
        <p:nvPicPr>
          <p:cNvPr id="13" name="Picture 12">
            <a:extLst>
              <a:ext uri="{FF2B5EF4-FFF2-40B4-BE49-F238E27FC236}">
                <a16:creationId xmlns:a16="http://schemas.microsoft.com/office/drawing/2014/main" id="{74355696-DF64-4420-916A-43BC39FF2494}"/>
              </a:ext>
            </a:extLst>
          </p:cNvPr>
          <p:cNvPicPr>
            <a:picLocks noChangeAspect="1"/>
          </p:cNvPicPr>
          <p:nvPr/>
        </p:nvPicPr>
        <p:blipFill>
          <a:blip r:embed="rId13"/>
          <a:stretch>
            <a:fillRect/>
          </a:stretch>
        </p:blipFill>
        <p:spPr>
          <a:xfrm>
            <a:off x="14639695" y="15102141"/>
            <a:ext cx="6211106" cy="4512006"/>
          </a:xfrm>
          <a:prstGeom prst="rect">
            <a:avLst/>
          </a:prstGeom>
        </p:spPr>
      </p:pic>
      <p:cxnSp>
        <p:nvCxnSpPr>
          <p:cNvPr id="15" name="Straight Arrow Connector 14">
            <a:extLst>
              <a:ext uri="{FF2B5EF4-FFF2-40B4-BE49-F238E27FC236}">
                <a16:creationId xmlns:a16="http://schemas.microsoft.com/office/drawing/2014/main" id="{AA9C3C61-5760-4A1C-B563-634F7ECBBEEA}"/>
              </a:ext>
            </a:extLst>
          </p:cNvPr>
          <p:cNvCxnSpPr>
            <a:cxnSpLocks/>
          </p:cNvCxnSpPr>
          <p:nvPr/>
        </p:nvCxnSpPr>
        <p:spPr>
          <a:xfrm flipV="1">
            <a:off x="14125575" y="24956673"/>
            <a:ext cx="419100" cy="28787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BF6CE406-6171-4D89-B8D4-FA08419ABC1F}"/>
              </a:ext>
            </a:extLst>
          </p:cNvPr>
          <p:cNvPicPr>
            <a:picLocks noChangeAspect="1"/>
          </p:cNvPicPr>
          <p:nvPr/>
        </p:nvPicPr>
        <p:blipFill>
          <a:blip r:embed="rId14"/>
          <a:stretch>
            <a:fillRect/>
          </a:stretch>
        </p:blipFill>
        <p:spPr>
          <a:xfrm>
            <a:off x="22575564" y="8740561"/>
            <a:ext cx="8657070" cy="6285521"/>
          </a:xfrm>
          <a:prstGeom prst="rect">
            <a:avLst/>
          </a:prstGeom>
        </p:spPr>
      </p:pic>
      <p:sp>
        <p:nvSpPr>
          <p:cNvPr id="32" name="TextBox 31">
            <a:extLst>
              <a:ext uri="{FF2B5EF4-FFF2-40B4-BE49-F238E27FC236}">
                <a16:creationId xmlns:a16="http://schemas.microsoft.com/office/drawing/2014/main" id="{35701318-6138-4FF3-88BB-899707B0927F}"/>
              </a:ext>
            </a:extLst>
          </p:cNvPr>
          <p:cNvSpPr txBox="1"/>
          <p:nvPr/>
        </p:nvSpPr>
        <p:spPr>
          <a:xfrm>
            <a:off x="21178412" y="8033414"/>
            <a:ext cx="11423996" cy="830997"/>
          </a:xfrm>
          <a:prstGeom prst="rect">
            <a:avLst/>
          </a:prstGeom>
          <a:noFill/>
        </p:spPr>
        <p:txBody>
          <a:bodyPr wrap="square" rtlCol="0">
            <a:spAutoFit/>
          </a:bodyPr>
          <a:lstStyle/>
          <a:p>
            <a:pPr algn="ctr"/>
            <a:r>
              <a:rPr lang="en-US" sz="2400" b="1" dirty="0">
                <a:solidFill>
                  <a:schemeClr val="bg1"/>
                </a:solidFill>
                <a:effectLst/>
                <a:latin typeface="Times New Roman" panose="02020603050405020304" pitchFamily="18" charset="0"/>
                <a:ea typeface="MS Mincho" panose="02020609040205080304" pitchFamily="49" charset="-128"/>
              </a:rPr>
              <a:t>Table 1</a:t>
            </a:r>
            <a:r>
              <a:rPr lang="en-US" sz="2400" dirty="0">
                <a:solidFill>
                  <a:schemeClr val="bg1"/>
                </a:solidFill>
                <a:effectLst/>
                <a:latin typeface="Times New Roman" panose="02020603050405020304" pitchFamily="18" charset="0"/>
                <a:ea typeface="MS Mincho" panose="02020609040205080304" pitchFamily="49" charset="-128"/>
              </a:rPr>
              <a:t>: The 6 most recent models are detailed in this table. Changes to each model are carefully docu</a:t>
            </a:r>
            <a:r>
              <a:rPr lang="en-US" sz="2400" dirty="0">
                <a:solidFill>
                  <a:schemeClr val="bg1"/>
                </a:solidFill>
                <a:latin typeface="Times New Roman" panose="02020603050405020304" pitchFamily="18" charset="0"/>
                <a:ea typeface="MS Mincho" panose="02020609040205080304" pitchFamily="49" charset="-128"/>
              </a:rPr>
              <a:t>mented to track the changes to the reactor model.</a:t>
            </a:r>
            <a:endParaRPr lang="en-US" sz="2800" dirty="0">
              <a:solidFill>
                <a:schemeClr val="bg1"/>
              </a:solidFill>
            </a:endParaRPr>
          </a:p>
        </p:txBody>
      </p:sp>
      <p:sp>
        <p:nvSpPr>
          <p:cNvPr id="38" name="TextBox 37">
            <a:extLst>
              <a:ext uri="{FF2B5EF4-FFF2-40B4-BE49-F238E27FC236}">
                <a16:creationId xmlns:a16="http://schemas.microsoft.com/office/drawing/2014/main" id="{ECA40C95-E505-41AF-9052-B78739E9680F}"/>
              </a:ext>
            </a:extLst>
          </p:cNvPr>
          <p:cNvSpPr txBox="1"/>
          <p:nvPr/>
        </p:nvSpPr>
        <p:spPr>
          <a:xfrm>
            <a:off x="21308930" y="14877710"/>
            <a:ext cx="11617486" cy="3785652"/>
          </a:xfrm>
          <a:prstGeom prst="rect">
            <a:avLst/>
          </a:prstGeom>
          <a:noFill/>
        </p:spPr>
        <p:txBody>
          <a:bodyPr wrap="square" rtlCol="0">
            <a:spAutoFit/>
          </a:bodyPr>
          <a:lstStyle/>
          <a:p>
            <a:r>
              <a:rPr lang="en-US" sz="2400" b="1" dirty="0">
                <a:solidFill>
                  <a:schemeClr val="bg1"/>
                </a:solidFill>
                <a:effectLst/>
                <a:latin typeface="Times New Roman" panose="02020603050405020304" pitchFamily="18" charset="0"/>
                <a:ea typeface="MS Mincho" panose="02020609040205080304" pitchFamily="49" charset="-128"/>
              </a:rPr>
              <a:t>Figure 4</a:t>
            </a:r>
            <a:r>
              <a:rPr lang="en-US" sz="2400" dirty="0">
                <a:solidFill>
                  <a:schemeClr val="bg1"/>
                </a:solidFill>
                <a:effectLst/>
                <a:latin typeface="Times New Roman" panose="02020603050405020304" pitchFamily="18" charset="0"/>
                <a:ea typeface="MS Mincho" panose="02020609040205080304" pitchFamily="49" charset="-128"/>
              </a:rPr>
              <a:t>: Each model is evaluated by taking the temperature reading at TC11 and subtracting it from TC10. This zonal gradient is then compared to a desired temperature gradient in Zone 3.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ea typeface="MS Mincho" panose="02020609040205080304" pitchFamily="49" charset="-128"/>
              </a:rPr>
              <a:t>The smaller time step QTS did not show a change to the gradient compared to HTS  therefore showing the model is timestep independent</a:t>
            </a:r>
          </a:p>
          <a:p>
            <a:pPr marL="342900" indent="-342900">
              <a:buFont typeface="Arial" panose="020B0604020202020204" pitchFamily="34" charset="0"/>
              <a:buChar char="•"/>
            </a:pPr>
            <a:r>
              <a:rPr lang="en-US" sz="2400" dirty="0">
                <a:solidFill>
                  <a:schemeClr val="bg1"/>
                </a:solidFill>
                <a:effectLst/>
                <a:latin typeface="Times New Roman" panose="02020603050405020304" pitchFamily="18" charset="0"/>
                <a:ea typeface="MS Mincho" panose="02020609040205080304" pitchFamily="49" charset="-128"/>
              </a:rPr>
              <a:t>The smaller mesh and different turbulence model of ADA and RSM respectively are showing the best improvement to the gradient with the refined mesh performing the best.</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ea typeface="MS Mincho" panose="02020609040205080304" pitchFamily="49" charset="-128"/>
              </a:rPr>
              <a:t>F1 and F2 did not deviate much from HTS and QTS therefore showing new </a:t>
            </a:r>
            <a:r>
              <a:rPr lang="en-US" sz="24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approaches in the catalyst efficiency function did not yield a positive result for increasing the gradient.</a:t>
            </a:r>
            <a:endParaRPr lang="en-US" sz="24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93EC2CC9-C915-4F06-8818-6170683FAEFB}"/>
              </a:ext>
            </a:extLst>
          </p:cNvPr>
          <p:cNvSpPr txBox="1"/>
          <p:nvPr/>
        </p:nvSpPr>
        <p:spPr>
          <a:xfrm>
            <a:off x="21414658" y="31625733"/>
            <a:ext cx="11511758" cy="830997"/>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Figure 6</a:t>
            </a:r>
            <a:r>
              <a:rPr lang="en-US" sz="2400" dirty="0">
                <a:solidFill>
                  <a:schemeClr val="bg1"/>
                </a:solidFill>
                <a:latin typeface="Times New Roman" panose="02020603050405020304" pitchFamily="18" charset="0"/>
                <a:cs typeface="Times New Roman" panose="02020603050405020304" pitchFamily="18" charset="0"/>
              </a:rPr>
              <a:t>: The wall baffle cross section is shown along with a histogram showing the temperature distribution in Zone 3 when the wall baffle has been installed.</a:t>
            </a:r>
          </a:p>
        </p:txBody>
      </p:sp>
      <p:sp>
        <p:nvSpPr>
          <p:cNvPr id="7" name="Frame 6">
            <a:extLst>
              <a:ext uri="{FF2B5EF4-FFF2-40B4-BE49-F238E27FC236}">
                <a16:creationId xmlns:a16="http://schemas.microsoft.com/office/drawing/2014/main" id="{423E00BA-3C78-4FC8-A465-17D888CF067F}"/>
              </a:ext>
            </a:extLst>
          </p:cNvPr>
          <p:cNvSpPr/>
          <p:nvPr/>
        </p:nvSpPr>
        <p:spPr>
          <a:xfrm>
            <a:off x="21178412" y="4158202"/>
            <a:ext cx="11451374" cy="3832356"/>
          </a:xfrm>
          <a:prstGeom prst="frame">
            <a:avLst>
              <a:gd name="adj1" fmla="val 32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28427</TotalTime>
  <Words>1813</Words>
  <Application>Microsoft Office PowerPoint</Application>
  <PresentationFormat>Custom</PresentationFormat>
  <Paragraphs>124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Calisto MT</vt:lpstr>
      <vt:lpstr>Cambria Math</vt:lpstr>
      <vt:lpstr>Lucida Grande</vt:lpstr>
      <vt:lpstr>Times New Roman</vt:lpstr>
      <vt:lpstr>Wingdings 2</vt:lpstr>
      <vt:lpstr>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Turman, Eric Michael (Mechanical Engineering)</cp:lastModifiedBy>
  <cp:revision>334</cp:revision>
  <dcterms:created xsi:type="dcterms:W3CDTF">2013-10-19T16:33:22Z</dcterms:created>
  <dcterms:modified xsi:type="dcterms:W3CDTF">2021-03-12T15:27:21Z</dcterms:modified>
</cp:coreProperties>
</file>