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5833" autoAdjust="0"/>
  </p:normalViewPr>
  <p:slideViewPr>
    <p:cSldViewPr snapToGrid="0" snapToObjects="1">
      <p:cViewPr>
        <p:scale>
          <a:sx n="20" d="100"/>
          <a:sy n="20" d="100"/>
        </p:scale>
        <p:origin x="2124" y="504"/>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3/14/2021</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dirty="0"/>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dirty="0"/>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dirty="0"/>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3/14/2021</a:t>
            </a:fld>
            <a:endParaRPr lang="en-US" dirty="0"/>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dirty="0"/>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504527"/>
            <a:ext cx="42087865" cy="2265298"/>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6500" b="1" dirty="0">
                <a:latin typeface="+mj-lt"/>
              </a:rPr>
              <a:t>The Effects of Glute Strengthening and Hip Mobility on Patellar Tendonitis – A Case Study</a:t>
            </a:r>
            <a:endParaRPr lang="en-US" sz="6500" b="1" dirty="0">
              <a:latin typeface="+mj-lt"/>
              <a:cs typeface="Times New Roman"/>
            </a:endParaRPr>
          </a:p>
          <a:p>
            <a:pPr algn="ctr"/>
            <a:r>
              <a:rPr lang="en-US" sz="5500" b="1" dirty="0">
                <a:latin typeface="+mj-lt"/>
                <a:cs typeface="Times New Roman"/>
              </a:rPr>
              <a:t>Stephenson, J. R. &amp; Coots, J. G. – Liberty University – 2021</a:t>
            </a: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2220" y="948328"/>
            <a:ext cx="4840224" cy="1377696"/>
          </a:xfrm>
          <a:prstGeom prst="rect">
            <a:avLst/>
          </a:prstGeom>
        </p:spPr>
      </p:pic>
      <p:sp>
        <p:nvSpPr>
          <p:cNvPr id="159" name="TextBox 158"/>
          <p:cNvSpPr txBox="1"/>
          <p:nvPr/>
        </p:nvSpPr>
        <p:spPr>
          <a:xfrm>
            <a:off x="33821732" y="23598903"/>
            <a:ext cx="9155067" cy="8442697"/>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mj-lt"/>
              <a:cs typeface="Times New Roman"/>
            </a:endParaRPr>
          </a:p>
          <a:p>
            <a:pPr marL="457200" indent="-457200">
              <a:buFont typeface="+mj-lt"/>
              <a:buAutoNum type="arabicPeriod"/>
            </a:pPr>
            <a:r>
              <a:rPr lang="en-US" sz="2000" dirty="0">
                <a:latin typeface="+mj-lt"/>
                <a:cs typeface="Times New Roman"/>
              </a:rPr>
              <a:t>Basso O, Johnson Dp, Amis AA. The anatomy of the patellar tendon. </a:t>
            </a:r>
            <a:r>
              <a:rPr lang="en-US" sz="2000" i="1" dirty="0">
                <a:latin typeface="+mj-lt"/>
                <a:cs typeface="Times New Roman"/>
              </a:rPr>
              <a:t>Knee Surg. Sports Traumatol, Arthrosc. </a:t>
            </a:r>
            <a:r>
              <a:rPr lang="en-US" sz="2000" dirty="0">
                <a:latin typeface="+mj-lt"/>
                <a:cs typeface="Times New Roman"/>
              </a:rPr>
              <a:t>2001;9(1):2-5</a:t>
            </a:r>
          </a:p>
          <a:p>
            <a:pPr marL="457200" indent="-457200">
              <a:buFont typeface="+mj-lt"/>
              <a:buAutoNum type="arabicPeriod"/>
            </a:pPr>
            <a:r>
              <a:rPr lang="en-US" sz="2000" dirty="0">
                <a:latin typeface="+mj-lt"/>
                <a:cs typeface="Times New Roman"/>
              </a:rPr>
              <a:t>Basso O, Amis AA, Race A, Johnson DP. Patellar tendon fiber strains: Their differential responses to quadriceps tension. </a:t>
            </a:r>
            <a:r>
              <a:rPr lang="en-US" sz="2000" i="1" dirty="0">
                <a:latin typeface="+mj-lt"/>
                <a:cs typeface="Times New Roman"/>
              </a:rPr>
              <a:t>A Publication of The Association of Bone and Joint Surgeons CORR. </a:t>
            </a:r>
            <a:r>
              <a:rPr lang="en-US" sz="2000" dirty="0">
                <a:latin typeface="+mj-lt"/>
                <a:cs typeface="Times New Roman"/>
              </a:rPr>
              <a:t>2002;400:246-253</a:t>
            </a:r>
          </a:p>
          <a:p>
            <a:pPr marL="457200" indent="-457200">
              <a:buFont typeface="+mj-lt"/>
              <a:buAutoNum type="arabicPeriod"/>
            </a:pPr>
            <a:r>
              <a:rPr lang="en-US" sz="2000" dirty="0">
                <a:latin typeface="+mj-lt"/>
                <a:cs typeface="Times New Roman"/>
              </a:rPr>
              <a:t>Hale SA. Etiology of patellar tendinopathy in athletes. </a:t>
            </a:r>
            <a:r>
              <a:rPr lang="en-US" sz="2000" i="1" dirty="0">
                <a:latin typeface="+mj-lt"/>
                <a:cs typeface="Times New Roman"/>
              </a:rPr>
              <a:t>J. Sport Rehabil. </a:t>
            </a:r>
            <a:r>
              <a:rPr lang="en-US" sz="2000" dirty="0">
                <a:latin typeface="+mj-lt"/>
                <a:cs typeface="Times New Roman"/>
              </a:rPr>
              <a:t>2005;14(3):259-272</a:t>
            </a:r>
          </a:p>
          <a:p>
            <a:pPr marL="457200" indent="-457200">
              <a:buFont typeface="+mj-lt"/>
              <a:buAutoNum type="arabicPeriod"/>
            </a:pPr>
            <a:r>
              <a:rPr lang="en-US" sz="2000" dirty="0">
                <a:latin typeface="+mj-lt"/>
                <a:cs typeface="Times New Roman"/>
              </a:rPr>
              <a:t>Morelli V, Braxton TM. Meniscal, plica, patellar, and patellofemoral injuries of the knee. </a:t>
            </a:r>
            <a:r>
              <a:rPr lang="en-US" sz="2000" i="1" dirty="0">
                <a:latin typeface="+mj-lt"/>
                <a:cs typeface="Times New Roman"/>
              </a:rPr>
              <a:t>Prim Care. </a:t>
            </a:r>
            <a:r>
              <a:rPr lang="en-US" sz="2000" dirty="0">
                <a:latin typeface="+mj-lt"/>
                <a:cs typeface="Times New Roman"/>
              </a:rPr>
              <a:t>2013; 40(2):357-382</a:t>
            </a:r>
          </a:p>
          <a:p>
            <a:pPr marL="457200" indent="-457200">
              <a:buFont typeface="+mj-lt"/>
              <a:buAutoNum type="arabicPeriod"/>
            </a:pPr>
            <a:r>
              <a:rPr lang="en-US" sz="2000" dirty="0">
                <a:latin typeface="+mj-lt"/>
                <a:cs typeface="Times New Roman"/>
              </a:rPr>
              <a:t>Barton CJ, Lack S, Malliaras P, Morrissey D. Gluteal muscle activity and patellofemoral pain syndrome: A systematic review – ProQuest. </a:t>
            </a:r>
            <a:r>
              <a:rPr lang="en-US" sz="2000" i="1" dirty="0">
                <a:latin typeface="+mj-lt"/>
                <a:cs typeface="Times New Roman"/>
              </a:rPr>
              <a:t>Br. J Sports Med. </a:t>
            </a:r>
            <a:r>
              <a:rPr lang="en-US" sz="2000" dirty="0">
                <a:latin typeface="+mj-lt"/>
                <a:cs typeface="Times New Roman"/>
              </a:rPr>
              <a:t>2013;47(4):207</a:t>
            </a:r>
          </a:p>
          <a:p>
            <a:pPr marL="457200" indent="-457200">
              <a:buFont typeface="+mj-lt"/>
              <a:buAutoNum type="arabicPeriod"/>
            </a:pPr>
            <a:r>
              <a:rPr lang="en-US" sz="2000" dirty="0">
                <a:latin typeface="+mj-lt"/>
                <a:cs typeface="Times New Roman"/>
              </a:rPr>
              <a:t>Jenkins MT, Gustitus R, Iosia M, Kicklighter T, Sasaki Y. Correlation between the functional movement screen and hip mobility in NCAA division II athletes. </a:t>
            </a:r>
            <a:r>
              <a:rPr lang="en-US" sz="2000" i="1" dirty="0">
                <a:latin typeface="+mj-lt"/>
                <a:cs typeface="Times New Roman"/>
              </a:rPr>
              <a:t>Int J Exerc Sci. </a:t>
            </a:r>
            <a:r>
              <a:rPr lang="en-US" sz="2000" dirty="0">
                <a:latin typeface="+mj-lt"/>
                <a:cs typeface="Times New Roman"/>
              </a:rPr>
              <a:t>2017;10(4):541-549</a:t>
            </a:r>
          </a:p>
          <a:p>
            <a:pPr marL="457200" indent="-457200">
              <a:buFont typeface="+mj-lt"/>
              <a:buAutoNum type="arabicPeriod"/>
            </a:pPr>
            <a:r>
              <a:rPr lang="en-US" sz="2000" dirty="0">
                <a:latin typeface="+mj-lt"/>
                <a:cs typeface="Times New Roman"/>
              </a:rPr>
              <a:t>Scott A, LaPrade RF, Harmon KG, Filardo G, Kon E, Villa SD, Bahr R, Moksnes H, Torgalsen T, Lee J, Dragoo JL, Engebretsen L. Platelet-rich plasma for patellar tendinopathy: A randomized controlled trial of leukocyte-rich PRP or leukocyte-poor PRP versus saline. 2019 </a:t>
            </a:r>
            <a:r>
              <a:rPr lang="en-US" sz="2000" i="1" dirty="0">
                <a:latin typeface="+mj-lt"/>
                <a:cs typeface="Times New Roman"/>
              </a:rPr>
              <a:t>The Am J Sports Med. </a:t>
            </a:r>
            <a:r>
              <a:rPr lang="en-US" sz="2000" dirty="0">
                <a:latin typeface="+mj-lt"/>
                <a:cs typeface="Times New Roman"/>
              </a:rPr>
              <a:t>2019</a:t>
            </a:r>
          </a:p>
          <a:p>
            <a:pPr marL="457200" indent="-457200">
              <a:buFont typeface="+mj-lt"/>
              <a:buAutoNum type="arabicPeriod"/>
            </a:pPr>
            <a:r>
              <a:rPr lang="en-US" sz="2000" dirty="0">
                <a:latin typeface="+mj-lt"/>
                <a:cs typeface="Times New Roman"/>
              </a:rPr>
              <a:t>Kongsgaard M, Kovanen V, Aagaard P, et al. Corticosteroid injections, eccentric decline squat training and heavy slow resistance training in patellar tendinopathy. </a:t>
            </a:r>
            <a:r>
              <a:rPr lang="en-US" sz="2000" i="1" dirty="0">
                <a:latin typeface="+mj-lt"/>
                <a:cs typeface="Times New Roman"/>
              </a:rPr>
              <a:t>Scand J Med Sci Sports. </a:t>
            </a:r>
            <a:r>
              <a:rPr lang="en-US" sz="2000" dirty="0">
                <a:latin typeface="+mj-lt"/>
                <a:cs typeface="Times New Roman"/>
              </a:rPr>
              <a:t>2009;19(6):790-802</a:t>
            </a:r>
          </a:p>
          <a:p>
            <a:pPr marL="457200" indent="-457200">
              <a:buFont typeface="+mj-lt"/>
              <a:buAutoNum type="arabicPeriod"/>
            </a:pPr>
            <a:r>
              <a:rPr lang="en-US" sz="2000" dirty="0">
                <a:latin typeface="+mj-lt"/>
                <a:cs typeface="Times New Roman"/>
              </a:rPr>
              <a:t>Vries A, Zwerver J, Diercks R, et al. Effect of patellar strap and sports tape on pain in patellar tendinopathy: A randomized controlled trial. </a:t>
            </a:r>
            <a:r>
              <a:rPr lang="en-US" sz="2000" i="1" dirty="0">
                <a:latin typeface="+mj-lt"/>
                <a:cs typeface="Times New Roman"/>
              </a:rPr>
              <a:t>Scand J Med Sci Sports. </a:t>
            </a:r>
            <a:r>
              <a:rPr lang="en-US" sz="2000" dirty="0">
                <a:latin typeface="+mj-lt"/>
                <a:cs typeface="Times New Roman"/>
              </a:rPr>
              <a:t>2016;26(10):1217-1224</a:t>
            </a:r>
          </a:p>
        </p:txBody>
      </p:sp>
      <p:sp>
        <p:nvSpPr>
          <p:cNvPr id="160" name="Rectangle 159"/>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sp>
        <p:nvSpPr>
          <p:cNvPr id="162" name="TextBox 161"/>
          <p:cNvSpPr txBox="1"/>
          <p:nvPr/>
        </p:nvSpPr>
        <p:spPr>
          <a:xfrm>
            <a:off x="10980125" y="3662088"/>
            <a:ext cx="21986401" cy="28373177"/>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p:txBody>
      </p:sp>
      <p:sp>
        <p:nvSpPr>
          <p:cNvPr id="165" name="TextBox 164"/>
          <p:cNvSpPr txBox="1"/>
          <p:nvPr/>
        </p:nvSpPr>
        <p:spPr>
          <a:xfrm>
            <a:off x="914399" y="4533482"/>
            <a:ext cx="9184848" cy="9750747"/>
          </a:xfrm>
          <a:prstGeom prst="rect">
            <a:avLst/>
          </a:prstGeom>
          <a:solidFill>
            <a:schemeClr val="bg1"/>
          </a:solidFill>
          <a:ln>
            <a:solidFill>
              <a:srgbClr val="000000"/>
            </a:solidFill>
          </a:ln>
        </p:spPr>
        <p:txBody>
          <a:bodyPr wrap="square" lIns="131445" tIns="65723" rIns="131445" bIns="65723" rtlCol="0">
            <a:spAutoFit/>
          </a:bodyPr>
          <a:lstStyle/>
          <a:p>
            <a:r>
              <a:rPr lang="en-US" sz="2500" b="1" u="sng" dirty="0">
                <a:latin typeface="+mj-lt"/>
                <a:cs typeface="Times New Roman"/>
              </a:rPr>
              <a:t>Background</a:t>
            </a:r>
            <a:r>
              <a:rPr lang="en-US" sz="2500" dirty="0">
                <a:latin typeface="+mj-lt"/>
                <a:cs typeface="Times New Roman"/>
              </a:rPr>
              <a:t>: Patellar tendinopathy is a difficult pathology in regard to treatment and rehabilitation. There have not been clear, conclusive results on the treatment of this condition, although many possible treatments have been tested.  This condition is a chronic pathology without a clear cause or mechanism of injury which requires a more in depth evaluation than other injuries.  When evaluating for a patellar tendinopathy, the clinician must always be in search of the original cause of the condition. The symptoms may not specifically originate in the knee, which is why treatment can range across the entire kinetic chain to find a treatment that is effective and efficient.  </a:t>
            </a:r>
            <a:r>
              <a:rPr lang="en-US" sz="2500" b="1" u="sng" dirty="0">
                <a:latin typeface="+mj-lt"/>
                <a:cs typeface="Times New Roman"/>
              </a:rPr>
              <a:t>Methods</a:t>
            </a:r>
            <a:r>
              <a:rPr lang="en-US" sz="2500" dirty="0">
                <a:latin typeface="+mj-lt"/>
                <a:cs typeface="Times New Roman"/>
              </a:rPr>
              <a:t>: Research regarding treatment of Patellar Tendinopathy is very widespread.  This study was attempting to determine if glute strengthening and increasing hip mobility can treat the symptoms of Patellar Tendinopathy in a track and field athlete.  </a:t>
            </a:r>
            <a:r>
              <a:rPr lang="en-US" sz="2500" b="1" u="sng" dirty="0">
                <a:latin typeface="+mj-lt"/>
                <a:cs typeface="Times New Roman"/>
              </a:rPr>
              <a:t>Results</a:t>
            </a:r>
            <a:r>
              <a:rPr lang="en-US" sz="2500" b="1" dirty="0">
                <a:latin typeface="+mj-lt"/>
                <a:cs typeface="Times New Roman"/>
              </a:rPr>
              <a:t>:</a:t>
            </a:r>
            <a:r>
              <a:rPr lang="en-US" sz="2500" dirty="0">
                <a:latin typeface="+mj-lt"/>
                <a:cs typeface="Times New Roman"/>
              </a:rPr>
              <a:t> The results showed that the athlete’s symptoms improved, and the athlete was able to compete with minimal pain during the competition. The athlete showed a decrease of pain and an increase of functional movements without pain.  </a:t>
            </a:r>
            <a:r>
              <a:rPr lang="en-US" sz="2500" b="1" u="sng" dirty="0">
                <a:latin typeface="+mj-lt"/>
                <a:cs typeface="Times New Roman"/>
              </a:rPr>
              <a:t>Conclusions</a:t>
            </a:r>
            <a:r>
              <a:rPr lang="en-US" sz="2500" b="1" dirty="0">
                <a:latin typeface="+mj-lt"/>
                <a:cs typeface="Times New Roman"/>
              </a:rPr>
              <a:t>:</a:t>
            </a:r>
            <a:r>
              <a:rPr lang="en-US" sz="2500" dirty="0">
                <a:latin typeface="+mj-lt"/>
                <a:cs typeface="Times New Roman"/>
              </a:rPr>
              <a:t> The purpose of this study was to show the short-term effects of glute strengthening and the increase of hip mobility on the symptoms of patellar tendinopathy.  The results show that these treatments were successful in decreasing pain and allowing the patient to be more functional.  This information could assist the health care profession in discovering the most effective and proficient treatment for a patellar tendinopathy in athletes.</a:t>
            </a:r>
          </a:p>
        </p:txBody>
      </p:sp>
      <p:sp>
        <p:nvSpPr>
          <p:cNvPr id="166" name="TextBox 165"/>
          <p:cNvSpPr txBox="1"/>
          <p:nvPr/>
        </p:nvSpPr>
        <p:spPr>
          <a:xfrm>
            <a:off x="914400" y="3662088"/>
            <a:ext cx="9184848"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latin typeface="+mj-lt"/>
                <a:cs typeface="Times New Roman"/>
              </a:rPr>
              <a:t>Abstract and/or Background</a:t>
            </a:r>
            <a:endParaRPr lang="en-US" sz="6000" b="1" dirty="0">
              <a:solidFill>
                <a:schemeClr val="bg1"/>
              </a:solidFill>
              <a:latin typeface="+mj-lt"/>
              <a:cs typeface="Times New Roman"/>
            </a:endParaRPr>
          </a:p>
        </p:txBody>
      </p:sp>
      <p:sp>
        <p:nvSpPr>
          <p:cNvPr id="167" name="TextBox 166"/>
          <p:cNvSpPr txBox="1"/>
          <p:nvPr/>
        </p:nvSpPr>
        <p:spPr>
          <a:xfrm>
            <a:off x="888936" y="16156975"/>
            <a:ext cx="9184846" cy="10135468"/>
          </a:xfrm>
          <a:prstGeom prst="rect">
            <a:avLst/>
          </a:prstGeom>
          <a:solidFill>
            <a:schemeClr val="bg1"/>
          </a:solidFill>
          <a:ln>
            <a:solidFill>
              <a:schemeClr val="tx1"/>
            </a:solidFill>
          </a:ln>
        </p:spPr>
        <p:txBody>
          <a:bodyPr wrap="square" lIns="131445" tIns="65723" rIns="131445" bIns="65723" rtlCol="0">
            <a:spAutoFit/>
          </a:bodyPr>
          <a:lstStyle/>
          <a:p>
            <a:pPr defTabSz="457200"/>
            <a:r>
              <a:rPr lang="en-US" sz="2500" dirty="0">
                <a:latin typeface="+mj-lt"/>
                <a:cs typeface="Times New Roman"/>
              </a:rPr>
              <a:t>	The patellar tendon is an extension of the quadriceps muscle that attaches to the apex of the patella</a:t>
            </a:r>
            <a:r>
              <a:rPr lang="en-US" sz="2500" baseline="30000" dirty="0">
                <a:latin typeface="+mj-lt"/>
                <a:cs typeface="Times New Roman"/>
              </a:rPr>
              <a:t>1</a:t>
            </a:r>
            <a:r>
              <a:rPr lang="en-US" sz="2500" dirty="0">
                <a:latin typeface="+mj-lt"/>
                <a:cs typeface="Times New Roman"/>
              </a:rPr>
              <a:t>.  Patellar Tendinopathy is chronic inflammation of the patellar tendon on the anterior portion of the knee. The signs and symptoms involved with this pathology include dull pain over the patellar tendon that increases during jumping.  The pain is typically bearable and most athletes are able to continue playing through the pain; however, this performance may be diminished as pain increases. This pathology is a chronic injury with an insidious onset and there is usually a deeper cause to the injury that must be treated instead of temporary relief of pain.</a:t>
            </a:r>
          </a:p>
          <a:p>
            <a:pPr defTabSz="457200"/>
            <a:r>
              <a:rPr lang="en-US" sz="2500" dirty="0">
                <a:latin typeface="+mj-lt"/>
                <a:cs typeface="Times New Roman"/>
              </a:rPr>
              <a:t>	The exact mechanism of injury is not clearly understood, but the most supported concept is that the patellar tendon becomes inflamed due to the traction, overuse, and violent stress that occurs during jumping</a:t>
            </a:r>
            <a:r>
              <a:rPr lang="en-US" sz="2500" baseline="30000" dirty="0">
                <a:latin typeface="+mj-lt"/>
                <a:cs typeface="Times New Roman"/>
              </a:rPr>
              <a:t>3</a:t>
            </a:r>
            <a:r>
              <a:rPr lang="en-US" sz="2500" dirty="0">
                <a:latin typeface="+mj-lt"/>
                <a:cs typeface="Times New Roman"/>
              </a:rPr>
              <a:t>.  The stress can cause numerous changes to occur in the tendon leading to a patellar tendinopathy.  Some MRIs have shown scarring and fascicles forming within the tendon, but this is not confirmed in all cases</a:t>
            </a:r>
            <a:r>
              <a:rPr lang="en-US" sz="2500" baseline="30000" dirty="0">
                <a:latin typeface="+mj-lt"/>
                <a:cs typeface="Times New Roman"/>
              </a:rPr>
              <a:t>3</a:t>
            </a:r>
            <a:r>
              <a:rPr lang="en-US" sz="2500" dirty="0">
                <a:latin typeface="+mj-lt"/>
                <a:cs typeface="Times New Roman"/>
              </a:rPr>
              <a:t>.</a:t>
            </a:r>
          </a:p>
          <a:p>
            <a:pPr defTabSz="457200"/>
            <a:r>
              <a:rPr lang="en-US" sz="2500" dirty="0">
                <a:latin typeface="+mj-lt"/>
                <a:cs typeface="Times New Roman"/>
              </a:rPr>
              <a:t>	Many treatments have been explored including eccentric quadricep exercise, ultrasonography, extracorporeal shockwave treatment, steroid injection, prostaglandin injection, stem cell implantation, platelet rich plasma injection, and surgical treatment.  Conservative treatment is recommended in comparison to surgery due to the increased recovery time associated with surgical repair</a:t>
            </a:r>
            <a:r>
              <a:rPr lang="en-US" sz="2500" baseline="30000" dirty="0">
                <a:latin typeface="+mj-lt"/>
                <a:cs typeface="Times New Roman"/>
              </a:rPr>
              <a:t>4</a:t>
            </a:r>
            <a:r>
              <a:rPr lang="en-US" sz="2500" dirty="0">
                <a:latin typeface="+mj-lt"/>
                <a:cs typeface="Times New Roman"/>
              </a:rPr>
              <a:t>.  Our question was to determine the short-term effects of glute strengthening and increasing hip mobility on Patellar Tendinopathy in an athlete.</a:t>
            </a:r>
          </a:p>
        </p:txBody>
      </p:sp>
      <p:sp>
        <p:nvSpPr>
          <p:cNvPr id="168" name="TextBox 167"/>
          <p:cNvSpPr txBox="1"/>
          <p:nvPr/>
        </p:nvSpPr>
        <p:spPr>
          <a:xfrm>
            <a:off x="901667" y="14546918"/>
            <a:ext cx="9159385" cy="1610057"/>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b="1" dirty="0">
                <a:solidFill>
                  <a:schemeClr val="bg1"/>
                </a:solidFill>
                <a:latin typeface="+mj-lt"/>
                <a:cs typeface="Times New Roman"/>
              </a:rPr>
              <a:t>Introduction and/or Research Question</a:t>
            </a:r>
            <a:endParaRPr lang="en-US" sz="6000" b="1" dirty="0">
              <a:solidFill>
                <a:schemeClr val="bg1"/>
              </a:solidFill>
              <a:latin typeface="+mj-lt"/>
              <a:cs typeface="Times New Roman"/>
            </a:endParaRPr>
          </a:p>
        </p:txBody>
      </p:sp>
      <p:sp>
        <p:nvSpPr>
          <p:cNvPr id="170" name="TextBox 169"/>
          <p:cNvSpPr txBox="1"/>
          <p:nvPr/>
        </p:nvSpPr>
        <p:spPr>
          <a:xfrm>
            <a:off x="914401" y="27317700"/>
            <a:ext cx="9184846" cy="4701780"/>
          </a:xfrm>
          <a:prstGeom prst="rect">
            <a:avLst/>
          </a:prstGeom>
          <a:solidFill>
            <a:schemeClr val="bg1"/>
          </a:solidFill>
          <a:ln cap="rnd">
            <a:solidFill>
              <a:schemeClr val="tx1"/>
            </a:solidFill>
          </a:ln>
        </p:spPr>
        <p:txBody>
          <a:bodyPr wrap="square" lIns="182880" rIns="182880" rtlCol="0">
            <a:noAutofit/>
          </a:bodyPr>
          <a:lstStyle/>
          <a:p>
            <a:pPr defTabSz="457200"/>
            <a:r>
              <a:rPr lang="en-US" sz="2500" dirty="0">
                <a:latin typeface="+mj-lt"/>
                <a:cs typeface="Times New Roman"/>
              </a:rPr>
              <a:t>	In this study, we used the National Pain Rating Scale (NPRS) and the Lower Extremity Functional Scale (LEFS).  The initial evaluation included a full history, palpation, range of motion, manual muscle testing, and special testing of the injured knee. This evaluation was completed at the 6 day mark and the 9 day mark following competition. During the first week, the patient participated in exercises listed in the Week 1 Table.  Following the improvement in the second evaluation, the patient was then progressed to the exercises listed in the table labeled Week 2.  The athlete was responsible for not participating in any strenuous activity outside of practice.  The athlete was slowly progressed back into practice and competed 10 days following the evaluation.</a:t>
            </a:r>
          </a:p>
        </p:txBody>
      </p:sp>
      <p:sp>
        <p:nvSpPr>
          <p:cNvPr id="171" name="TextBox 170"/>
          <p:cNvSpPr txBox="1"/>
          <p:nvPr/>
        </p:nvSpPr>
        <p:spPr>
          <a:xfrm>
            <a:off x="914399" y="26456227"/>
            <a:ext cx="9184847"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latin typeface="+mj-lt"/>
                <a:cs typeface="Times New Roman"/>
              </a:rPr>
              <a:t>Methods</a:t>
            </a:r>
            <a:endParaRPr lang="en-US" sz="6000" b="1" dirty="0">
              <a:solidFill>
                <a:schemeClr val="bg1"/>
              </a:solidFill>
              <a:latin typeface="+mj-lt"/>
              <a:cs typeface="Times New Roman"/>
            </a:endParaRPr>
          </a:p>
        </p:txBody>
      </p:sp>
      <p:grpSp>
        <p:nvGrpSpPr>
          <p:cNvPr id="175" name="Group 174"/>
          <p:cNvGrpSpPr/>
          <p:nvPr/>
        </p:nvGrpSpPr>
        <p:grpSpPr>
          <a:xfrm>
            <a:off x="33809001" y="16459203"/>
            <a:ext cx="9180532" cy="4593630"/>
            <a:chOff x="34114657" y="16848451"/>
            <a:chExt cx="9302450" cy="5707525"/>
          </a:xfrm>
        </p:grpSpPr>
        <p:sp>
          <p:nvSpPr>
            <p:cNvPr id="176" name="TextBox 175"/>
            <p:cNvSpPr txBox="1"/>
            <p:nvPr/>
          </p:nvSpPr>
          <p:spPr>
            <a:xfrm>
              <a:off x="34114657" y="17954446"/>
              <a:ext cx="9302450" cy="4601530"/>
            </a:xfrm>
            <a:prstGeom prst="rect">
              <a:avLst/>
            </a:prstGeom>
            <a:solidFill>
              <a:srgbClr val="FFFFFF"/>
            </a:solidFill>
            <a:ln cap="rnd">
              <a:solidFill>
                <a:schemeClr val="tx1"/>
              </a:solidFill>
            </a:ln>
          </p:spPr>
          <p:txBody>
            <a:bodyPr wrap="square" lIns="182880" rIns="182880" rtlCol="0">
              <a:noAutofit/>
            </a:bodyPr>
            <a:lstStyle/>
            <a:p>
              <a:pPr marL="457200" indent="-457200">
                <a:buFont typeface="+mj-lt"/>
                <a:buAutoNum type="arabicPeriod"/>
              </a:pPr>
              <a:r>
                <a:rPr lang="en-US" sz="2600" dirty="0">
                  <a:solidFill>
                    <a:prstClr val="black"/>
                  </a:solidFill>
                  <a:latin typeface="+mj-lt"/>
                  <a:cs typeface="Times New Roman"/>
                </a:rPr>
                <a:t>Determine the long-term effects of glute strengthening and increasing hip mobility on Patellar Tendinopathy.  </a:t>
              </a:r>
            </a:p>
            <a:p>
              <a:pPr marL="514350" indent="-514350">
                <a:buAutoNum type="arabicPeriod"/>
              </a:pPr>
              <a:r>
                <a:rPr lang="en-US" sz="2600" dirty="0">
                  <a:solidFill>
                    <a:prstClr val="black"/>
                  </a:solidFill>
                  <a:latin typeface="+mj-lt"/>
                  <a:cs typeface="Times New Roman"/>
                </a:rPr>
                <a:t>Determine the effects of this treatment on multiple athletes suffering from Patellar Tendinopathy.</a:t>
              </a:r>
            </a:p>
            <a:p>
              <a:pPr marL="514350" indent="-514350">
                <a:buAutoNum type="arabicPeriod"/>
              </a:pPr>
              <a:r>
                <a:rPr lang="en-US" sz="2600" dirty="0">
                  <a:solidFill>
                    <a:prstClr val="black"/>
                  </a:solidFill>
                  <a:latin typeface="+mj-lt"/>
                  <a:cs typeface="Times New Roman"/>
                </a:rPr>
                <a:t>Determine the difference of effects between a combination of glute strengthening and increasing hip mobility versus rest from activity.</a:t>
              </a:r>
            </a:p>
            <a:p>
              <a:pPr marL="514350" indent="-514350">
                <a:buAutoNum type="arabicPeriod"/>
              </a:pPr>
              <a:r>
                <a:rPr lang="en-US" sz="2600" dirty="0">
                  <a:solidFill>
                    <a:prstClr val="black"/>
                  </a:solidFill>
                  <a:latin typeface="+mj-lt"/>
                  <a:cs typeface="Times New Roman"/>
                </a:rPr>
                <a:t>Determine which treatment (glute strengthening or increasing hip mobility) is most effective.</a:t>
              </a:r>
            </a:p>
          </p:txBody>
        </p:sp>
        <p:sp>
          <p:nvSpPr>
            <p:cNvPr id="177" name="TextBox 176"/>
            <p:cNvSpPr txBox="1"/>
            <p:nvPr/>
          </p:nvSpPr>
          <p:spPr>
            <a:xfrm>
              <a:off x="34114657" y="16848451"/>
              <a:ext cx="9289547" cy="1105995"/>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latin typeface="+mj-lt"/>
                  <a:cs typeface="Garamond"/>
                </a:rPr>
                <a:t>Future Work</a:t>
              </a:r>
              <a:endParaRPr lang="en-US" sz="6000" b="1" dirty="0">
                <a:solidFill>
                  <a:schemeClr val="bg1"/>
                </a:solidFill>
                <a:latin typeface="+mj-lt"/>
                <a:cs typeface="Garamond"/>
              </a:endParaRPr>
            </a:p>
          </p:txBody>
        </p:sp>
      </p:grpSp>
      <p:sp>
        <p:nvSpPr>
          <p:cNvPr id="178" name="TextBox 177"/>
          <p:cNvSpPr txBox="1"/>
          <p:nvPr/>
        </p:nvSpPr>
        <p:spPr>
          <a:xfrm>
            <a:off x="33796267" y="21923353"/>
            <a:ext cx="9180532" cy="1610057"/>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latin typeface="+mj-lt"/>
                <a:cs typeface="Times New Roman"/>
              </a:rPr>
              <a:t>References and/or Acknowledgments</a:t>
            </a:r>
            <a:endParaRPr lang="en-US" sz="6000" b="1" dirty="0">
              <a:solidFill>
                <a:schemeClr val="bg1"/>
              </a:solidFill>
              <a:latin typeface="+mj-lt"/>
              <a:cs typeface="Times New Roman"/>
            </a:endParaRPr>
          </a:p>
        </p:txBody>
      </p:sp>
      <p:grpSp>
        <p:nvGrpSpPr>
          <p:cNvPr id="179" name="Group 178"/>
          <p:cNvGrpSpPr/>
          <p:nvPr/>
        </p:nvGrpSpPr>
        <p:grpSpPr>
          <a:xfrm>
            <a:off x="33808998" y="3598208"/>
            <a:ext cx="9193267" cy="11970844"/>
            <a:chOff x="33970781" y="3578050"/>
            <a:chExt cx="9287790" cy="12128850"/>
          </a:xfrm>
        </p:grpSpPr>
        <p:sp>
          <p:nvSpPr>
            <p:cNvPr id="180" name="TextBox 179"/>
            <p:cNvSpPr txBox="1"/>
            <p:nvPr/>
          </p:nvSpPr>
          <p:spPr>
            <a:xfrm>
              <a:off x="33970781" y="4501671"/>
              <a:ext cx="9278259" cy="11193727"/>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1" name="TextBox 180"/>
            <p:cNvSpPr txBox="1"/>
            <p:nvPr/>
          </p:nvSpPr>
          <p:spPr>
            <a:xfrm>
              <a:off x="33983297" y="3578050"/>
              <a:ext cx="9275274" cy="882895"/>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latin typeface="+mj-lt"/>
                  <a:cs typeface="Times New Roman"/>
                </a:rPr>
                <a:t>Results and/or Conclusion</a:t>
              </a:r>
              <a:endParaRPr lang="en-US" sz="6000" b="1" dirty="0">
                <a:solidFill>
                  <a:schemeClr val="bg1"/>
                </a:solidFill>
                <a:latin typeface="+mj-lt"/>
                <a:cs typeface="Times New Roman"/>
              </a:endParaRPr>
            </a:p>
          </p:txBody>
        </p:sp>
        <p:sp>
          <p:nvSpPr>
            <p:cNvPr id="182" name="Rectangle 181"/>
            <p:cNvSpPr/>
            <p:nvPr/>
          </p:nvSpPr>
          <p:spPr>
            <a:xfrm>
              <a:off x="34154199" y="4582682"/>
              <a:ext cx="8933469" cy="11124218"/>
            </a:xfrm>
            <a:prstGeom prst="rect">
              <a:avLst/>
            </a:prstGeom>
          </p:spPr>
          <p:txBody>
            <a:bodyPr wrap="square">
              <a:spAutoFit/>
            </a:bodyPr>
            <a:lstStyle/>
            <a:p>
              <a:r>
                <a:rPr lang="en-US" sz="2600" b="1" u="sng" dirty="0">
                  <a:latin typeface="+mj-lt"/>
                  <a:cs typeface="Times New Roman"/>
                </a:rPr>
                <a:t>Results</a:t>
              </a:r>
              <a:r>
                <a:rPr lang="en-US" sz="2600" b="1" dirty="0">
                  <a:latin typeface="+mj-lt"/>
                  <a:cs typeface="Times New Roman"/>
                </a:rPr>
                <a:t>:  </a:t>
              </a:r>
            </a:p>
            <a:p>
              <a:pPr defTabSz="457200"/>
              <a:r>
                <a:rPr lang="en-US" sz="2600" dirty="0">
                  <a:latin typeface="+mj-lt"/>
                  <a:cs typeface="Times New Roman"/>
                </a:rPr>
                <a:t>The final evaluation took place the day before the athlete’s conference championships for indoor track and field.  During this evaluation, the patient reported pain at a 0/10 at rest and during activity.  The patient reports pain of 1/10 or 2/10 when engaging in jumping activities.  Throughout treatment, the patient was able to progress his jumping practice, which included long jump and high jump.  Pole vaulting still caused pain for the athlete. The athlete progressed from a score of 78.75 on the LEFS questionnaire to a 97.5 during the final evaluation.  The athlete still had minimal pain, but was able to compete and be more functional than prior to treatment. </a:t>
              </a:r>
            </a:p>
            <a:p>
              <a:endParaRPr lang="en-US" sz="2600" dirty="0">
                <a:latin typeface="+mj-lt"/>
                <a:cs typeface="Times New Roman"/>
              </a:endParaRPr>
            </a:p>
            <a:p>
              <a:r>
                <a:rPr lang="en-US" sz="2600" b="1" u="sng" dirty="0">
                  <a:latin typeface="+mj-lt"/>
                  <a:cs typeface="Times New Roman"/>
                </a:rPr>
                <a:t>Conclusions</a:t>
              </a:r>
              <a:r>
                <a:rPr lang="en-US" sz="2600" b="1" dirty="0">
                  <a:latin typeface="+mj-lt"/>
                  <a:cs typeface="Times New Roman"/>
                </a:rPr>
                <a:t>:</a:t>
              </a:r>
              <a:endParaRPr lang="en-US" sz="2600" dirty="0">
                <a:latin typeface="+mj-lt"/>
                <a:cs typeface="Times New Roman"/>
              </a:endParaRPr>
            </a:p>
            <a:p>
              <a:r>
                <a:rPr lang="en-US" sz="2600" dirty="0">
                  <a:latin typeface="+mj-lt"/>
                  <a:cs typeface="Times New Roman"/>
                </a:rPr>
                <a:t>This study has shown that the short-term effects of glute strengthening and increasing hip mobility are positive in an athlete suffering from Patellar Tendinopathy.  The decrease in NPRS, increase in LEFS, and increase in functional movement without pain all show that the athlete was progressing.  This information can assist many clinicians when treating a case of Patellar Tendinopathy.  This treatment may not be suitable for all patients considering this pathology can arise from a variety of predisposing conditions; however, this treatment is effective for an athlete who struggles with hip mobility and engaging the gluteus muscles during exercise.  </a:t>
              </a:r>
            </a:p>
          </p:txBody>
        </p:sp>
      </p:gr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dirty="0">
                <a:solidFill>
                  <a:schemeClr val="bg1"/>
                </a:solidFill>
                <a:latin typeface="Garamond"/>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A</a:t>
            </a:r>
          </a:p>
        </p:txBody>
      </p:sp>
      <p:graphicFrame>
        <p:nvGraphicFramePr>
          <p:cNvPr id="2" name="Table 1">
            <a:extLst>
              <a:ext uri="{FF2B5EF4-FFF2-40B4-BE49-F238E27FC236}">
                <a16:creationId xmlns:a16="http://schemas.microsoft.com/office/drawing/2014/main" id="{B321A9C7-EA7D-FB43-B686-6609060B5DAA}"/>
              </a:ext>
            </a:extLst>
          </p:cNvPr>
          <p:cNvGraphicFramePr>
            <a:graphicFrameLocks noGrp="1"/>
          </p:cNvGraphicFramePr>
          <p:nvPr>
            <p:extLst>
              <p:ext uri="{D42A27DB-BD31-4B8C-83A1-F6EECF244321}">
                <p14:modId xmlns:p14="http://schemas.microsoft.com/office/powerpoint/2010/main" val="3853971566"/>
              </p:ext>
            </p:extLst>
          </p:nvPr>
        </p:nvGraphicFramePr>
        <p:xfrm>
          <a:off x="12590343" y="4054002"/>
          <a:ext cx="18765963" cy="11734800"/>
        </p:xfrm>
        <a:graphic>
          <a:graphicData uri="http://schemas.openxmlformats.org/drawingml/2006/table">
            <a:tbl>
              <a:tblPr firstRow="1" firstCol="1" bandRow="1">
                <a:tableStyleId>{D7AC3CCA-C797-4891-BE02-D94E43425B78}</a:tableStyleId>
              </a:tblPr>
              <a:tblGrid>
                <a:gridCol w="9293336">
                  <a:extLst>
                    <a:ext uri="{9D8B030D-6E8A-4147-A177-3AD203B41FA5}">
                      <a16:colId xmlns:a16="http://schemas.microsoft.com/office/drawing/2014/main" val="425619779"/>
                    </a:ext>
                  </a:extLst>
                </a:gridCol>
                <a:gridCol w="9472627">
                  <a:extLst>
                    <a:ext uri="{9D8B030D-6E8A-4147-A177-3AD203B41FA5}">
                      <a16:colId xmlns:a16="http://schemas.microsoft.com/office/drawing/2014/main" val="3108587489"/>
                    </a:ext>
                  </a:extLst>
                </a:gridCol>
              </a:tblGrid>
              <a:tr h="1255328">
                <a:tc gridSpan="2">
                  <a:txBody>
                    <a:bodyPr/>
                    <a:lstStyle/>
                    <a:p>
                      <a:pPr algn="ctr"/>
                      <a:r>
                        <a:rPr lang="en-US" sz="4000" dirty="0">
                          <a:latin typeface="+mj-lt"/>
                        </a:rPr>
                        <a:t>Initial Evaluation and Treatment</a:t>
                      </a:r>
                    </a:p>
                    <a:p>
                      <a:pPr algn="ctr"/>
                      <a:r>
                        <a:rPr lang="en-US" sz="4000" dirty="0">
                          <a:latin typeface="+mj-lt"/>
                        </a:rPr>
                        <a:t>02/18/2020</a:t>
                      </a:r>
                    </a:p>
                  </a:txBody>
                  <a:tcPr/>
                </a:tc>
                <a:tc hMerge="1">
                  <a:txBody>
                    <a:bodyPr/>
                    <a:lstStyle/>
                    <a:p>
                      <a:endParaRPr lang="en-US"/>
                    </a:p>
                  </a:txBody>
                  <a:tcPr/>
                </a:tc>
                <a:extLst>
                  <a:ext uri="{0D108BD9-81ED-4DB2-BD59-A6C34878D82A}">
                    <a16:rowId xmlns:a16="http://schemas.microsoft.com/office/drawing/2014/main" val="2626169534"/>
                  </a:ext>
                </a:extLst>
              </a:tr>
              <a:tr h="464633">
                <a:tc>
                  <a:txBody>
                    <a:bodyPr/>
                    <a:lstStyle/>
                    <a:p>
                      <a:pPr marL="0" marR="0">
                        <a:spcBef>
                          <a:spcPts val="0"/>
                        </a:spcBef>
                        <a:spcAft>
                          <a:spcPts val="0"/>
                        </a:spcAft>
                      </a:pPr>
                      <a:r>
                        <a:rPr lang="en-US" sz="3200" dirty="0">
                          <a:effectLst/>
                          <a:latin typeface="+mj-lt"/>
                        </a:rPr>
                        <a:t>Status</a:t>
                      </a: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3200" dirty="0">
                          <a:effectLst/>
                          <a:latin typeface="+mj-lt"/>
                        </a:rPr>
                        <a:t>Treatment/Intervention</a:t>
                      </a: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00423947"/>
                  </a:ext>
                </a:extLst>
              </a:tr>
              <a:tr h="2323167">
                <a:tc>
                  <a:txBody>
                    <a:bodyPr/>
                    <a:lstStyle/>
                    <a:p>
                      <a:pPr marL="0" marR="0">
                        <a:spcBef>
                          <a:spcPts val="0"/>
                        </a:spcBef>
                        <a:spcAft>
                          <a:spcPts val="0"/>
                        </a:spcAft>
                      </a:pPr>
                      <a:r>
                        <a:rPr lang="en-US" sz="3200" dirty="0">
                          <a:effectLst/>
                          <a:latin typeface="+mj-lt"/>
                        </a:rPr>
                        <a:t>NPRS – 7/10 jumping</a:t>
                      </a:r>
                    </a:p>
                    <a:p>
                      <a:pPr marL="0" marR="0">
                        <a:spcBef>
                          <a:spcPts val="0"/>
                        </a:spcBef>
                        <a:spcAft>
                          <a:spcPts val="0"/>
                        </a:spcAft>
                      </a:pPr>
                      <a:r>
                        <a:rPr lang="en-US" sz="3200" dirty="0">
                          <a:effectLst/>
                          <a:latin typeface="+mj-lt"/>
                        </a:rPr>
                        <a:t>             7/10 running</a:t>
                      </a:r>
                    </a:p>
                    <a:p>
                      <a:pPr marL="0" marR="0">
                        <a:spcBef>
                          <a:spcPts val="0"/>
                        </a:spcBef>
                        <a:spcAft>
                          <a:spcPts val="0"/>
                        </a:spcAft>
                      </a:pPr>
                      <a:r>
                        <a:rPr lang="en-US" sz="3200" dirty="0">
                          <a:effectLst/>
                          <a:latin typeface="+mj-lt"/>
                        </a:rPr>
                        <a:t>              2/10 resting</a:t>
                      </a:r>
                    </a:p>
                    <a:p>
                      <a:pPr marL="0" marR="0">
                        <a:spcBef>
                          <a:spcPts val="0"/>
                        </a:spcBef>
                        <a:spcAft>
                          <a:spcPts val="0"/>
                        </a:spcAft>
                      </a:pPr>
                      <a:r>
                        <a:rPr lang="en-US" sz="3200" dirty="0">
                          <a:effectLst/>
                          <a:latin typeface="+mj-lt"/>
                        </a:rPr>
                        <a:t>LEFS – 78.75</a:t>
                      </a:r>
                    </a:p>
                    <a:p>
                      <a:pPr marL="0" marR="0">
                        <a:spcBef>
                          <a:spcPts val="0"/>
                        </a:spcBef>
                        <a:spcAft>
                          <a:spcPts val="0"/>
                        </a:spcAft>
                      </a:pP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3200" dirty="0">
                          <a:effectLst/>
                          <a:latin typeface="+mj-lt"/>
                        </a:rPr>
                        <a:t>Ultrasound</a:t>
                      </a:r>
                    </a:p>
                    <a:p>
                      <a:pPr marL="0" marR="0">
                        <a:spcBef>
                          <a:spcPts val="0"/>
                        </a:spcBef>
                        <a:spcAft>
                          <a:spcPts val="0"/>
                        </a:spcAft>
                      </a:pPr>
                      <a:r>
                        <a:rPr lang="en-US" sz="3200" dirty="0">
                          <a:effectLst/>
                          <a:latin typeface="+mj-lt"/>
                        </a:rPr>
                        <a:t>Glute strengthening exercises</a:t>
                      </a:r>
                    </a:p>
                    <a:p>
                      <a:pPr marL="0" marR="0">
                        <a:spcBef>
                          <a:spcPts val="0"/>
                        </a:spcBef>
                        <a:spcAft>
                          <a:spcPts val="0"/>
                        </a:spcAft>
                      </a:pPr>
                      <a:r>
                        <a:rPr lang="en-US" sz="3200" dirty="0">
                          <a:effectLst/>
                          <a:latin typeface="+mj-lt"/>
                        </a:rPr>
                        <a:t>Hip mobility exercises</a:t>
                      </a:r>
                    </a:p>
                    <a:p>
                      <a:pPr marL="0" marR="0">
                        <a:spcBef>
                          <a:spcPts val="0"/>
                        </a:spcBef>
                        <a:spcAft>
                          <a:spcPts val="0"/>
                        </a:spcAft>
                      </a:pPr>
                      <a:r>
                        <a:rPr lang="en-US" sz="3200" dirty="0">
                          <a:effectLst/>
                          <a:latin typeface="+mj-lt"/>
                        </a:rPr>
                        <a:t>Stretching</a:t>
                      </a:r>
                    </a:p>
                    <a:p>
                      <a:pPr marL="0" marR="0">
                        <a:spcBef>
                          <a:spcPts val="0"/>
                        </a:spcBef>
                        <a:spcAft>
                          <a:spcPts val="0"/>
                        </a:spcAft>
                      </a:pPr>
                      <a:r>
                        <a:rPr lang="en-US" sz="3200" dirty="0">
                          <a:effectLst/>
                          <a:latin typeface="+mj-lt"/>
                        </a:rPr>
                        <a:t>Patellar tendon Strap</a:t>
                      </a: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8717899"/>
                  </a:ext>
                </a:extLst>
              </a:tr>
              <a:tr h="1255328">
                <a:tc gridSpan="2">
                  <a:txBody>
                    <a:bodyPr/>
                    <a:lstStyle/>
                    <a:p>
                      <a:pPr algn="ctr"/>
                      <a:r>
                        <a:rPr lang="en-US" sz="4000" dirty="0">
                          <a:latin typeface="+mj-lt"/>
                        </a:rPr>
                        <a:t>Second Evaluation and Treatment</a:t>
                      </a:r>
                    </a:p>
                    <a:p>
                      <a:pPr algn="ctr"/>
                      <a:r>
                        <a:rPr lang="en-US" sz="4000" dirty="0">
                          <a:latin typeface="+mj-lt"/>
                        </a:rPr>
                        <a:t>02/24/2020</a:t>
                      </a:r>
                    </a:p>
                  </a:txBody>
                  <a:tcPr/>
                </a:tc>
                <a:tc hMerge="1">
                  <a:txBody>
                    <a:bodyPr/>
                    <a:lstStyle/>
                    <a:p>
                      <a:endParaRPr lang="en-US"/>
                    </a:p>
                  </a:txBody>
                  <a:tcPr/>
                </a:tc>
                <a:extLst>
                  <a:ext uri="{0D108BD9-81ED-4DB2-BD59-A6C34878D82A}">
                    <a16:rowId xmlns:a16="http://schemas.microsoft.com/office/drawing/2014/main" val="3320226693"/>
                  </a:ext>
                </a:extLst>
              </a:tr>
              <a:tr h="2787800">
                <a:tc>
                  <a:txBody>
                    <a:bodyPr/>
                    <a:lstStyle/>
                    <a:p>
                      <a:pPr marL="0" marR="0">
                        <a:spcBef>
                          <a:spcPts val="0"/>
                        </a:spcBef>
                        <a:spcAft>
                          <a:spcPts val="0"/>
                        </a:spcAft>
                      </a:pPr>
                      <a:r>
                        <a:rPr lang="en-US" sz="3200" dirty="0">
                          <a:effectLst/>
                          <a:latin typeface="+mj-lt"/>
                        </a:rPr>
                        <a:t>NPRS – 4/10 jumping</a:t>
                      </a:r>
                    </a:p>
                    <a:p>
                      <a:pPr marL="0" marR="0">
                        <a:spcBef>
                          <a:spcPts val="0"/>
                        </a:spcBef>
                        <a:spcAft>
                          <a:spcPts val="0"/>
                        </a:spcAft>
                      </a:pPr>
                      <a:r>
                        <a:rPr lang="en-US" sz="3200" dirty="0">
                          <a:effectLst/>
                          <a:latin typeface="+mj-lt"/>
                        </a:rPr>
                        <a:t>             2/10 running</a:t>
                      </a:r>
                    </a:p>
                    <a:p>
                      <a:pPr marL="0" marR="0">
                        <a:spcBef>
                          <a:spcPts val="0"/>
                        </a:spcBef>
                        <a:spcAft>
                          <a:spcPts val="0"/>
                        </a:spcAft>
                      </a:pPr>
                      <a:r>
                        <a:rPr lang="en-US" sz="3200" dirty="0">
                          <a:effectLst/>
                          <a:latin typeface="+mj-lt"/>
                        </a:rPr>
                        <a:t>             0/10 resting</a:t>
                      </a:r>
                    </a:p>
                    <a:p>
                      <a:pPr marL="0" marR="0">
                        <a:spcBef>
                          <a:spcPts val="0"/>
                        </a:spcBef>
                        <a:spcAft>
                          <a:spcPts val="0"/>
                        </a:spcAft>
                      </a:pPr>
                      <a:r>
                        <a:rPr lang="en-US" sz="3200" dirty="0">
                          <a:effectLst/>
                          <a:latin typeface="+mj-lt"/>
                          <a:ea typeface="Calibri" panose="020F0502020204030204" pitchFamily="34" charset="0"/>
                          <a:cs typeface="Times New Roman" panose="02020603050405020304" pitchFamily="18" charset="0"/>
                        </a:rPr>
                        <a:t>LEFS – 96.25</a:t>
                      </a:r>
                    </a:p>
                  </a:txBody>
                  <a:tcPr marL="68580" marR="68580" marT="0" marB="0"/>
                </a:tc>
                <a:tc>
                  <a:txBody>
                    <a:bodyPr/>
                    <a:lstStyle/>
                    <a:p>
                      <a:pPr marL="0" marR="0">
                        <a:spcBef>
                          <a:spcPts val="0"/>
                        </a:spcBef>
                        <a:spcAft>
                          <a:spcPts val="0"/>
                        </a:spcAft>
                      </a:pPr>
                      <a:r>
                        <a:rPr lang="en-US" sz="3200" dirty="0">
                          <a:effectLst/>
                          <a:latin typeface="+mj-lt"/>
                        </a:rPr>
                        <a:t>Ice cup massage</a:t>
                      </a:r>
                    </a:p>
                    <a:p>
                      <a:pPr marL="0" marR="0">
                        <a:spcBef>
                          <a:spcPts val="0"/>
                        </a:spcBef>
                        <a:spcAft>
                          <a:spcPts val="0"/>
                        </a:spcAft>
                      </a:pPr>
                      <a:r>
                        <a:rPr lang="en-US" sz="3200" dirty="0">
                          <a:effectLst/>
                          <a:latin typeface="+mj-lt"/>
                        </a:rPr>
                        <a:t>Glute strengthening exercises</a:t>
                      </a:r>
                    </a:p>
                    <a:p>
                      <a:pPr marL="0" marR="0">
                        <a:spcBef>
                          <a:spcPts val="0"/>
                        </a:spcBef>
                        <a:spcAft>
                          <a:spcPts val="0"/>
                        </a:spcAft>
                      </a:pPr>
                      <a:r>
                        <a:rPr lang="en-US" sz="3200" dirty="0">
                          <a:effectLst/>
                          <a:latin typeface="+mj-lt"/>
                        </a:rPr>
                        <a:t>Hip mobility exercises</a:t>
                      </a:r>
                    </a:p>
                    <a:p>
                      <a:pPr marL="0" marR="0">
                        <a:spcBef>
                          <a:spcPts val="0"/>
                        </a:spcBef>
                        <a:spcAft>
                          <a:spcPts val="0"/>
                        </a:spcAft>
                      </a:pPr>
                      <a:r>
                        <a:rPr lang="en-US" sz="3200" dirty="0">
                          <a:effectLst/>
                          <a:latin typeface="+mj-lt"/>
                        </a:rPr>
                        <a:t>Stretching</a:t>
                      </a:r>
                    </a:p>
                    <a:p>
                      <a:pPr marL="0" marR="0">
                        <a:spcBef>
                          <a:spcPts val="0"/>
                        </a:spcBef>
                        <a:spcAft>
                          <a:spcPts val="0"/>
                        </a:spcAft>
                      </a:pPr>
                      <a:r>
                        <a:rPr lang="en-US" sz="3200" dirty="0">
                          <a:effectLst/>
                          <a:latin typeface="+mj-lt"/>
                        </a:rPr>
                        <a:t>Power/speed exercises</a:t>
                      </a:r>
                    </a:p>
                    <a:p>
                      <a:pPr marL="0" marR="0">
                        <a:spcBef>
                          <a:spcPts val="0"/>
                        </a:spcBef>
                        <a:spcAft>
                          <a:spcPts val="0"/>
                        </a:spcAft>
                      </a:pPr>
                      <a:r>
                        <a:rPr lang="en-US" sz="3200" dirty="0">
                          <a:effectLst/>
                          <a:latin typeface="+mj-lt"/>
                        </a:rPr>
                        <a:t>Patellar tendon strap</a:t>
                      </a: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2510334"/>
                  </a:ext>
                </a:extLst>
              </a:tr>
              <a:tr h="1255328">
                <a:tc gridSpan="2">
                  <a:txBody>
                    <a:bodyPr/>
                    <a:lstStyle/>
                    <a:p>
                      <a:pPr algn="ctr"/>
                      <a:r>
                        <a:rPr lang="en-US" sz="4000" dirty="0">
                          <a:latin typeface="+mj-lt"/>
                        </a:rPr>
                        <a:t>Final Evaluation and Treatment</a:t>
                      </a:r>
                    </a:p>
                    <a:p>
                      <a:pPr algn="ctr"/>
                      <a:r>
                        <a:rPr lang="en-US" sz="4000" dirty="0">
                          <a:latin typeface="+mj-lt"/>
                        </a:rPr>
                        <a:t>02/27/2020</a:t>
                      </a:r>
                    </a:p>
                  </a:txBody>
                  <a:tcPr/>
                </a:tc>
                <a:tc hMerge="1">
                  <a:txBody>
                    <a:bodyPr/>
                    <a:lstStyle/>
                    <a:p>
                      <a:endParaRPr lang="en-US"/>
                    </a:p>
                  </a:txBody>
                  <a:tcPr/>
                </a:tc>
                <a:extLst>
                  <a:ext uri="{0D108BD9-81ED-4DB2-BD59-A6C34878D82A}">
                    <a16:rowId xmlns:a16="http://schemas.microsoft.com/office/drawing/2014/main" val="2521351902"/>
                  </a:ext>
                </a:extLst>
              </a:tr>
              <a:tr h="1858533">
                <a:tc>
                  <a:txBody>
                    <a:bodyPr/>
                    <a:lstStyle/>
                    <a:p>
                      <a:pPr marL="0" marR="0">
                        <a:spcBef>
                          <a:spcPts val="0"/>
                        </a:spcBef>
                        <a:spcAft>
                          <a:spcPts val="0"/>
                        </a:spcAft>
                      </a:pPr>
                      <a:r>
                        <a:rPr lang="en-US" sz="3200" dirty="0">
                          <a:effectLst/>
                          <a:latin typeface="+mj-lt"/>
                        </a:rPr>
                        <a:t>NPRS – 2/10 jumping</a:t>
                      </a:r>
                    </a:p>
                    <a:p>
                      <a:pPr marL="0" marR="0">
                        <a:spcBef>
                          <a:spcPts val="0"/>
                        </a:spcBef>
                        <a:spcAft>
                          <a:spcPts val="0"/>
                        </a:spcAft>
                      </a:pPr>
                      <a:r>
                        <a:rPr lang="en-US" sz="3200" dirty="0">
                          <a:effectLst/>
                          <a:latin typeface="+mj-lt"/>
                        </a:rPr>
                        <a:t>              0/10 running</a:t>
                      </a:r>
                    </a:p>
                    <a:p>
                      <a:pPr marL="0" marR="0">
                        <a:spcBef>
                          <a:spcPts val="0"/>
                        </a:spcBef>
                        <a:spcAft>
                          <a:spcPts val="0"/>
                        </a:spcAft>
                      </a:pPr>
                      <a:r>
                        <a:rPr lang="en-US" sz="3200" dirty="0">
                          <a:effectLst/>
                          <a:latin typeface="+mj-lt"/>
                        </a:rPr>
                        <a:t>              0/10 resting</a:t>
                      </a:r>
                    </a:p>
                    <a:p>
                      <a:pPr marL="0" marR="0">
                        <a:spcBef>
                          <a:spcPts val="0"/>
                        </a:spcBef>
                        <a:spcAft>
                          <a:spcPts val="0"/>
                        </a:spcAft>
                      </a:pPr>
                      <a:r>
                        <a:rPr lang="en-US" sz="3200" dirty="0">
                          <a:effectLst/>
                          <a:latin typeface="+mj-lt"/>
                          <a:ea typeface="Calibri" panose="020F0502020204030204" pitchFamily="34" charset="0"/>
                          <a:cs typeface="Times New Roman" panose="02020603050405020304" pitchFamily="18" charset="0"/>
                        </a:rPr>
                        <a:t>LEFS – 97.5</a:t>
                      </a:r>
                    </a:p>
                  </a:txBody>
                  <a:tcPr marL="68580" marR="68580" marT="0" marB="0"/>
                </a:tc>
                <a:tc>
                  <a:txBody>
                    <a:bodyPr/>
                    <a:lstStyle/>
                    <a:p>
                      <a:pPr marL="0" marR="0">
                        <a:spcBef>
                          <a:spcPts val="0"/>
                        </a:spcBef>
                        <a:spcAft>
                          <a:spcPts val="0"/>
                        </a:spcAft>
                      </a:pPr>
                      <a:r>
                        <a:rPr lang="en-US" sz="3200" dirty="0">
                          <a:effectLst/>
                          <a:latin typeface="+mj-lt"/>
                        </a:rPr>
                        <a:t>Stretching</a:t>
                      </a:r>
                    </a:p>
                    <a:p>
                      <a:pPr marL="0" marR="0">
                        <a:spcBef>
                          <a:spcPts val="0"/>
                        </a:spcBef>
                        <a:spcAft>
                          <a:spcPts val="0"/>
                        </a:spcAft>
                      </a:pPr>
                      <a:r>
                        <a:rPr lang="en-US" sz="3200" dirty="0">
                          <a:effectLst/>
                          <a:latin typeface="+mj-lt"/>
                        </a:rPr>
                        <a:t>Hip mobility exercises</a:t>
                      </a:r>
                    </a:p>
                    <a:p>
                      <a:pPr marL="0" marR="0">
                        <a:spcBef>
                          <a:spcPts val="0"/>
                        </a:spcBef>
                        <a:spcAft>
                          <a:spcPts val="0"/>
                        </a:spcAft>
                      </a:pPr>
                      <a:r>
                        <a:rPr lang="en-US" sz="3200" dirty="0">
                          <a:effectLst/>
                          <a:latin typeface="+mj-lt"/>
                        </a:rPr>
                        <a:t>Ultrasound</a:t>
                      </a:r>
                    </a:p>
                    <a:p>
                      <a:pPr marL="0" marR="0">
                        <a:spcBef>
                          <a:spcPts val="0"/>
                        </a:spcBef>
                        <a:spcAft>
                          <a:spcPts val="0"/>
                        </a:spcAft>
                      </a:pPr>
                      <a:r>
                        <a:rPr lang="en-US" sz="3200" dirty="0">
                          <a:effectLst/>
                          <a:latin typeface="+mj-lt"/>
                        </a:rPr>
                        <a:t> </a:t>
                      </a: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8394473"/>
                  </a:ext>
                </a:extLst>
              </a:tr>
            </a:tbl>
          </a:graphicData>
        </a:graphic>
      </p:graphicFrame>
      <p:graphicFrame>
        <p:nvGraphicFramePr>
          <p:cNvPr id="3" name="Table 2">
            <a:extLst>
              <a:ext uri="{FF2B5EF4-FFF2-40B4-BE49-F238E27FC236}">
                <a16:creationId xmlns:a16="http://schemas.microsoft.com/office/drawing/2014/main" id="{F682AB9A-D681-AA45-90DC-AD5285AFB4CC}"/>
              </a:ext>
            </a:extLst>
          </p:cNvPr>
          <p:cNvGraphicFramePr>
            <a:graphicFrameLocks noGrp="1"/>
          </p:cNvGraphicFramePr>
          <p:nvPr>
            <p:extLst>
              <p:ext uri="{D42A27DB-BD31-4B8C-83A1-F6EECF244321}">
                <p14:modId xmlns:p14="http://schemas.microsoft.com/office/powerpoint/2010/main" val="629486111"/>
              </p:ext>
            </p:extLst>
          </p:nvPr>
        </p:nvGraphicFramePr>
        <p:xfrm>
          <a:off x="11365166" y="16180716"/>
          <a:ext cx="21216318" cy="6684377"/>
        </p:xfrm>
        <a:graphic>
          <a:graphicData uri="http://schemas.openxmlformats.org/drawingml/2006/table">
            <a:tbl>
              <a:tblPr firstRow="1" firstCol="1" bandRow="1">
                <a:tableStyleId>{D7AC3CCA-C797-4891-BE02-D94E43425B78}</a:tableStyleId>
              </a:tblPr>
              <a:tblGrid>
                <a:gridCol w="10608159">
                  <a:extLst>
                    <a:ext uri="{9D8B030D-6E8A-4147-A177-3AD203B41FA5}">
                      <a16:colId xmlns:a16="http://schemas.microsoft.com/office/drawing/2014/main" val="3993003419"/>
                    </a:ext>
                  </a:extLst>
                </a:gridCol>
                <a:gridCol w="10608159">
                  <a:extLst>
                    <a:ext uri="{9D8B030D-6E8A-4147-A177-3AD203B41FA5}">
                      <a16:colId xmlns:a16="http://schemas.microsoft.com/office/drawing/2014/main" val="52937967"/>
                    </a:ext>
                  </a:extLst>
                </a:gridCol>
              </a:tblGrid>
              <a:tr h="1319897">
                <a:tc gridSpan="2">
                  <a:txBody>
                    <a:bodyPr/>
                    <a:lstStyle/>
                    <a:p>
                      <a:pPr marL="0" marR="0" algn="ctr">
                        <a:spcBef>
                          <a:spcPts val="0"/>
                        </a:spcBef>
                        <a:spcAft>
                          <a:spcPts val="0"/>
                        </a:spcAft>
                      </a:pPr>
                      <a:r>
                        <a:rPr lang="en-US" sz="4000" dirty="0">
                          <a:effectLst/>
                          <a:latin typeface="+mj-lt"/>
                        </a:rPr>
                        <a:t>Week 1 Rehabilitation Exercises</a:t>
                      </a:r>
                    </a:p>
                    <a:p>
                      <a:pPr marL="0" marR="0" algn="ctr">
                        <a:spcBef>
                          <a:spcPts val="0"/>
                        </a:spcBef>
                        <a:spcAft>
                          <a:spcPts val="0"/>
                        </a:spcAft>
                      </a:pPr>
                      <a:r>
                        <a:rPr lang="en-US" sz="4000" dirty="0">
                          <a:effectLst/>
                          <a:latin typeface="+mj-lt"/>
                        </a:rPr>
                        <a:t>(usually 3x10 for each exercise; single leg exercises performed bilaterally)</a:t>
                      </a:r>
                      <a:endParaRPr lang="en-US" sz="3600" dirty="0">
                        <a:effectLst/>
                        <a:latin typeface="+mj-lt"/>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208606988"/>
                  </a:ext>
                </a:extLst>
              </a:tr>
              <a:tr h="439967">
                <a:tc>
                  <a:txBody>
                    <a:bodyPr/>
                    <a:lstStyle/>
                    <a:p>
                      <a:pPr marL="0" marR="0" algn="ctr">
                        <a:spcBef>
                          <a:spcPts val="0"/>
                        </a:spcBef>
                        <a:spcAft>
                          <a:spcPts val="0"/>
                        </a:spcAft>
                      </a:pPr>
                      <a:r>
                        <a:rPr lang="en-US" sz="3200" dirty="0">
                          <a:effectLst/>
                          <a:latin typeface="+mj-lt"/>
                        </a:rPr>
                        <a:t>Strengthening</a:t>
                      </a: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mj-lt"/>
                        </a:rPr>
                        <a:t>Hip Mobility</a:t>
                      </a: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43477025"/>
                  </a:ext>
                </a:extLst>
              </a:tr>
              <a:tr h="4399655">
                <a:tc>
                  <a:txBody>
                    <a:bodyPr/>
                    <a:lstStyle/>
                    <a:p>
                      <a:pPr marL="0" marR="0">
                        <a:spcBef>
                          <a:spcPts val="0"/>
                        </a:spcBef>
                        <a:spcAft>
                          <a:spcPts val="0"/>
                        </a:spcAft>
                      </a:pPr>
                      <a:r>
                        <a:rPr lang="en-US" sz="3200" dirty="0">
                          <a:effectLst/>
                          <a:latin typeface="+mj-lt"/>
                        </a:rPr>
                        <a:t>Lateral side steps with band</a:t>
                      </a:r>
                    </a:p>
                    <a:p>
                      <a:pPr marL="0" marR="0">
                        <a:spcBef>
                          <a:spcPts val="0"/>
                        </a:spcBef>
                        <a:spcAft>
                          <a:spcPts val="0"/>
                        </a:spcAft>
                      </a:pPr>
                      <a:r>
                        <a:rPr lang="en-US" sz="3200" dirty="0">
                          <a:effectLst/>
                          <a:latin typeface="+mj-lt"/>
                        </a:rPr>
                        <a:t>Monster walks with band</a:t>
                      </a:r>
                    </a:p>
                    <a:p>
                      <a:pPr marL="0" marR="0">
                        <a:spcBef>
                          <a:spcPts val="0"/>
                        </a:spcBef>
                        <a:spcAft>
                          <a:spcPts val="0"/>
                        </a:spcAft>
                      </a:pPr>
                      <a:r>
                        <a:rPr lang="en-US" sz="3200" dirty="0">
                          <a:effectLst/>
                          <a:latin typeface="+mj-lt"/>
                        </a:rPr>
                        <a:t>Hip abduction with band</a:t>
                      </a:r>
                    </a:p>
                    <a:p>
                      <a:pPr marL="0" marR="0">
                        <a:spcBef>
                          <a:spcPts val="0"/>
                        </a:spcBef>
                        <a:spcAft>
                          <a:spcPts val="0"/>
                        </a:spcAft>
                      </a:pPr>
                      <a:r>
                        <a:rPr lang="en-US" sz="3200" dirty="0">
                          <a:effectLst/>
                          <a:latin typeface="+mj-lt"/>
                        </a:rPr>
                        <a:t>Fire hydrants</a:t>
                      </a:r>
                    </a:p>
                    <a:p>
                      <a:pPr marL="0" marR="0">
                        <a:spcBef>
                          <a:spcPts val="0"/>
                        </a:spcBef>
                        <a:spcAft>
                          <a:spcPts val="0"/>
                        </a:spcAft>
                      </a:pPr>
                      <a:r>
                        <a:rPr lang="en-US" sz="3200" dirty="0">
                          <a:effectLst/>
                          <a:latin typeface="+mj-lt"/>
                        </a:rPr>
                        <a:t>Single leg balance with ball toss</a:t>
                      </a:r>
                    </a:p>
                    <a:p>
                      <a:pPr marL="0" marR="0">
                        <a:spcBef>
                          <a:spcPts val="0"/>
                        </a:spcBef>
                        <a:spcAft>
                          <a:spcPts val="0"/>
                        </a:spcAft>
                      </a:pPr>
                      <a:r>
                        <a:rPr lang="en-US" sz="3200" dirty="0">
                          <a:effectLst/>
                          <a:latin typeface="+mj-lt"/>
                        </a:rPr>
                        <a:t>Single leg balance cup touches</a:t>
                      </a:r>
                    </a:p>
                    <a:p>
                      <a:pPr marL="0" marR="0">
                        <a:spcBef>
                          <a:spcPts val="0"/>
                        </a:spcBef>
                        <a:spcAft>
                          <a:spcPts val="0"/>
                        </a:spcAft>
                      </a:pPr>
                      <a:r>
                        <a:rPr lang="en-US" sz="3200" dirty="0">
                          <a:effectLst/>
                          <a:latin typeface="+mj-lt"/>
                        </a:rPr>
                        <a:t>Step downs</a:t>
                      </a:r>
                    </a:p>
                    <a:p>
                      <a:pPr marL="0" marR="0">
                        <a:spcBef>
                          <a:spcPts val="0"/>
                        </a:spcBef>
                        <a:spcAft>
                          <a:spcPts val="0"/>
                        </a:spcAft>
                      </a:pPr>
                      <a:r>
                        <a:rPr lang="en-US" sz="3200" dirty="0">
                          <a:effectLst/>
                          <a:latin typeface="+mj-lt"/>
                        </a:rPr>
                        <a:t>Split squats with kettlebell</a:t>
                      </a:r>
                    </a:p>
                    <a:p>
                      <a:pPr marL="0" marR="0">
                        <a:spcBef>
                          <a:spcPts val="0"/>
                        </a:spcBef>
                        <a:spcAft>
                          <a:spcPts val="0"/>
                        </a:spcAft>
                      </a:pPr>
                      <a:r>
                        <a:rPr lang="en-US" sz="3200" dirty="0">
                          <a:effectLst/>
                          <a:latin typeface="+mj-lt"/>
                        </a:rPr>
                        <a:t>Banded glute bridges</a:t>
                      </a:r>
                    </a:p>
                    <a:p>
                      <a:pPr marL="0" marR="0">
                        <a:spcBef>
                          <a:spcPts val="0"/>
                        </a:spcBef>
                        <a:spcAft>
                          <a:spcPts val="0"/>
                        </a:spcAft>
                      </a:pPr>
                      <a:r>
                        <a:rPr lang="en-US" sz="3200" dirty="0">
                          <a:effectLst/>
                          <a:latin typeface="+mj-lt"/>
                        </a:rPr>
                        <a:t>Clams with band</a:t>
                      </a: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3200" dirty="0">
                          <a:effectLst/>
                          <a:latin typeface="+mj-lt"/>
                        </a:rPr>
                        <a:t>Pretzel leg movements (shown in figure 1)</a:t>
                      </a:r>
                    </a:p>
                    <a:p>
                      <a:pPr marL="0" marR="0">
                        <a:spcBef>
                          <a:spcPts val="0"/>
                        </a:spcBef>
                        <a:spcAft>
                          <a:spcPts val="0"/>
                        </a:spcAft>
                      </a:pPr>
                      <a:r>
                        <a:rPr lang="en-US" sz="3200" dirty="0">
                          <a:effectLst/>
                          <a:latin typeface="+mj-lt"/>
                        </a:rPr>
                        <a:t>Iron crosses</a:t>
                      </a:r>
                    </a:p>
                    <a:p>
                      <a:pPr marL="0" marR="0">
                        <a:spcBef>
                          <a:spcPts val="0"/>
                        </a:spcBef>
                        <a:spcAft>
                          <a:spcPts val="0"/>
                        </a:spcAft>
                      </a:pPr>
                      <a:r>
                        <a:rPr lang="en-US" sz="3200" dirty="0">
                          <a:effectLst/>
                          <a:latin typeface="+mj-lt"/>
                        </a:rPr>
                        <a:t>IT band stretching</a:t>
                      </a:r>
                    </a:p>
                    <a:p>
                      <a:pPr marL="0" marR="0">
                        <a:spcBef>
                          <a:spcPts val="0"/>
                        </a:spcBef>
                        <a:spcAft>
                          <a:spcPts val="0"/>
                        </a:spcAft>
                      </a:pPr>
                      <a:r>
                        <a:rPr lang="en-US" sz="3200" dirty="0">
                          <a:effectLst/>
                          <a:latin typeface="+mj-lt"/>
                        </a:rPr>
                        <a:t>Hip flexor stretching</a:t>
                      </a:r>
                    </a:p>
                    <a:p>
                      <a:pPr marL="0" marR="0">
                        <a:spcBef>
                          <a:spcPts val="0"/>
                        </a:spcBef>
                        <a:spcAft>
                          <a:spcPts val="0"/>
                        </a:spcAft>
                      </a:pPr>
                      <a:r>
                        <a:rPr lang="en-US" sz="3200" dirty="0">
                          <a:effectLst/>
                          <a:latin typeface="+mj-lt"/>
                        </a:rPr>
                        <a:t>Foam rolling (full lower body)</a:t>
                      </a:r>
                    </a:p>
                    <a:p>
                      <a:pPr marL="0" marR="0">
                        <a:spcBef>
                          <a:spcPts val="0"/>
                        </a:spcBef>
                        <a:spcAft>
                          <a:spcPts val="0"/>
                        </a:spcAft>
                      </a:pPr>
                      <a:r>
                        <a:rPr lang="en-US" sz="3200" dirty="0">
                          <a:effectLst/>
                          <a:latin typeface="+mj-lt"/>
                        </a:rPr>
                        <a:t>Piriformis Release</a:t>
                      </a:r>
                    </a:p>
                    <a:p>
                      <a:pPr marL="0" marR="0">
                        <a:spcBef>
                          <a:spcPts val="0"/>
                        </a:spcBef>
                        <a:spcAft>
                          <a:spcPts val="0"/>
                        </a:spcAft>
                      </a:pPr>
                      <a:r>
                        <a:rPr lang="en-US" sz="3200" dirty="0">
                          <a:effectLst/>
                          <a:latin typeface="+mj-lt"/>
                        </a:rPr>
                        <a:t> </a:t>
                      </a: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38216940"/>
                  </a:ext>
                </a:extLst>
              </a:tr>
            </a:tbl>
          </a:graphicData>
        </a:graphic>
      </p:graphicFrame>
      <p:graphicFrame>
        <p:nvGraphicFramePr>
          <p:cNvPr id="5" name="Table 4">
            <a:extLst>
              <a:ext uri="{FF2B5EF4-FFF2-40B4-BE49-F238E27FC236}">
                <a16:creationId xmlns:a16="http://schemas.microsoft.com/office/drawing/2014/main" id="{940B22F5-0640-5444-9FE1-BDBC69AA3948}"/>
              </a:ext>
            </a:extLst>
          </p:cNvPr>
          <p:cNvGraphicFramePr>
            <a:graphicFrameLocks noGrp="1"/>
          </p:cNvGraphicFramePr>
          <p:nvPr>
            <p:extLst>
              <p:ext uri="{D42A27DB-BD31-4B8C-83A1-F6EECF244321}">
                <p14:modId xmlns:p14="http://schemas.microsoft.com/office/powerpoint/2010/main" val="1535387210"/>
              </p:ext>
            </p:extLst>
          </p:nvPr>
        </p:nvGraphicFramePr>
        <p:xfrm>
          <a:off x="11350173" y="23245428"/>
          <a:ext cx="21216318" cy="8534400"/>
        </p:xfrm>
        <a:graphic>
          <a:graphicData uri="http://schemas.openxmlformats.org/drawingml/2006/table">
            <a:tbl>
              <a:tblPr firstRow="1" firstCol="1" bandRow="1">
                <a:tableStyleId>{D7AC3CCA-C797-4891-BE02-D94E43425B78}</a:tableStyleId>
              </a:tblPr>
              <a:tblGrid>
                <a:gridCol w="10608159">
                  <a:extLst>
                    <a:ext uri="{9D8B030D-6E8A-4147-A177-3AD203B41FA5}">
                      <a16:colId xmlns:a16="http://schemas.microsoft.com/office/drawing/2014/main" val="2363740559"/>
                    </a:ext>
                  </a:extLst>
                </a:gridCol>
                <a:gridCol w="10608159">
                  <a:extLst>
                    <a:ext uri="{9D8B030D-6E8A-4147-A177-3AD203B41FA5}">
                      <a16:colId xmlns:a16="http://schemas.microsoft.com/office/drawing/2014/main" val="3690827801"/>
                    </a:ext>
                  </a:extLst>
                </a:gridCol>
              </a:tblGrid>
              <a:tr h="1068803">
                <a:tc gridSpan="2">
                  <a:txBody>
                    <a:bodyPr/>
                    <a:lstStyle/>
                    <a:p>
                      <a:pPr marL="0" marR="0" algn="ctr">
                        <a:spcBef>
                          <a:spcPts val="0"/>
                        </a:spcBef>
                        <a:spcAft>
                          <a:spcPts val="0"/>
                        </a:spcAft>
                      </a:pPr>
                      <a:r>
                        <a:rPr lang="en-US" sz="4000" dirty="0">
                          <a:effectLst/>
                          <a:latin typeface="+mj-lt"/>
                        </a:rPr>
                        <a:t>Week 2 Rehabilitation Exercises</a:t>
                      </a:r>
                    </a:p>
                    <a:p>
                      <a:pPr marL="0" marR="0" algn="ctr">
                        <a:spcBef>
                          <a:spcPts val="0"/>
                        </a:spcBef>
                        <a:spcAft>
                          <a:spcPts val="0"/>
                        </a:spcAft>
                      </a:pPr>
                      <a:r>
                        <a:rPr lang="en-US" sz="4000" dirty="0">
                          <a:effectLst/>
                          <a:latin typeface="+mj-lt"/>
                        </a:rPr>
                        <a:t>(usually 3x12 or 3x15 for each exercise; single leg exercises performed bilaterally)</a:t>
                      </a:r>
                      <a:endParaRPr lang="en-US" sz="3600" dirty="0">
                        <a:effectLst/>
                        <a:latin typeface="+mj-lt"/>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045002082"/>
                  </a:ext>
                </a:extLst>
              </a:tr>
              <a:tr h="356268">
                <a:tc>
                  <a:txBody>
                    <a:bodyPr/>
                    <a:lstStyle/>
                    <a:p>
                      <a:pPr marL="0" marR="0" algn="ctr">
                        <a:spcBef>
                          <a:spcPts val="0"/>
                        </a:spcBef>
                        <a:spcAft>
                          <a:spcPts val="0"/>
                        </a:spcAft>
                      </a:pPr>
                      <a:r>
                        <a:rPr lang="en-US" sz="3200" dirty="0">
                          <a:effectLst/>
                          <a:latin typeface="+mj-lt"/>
                        </a:rPr>
                        <a:t>Strengthening</a:t>
                      </a: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mj-lt"/>
                        </a:rPr>
                        <a:t>Hip Mobility</a:t>
                      </a: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2727640"/>
                  </a:ext>
                </a:extLst>
              </a:tr>
              <a:tr h="4987747">
                <a:tc>
                  <a:txBody>
                    <a:bodyPr/>
                    <a:lstStyle/>
                    <a:p>
                      <a:pPr marL="0" marR="0">
                        <a:spcBef>
                          <a:spcPts val="0"/>
                        </a:spcBef>
                        <a:spcAft>
                          <a:spcPts val="0"/>
                        </a:spcAft>
                      </a:pPr>
                      <a:r>
                        <a:rPr lang="en-US" sz="3200" dirty="0">
                          <a:effectLst/>
                          <a:latin typeface="+mj-lt"/>
                        </a:rPr>
                        <a:t>Lateral side steps with band</a:t>
                      </a:r>
                    </a:p>
                    <a:p>
                      <a:pPr marL="0" marR="0">
                        <a:spcBef>
                          <a:spcPts val="0"/>
                        </a:spcBef>
                        <a:spcAft>
                          <a:spcPts val="0"/>
                        </a:spcAft>
                      </a:pPr>
                      <a:r>
                        <a:rPr lang="en-US" sz="3200" dirty="0">
                          <a:effectLst/>
                          <a:latin typeface="+mj-lt"/>
                        </a:rPr>
                        <a:t>Monster walks with band</a:t>
                      </a:r>
                    </a:p>
                    <a:p>
                      <a:pPr marL="0" marR="0">
                        <a:spcBef>
                          <a:spcPts val="0"/>
                        </a:spcBef>
                        <a:spcAft>
                          <a:spcPts val="0"/>
                        </a:spcAft>
                      </a:pPr>
                      <a:r>
                        <a:rPr lang="en-US" sz="3200" dirty="0">
                          <a:effectLst/>
                          <a:latin typeface="+mj-lt"/>
                        </a:rPr>
                        <a:t>Fire hydrants</a:t>
                      </a:r>
                    </a:p>
                    <a:p>
                      <a:pPr marL="0" marR="0">
                        <a:spcBef>
                          <a:spcPts val="0"/>
                        </a:spcBef>
                        <a:spcAft>
                          <a:spcPts val="0"/>
                        </a:spcAft>
                      </a:pPr>
                      <a:r>
                        <a:rPr lang="en-US" sz="3200" dirty="0">
                          <a:effectLst/>
                          <a:latin typeface="+mj-lt"/>
                        </a:rPr>
                        <a:t>Single leg balance with ball toss</a:t>
                      </a:r>
                    </a:p>
                    <a:p>
                      <a:pPr marL="0" marR="0">
                        <a:spcBef>
                          <a:spcPts val="0"/>
                        </a:spcBef>
                        <a:spcAft>
                          <a:spcPts val="0"/>
                        </a:spcAft>
                      </a:pPr>
                      <a:r>
                        <a:rPr lang="en-US" sz="3200" dirty="0">
                          <a:effectLst/>
                          <a:latin typeface="+mj-lt"/>
                        </a:rPr>
                        <a:t>Banded glute bridges</a:t>
                      </a:r>
                    </a:p>
                    <a:p>
                      <a:pPr marL="0" marR="0">
                        <a:spcBef>
                          <a:spcPts val="0"/>
                        </a:spcBef>
                        <a:spcAft>
                          <a:spcPts val="0"/>
                        </a:spcAft>
                      </a:pPr>
                      <a:r>
                        <a:rPr lang="en-US" sz="3200" dirty="0">
                          <a:effectLst/>
                          <a:latin typeface="+mj-lt"/>
                        </a:rPr>
                        <a:t>Split squats with kettlebell</a:t>
                      </a:r>
                    </a:p>
                    <a:p>
                      <a:pPr marL="0" marR="0">
                        <a:spcBef>
                          <a:spcPts val="0"/>
                        </a:spcBef>
                        <a:spcAft>
                          <a:spcPts val="0"/>
                        </a:spcAft>
                      </a:pPr>
                      <a:r>
                        <a:rPr lang="en-US" sz="3200" dirty="0">
                          <a:effectLst/>
                          <a:latin typeface="+mj-lt"/>
                        </a:rPr>
                        <a:t>Added exercises:</a:t>
                      </a:r>
                    </a:p>
                    <a:p>
                      <a:pPr marL="0" marR="0">
                        <a:spcBef>
                          <a:spcPts val="0"/>
                        </a:spcBef>
                        <a:spcAft>
                          <a:spcPts val="0"/>
                        </a:spcAft>
                      </a:pPr>
                      <a:r>
                        <a:rPr lang="en-US" sz="3200" dirty="0">
                          <a:effectLst/>
                          <a:latin typeface="+mj-lt"/>
                        </a:rPr>
                        <a:t>Side lunges onto bosu ball</a:t>
                      </a:r>
                    </a:p>
                    <a:p>
                      <a:pPr marL="0" marR="0">
                        <a:spcBef>
                          <a:spcPts val="0"/>
                        </a:spcBef>
                        <a:spcAft>
                          <a:spcPts val="0"/>
                        </a:spcAft>
                      </a:pPr>
                      <a:r>
                        <a:rPr lang="en-US" sz="3200" dirty="0">
                          <a:effectLst/>
                          <a:latin typeface="+mj-lt"/>
                        </a:rPr>
                        <a:t>Forward lunges onto bosu ball with kettlebell</a:t>
                      </a:r>
                    </a:p>
                    <a:p>
                      <a:pPr marL="0" marR="0">
                        <a:spcBef>
                          <a:spcPts val="0"/>
                        </a:spcBef>
                        <a:spcAft>
                          <a:spcPts val="0"/>
                        </a:spcAft>
                      </a:pPr>
                      <a:r>
                        <a:rPr lang="en-US" sz="3200" dirty="0">
                          <a:effectLst/>
                          <a:latin typeface="+mj-lt"/>
                        </a:rPr>
                        <a:t>Lateral jumps onto bosu ball</a:t>
                      </a:r>
                    </a:p>
                    <a:p>
                      <a:pPr marL="0" marR="0">
                        <a:spcBef>
                          <a:spcPts val="0"/>
                        </a:spcBef>
                        <a:spcAft>
                          <a:spcPts val="0"/>
                        </a:spcAft>
                      </a:pPr>
                      <a:r>
                        <a:rPr lang="en-US" sz="3200" dirty="0">
                          <a:effectLst/>
                          <a:latin typeface="+mj-lt"/>
                        </a:rPr>
                        <a:t>Lateral step ups</a:t>
                      </a:r>
                    </a:p>
                    <a:p>
                      <a:pPr marL="0" marR="0">
                        <a:spcBef>
                          <a:spcPts val="0"/>
                        </a:spcBef>
                        <a:spcAft>
                          <a:spcPts val="0"/>
                        </a:spcAft>
                      </a:pPr>
                      <a:r>
                        <a:rPr lang="en-US" sz="3200" dirty="0">
                          <a:effectLst/>
                          <a:latin typeface="+mj-lt"/>
                        </a:rPr>
                        <a:t>Box jumps</a:t>
                      </a:r>
                    </a:p>
                    <a:p>
                      <a:pPr marL="0" marR="0">
                        <a:spcBef>
                          <a:spcPts val="0"/>
                        </a:spcBef>
                        <a:spcAft>
                          <a:spcPts val="0"/>
                        </a:spcAft>
                      </a:pPr>
                      <a:r>
                        <a:rPr lang="en-US" sz="3200" dirty="0">
                          <a:effectLst/>
                          <a:latin typeface="+mj-lt"/>
                        </a:rPr>
                        <a:t>Single leg hops (horizontal and vertical)</a:t>
                      </a:r>
                    </a:p>
                    <a:p>
                      <a:pPr marL="0" marR="0">
                        <a:spcBef>
                          <a:spcPts val="0"/>
                        </a:spcBef>
                        <a:spcAft>
                          <a:spcPts val="0"/>
                        </a:spcAft>
                      </a:pPr>
                      <a:r>
                        <a:rPr lang="en-US" sz="3200" dirty="0">
                          <a:effectLst/>
                          <a:latin typeface="+mj-lt"/>
                        </a:rPr>
                        <a:t>Burpees</a:t>
                      </a: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3200" dirty="0">
                          <a:effectLst/>
                          <a:latin typeface="+mj-lt"/>
                        </a:rPr>
                        <a:t>Pretzel leg movements (shown in figure 1)</a:t>
                      </a:r>
                    </a:p>
                    <a:p>
                      <a:pPr marL="0" marR="0">
                        <a:spcBef>
                          <a:spcPts val="0"/>
                        </a:spcBef>
                        <a:spcAft>
                          <a:spcPts val="0"/>
                        </a:spcAft>
                      </a:pPr>
                      <a:r>
                        <a:rPr lang="en-US" sz="3200" dirty="0">
                          <a:effectLst/>
                          <a:latin typeface="+mj-lt"/>
                        </a:rPr>
                        <a:t>Iron crosses </a:t>
                      </a:r>
                    </a:p>
                    <a:p>
                      <a:pPr marL="0" marR="0">
                        <a:spcBef>
                          <a:spcPts val="0"/>
                        </a:spcBef>
                        <a:spcAft>
                          <a:spcPts val="0"/>
                        </a:spcAft>
                      </a:pPr>
                      <a:r>
                        <a:rPr lang="en-US" sz="3200" dirty="0">
                          <a:effectLst/>
                          <a:latin typeface="+mj-lt"/>
                        </a:rPr>
                        <a:t>IT band stretching</a:t>
                      </a:r>
                    </a:p>
                    <a:p>
                      <a:pPr marL="0" marR="0">
                        <a:spcBef>
                          <a:spcPts val="0"/>
                        </a:spcBef>
                        <a:spcAft>
                          <a:spcPts val="0"/>
                        </a:spcAft>
                      </a:pPr>
                      <a:r>
                        <a:rPr lang="en-US" sz="3200" dirty="0">
                          <a:effectLst/>
                          <a:latin typeface="+mj-lt"/>
                        </a:rPr>
                        <a:t>Hip flexor stretching</a:t>
                      </a:r>
                    </a:p>
                    <a:p>
                      <a:pPr marL="0" marR="0">
                        <a:spcBef>
                          <a:spcPts val="0"/>
                        </a:spcBef>
                        <a:spcAft>
                          <a:spcPts val="0"/>
                        </a:spcAft>
                      </a:pPr>
                      <a:r>
                        <a:rPr lang="en-US" sz="3200" dirty="0">
                          <a:effectLst/>
                          <a:latin typeface="+mj-lt"/>
                        </a:rPr>
                        <a:t>Foam rolling (full lower body)</a:t>
                      </a:r>
                    </a:p>
                    <a:p>
                      <a:pPr marL="0" marR="0">
                        <a:spcBef>
                          <a:spcPts val="0"/>
                        </a:spcBef>
                        <a:spcAft>
                          <a:spcPts val="0"/>
                        </a:spcAft>
                      </a:pPr>
                      <a:r>
                        <a:rPr lang="en-US" sz="3200" dirty="0">
                          <a:effectLst/>
                          <a:latin typeface="+mj-lt"/>
                        </a:rPr>
                        <a:t>Piriformis Release</a:t>
                      </a:r>
                    </a:p>
                    <a:p>
                      <a:pPr marL="0" marR="0">
                        <a:spcBef>
                          <a:spcPts val="0"/>
                        </a:spcBef>
                        <a:spcAft>
                          <a:spcPts val="0"/>
                        </a:spcAft>
                      </a:pPr>
                      <a:r>
                        <a:rPr lang="en-US" sz="3200" dirty="0">
                          <a:effectLst/>
                          <a:latin typeface="+mj-lt"/>
                        </a:rPr>
                        <a:t> </a:t>
                      </a:r>
                      <a:endParaRPr lang="en-US" sz="32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76690023"/>
                  </a:ext>
                </a:extLst>
              </a:tr>
            </a:tbl>
          </a:graphicData>
        </a:graphic>
      </p:graphicFrame>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23165</TotalTime>
  <Words>1666</Words>
  <Application>Microsoft Office PowerPoint</Application>
  <PresentationFormat>Custom</PresentationFormat>
  <Paragraphs>126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Garamond</vt:lpstr>
      <vt:lpstr>Lucida Grande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Coots, John G (Allied Health Professions)</cp:lastModifiedBy>
  <cp:revision>326</cp:revision>
  <dcterms:created xsi:type="dcterms:W3CDTF">2013-10-19T16:33:22Z</dcterms:created>
  <dcterms:modified xsi:type="dcterms:W3CDTF">2021-03-14T23:41:49Z</dcterms:modified>
</cp:coreProperties>
</file>