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50000" autoAdjust="0"/>
  </p:normalViewPr>
  <p:slideViewPr>
    <p:cSldViewPr snapToGrid="0" snapToObjects="1">
      <p:cViewPr>
        <p:scale>
          <a:sx n="28" d="100"/>
          <a:sy n="28" d="100"/>
        </p:scale>
        <p:origin x="1024" y="-64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rissascilley\Downloads\World%20Producers%20of%20Chemicals%20fro%20CHEM301%20Lab%20Sp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ssascilley\Downloads\Global%20Survey%20Summary%20Fa20%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US" sz="1400"/>
              <a:t>#1</a:t>
            </a:r>
            <a:r>
              <a:rPr lang="en-US" sz="1400" baseline="0"/>
              <a:t> World Expoters for CERTAIN CHEMCALS </a:t>
            </a:r>
            <a:endParaRPr lang="en-US" sz="1400"/>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E35-BF4D-8AC0-4E4239F977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E35-BF4D-8AC0-4E4239F977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E35-BF4D-8AC0-4E4239F977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E35-BF4D-8AC0-4E4239F977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E35-BF4D-8AC0-4E4239F9779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E35-BF4D-8AC0-4E4239F9779B}"/>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DE35-BF4D-8AC0-4E4239F9779B}"/>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DE35-BF4D-8AC0-4E4239F9779B}"/>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DE35-BF4D-8AC0-4E4239F9779B}"/>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DE35-BF4D-8AC0-4E4239F9779B}"/>
                </c:ext>
              </c:extLst>
            </c:dLbl>
            <c:dLbl>
              <c:idx val="4"/>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DE35-BF4D-8AC0-4E4239F9779B}"/>
                </c:ext>
              </c:extLst>
            </c:dLbl>
            <c:dLbl>
              <c:idx val="5"/>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31753683832668045"/>
                      <c:h val="0.18219366273927051"/>
                    </c:manualLayout>
                  </c15:layout>
                </c:ext>
                <c:ext xmlns:c16="http://schemas.microsoft.com/office/drawing/2014/chart" uri="{C3380CC4-5D6E-409C-BE32-E72D297353CC}">
                  <c16:uniqueId val="{0000000B-DE35-BF4D-8AC0-4E4239F9779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Sheet1!$G$35:$G$40</c:f>
              <c:strCache>
                <c:ptCount val="6"/>
                <c:pt idx="0">
                  <c:v>China </c:v>
                </c:pt>
                <c:pt idx="1">
                  <c:v>USA</c:v>
                </c:pt>
                <c:pt idx="2">
                  <c:v>Japan </c:v>
                </c:pt>
                <c:pt idx="3">
                  <c:v>Iran</c:v>
                </c:pt>
                <c:pt idx="4">
                  <c:v>Germany</c:v>
                </c:pt>
                <c:pt idx="5">
                  <c:v>Netherlands </c:v>
                </c:pt>
              </c:strCache>
            </c:strRef>
          </c:cat>
          <c:val>
            <c:numRef>
              <c:f>Sheet1!$H$35:$H$40</c:f>
              <c:numCache>
                <c:formatCode>General</c:formatCode>
                <c:ptCount val="6"/>
                <c:pt idx="0">
                  <c:v>4</c:v>
                </c:pt>
                <c:pt idx="1">
                  <c:v>3</c:v>
                </c:pt>
                <c:pt idx="2">
                  <c:v>2</c:v>
                </c:pt>
                <c:pt idx="3">
                  <c:v>1</c:v>
                </c:pt>
                <c:pt idx="4">
                  <c:v>1</c:v>
                </c:pt>
                <c:pt idx="5">
                  <c:v>1</c:v>
                </c:pt>
              </c:numCache>
            </c:numRef>
          </c:val>
          <c:extLst>
            <c:ext xmlns:c16="http://schemas.microsoft.com/office/drawing/2014/chart" uri="{C3380CC4-5D6E-409C-BE32-E72D297353CC}">
              <c16:uniqueId val="{0000000C-DE35-BF4D-8AC0-4E4239F9779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81089287983483E-2"/>
          <c:y val="8.5307709122031755E-2"/>
          <c:w val="0.83563782142403309"/>
          <c:h val="0.80331840856776637"/>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905-5E41-84BD-5EDD4534932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905-5E41-84BD-5EDD4534932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905-5E41-84BD-5EDD4534932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905-5E41-84BD-5EDD4534932D}"/>
              </c:ext>
            </c:extLst>
          </c:dPt>
          <c:dLbls>
            <c:dLbl>
              <c:idx val="0"/>
              <c:layout>
                <c:manualLayout>
                  <c:x val="-3.9809511680321347E-2"/>
                  <c:y val="-4.38465872298328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898464366489542"/>
                      <c:h val="0.28689081865229676"/>
                    </c:manualLayout>
                  </c15:layout>
                </c:ext>
                <c:ext xmlns:c16="http://schemas.microsoft.com/office/drawing/2014/chart" uri="{C3380CC4-5D6E-409C-BE32-E72D297353CC}">
                  <c16:uniqueId val="{00000001-A905-5E41-84BD-5EDD4534932D}"/>
                </c:ext>
              </c:extLst>
            </c:dLbl>
            <c:dLbl>
              <c:idx val="1"/>
              <c:layout>
                <c:manualLayout>
                  <c:x val="0.20552910018901238"/>
                  <c:y val="-4.2061105146076402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58894042950176795"/>
                      <c:h val="0.1506121958903702"/>
                    </c:manualLayout>
                  </c15:layout>
                </c:ext>
                <c:ext xmlns:c16="http://schemas.microsoft.com/office/drawing/2014/chart" uri="{C3380CC4-5D6E-409C-BE32-E72D297353CC}">
                  <c16:uniqueId val="{00000003-A905-5E41-84BD-5EDD4534932D}"/>
                </c:ext>
              </c:extLst>
            </c:dLbl>
            <c:dLbl>
              <c:idx val="2"/>
              <c:layout>
                <c:manualLayout>
                  <c:x val="-1.2768910557047175E-2"/>
                  <c:y val="5.6014435939300652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147768342805718"/>
                      <c:h val="0.5482919472970712"/>
                    </c:manualLayout>
                  </c15:layout>
                </c:ext>
                <c:ext xmlns:c16="http://schemas.microsoft.com/office/drawing/2014/chart" uri="{C3380CC4-5D6E-409C-BE32-E72D297353CC}">
                  <c16:uniqueId val="{00000005-A905-5E41-84BD-5EDD4534932D}"/>
                </c:ext>
              </c:extLst>
            </c:dLbl>
            <c:dLbl>
              <c:idx val="3"/>
              <c:layout>
                <c:manualLayout>
                  <c:x val="0"/>
                  <c:y val="-3.9099131503843705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943970410434906"/>
                      <c:h val="0.30106430032336423"/>
                    </c:manualLayout>
                  </c15:layout>
                </c:ext>
                <c:ext xmlns:c16="http://schemas.microsoft.com/office/drawing/2014/chart" uri="{C3380CC4-5D6E-409C-BE32-E72D297353CC}">
                  <c16:uniqueId val="{00000007-A905-5E41-84BD-5EDD453493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'CHEM302 Fa20 Global Chemicals'!$A$23:$D$23</c:f>
              <c:strCache>
                <c:ptCount val="4"/>
                <c:pt idx="0">
                  <c:v>Participated in all</c:v>
                </c:pt>
                <c:pt idx="1">
                  <c:v>Participated in most</c:v>
                </c:pt>
                <c:pt idx="2">
                  <c:v>Participated in some</c:v>
                </c:pt>
                <c:pt idx="3">
                  <c:v>Did not participate</c:v>
                </c:pt>
              </c:strCache>
            </c:strRef>
          </c:cat>
          <c:val>
            <c:numRef>
              <c:f>'CHEM302 Fa20 Global Chemicals'!$A$24:$D$24</c:f>
              <c:numCache>
                <c:formatCode>General</c:formatCode>
                <c:ptCount val="4"/>
                <c:pt idx="0">
                  <c:v>6</c:v>
                </c:pt>
                <c:pt idx="1">
                  <c:v>4</c:v>
                </c:pt>
                <c:pt idx="2">
                  <c:v>4</c:v>
                </c:pt>
                <c:pt idx="3">
                  <c:v>2</c:v>
                </c:pt>
              </c:numCache>
            </c:numRef>
          </c:val>
          <c:extLst>
            <c:ext xmlns:c16="http://schemas.microsoft.com/office/drawing/2014/chart" uri="{C3380CC4-5D6E-409C-BE32-E72D297353CC}">
              <c16:uniqueId val="{00000008-A905-5E41-84BD-5EDD4534932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2A9-1643-BEFB-1A2DB3410E1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2A9-1643-BEFB-1A2DB3410E1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2A9-1643-BEFB-1A2DB3410E1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2A9-1643-BEFB-1A2DB3410E1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2A9-1643-BEFB-1A2DB3410E18}"/>
              </c:ext>
            </c:extLst>
          </c:dPt>
          <c:dLbls>
            <c:dLbl>
              <c:idx val="0"/>
              <c:layout>
                <c:manualLayout>
                  <c:x val="-7.7380392367691272E-2"/>
                  <c:y val="-0.28839753442816529"/>
                </c:manualLayout>
              </c:layout>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A9-1643-BEFB-1A2DB3410E18}"/>
                </c:ext>
              </c:extLst>
            </c:dLbl>
            <c:dLbl>
              <c:idx val="1"/>
              <c:spPr>
                <a:noFill/>
                <a:ln>
                  <a:noFill/>
                </a:ln>
                <a:effectLst/>
              </c:spPr>
              <c:txPr>
                <a:bodyPr rot="0" spcFirstLastPara="1" vertOverflow="ellipsis" vert="horz" wrap="square" anchor="ctr" anchorCtr="1"/>
                <a:lstStyle/>
                <a:p>
                  <a:pPr>
                    <a:defRPr sz="2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62A9-1643-BEFB-1A2DB3410E18}"/>
                </c:ext>
              </c:extLst>
            </c:dLbl>
            <c:dLbl>
              <c:idx val="2"/>
              <c:spPr>
                <a:noFill/>
                <a:ln>
                  <a:noFill/>
                </a:ln>
                <a:effectLst/>
              </c:spPr>
              <c:txPr>
                <a:bodyPr rot="0" spcFirstLastPara="1" vertOverflow="ellipsis" vert="horz" wrap="square" anchor="ctr" anchorCtr="1"/>
                <a:lstStyle/>
                <a:p>
                  <a:pPr>
                    <a:defRPr sz="2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62A9-1643-BEFB-1A2DB3410E18}"/>
                </c:ext>
              </c:extLst>
            </c:dLbl>
            <c:dLbl>
              <c:idx val="3"/>
              <c:spPr>
                <a:noFill/>
                <a:ln>
                  <a:noFill/>
                </a:ln>
                <a:effectLst/>
              </c:spPr>
              <c:txPr>
                <a:bodyPr rot="0" spcFirstLastPara="1" vertOverflow="ellipsis" vert="horz" wrap="square" anchor="ctr" anchorCtr="1"/>
                <a:lstStyle/>
                <a:p>
                  <a:pPr>
                    <a:defRPr sz="2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62A9-1643-BEFB-1A2DB3410E18}"/>
                </c:ext>
              </c:extLst>
            </c:dLbl>
            <c:dLbl>
              <c:idx val="4"/>
              <c:layout>
                <c:manualLayout>
                  <c:x val="8.6483967940360784E-2"/>
                  <c:y val="-3.004140983626722E-2"/>
                </c:manualLayout>
              </c:layout>
              <c:spPr>
                <a:noFill/>
                <a:ln>
                  <a:noFill/>
                </a:ln>
                <a:effectLst/>
              </c:spPr>
              <c:txPr>
                <a:bodyPr rot="0" spcFirstLastPara="1" vertOverflow="ellipsis" vert="horz" wrap="square" anchor="ctr" anchorCtr="1"/>
                <a:lstStyle/>
                <a:p>
                  <a:pPr>
                    <a:defRPr sz="2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A9-1643-BEFB-1A2DB3410E18}"/>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China</c:v>
                </c:pt>
                <c:pt idx="1">
                  <c:v>India </c:v>
                </c:pt>
                <c:pt idx="2">
                  <c:v>Saudi Arabia</c:v>
                </c:pt>
                <c:pt idx="3">
                  <c:v>South Korea</c:v>
                </c:pt>
                <c:pt idx="4">
                  <c:v>Vietnam</c:v>
                </c:pt>
              </c:strCache>
            </c:strRef>
          </c:cat>
          <c:val>
            <c:numRef>
              <c:f>Sheet1!$B$3:$B$7</c:f>
              <c:numCache>
                <c:formatCode>0.00%</c:formatCode>
                <c:ptCount val="5"/>
                <c:pt idx="0">
                  <c:v>0.30199999999999999</c:v>
                </c:pt>
                <c:pt idx="1">
                  <c:v>0.156</c:v>
                </c:pt>
                <c:pt idx="2">
                  <c:v>5.8000000000000003E-2</c:v>
                </c:pt>
                <c:pt idx="3">
                  <c:v>5.2999999999999999E-2</c:v>
                </c:pt>
                <c:pt idx="4">
                  <c:v>2.9000000000000001E-2</c:v>
                </c:pt>
              </c:numCache>
            </c:numRef>
          </c:val>
          <c:extLst>
            <c:ext xmlns:c16="http://schemas.microsoft.com/office/drawing/2014/chart" uri="{C3380CC4-5D6E-409C-BE32-E72D297353CC}">
              <c16:uniqueId val="{0000000A-62A9-1643-BEFB-1A2DB3410E1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492586962422445E-2"/>
          <c:y val="0.34827509276052288"/>
          <c:w val="0.73598902209505501"/>
          <c:h val="0.45051548541555198"/>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A0FD-3243-B769-D28A38ED59F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A0FD-3243-B769-D28A38ED59F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A0FD-3243-B769-D28A38ED59F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A0FD-3243-B769-D28A38ED59F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A0FD-3243-B769-D28A38ED59F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A0FD-3243-B769-D28A38ED59F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D-A0FD-3243-B769-D28A38ED59F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A0FD-3243-B769-D28A38ED59F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1-A0FD-3243-B769-D28A38ED59F5}"/>
              </c:ext>
            </c:extLst>
          </c:dPt>
          <c:cat>
            <c:strRef>
              <c:f>Sheet1!$A$1:$A$9</c:f>
              <c:strCache>
                <c:ptCount val="9"/>
                <c:pt idx="0">
                  <c:v>Europe</c:v>
                </c:pt>
                <c:pt idx="1">
                  <c:v>Latin America &amp; Caribbean</c:v>
                </c:pt>
                <c:pt idx="2">
                  <c:v>Asia</c:v>
                </c:pt>
                <c:pt idx="3">
                  <c:v>Oceania</c:v>
                </c:pt>
                <c:pt idx="4">
                  <c:v>Sub-Saharan Africa</c:v>
                </c:pt>
                <c:pt idx="5">
                  <c:v>Middle East &amp; North Africa</c:v>
                </c:pt>
                <c:pt idx="6">
                  <c:v>North America</c:v>
                </c:pt>
                <c:pt idx="7">
                  <c:v>Antarctica </c:v>
                </c:pt>
                <c:pt idx="8">
                  <c:v>Multiple</c:v>
                </c:pt>
              </c:strCache>
            </c:strRef>
          </c:cat>
          <c:val>
            <c:numRef>
              <c:f>Sheet1!$B$1:$B$9</c:f>
              <c:numCache>
                <c:formatCode>0.00%</c:formatCode>
                <c:ptCount val="9"/>
                <c:pt idx="0">
                  <c:v>0.55700000000000005</c:v>
                </c:pt>
                <c:pt idx="1">
                  <c:v>0.13800000000000001</c:v>
                </c:pt>
                <c:pt idx="2">
                  <c:v>0.11700000000000001</c:v>
                </c:pt>
                <c:pt idx="3">
                  <c:v>4.3999999999999997E-2</c:v>
                </c:pt>
                <c:pt idx="4">
                  <c:v>3.9E-2</c:v>
                </c:pt>
                <c:pt idx="5">
                  <c:v>2.3E-2</c:v>
                </c:pt>
                <c:pt idx="6">
                  <c:v>6.0000000000000001E-3</c:v>
                </c:pt>
                <c:pt idx="7">
                  <c:v>0</c:v>
                </c:pt>
                <c:pt idx="8">
                  <c:v>7.4999999999999997E-2</c:v>
                </c:pt>
              </c:numCache>
            </c:numRef>
          </c:val>
          <c:extLst>
            <c:ext xmlns:c16="http://schemas.microsoft.com/office/drawing/2014/chart" uri="{C3380CC4-5D6E-409C-BE32-E72D297353CC}">
              <c16:uniqueId val="{00000012-A0FD-3243-B769-D28A38ED59F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58471717521077671"/>
          <c:y val="3.3688302361740474E-2"/>
          <c:w val="0.40233703990559566"/>
          <c:h val="0.948172369890315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3/17/21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3/17/21</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jpg"/><Relationship Id="rId7" Type="http://schemas.openxmlformats.org/officeDocument/2006/relationships/chart" Target="../charts/chart1.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chart" Target="../charts/chart4.xml"/><Relationship Id="rId5" Type="http://schemas.openxmlformats.org/officeDocument/2006/relationships/image" Target="../media/image8.jpg"/><Relationship Id="rId10" Type="http://schemas.openxmlformats.org/officeDocument/2006/relationships/chart" Target="../charts/chart3.xml"/><Relationship Id="rId4" Type="http://schemas.openxmlformats.org/officeDocument/2006/relationships/image" Target="../media/image7.jp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520" name="TextBox 519"/>
          <p:cNvSpPr txBox="1"/>
          <p:nvPr/>
        </p:nvSpPr>
        <p:spPr>
          <a:xfrm>
            <a:off x="33919703" y="27947537"/>
            <a:ext cx="9281160" cy="3518272"/>
          </a:xfrm>
          <a:prstGeom prst="rect">
            <a:avLst/>
          </a:prstGeom>
          <a:solidFill>
            <a:schemeClr val="tx1"/>
          </a:solidFill>
          <a:ln>
            <a:solidFill>
              <a:schemeClr val="bg1"/>
            </a:solidFill>
          </a:ln>
        </p:spPr>
        <p:txBody>
          <a:bodyPr wrap="square" lIns="131445" tIns="65723" rIns="131445" bIns="65723" rtlCol="0">
            <a:spAutoFit/>
          </a:bodyPr>
          <a:lstStyle/>
          <a:p>
            <a:r>
              <a:rPr lang="en-US" sz="2000" dirty="0">
                <a:solidFill>
                  <a:schemeClr val="bg1"/>
                </a:solidFill>
              </a:rPr>
              <a:t>(1) https://mapchart.net/world.html (accessed December-02-2020)</a:t>
            </a:r>
          </a:p>
          <a:p>
            <a:r>
              <a:rPr lang="en-US" sz="2000" dirty="0">
                <a:solidFill>
                  <a:schemeClr val="bg1"/>
                </a:solidFill>
              </a:rPr>
              <a:t>(2) https://opendoorsdata.org/data/international-students/ (accessed March-05-2021)</a:t>
            </a:r>
          </a:p>
          <a:p>
            <a:r>
              <a:rPr lang="en-US" sz="2000" dirty="0">
                <a:solidFill>
                  <a:schemeClr val="bg1"/>
                </a:solidFill>
              </a:rPr>
              <a:t>(3) https://opendoorsdata.org/fast_facts/fast-facts-2020/ (accessed March-05-2021)</a:t>
            </a:r>
          </a:p>
          <a:p>
            <a:r>
              <a:rPr lang="en-US" sz="2000" dirty="0">
                <a:solidFill>
                  <a:schemeClr val="bg1"/>
                </a:solidFill>
              </a:rPr>
              <a:t>(4) https://opendoorsdata.org/fact_sheets/virginia/ (accessed March-05-2021)</a:t>
            </a:r>
          </a:p>
          <a:p>
            <a:r>
              <a:rPr lang="en-US" sz="2000" dirty="0">
                <a:solidFill>
                  <a:schemeClr val="bg1"/>
                </a:solidFill>
              </a:rPr>
              <a:t>(5) </a:t>
            </a:r>
            <a:r>
              <a:rPr lang="en-US" sz="2000" dirty="0" err="1">
                <a:solidFill>
                  <a:schemeClr val="bg1"/>
                </a:solidFill>
              </a:rPr>
              <a:t>Powerpoint</a:t>
            </a:r>
            <a:r>
              <a:rPr lang="en-US" sz="2000" dirty="0">
                <a:solidFill>
                  <a:schemeClr val="bg1"/>
                </a:solidFill>
              </a:rPr>
              <a:t> slide provided by Dr. M. Korn; resources used for the slide are referenced on the actual slide.</a:t>
            </a:r>
          </a:p>
          <a:p>
            <a:r>
              <a:rPr lang="en-US" sz="2000" dirty="0">
                <a:solidFill>
                  <a:schemeClr val="bg1"/>
                </a:solidFill>
              </a:rPr>
              <a:t>(6)</a:t>
            </a:r>
            <a:r>
              <a:rPr lang="en-US" sz="2000" dirty="0"/>
              <a:t> </a:t>
            </a:r>
            <a:r>
              <a:rPr lang="en-US" sz="2000" dirty="0" err="1">
                <a:solidFill>
                  <a:schemeClr val="bg1"/>
                </a:solidFill>
              </a:rPr>
              <a:t>Faghihi</a:t>
            </a:r>
            <a:r>
              <a:rPr lang="en-US" sz="2000" dirty="0">
                <a:solidFill>
                  <a:schemeClr val="bg1"/>
                </a:solidFill>
              </a:rPr>
              <a:t>, K.; </a:t>
            </a:r>
            <a:r>
              <a:rPr lang="en-US" sz="2000" dirty="0" err="1">
                <a:solidFill>
                  <a:schemeClr val="bg1"/>
                </a:solidFill>
              </a:rPr>
              <a:t>Hajibeygi</a:t>
            </a:r>
            <a:r>
              <a:rPr lang="en-US" sz="2000" dirty="0">
                <a:solidFill>
                  <a:schemeClr val="bg1"/>
                </a:solidFill>
              </a:rPr>
              <a:t>, M. Synthesis and properties of polyimide/silver nanocomposite containing dibenzalacetone moiety in the main chain.</a:t>
            </a:r>
            <a:r>
              <a:rPr lang="en-US" sz="2000" i="1" dirty="0">
                <a:solidFill>
                  <a:schemeClr val="bg1"/>
                </a:solidFill>
              </a:rPr>
              <a:t> Journal of Saudi Chemical Society</a:t>
            </a:r>
            <a:r>
              <a:rPr lang="en-US" sz="2000" b="1" dirty="0">
                <a:solidFill>
                  <a:schemeClr val="bg1"/>
                </a:solidFill>
              </a:rPr>
              <a:t> 2013, </a:t>
            </a:r>
            <a:r>
              <a:rPr lang="en-US" sz="2000" i="1" dirty="0">
                <a:solidFill>
                  <a:schemeClr val="bg1"/>
                </a:solidFill>
              </a:rPr>
              <a:t>17</a:t>
            </a:r>
            <a:r>
              <a:rPr lang="en-US" sz="2000" dirty="0">
                <a:solidFill>
                  <a:schemeClr val="bg1"/>
                </a:solidFill>
              </a:rPr>
              <a:t>, 419-423.</a:t>
            </a:r>
            <a:endParaRPr lang="en-US" sz="2000" dirty="0">
              <a:latin typeface="Times New Roman"/>
              <a:cs typeface="Times New Roman"/>
            </a:endParaRPr>
          </a:p>
        </p:txBody>
      </p:sp>
      <p:sp>
        <p:nvSpPr>
          <p:cNvPr id="4" name="TextBox 3"/>
          <p:cNvSpPr txBox="1"/>
          <p:nvPr/>
        </p:nvSpPr>
        <p:spPr>
          <a:xfrm>
            <a:off x="806973" y="243580"/>
            <a:ext cx="42469186" cy="3265572"/>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000" b="1" dirty="0">
                <a:latin typeface="Times New Roman"/>
                <a:cs typeface="Times New Roman"/>
              </a:rPr>
              <a:t>Raising Global Awareness and Internationality </a:t>
            </a:r>
          </a:p>
          <a:p>
            <a:pPr algn="ctr"/>
            <a:r>
              <a:rPr lang="en-US" sz="7000" b="1" dirty="0">
                <a:latin typeface="Times New Roman"/>
                <a:cs typeface="Times New Roman"/>
              </a:rPr>
              <a:t>in the Undergraduate Organic Chemistry Laboratory</a:t>
            </a:r>
          </a:p>
          <a:p>
            <a:pPr algn="ctr"/>
            <a:r>
              <a:rPr lang="en-US" sz="4500" b="1" dirty="0">
                <a:latin typeface="Times New Roman"/>
                <a:cs typeface="Times New Roman"/>
              </a:rPr>
              <a:t>Marissa </a:t>
            </a:r>
            <a:r>
              <a:rPr lang="en-US" sz="4500" b="1" dirty="0" err="1">
                <a:latin typeface="Times New Roman"/>
                <a:cs typeface="Times New Roman"/>
              </a:rPr>
              <a:t>Scilley</a:t>
            </a:r>
            <a:r>
              <a:rPr lang="en-US" sz="4500" b="1" dirty="0">
                <a:latin typeface="Times New Roman"/>
                <a:cs typeface="Times New Roman"/>
              </a:rPr>
              <a:t> and Dr. M. Korn*</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05" name="TextBox 304"/>
          <p:cNvSpPr txBox="1"/>
          <p:nvPr/>
        </p:nvSpPr>
        <p:spPr>
          <a:xfrm>
            <a:off x="10761987" y="4392398"/>
            <a:ext cx="22440303" cy="27084153"/>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p:txBody>
      </p:sp>
      <p:sp>
        <p:nvSpPr>
          <p:cNvPr id="309" name="TextBox 308"/>
          <p:cNvSpPr txBox="1"/>
          <p:nvPr/>
        </p:nvSpPr>
        <p:spPr>
          <a:xfrm>
            <a:off x="793654" y="5240517"/>
            <a:ext cx="9312771" cy="4441602"/>
          </a:xfrm>
          <a:prstGeom prst="rect">
            <a:avLst/>
          </a:prstGeom>
          <a:solidFill>
            <a:schemeClr val="tx1"/>
          </a:solidFill>
          <a:ln>
            <a:solidFill>
              <a:schemeClr val="bg1"/>
            </a:solidFill>
          </a:ln>
        </p:spPr>
        <p:txBody>
          <a:bodyPr wrap="square" lIns="131445" tIns="65723" rIns="131445" bIns="65723"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Assignments and discussion regarding global awareness and internationality, though not typical discussion topics in the undergraduate organic chemistry laboratory, are important for the development of well-rounded students. Optional assignments introducing globality have been incorporated into the coursework for the undergraduate organic chemistry laboratory. These assignments deal with the compilation of the origin of global chemicals used in the laboratory as well as the corresponding percentage of evangelicals in those countries, with the goal of increasing global awareness.</a:t>
            </a:r>
            <a:endParaRPr lang="en-US" sz="1600" dirty="0">
              <a:solidFill>
                <a:schemeClr val="bg1"/>
              </a:solidFill>
              <a:latin typeface="Times New Roman"/>
              <a:cs typeface="Times New Roman"/>
            </a:endParaRPr>
          </a:p>
        </p:txBody>
      </p:sp>
      <p:sp>
        <p:nvSpPr>
          <p:cNvPr id="310" name="TextBox 309"/>
          <p:cNvSpPr txBox="1"/>
          <p:nvPr/>
        </p:nvSpPr>
        <p:spPr>
          <a:xfrm>
            <a:off x="797833" y="4370249"/>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 and/or Background</a:t>
            </a:r>
            <a:endParaRPr lang="en-US" sz="6000" dirty="0">
              <a:latin typeface="Times New Roman"/>
              <a:cs typeface="Times New Roman"/>
            </a:endParaRPr>
          </a:p>
        </p:txBody>
      </p:sp>
      <p:sp>
        <p:nvSpPr>
          <p:cNvPr id="312" name="TextBox 311"/>
          <p:cNvSpPr txBox="1"/>
          <p:nvPr/>
        </p:nvSpPr>
        <p:spPr>
          <a:xfrm>
            <a:off x="814342" y="11766132"/>
            <a:ext cx="9312772" cy="4872489"/>
          </a:xfrm>
          <a:prstGeom prst="rect">
            <a:avLst/>
          </a:prstGeom>
          <a:solidFill>
            <a:schemeClr val="tx1"/>
          </a:solidFill>
          <a:ln>
            <a:solidFill>
              <a:schemeClr val="bg1"/>
            </a:solidFill>
          </a:ln>
        </p:spPr>
        <p:txBody>
          <a:bodyPr wrap="square" lIns="131445" tIns="65723" rIns="131445" bIns="65723"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More than one million international students were enrolled at a US-based institution of higher education in 2019/20, with about 50% of them pursuing a degree in a STEM field.</a:t>
            </a:r>
            <a:r>
              <a:rPr lang="en-US" sz="2800" baseline="30000" dirty="0">
                <a:solidFill>
                  <a:schemeClr val="bg1"/>
                </a:solidFill>
                <a:latin typeface="Times New Roman" panose="02020603050405020304" pitchFamily="18" charset="0"/>
                <a:cs typeface="Times New Roman" panose="02020603050405020304" pitchFamily="18" charset="0"/>
              </a:rPr>
              <a:t>2</a:t>
            </a:r>
            <a:r>
              <a:rPr lang="en-US" sz="2800" dirty="0">
                <a:solidFill>
                  <a:schemeClr val="bg1"/>
                </a:solidFill>
                <a:latin typeface="Times New Roman" panose="02020603050405020304" pitchFamily="18" charset="0"/>
                <a:cs typeface="Times New Roman" panose="02020603050405020304" pitchFamily="18" charset="0"/>
              </a:rPr>
              <a:t> This number represents about 5% of the total US student population. About 1.5% of US students (350 thousand) studied abroad (data for 2018/19), not counting short, international trips.</a:t>
            </a:r>
            <a:r>
              <a:rPr lang="en-US" sz="2800" baseline="30000" dirty="0">
                <a:solidFill>
                  <a:schemeClr val="bg1"/>
                </a:solidFill>
                <a:latin typeface="Times New Roman" panose="02020603050405020304" pitchFamily="18" charset="0"/>
                <a:cs typeface="Times New Roman" panose="02020603050405020304" pitchFamily="18" charset="0"/>
              </a:rPr>
              <a:t>3</a:t>
            </a:r>
            <a:r>
              <a:rPr lang="en-US" sz="2800" dirty="0">
                <a:solidFill>
                  <a:schemeClr val="bg1"/>
                </a:solidFill>
                <a:latin typeface="Times New Roman" panose="02020603050405020304" pitchFamily="18" charset="0"/>
                <a:cs typeface="Times New Roman" panose="02020603050405020304" pitchFamily="18" charset="0"/>
              </a:rPr>
              <a:t> </a:t>
            </a:r>
          </a:p>
          <a:p>
            <a:pPr algn="just"/>
            <a:r>
              <a:rPr lang="en-US" sz="2800" dirty="0">
                <a:solidFill>
                  <a:schemeClr val="bg1"/>
                </a:solidFill>
                <a:latin typeface="Times New Roman" panose="02020603050405020304" pitchFamily="18" charset="0"/>
                <a:cs typeface="Times New Roman" panose="02020603050405020304" pitchFamily="18" charset="0"/>
              </a:rPr>
              <a:t>How can we assist our science students, those who have international experience and those who have not yet, develop a greater awareness of today’s global realities? One way we chose to do so was by embedding a global chemical component in our organic chemistry laboratory course.</a:t>
            </a:r>
            <a:endParaRPr lang="en-US" sz="1600" dirty="0">
              <a:solidFill>
                <a:schemeClr val="bg1"/>
              </a:solidFill>
            </a:endParaRPr>
          </a:p>
        </p:txBody>
      </p:sp>
      <p:sp>
        <p:nvSpPr>
          <p:cNvPr id="313" name="TextBox 312"/>
          <p:cNvSpPr txBox="1"/>
          <p:nvPr/>
        </p:nvSpPr>
        <p:spPr>
          <a:xfrm>
            <a:off x="814342" y="10130897"/>
            <a:ext cx="9312772"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 and/or Research Question</a:t>
            </a:r>
            <a:endParaRPr lang="en-US" sz="6000" dirty="0">
              <a:latin typeface="Times New Roman"/>
              <a:cs typeface="Times New Roman"/>
            </a:endParaRPr>
          </a:p>
        </p:txBody>
      </p:sp>
      <p:grpSp>
        <p:nvGrpSpPr>
          <p:cNvPr id="314" name="Group 313"/>
          <p:cNvGrpSpPr/>
          <p:nvPr/>
        </p:nvGrpSpPr>
        <p:grpSpPr>
          <a:xfrm>
            <a:off x="824376" y="17099807"/>
            <a:ext cx="9318769" cy="14366002"/>
            <a:chOff x="834896" y="24777456"/>
            <a:chExt cx="9318769" cy="6733927"/>
          </a:xfrm>
        </p:grpSpPr>
        <p:sp>
          <p:nvSpPr>
            <p:cNvPr id="315" name="TextBox 314"/>
            <p:cNvSpPr txBox="1"/>
            <p:nvPr/>
          </p:nvSpPr>
          <p:spPr>
            <a:xfrm>
              <a:off x="834896" y="25450587"/>
              <a:ext cx="9308592" cy="6060796"/>
            </a:xfrm>
            <a:prstGeom prst="rect">
              <a:avLst/>
            </a:prstGeom>
            <a:solidFill>
              <a:schemeClr val="tx1"/>
            </a:solidFill>
            <a:ln cap="rnd">
              <a:solidFill>
                <a:schemeClr val="bg1"/>
              </a:solidFill>
            </a:ln>
          </p:spPr>
          <p:txBody>
            <a:bodyPr wrap="square" lIns="182880" rIns="182880" rtlCol="0">
              <a:noAutofit/>
            </a:bodyPr>
            <a:lstStyle/>
            <a:p>
              <a:pPr marL="457200" indent="-457200" algn="just">
                <a:buAutoNum type="arabicParenBoth"/>
              </a:pPr>
              <a:r>
                <a:rPr lang="en-US" sz="2800" dirty="0">
                  <a:solidFill>
                    <a:schemeClr val="bg1"/>
                  </a:solidFill>
                  <a:latin typeface="Times New Roman" panose="02020603050405020304" pitchFamily="18" charset="0"/>
                  <a:cs typeface="Times New Roman" panose="02020603050405020304" pitchFamily="18" charset="0"/>
                </a:rPr>
                <a:t>For each chemical experiment throughout the semester, students are given the opportunity to turn in a list of the manufacturing origin (country) of each chemical as found on the reagent bottle. </a:t>
              </a:r>
            </a:p>
            <a:p>
              <a:pPr marL="457200" indent="-457200" algn="just">
                <a:buAutoNum type="arabicParenBoth"/>
              </a:pPr>
              <a:r>
                <a:rPr lang="en-US" sz="2800" dirty="0">
                  <a:solidFill>
                    <a:schemeClr val="bg1"/>
                  </a:solidFill>
                  <a:latin typeface="Times New Roman" panose="02020603050405020304" pitchFamily="18" charset="0"/>
                  <a:cs typeface="Times New Roman" panose="02020603050405020304" pitchFamily="18" charset="0"/>
                </a:rPr>
                <a:t>Along with this, students are asked to provide the number of corresponding evangelicals in that country of origin. </a:t>
              </a:r>
            </a:p>
            <a:p>
              <a:pPr marL="457200" indent="-457200" algn="just">
                <a:buAutoNum type="arabicParenBoth"/>
              </a:pPr>
              <a:r>
                <a:rPr lang="en-US" sz="2800" dirty="0">
                  <a:solidFill>
                    <a:schemeClr val="bg1"/>
                  </a:solidFill>
                  <a:latin typeface="Times New Roman" panose="02020603050405020304" pitchFamily="18" charset="0"/>
                  <a:cs typeface="Times New Roman" panose="02020603050405020304" pitchFamily="18" charset="0"/>
                </a:rPr>
                <a:t>During various times of the semester, students in the undergraduate laboratory are also tasked with finding a research article related to a specific laboratory experiment and presenting those findings in front of the class. The student is not only tasked with reading and understanding the article, but also exploring the authors, the location of the research conducted, and the number of evangelicals within that country. </a:t>
              </a:r>
            </a:p>
            <a:p>
              <a:pPr marL="457200" indent="-457200" algn="just">
                <a:buAutoNum type="arabicParenBoth"/>
              </a:pPr>
              <a:r>
                <a:rPr lang="en-US" sz="2800" dirty="0">
                  <a:solidFill>
                    <a:schemeClr val="bg1"/>
                  </a:solidFill>
                  <a:latin typeface="Times New Roman" panose="02020603050405020304" pitchFamily="18" charset="0"/>
                  <a:cs typeface="Times New Roman" panose="02020603050405020304" pitchFamily="18" charset="0"/>
                </a:rPr>
                <a:t>Upon completion of the semester, students can choose to compile a list of all the countries for all chemicals used during the semester and summarize their findings regarding the global sources of origin of the compounds used. Alternatively, students who did not record the country of origin for a chemical as printed on the bottle, could provide a list of countries that were the major global producers of such chemicals. </a:t>
              </a:r>
            </a:p>
            <a:p>
              <a:pPr algn="just"/>
              <a:r>
                <a:rPr lang="en-US" sz="2800" dirty="0">
                  <a:solidFill>
                    <a:schemeClr val="bg1"/>
                  </a:solidFill>
                  <a:latin typeface="Times New Roman" panose="02020603050405020304" pitchFamily="18" charset="0"/>
                  <a:cs typeface="Times New Roman" panose="02020603050405020304" pitchFamily="18" charset="0"/>
                </a:rPr>
                <a:t>The various tasks (1)-(4) were chosen to raise global awareness in undergraduate students by connecting their day-to-day lab chemicals with a global perspective.</a:t>
              </a:r>
            </a:p>
            <a:p>
              <a:pPr algn="just"/>
              <a:r>
                <a:rPr lang="en-US" sz="2800" dirty="0">
                  <a:solidFill>
                    <a:schemeClr val="bg1"/>
                  </a:solidFill>
                  <a:latin typeface="Times New Roman" panose="02020603050405020304" pitchFamily="18" charset="0"/>
                  <a:cs typeface="Times New Roman" panose="02020603050405020304" pitchFamily="18" charset="0"/>
                </a:rPr>
                <a:t>Upon completion of the lab, students are given a survey to complete, allowing them to voice their opinions on the assignments and any suggestions they may have regarding the improvement of raising global awareness throughout the undergraduate organic laboratory.</a:t>
              </a:r>
            </a:p>
            <a:p>
              <a:pPr algn="just"/>
              <a:endParaRPr lang="en-US" sz="1800" dirty="0">
                <a:latin typeface="Times New Roman"/>
                <a:cs typeface="Times New Roman"/>
              </a:endParaRPr>
            </a:p>
            <a:p>
              <a:pPr algn="just"/>
              <a:r>
                <a:rPr lang="en-US" sz="1800" dirty="0">
                  <a:latin typeface="Times New Roman"/>
                  <a:cs typeface="Times New Roman"/>
                </a:rPr>
                <a:t> </a:t>
              </a:r>
            </a:p>
          </p:txBody>
        </p:sp>
        <p:sp>
          <p:nvSpPr>
            <p:cNvPr id="316" name="TextBox 315"/>
            <p:cNvSpPr txBox="1"/>
            <p:nvPr/>
          </p:nvSpPr>
          <p:spPr>
            <a:xfrm>
              <a:off x="845073" y="24777456"/>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3949626" y="20895023"/>
            <a:ext cx="9281160" cy="5602080"/>
            <a:chOff x="34013802" y="18495152"/>
            <a:chExt cx="9320794" cy="5671036"/>
          </a:xfrm>
        </p:grpSpPr>
        <p:sp>
          <p:nvSpPr>
            <p:cNvPr id="321" name="TextBox 320"/>
            <p:cNvSpPr txBox="1"/>
            <p:nvPr/>
          </p:nvSpPr>
          <p:spPr>
            <a:xfrm>
              <a:off x="34013802" y="19281897"/>
              <a:ext cx="9320794" cy="4884291"/>
            </a:xfrm>
            <a:prstGeom prst="rect">
              <a:avLst/>
            </a:prstGeom>
            <a:solidFill>
              <a:srgbClr val="FFFFFF"/>
            </a:solidFill>
            <a:ln cap="rnd">
              <a:solidFill>
                <a:schemeClr val="bg1"/>
              </a:solidFill>
            </a:ln>
          </p:spPr>
          <p:txBody>
            <a:bodyPr wrap="square" lIns="182880" rIns="182880" rtlCol="0">
              <a:noAutofit/>
            </a:bodyPr>
            <a:lstStyle/>
            <a:p>
              <a:pPr algn="just"/>
              <a:r>
                <a:rPr lang="en-US" sz="2800" dirty="0">
                  <a:solidFill>
                    <a:schemeClr val="bg1"/>
                  </a:solidFill>
                  <a:latin typeface="Times New Roman"/>
                  <a:cs typeface="Times New Roman"/>
                </a:rPr>
                <a:t>1. Future work will include the continued incorporation of activities/assignments  that bring global awareness to students in the undergraduate organic chemistry laboratory/course. </a:t>
              </a:r>
            </a:p>
            <a:p>
              <a:pPr algn="just"/>
              <a:r>
                <a:rPr lang="en-US" sz="2800" dirty="0">
                  <a:solidFill>
                    <a:schemeClr val="bg1"/>
                  </a:solidFill>
                  <a:latin typeface="Times New Roman"/>
                  <a:cs typeface="Times New Roman"/>
                </a:rPr>
                <a:t>2. Short biographies of chemists relevant to lecture/lab content will be implemented into the undergraduate organic chemistry course as lecture sides, similar to the image shown in Fig.7.</a:t>
              </a:r>
            </a:p>
            <a:p>
              <a:pPr algn="just"/>
              <a:r>
                <a:rPr lang="en-US" sz="2800" dirty="0">
                  <a:solidFill>
                    <a:schemeClr val="bg1"/>
                  </a:solidFill>
                  <a:latin typeface="Times New Roman"/>
                  <a:cs typeface="Times New Roman"/>
                </a:rPr>
                <a:t>3. Coordination of an LU Send trip to historic sites where much of the taught chemistry occurred/was discovered.</a:t>
              </a:r>
            </a:p>
            <a:p>
              <a:pPr algn="just"/>
              <a:r>
                <a:rPr lang="en-US" sz="2800" dirty="0">
                  <a:solidFill>
                    <a:schemeClr val="bg1"/>
                  </a:solidFill>
                  <a:latin typeface="Times New Roman"/>
                  <a:cs typeface="Times New Roman"/>
                </a:rPr>
                <a:t>4. Extra credit assignments related to the ranking of Nobel Prizes in Chemistry or chemistry related fields by nations/nationality.</a:t>
              </a:r>
            </a:p>
          </p:txBody>
        </p:sp>
        <p:sp>
          <p:nvSpPr>
            <p:cNvPr id="322" name="TextBox 321"/>
            <p:cNvSpPr txBox="1"/>
            <p:nvPr/>
          </p:nvSpPr>
          <p:spPr>
            <a:xfrm>
              <a:off x="34013804" y="18495152"/>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sp>
        <p:nvSpPr>
          <p:cNvPr id="323" name="TextBox 322"/>
          <p:cNvSpPr txBox="1"/>
          <p:nvPr/>
        </p:nvSpPr>
        <p:spPr>
          <a:xfrm>
            <a:off x="33949626" y="27076144"/>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a:t>
            </a:r>
            <a:endParaRPr lang="en-US" sz="6000" dirty="0">
              <a:latin typeface="Times New Roman"/>
              <a:cs typeface="Times New Roman"/>
            </a:endParaRPr>
          </a:p>
        </p:txBody>
      </p:sp>
      <p:grpSp>
        <p:nvGrpSpPr>
          <p:cNvPr id="324" name="Group 323"/>
          <p:cNvGrpSpPr/>
          <p:nvPr/>
        </p:nvGrpSpPr>
        <p:grpSpPr>
          <a:xfrm>
            <a:off x="33919703" y="4392398"/>
            <a:ext cx="9326880" cy="15993661"/>
            <a:chOff x="34001990" y="3934553"/>
            <a:chExt cx="9326880" cy="14356674"/>
          </a:xfrm>
        </p:grpSpPr>
        <p:sp>
          <p:nvSpPr>
            <p:cNvPr id="325" name="TextBox 324"/>
            <p:cNvSpPr txBox="1"/>
            <p:nvPr/>
          </p:nvSpPr>
          <p:spPr>
            <a:xfrm>
              <a:off x="34008529" y="4662051"/>
              <a:ext cx="9278259" cy="13629176"/>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r>
                <a:rPr lang="en-US" sz="1800" dirty="0">
                  <a:latin typeface="Garamond"/>
                  <a:cs typeface="Garamond"/>
                </a:rPr>
                <a:t>Businesses </a:t>
              </a:r>
            </a:p>
          </p:txBody>
        </p:sp>
        <p:sp>
          <p:nvSpPr>
            <p:cNvPr id="326" name="TextBox 325"/>
            <p:cNvSpPr txBox="1"/>
            <p:nvPr/>
          </p:nvSpPr>
          <p:spPr>
            <a:xfrm>
              <a:off x="34001990" y="3934553"/>
              <a:ext cx="9326880" cy="72749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and/or Conclusion</a:t>
              </a:r>
              <a:endParaRPr lang="en-US" sz="6000" dirty="0">
                <a:latin typeface="Times New Roman"/>
                <a:cs typeface="Times New Roman"/>
              </a:endParaRPr>
            </a:p>
          </p:txBody>
        </p:sp>
        <p:sp>
          <p:nvSpPr>
            <p:cNvPr id="327" name="Rectangle 326"/>
            <p:cNvSpPr/>
            <p:nvPr/>
          </p:nvSpPr>
          <p:spPr>
            <a:xfrm>
              <a:off x="34044578" y="4652670"/>
              <a:ext cx="9113249" cy="13283665"/>
            </a:xfrm>
            <a:prstGeom prst="rect">
              <a:avLst/>
            </a:prstGeom>
          </p:spPr>
          <p:txBody>
            <a:bodyPr wrap="square">
              <a:spAutoFit/>
            </a:bodyPr>
            <a:lstStyle/>
            <a:p>
              <a:pPr algn="just"/>
              <a:r>
                <a:rPr lang="en-US" sz="2800" b="1" dirty="0">
                  <a:solidFill>
                    <a:schemeClr val="bg1"/>
                  </a:solidFill>
                  <a:latin typeface="Times New Roman"/>
                  <a:cs typeface="Times New Roman"/>
                </a:rPr>
                <a:t>Results</a:t>
              </a:r>
            </a:p>
            <a:p>
              <a:pPr algn="just"/>
              <a:r>
                <a:rPr lang="en-US" sz="2800" dirty="0">
                  <a:solidFill>
                    <a:schemeClr val="bg1"/>
                  </a:solidFill>
                  <a:latin typeface="Times New Roman"/>
                  <a:cs typeface="Times New Roman"/>
                </a:rPr>
                <a:t>During the Fall 2020 semester, students in Dr. Korn’s undergraduate organic chemistry II lab were given the option to take a survey regarding their experience with the global chemistry activities utilized throughout the laboratory aspect of the course. In totality, the country of origin and/or top exporting country of 53 chemicals from the laboratory were compiled along with their corresponding number of evangelicals throughout the course. Out of approximately 20 students enrolled in the course, 15 students submitted the end-of-course global survey. The survey contained the question: </a:t>
              </a:r>
              <a:r>
                <a:rPr lang="en-US" sz="2800" b="1" i="1" dirty="0">
                  <a:solidFill>
                    <a:schemeClr val="bg1"/>
                  </a:solidFill>
                  <a:latin typeface="Times New Roman"/>
                  <a:cs typeface="Times New Roman"/>
                </a:rPr>
                <a:t>“If you participated in the global chemistry extra credit, did you learn anything from it? </a:t>
              </a:r>
              <a:r>
                <a:rPr lang="en-US" sz="2800" dirty="0">
                  <a:solidFill>
                    <a:schemeClr val="bg1"/>
                  </a:solidFill>
                  <a:latin typeface="Times New Roman"/>
                  <a:cs typeface="Times New Roman"/>
                </a:rPr>
                <a:t>Please share.” Of the 15 students that listed their participation, 6 students expanded on the fact that they learned more about the unreached people within the world and their awe regarding the low percentage of evangelicals in many countries. An additional 4 students expanded on the fact that these activities taught them about the wide array of chemical manufacturing companies and the diversity of compound origins in the organic chemistry laboratory. Personally, I enjoyed these activities throughout the semester, as they reminded me of the importance of international evangelism and the opportunity to use the talents and passions that God has given us, even through organic chemistry, to tell others what He has done for us. It should be noted that not everyone in the course participated in the global assignments throughout the semester. The reasoning behind this has yet to be thoroughly analyzed. Based on the survey results, it has been concluded that these activities did raise awareness for some students, but not for all. </a:t>
              </a:r>
            </a:p>
            <a:p>
              <a:pPr algn="just"/>
              <a:r>
                <a:rPr lang="en-US" sz="2800" dirty="0">
                  <a:solidFill>
                    <a:schemeClr val="bg1"/>
                  </a:solidFill>
                  <a:latin typeface="Times New Roman"/>
                  <a:cs typeface="Times New Roman"/>
                </a:rPr>
                <a:t>In the future, other methods of global awareness will be incorporated. Overall, these activities have been incorporated into the laboratory component of the undergraduate organic chemistry course with the goal of providing global emphasis in a course that does not appear to be global.</a:t>
              </a:r>
              <a:endParaRPr lang="en-US" sz="2000" dirty="0">
                <a:solidFill>
                  <a:schemeClr val="bg1"/>
                </a:solidFill>
                <a:latin typeface="Times New Roman"/>
                <a:cs typeface="Times New Roman"/>
              </a:endParaRPr>
            </a:p>
          </p:txBody>
        </p:sp>
      </p:grpSp>
      <p:sp>
        <p:nvSpPr>
          <p:cNvPr id="328" name="TextBox 327"/>
          <p:cNvSpPr txBox="1"/>
          <p:nvPr/>
        </p:nvSpPr>
        <p:spPr>
          <a:xfrm>
            <a:off x="12717065" y="13481364"/>
            <a:ext cx="8270756" cy="1231106"/>
          </a:xfrm>
          <a:prstGeom prst="rect">
            <a:avLst/>
          </a:prstGeom>
          <a:noFill/>
        </p:spPr>
        <p:txBody>
          <a:bodyPr wrap="square" rtlCol="0">
            <a:spAutoFit/>
          </a:bodyPr>
          <a:lstStyle/>
          <a:p>
            <a:pPr algn="just"/>
            <a:r>
              <a:rPr lang="en-US" sz="1800" b="1" dirty="0">
                <a:latin typeface="Times New Roman"/>
                <a:cs typeface="Times New Roman"/>
              </a:rPr>
              <a:t>Figure 2</a:t>
            </a:r>
            <a:r>
              <a:rPr lang="en-US" sz="1800" dirty="0">
                <a:latin typeface="Times New Roman"/>
                <a:cs typeface="Times New Roman"/>
              </a:rPr>
              <a:t>. </a:t>
            </a:r>
            <a:r>
              <a:rPr lang="en-US" sz="1800" b="1" dirty="0">
                <a:latin typeface="Times New Roman"/>
                <a:cs typeface="Times New Roman"/>
              </a:rPr>
              <a:t>Colonization of MG1655 and MG1655∆</a:t>
            </a:r>
            <a:r>
              <a:rPr lang="en-US" sz="1800" b="1" i="1" dirty="0">
                <a:latin typeface="Times New Roman"/>
                <a:cs typeface="Times New Roman"/>
              </a:rPr>
              <a:t>qseC</a:t>
            </a:r>
            <a:endParaRPr lang="en-US" sz="1800" b="1" dirty="0">
              <a:latin typeface="Times New Roman"/>
              <a:cs typeface="Times New Roman"/>
            </a:endParaRPr>
          </a:p>
          <a:p>
            <a:pPr algn="just"/>
            <a:r>
              <a:rPr lang="en-US" sz="1400" dirty="0">
                <a:latin typeface="Times New Roman"/>
                <a:cs typeface="Times New Roman"/>
              </a:rPr>
              <a:t>(A) Colonization of MG1655 and MG1655∆</a:t>
            </a:r>
            <a:r>
              <a:rPr lang="en-US" sz="1400" i="1" dirty="0">
                <a:latin typeface="Times New Roman"/>
                <a:cs typeface="Times New Roman"/>
              </a:rPr>
              <a:t>qseC </a:t>
            </a:r>
            <a:r>
              <a:rPr lang="en-US" sz="1400" dirty="0">
                <a:latin typeface="Times New Roman"/>
                <a:cs typeface="Times New Roman"/>
              </a:rPr>
              <a:t>fed low at 10</a:t>
            </a:r>
            <a:r>
              <a:rPr lang="en-US" sz="1400" baseline="30000" dirty="0">
                <a:latin typeface="Times New Roman"/>
                <a:cs typeface="Times New Roman"/>
              </a:rPr>
              <a:t>5</a:t>
            </a:r>
            <a:r>
              <a:rPr lang="en-US" sz="1400" dirty="0">
                <a:latin typeface="Times New Roman"/>
                <a:cs typeface="Times New Roman"/>
              </a:rPr>
              <a:t> CFU. Showing the competitive advantage without the receptor </a:t>
            </a:r>
            <a:r>
              <a:rPr lang="en-US" sz="1400" dirty="0" err="1">
                <a:latin typeface="Times New Roman"/>
                <a:cs typeface="Times New Roman"/>
              </a:rPr>
              <a:t>QseC</a:t>
            </a:r>
            <a:r>
              <a:rPr lang="en-US" sz="1400" dirty="0">
                <a:latin typeface="Times New Roman"/>
                <a:cs typeface="Times New Roman"/>
              </a:rPr>
              <a:t>. </a:t>
            </a:r>
          </a:p>
          <a:p>
            <a:pPr algn="just"/>
            <a:r>
              <a:rPr lang="en-US" sz="1400" dirty="0">
                <a:latin typeface="Times New Roman"/>
                <a:cs typeface="Times New Roman"/>
              </a:rPr>
              <a:t>(B) Colonization resistance of MG1655. MG1655∆</a:t>
            </a:r>
            <a:r>
              <a:rPr lang="en-US" sz="1400" i="1" dirty="0">
                <a:latin typeface="Times New Roman"/>
                <a:cs typeface="Times New Roman"/>
              </a:rPr>
              <a:t>qseC </a:t>
            </a:r>
            <a:r>
              <a:rPr lang="en-US" sz="1400" dirty="0">
                <a:latin typeface="Times New Roman"/>
                <a:cs typeface="Times New Roman"/>
              </a:rPr>
              <a:t>with 10</a:t>
            </a:r>
            <a:r>
              <a:rPr lang="en-US" sz="1400" baseline="30000" dirty="0">
                <a:latin typeface="Times New Roman"/>
                <a:cs typeface="Times New Roman"/>
              </a:rPr>
              <a:t>5</a:t>
            </a:r>
            <a:r>
              <a:rPr lang="en-US" sz="1400" dirty="0">
                <a:latin typeface="Times New Roman"/>
                <a:cs typeface="Times New Roman"/>
              </a:rPr>
              <a:t> CFU was able to overcome the colonization resistance of the wild type MG1655 at 10</a:t>
            </a:r>
            <a:r>
              <a:rPr lang="en-US" sz="1400" baseline="30000" dirty="0">
                <a:latin typeface="Times New Roman"/>
                <a:cs typeface="Times New Roman"/>
              </a:rPr>
              <a:t>8</a:t>
            </a:r>
            <a:r>
              <a:rPr lang="en-US" sz="1400" dirty="0">
                <a:latin typeface="Times New Roman"/>
                <a:cs typeface="Times New Roman"/>
              </a:rPr>
              <a:t> CFU. </a:t>
            </a:r>
          </a:p>
        </p:txBody>
      </p:sp>
      <p:sp>
        <p:nvSpPr>
          <p:cNvPr id="330" name="TextBox 329"/>
          <p:cNvSpPr txBox="1"/>
          <p:nvPr/>
        </p:nvSpPr>
        <p:spPr>
          <a:xfrm>
            <a:off x="17119076" y="12170054"/>
            <a:ext cx="303933" cy="369332"/>
          </a:xfrm>
          <a:prstGeom prst="rect">
            <a:avLst/>
          </a:prstGeom>
          <a:noFill/>
        </p:spPr>
        <p:txBody>
          <a:bodyPr wrap="square" rtlCol="0">
            <a:spAutoFit/>
          </a:bodyPr>
          <a:lstStyle/>
          <a:p>
            <a:pPr algn="just"/>
            <a:r>
              <a:rPr lang="en-US" sz="1800" b="1" dirty="0">
                <a:latin typeface="Garamond"/>
                <a:cs typeface="Garamond"/>
              </a:rPr>
              <a:t>A</a:t>
            </a:r>
          </a:p>
        </p:txBody>
      </p:sp>
      <p:sp>
        <p:nvSpPr>
          <p:cNvPr id="331" name="TextBox 330"/>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333" name="TextBox 332"/>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334" name="TextBox 333"/>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345" name="Rectangle 344"/>
          <p:cNvSpPr/>
          <p:nvPr/>
        </p:nvSpPr>
        <p:spPr>
          <a:xfrm>
            <a:off x="17204544" y="10947124"/>
            <a:ext cx="2829417" cy="3046988"/>
          </a:xfrm>
          <a:prstGeom prst="rect">
            <a:avLst/>
          </a:prstGeom>
        </p:spPr>
        <p:txBody>
          <a:bodyPr wrap="square">
            <a:spAutoFit/>
          </a:bodyPr>
          <a:lstStyle/>
          <a:p>
            <a:pPr algn="just"/>
            <a:r>
              <a:rPr lang="en-US" sz="2400" b="1" dirty="0">
                <a:solidFill>
                  <a:prstClr val="black"/>
                </a:solidFill>
                <a:latin typeface="Times New Roman"/>
                <a:cs typeface="Times New Roman"/>
              </a:rPr>
              <a:t>Figure 2. </a:t>
            </a:r>
            <a:r>
              <a:rPr lang="en-US" sz="2400" dirty="0">
                <a:solidFill>
                  <a:prstClr val="black"/>
                </a:solidFill>
                <a:latin typeface="Times New Roman"/>
                <a:cs typeface="Times New Roman"/>
              </a:rPr>
              <a:t>Reagent bottles of chemicals used in the undergraduate organic chemistry laboratory displaying listed country of origin.</a:t>
            </a:r>
          </a:p>
        </p:txBody>
      </p:sp>
      <p:sp>
        <p:nvSpPr>
          <p:cNvPr id="353" name="TextBox 352"/>
          <p:cNvSpPr txBox="1"/>
          <p:nvPr/>
        </p:nvSpPr>
        <p:spPr>
          <a:xfrm>
            <a:off x="11900983" y="9125922"/>
            <a:ext cx="7723713" cy="1200329"/>
          </a:xfrm>
          <a:prstGeom prst="rect">
            <a:avLst/>
          </a:prstGeom>
          <a:noFill/>
        </p:spPr>
        <p:txBody>
          <a:bodyPr wrap="square" rtlCol="0">
            <a:spAutoFit/>
          </a:bodyPr>
          <a:lstStyle/>
          <a:p>
            <a:pPr algn="just"/>
            <a:r>
              <a:rPr lang="en-US" sz="2400" b="1" dirty="0">
                <a:solidFill>
                  <a:schemeClr val="bg1"/>
                </a:solidFill>
              </a:rPr>
              <a:t>Figure 1. </a:t>
            </a:r>
            <a:r>
              <a:rPr lang="en-US" sz="2400" dirty="0">
                <a:solidFill>
                  <a:schemeClr val="bg1"/>
                </a:solidFill>
              </a:rPr>
              <a:t>Global map of all manufacturing and/or main exporting countries of the chemicals used in the Organic Chemistry II laboratory (Fall 2020) highlighted in red.</a:t>
            </a:r>
            <a:r>
              <a:rPr lang="en-US" sz="2400" baseline="30000" dirty="0">
                <a:solidFill>
                  <a:schemeClr val="bg1"/>
                </a:solidFill>
              </a:rPr>
              <a:t>1</a:t>
            </a:r>
            <a:endParaRPr lang="en-US" sz="1800" dirty="0">
              <a:solidFill>
                <a:schemeClr val="bg1"/>
              </a:solidFill>
              <a:latin typeface="Times New Roman"/>
              <a:cs typeface="Times New Roman"/>
            </a:endParaRPr>
          </a:p>
        </p:txBody>
      </p:sp>
      <p:sp>
        <p:nvSpPr>
          <p:cNvPr id="354" name="TextBox 353"/>
          <p:cNvSpPr txBox="1"/>
          <p:nvPr/>
        </p:nvSpPr>
        <p:spPr>
          <a:xfrm>
            <a:off x="23904336" y="9220268"/>
            <a:ext cx="7419179" cy="830997"/>
          </a:xfrm>
          <a:prstGeom prst="rect">
            <a:avLst/>
          </a:prstGeom>
          <a:noFill/>
        </p:spPr>
        <p:txBody>
          <a:bodyPr wrap="square" rtlCol="0">
            <a:spAutoFit/>
          </a:bodyPr>
          <a:lstStyle/>
          <a:p>
            <a:pPr algn="just"/>
            <a:r>
              <a:rPr lang="en-US" sz="2400" b="1" dirty="0">
                <a:solidFill>
                  <a:prstClr val="black"/>
                </a:solidFill>
                <a:latin typeface="Times New Roman"/>
                <a:cs typeface="Times New Roman"/>
              </a:rPr>
              <a:t>Figure 3. </a:t>
            </a:r>
            <a:r>
              <a:rPr lang="en-US" sz="2400" dirty="0">
                <a:solidFill>
                  <a:prstClr val="black"/>
                </a:solidFill>
                <a:latin typeface="Times New Roman"/>
                <a:cs typeface="Times New Roman"/>
              </a:rPr>
              <a:t>Top exporters for chemicals used in the undergraduate organic chemistry laboratory (Spring 2020).</a:t>
            </a:r>
            <a:endParaRPr lang="en-US" sz="1800" dirty="0"/>
          </a:p>
        </p:txBody>
      </p:sp>
      <p:sp>
        <p:nvSpPr>
          <p:cNvPr id="355" name="Rectangle 354"/>
          <p:cNvSpPr/>
          <p:nvPr/>
        </p:nvSpPr>
        <p:spPr>
          <a:xfrm>
            <a:off x="12024200" y="15128996"/>
            <a:ext cx="6769180" cy="1477328"/>
          </a:xfrm>
          <a:prstGeom prst="rect">
            <a:avLst/>
          </a:prstGeom>
        </p:spPr>
        <p:txBody>
          <a:bodyPr wrap="square">
            <a:spAutoFit/>
          </a:bodyPr>
          <a:lstStyle/>
          <a:p>
            <a:pPr algn="just"/>
            <a:r>
              <a:rPr lang="en-US" sz="2400" b="1" dirty="0">
                <a:solidFill>
                  <a:schemeClr val="bg1"/>
                </a:solidFill>
              </a:rPr>
              <a:t>Table 1. </a:t>
            </a:r>
            <a:r>
              <a:rPr lang="en-US" sz="2400" dirty="0">
                <a:solidFill>
                  <a:schemeClr val="bg1"/>
                </a:solidFill>
              </a:rPr>
              <a:t>Organic Chemistry II Laboratory Chemicals (Fall 2020) and Their Corresponding Countries</a:t>
            </a:r>
          </a:p>
          <a:p>
            <a:pPr lvl="0"/>
            <a:endParaRPr lang="en-US" sz="1800" dirty="0">
              <a:solidFill>
                <a:prstClr val="black"/>
              </a:solidFill>
            </a:endParaRPr>
          </a:p>
        </p:txBody>
      </p:sp>
      <p:sp>
        <p:nvSpPr>
          <p:cNvPr id="356" name="Rectangle 355"/>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364" name="Rectangle 363"/>
          <p:cNvSpPr/>
          <p:nvPr/>
        </p:nvSpPr>
        <p:spPr>
          <a:xfrm>
            <a:off x="29276653" y="21505039"/>
            <a:ext cx="235962"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s</a:t>
            </a:r>
          </a:p>
        </p:txBody>
      </p:sp>
      <p:sp>
        <p:nvSpPr>
          <p:cNvPr id="367" name="Rectangle 366"/>
          <p:cNvSpPr/>
          <p:nvPr/>
        </p:nvSpPr>
        <p:spPr>
          <a:xfrm>
            <a:off x="26927040" y="22062003"/>
            <a:ext cx="1139204" cy="400110"/>
          </a:xfrm>
          <a:prstGeom prst="rect">
            <a:avLst/>
          </a:prstGeom>
        </p:spPr>
        <p:txBody>
          <a:bodyPr wrap="none">
            <a:spAutoFit/>
          </a:bodyPr>
          <a:lstStyle/>
          <a:p>
            <a:r>
              <a:rPr lang="en-US" sz="2000" b="1" dirty="0">
                <a:latin typeface="Times New Roman"/>
                <a:cs typeface="Times New Roman"/>
              </a:rPr>
              <a:t>MG1655</a:t>
            </a:r>
          </a:p>
        </p:txBody>
      </p:sp>
      <p:pic>
        <p:nvPicPr>
          <p:cNvPr id="3" name="Picture 2" descr="Text&#10;&#10;Description automatically generated">
            <a:extLst>
              <a:ext uri="{FF2B5EF4-FFF2-40B4-BE49-F238E27FC236}">
                <a16:creationId xmlns:a16="http://schemas.microsoft.com/office/drawing/2014/main" id="{CB723F88-337F-C54A-9618-5F31BC303F95}"/>
              </a:ext>
            </a:extLst>
          </p:cNvPr>
          <p:cNvPicPr>
            <a:picLocks noChangeAspect="1"/>
          </p:cNvPicPr>
          <p:nvPr/>
        </p:nvPicPr>
        <p:blipFill rotWithShape="1">
          <a:blip r:embed="rId4"/>
          <a:srcRect l="15309" t="14060" r="17196" b="17180"/>
          <a:stretch/>
        </p:blipFill>
        <p:spPr>
          <a:xfrm>
            <a:off x="12254486" y="11066427"/>
            <a:ext cx="2307831" cy="3338620"/>
          </a:xfrm>
          <a:prstGeom prst="rect">
            <a:avLst/>
          </a:prstGeom>
        </p:spPr>
      </p:pic>
      <p:pic>
        <p:nvPicPr>
          <p:cNvPr id="6" name="Picture 5">
            <a:extLst>
              <a:ext uri="{FF2B5EF4-FFF2-40B4-BE49-F238E27FC236}">
                <a16:creationId xmlns:a16="http://schemas.microsoft.com/office/drawing/2014/main" id="{D28EA8E5-8454-4047-90D5-9218B9BBDD5A}"/>
              </a:ext>
            </a:extLst>
          </p:cNvPr>
          <p:cNvPicPr>
            <a:picLocks noChangeAspect="1"/>
          </p:cNvPicPr>
          <p:nvPr/>
        </p:nvPicPr>
        <p:blipFill>
          <a:blip r:embed="rId5"/>
          <a:stretch>
            <a:fillRect/>
          </a:stretch>
        </p:blipFill>
        <p:spPr>
          <a:xfrm>
            <a:off x="14797795" y="11085353"/>
            <a:ext cx="2289786" cy="3316877"/>
          </a:xfrm>
          <a:prstGeom prst="rect">
            <a:avLst/>
          </a:prstGeom>
        </p:spPr>
      </p:pic>
      <p:pic>
        <p:nvPicPr>
          <p:cNvPr id="80" name="Picture 79" descr="Map&#10;&#10;Description automatically generated">
            <a:extLst>
              <a:ext uri="{FF2B5EF4-FFF2-40B4-BE49-F238E27FC236}">
                <a16:creationId xmlns:a16="http://schemas.microsoft.com/office/drawing/2014/main" id="{B602736F-7DB4-424A-BDC3-33D6412C690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1775760" y="4537103"/>
            <a:ext cx="7802215" cy="4415907"/>
          </a:xfrm>
          <a:prstGeom prst="rect">
            <a:avLst/>
          </a:prstGeom>
        </p:spPr>
      </p:pic>
      <p:graphicFrame>
        <p:nvGraphicFramePr>
          <p:cNvPr id="7" name="Table 6">
            <a:extLst>
              <a:ext uri="{FF2B5EF4-FFF2-40B4-BE49-F238E27FC236}">
                <a16:creationId xmlns:a16="http://schemas.microsoft.com/office/drawing/2014/main" id="{56E46F48-A915-0248-99C4-E9F3AE8CCC7F}"/>
              </a:ext>
            </a:extLst>
          </p:cNvPr>
          <p:cNvGraphicFramePr>
            <a:graphicFrameLocks noGrp="1"/>
          </p:cNvGraphicFramePr>
          <p:nvPr>
            <p:extLst>
              <p:ext uri="{D42A27DB-BD31-4B8C-83A1-F6EECF244321}">
                <p14:modId xmlns:p14="http://schemas.microsoft.com/office/powerpoint/2010/main" val="938740024"/>
              </p:ext>
            </p:extLst>
          </p:nvPr>
        </p:nvGraphicFramePr>
        <p:xfrm>
          <a:off x="12082387" y="16372797"/>
          <a:ext cx="6710993" cy="12032436"/>
        </p:xfrm>
        <a:graphic>
          <a:graphicData uri="http://schemas.openxmlformats.org/drawingml/2006/table">
            <a:tbl>
              <a:tblPr firstRow="1">
                <a:tableStyleId>{5C22544A-7EE6-4342-B048-85BDC9FD1C3A}</a:tableStyleId>
              </a:tblPr>
              <a:tblGrid>
                <a:gridCol w="2629393">
                  <a:extLst>
                    <a:ext uri="{9D8B030D-6E8A-4147-A177-3AD203B41FA5}">
                      <a16:colId xmlns:a16="http://schemas.microsoft.com/office/drawing/2014/main" val="3584972209"/>
                    </a:ext>
                  </a:extLst>
                </a:gridCol>
                <a:gridCol w="2157450">
                  <a:extLst>
                    <a:ext uri="{9D8B030D-6E8A-4147-A177-3AD203B41FA5}">
                      <a16:colId xmlns:a16="http://schemas.microsoft.com/office/drawing/2014/main" val="1787226288"/>
                    </a:ext>
                  </a:extLst>
                </a:gridCol>
                <a:gridCol w="1924150">
                  <a:extLst>
                    <a:ext uri="{9D8B030D-6E8A-4147-A177-3AD203B41FA5}">
                      <a16:colId xmlns:a16="http://schemas.microsoft.com/office/drawing/2014/main" val="1006389487"/>
                    </a:ext>
                  </a:extLst>
                </a:gridCol>
              </a:tblGrid>
              <a:tr h="413273">
                <a:tc>
                  <a:txBody>
                    <a:bodyPr/>
                    <a:lstStyle/>
                    <a:p>
                      <a:pPr marL="0" marR="0" algn="just">
                        <a:lnSpc>
                          <a:spcPct val="115000"/>
                        </a:lnSpc>
                        <a:spcBef>
                          <a:spcPts val="0"/>
                        </a:spcBef>
                        <a:spcAft>
                          <a:spcPts val="0"/>
                        </a:spcAft>
                      </a:pPr>
                      <a:r>
                        <a:rPr lang="en-US" sz="1200">
                          <a:effectLst/>
                        </a:rPr>
                        <a:t>Chemical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Manufacturing Country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Main Exporting Country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124915"/>
                  </a:ext>
                </a:extLst>
              </a:tr>
              <a:tr h="5533323">
                <a:tc>
                  <a:txBody>
                    <a:bodyPr/>
                    <a:lstStyle/>
                    <a:p>
                      <a:pPr marL="0" marR="0" algn="just">
                        <a:lnSpc>
                          <a:spcPct val="115000"/>
                        </a:lnSpc>
                        <a:spcBef>
                          <a:spcPts val="0"/>
                        </a:spcBef>
                        <a:spcAft>
                          <a:spcPts val="0"/>
                        </a:spcAft>
                      </a:pPr>
                      <a:r>
                        <a:rPr lang="en-US" sz="1200" dirty="0">
                          <a:effectLst/>
                        </a:rPr>
                        <a:t>acetone</a:t>
                      </a:r>
                      <a:endParaRPr lang="en-US" sz="1100" dirty="0">
                        <a:effectLst/>
                      </a:endParaRPr>
                    </a:p>
                    <a:p>
                      <a:pPr marL="0" marR="0" algn="just">
                        <a:lnSpc>
                          <a:spcPct val="115000"/>
                        </a:lnSpc>
                        <a:spcBef>
                          <a:spcPts val="0"/>
                        </a:spcBef>
                        <a:spcAft>
                          <a:spcPts val="0"/>
                        </a:spcAft>
                      </a:pPr>
                      <a:r>
                        <a:rPr lang="en-US" sz="1200" dirty="0">
                          <a:effectLst/>
                        </a:rPr>
                        <a:t>acetic acid</a:t>
                      </a:r>
                      <a:endParaRPr lang="en-US" sz="1100" dirty="0">
                        <a:effectLst/>
                      </a:endParaRPr>
                    </a:p>
                    <a:p>
                      <a:pPr marL="0" marR="0" algn="just">
                        <a:lnSpc>
                          <a:spcPct val="115000"/>
                        </a:lnSpc>
                        <a:spcBef>
                          <a:spcPts val="0"/>
                        </a:spcBef>
                        <a:spcAft>
                          <a:spcPts val="0"/>
                        </a:spcAft>
                      </a:pPr>
                      <a:r>
                        <a:rPr lang="en-US" sz="1200" dirty="0">
                          <a:effectLst/>
                        </a:rPr>
                        <a:t>acetic anhydride</a:t>
                      </a:r>
                      <a:endParaRPr lang="en-US" sz="1100" dirty="0">
                        <a:effectLst/>
                      </a:endParaRPr>
                    </a:p>
                    <a:p>
                      <a:pPr marL="0" marR="0" algn="just">
                        <a:lnSpc>
                          <a:spcPct val="115000"/>
                        </a:lnSpc>
                        <a:spcBef>
                          <a:spcPts val="0"/>
                        </a:spcBef>
                        <a:spcAft>
                          <a:spcPts val="0"/>
                        </a:spcAft>
                      </a:pPr>
                      <a:r>
                        <a:rPr lang="en-US" sz="1200" dirty="0">
                          <a:effectLst/>
                        </a:rPr>
                        <a:t>4-acetoxy-3-methoxybenzaldehyde</a:t>
                      </a:r>
                      <a:endParaRPr lang="en-US" sz="1100" dirty="0">
                        <a:effectLst/>
                      </a:endParaRPr>
                    </a:p>
                    <a:p>
                      <a:pPr marL="0" marR="0" algn="just">
                        <a:lnSpc>
                          <a:spcPct val="115000"/>
                        </a:lnSpc>
                        <a:spcBef>
                          <a:spcPts val="0"/>
                        </a:spcBef>
                        <a:spcAft>
                          <a:spcPts val="0"/>
                        </a:spcAft>
                      </a:pPr>
                      <a:r>
                        <a:rPr lang="en-US" sz="1200" dirty="0">
                          <a:effectLst/>
                        </a:rPr>
                        <a:t>acetylferrocene</a:t>
                      </a:r>
                      <a:endParaRPr lang="en-US" sz="1100" dirty="0">
                        <a:effectLst/>
                      </a:endParaRPr>
                    </a:p>
                    <a:p>
                      <a:pPr marL="0" marR="0" algn="just">
                        <a:lnSpc>
                          <a:spcPct val="115000"/>
                        </a:lnSpc>
                        <a:spcBef>
                          <a:spcPts val="0"/>
                        </a:spcBef>
                        <a:spcAft>
                          <a:spcPts val="0"/>
                        </a:spcAft>
                      </a:pPr>
                      <a:r>
                        <a:rPr lang="en-US" sz="1200" dirty="0">
                          <a:effectLst/>
                        </a:rPr>
                        <a:t>activated charcoal</a:t>
                      </a:r>
                      <a:endParaRPr lang="en-US" sz="1100" dirty="0">
                        <a:effectLst/>
                      </a:endParaRPr>
                    </a:p>
                    <a:p>
                      <a:pPr marL="0" marR="0" algn="just">
                        <a:lnSpc>
                          <a:spcPct val="115000"/>
                        </a:lnSpc>
                        <a:spcBef>
                          <a:spcPts val="0"/>
                        </a:spcBef>
                        <a:spcAft>
                          <a:spcPts val="0"/>
                        </a:spcAft>
                      </a:pPr>
                      <a:r>
                        <a:rPr lang="en-US" sz="1200" dirty="0">
                          <a:effectLst/>
                        </a:rPr>
                        <a:t>adipoyl chloride </a:t>
                      </a:r>
                      <a:endParaRPr lang="en-US" sz="1100" dirty="0">
                        <a:effectLst/>
                      </a:endParaRPr>
                    </a:p>
                    <a:p>
                      <a:pPr marL="0" marR="0" algn="just">
                        <a:lnSpc>
                          <a:spcPct val="115000"/>
                        </a:lnSpc>
                        <a:spcBef>
                          <a:spcPts val="0"/>
                        </a:spcBef>
                        <a:spcAft>
                          <a:spcPts val="0"/>
                        </a:spcAft>
                      </a:pPr>
                      <a:r>
                        <a:rPr lang="en-US" sz="1200" dirty="0">
                          <a:effectLst/>
                        </a:rPr>
                        <a:t>p-anisaldehyde</a:t>
                      </a:r>
                      <a:endParaRPr lang="en-US" sz="1100" dirty="0">
                        <a:effectLst/>
                      </a:endParaRPr>
                    </a:p>
                    <a:p>
                      <a:pPr marL="0" marR="0" algn="just">
                        <a:lnSpc>
                          <a:spcPct val="115000"/>
                        </a:lnSpc>
                        <a:spcBef>
                          <a:spcPts val="0"/>
                        </a:spcBef>
                        <a:spcAft>
                          <a:spcPts val="0"/>
                        </a:spcAft>
                      </a:pPr>
                      <a:r>
                        <a:rPr lang="en-US" sz="1200" dirty="0">
                          <a:effectLst/>
                        </a:rPr>
                        <a:t>p-anisic acid</a:t>
                      </a:r>
                      <a:endParaRPr lang="en-US" sz="1100" dirty="0">
                        <a:effectLst/>
                      </a:endParaRPr>
                    </a:p>
                    <a:p>
                      <a:pPr marL="0" marR="0" algn="just">
                        <a:lnSpc>
                          <a:spcPct val="115000"/>
                        </a:lnSpc>
                        <a:spcBef>
                          <a:spcPts val="0"/>
                        </a:spcBef>
                        <a:spcAft>
                          <a:spcPts val="0"/>
                        </a:spcAft>
                      </a:pPr>
                      <a:r>
                        <a:rPr lang="en-US" sz="1200" dirty="0">
                          <a:effectLst/>
                        </a:rPr>
                        <a:t>p-</a:t>
                      </a:r>
                      <a:r>
                        <a:rPr lang="en-US" sz="1200" dirty="0" err="1">
                          <a:effectLst/>
                        </a:rPr>
                        <a:t>anisyl</a:t>
                      </a:r>
                      <a:r>
                        <a:rPr lang="en-US" sz="1200" dirty="0">
                          <a:effectLst/>
                        </a:rPr>
                        <a:t> alcohol</a:t>
                      </a:r>
                      <a:endParaRPr lang="en-US" sz="1100" dirty="0">
                        <a:effectLst/>
                      </a:endParaRPr>
                    </a:p>
                    <a:p>
                      <a:pPr marL="0" marR="0" algn="just">
                        <a:lnSpc>
                          <a:spcPct val="115000"/>
                        </a:lnSpc>
                        <a:spcBef>
                          <a:spcPts val="0"/>
                        </a:spcBef>
                        <a:spcAft>
                          <a:spcPts val="0"/>
                        </a:spcAft>
                      </a:pPr>
                      <a:r>
                        <a:rPr lang="en-US" sz="1200" dirty="0">
                          <a:effectLst/>
                        </a:rPr>
                        <a:t>anthracene</a:t>
                      </a:r>
                      <a:endParaRPr lang="en-US" sz="1100" dirty="0">
                        <a:effectLst/>
                      </a:endParaRPr>
                    </a:p>
                    <a:p>
                      <a:pPr marL="0" marR="0" algn="just">
                        <a:lnSpc>
                          <a:spcPct val="115000"/>
                        </a:lnSpc>
                        <a:spcBef>
                          <a:spcPts val="0"/>
                        </a:spcBef>
                        <a:spcAft>
                          <a:spcPts val="0"/>
                        </a:spcAft>
                      </a:pPr>
                      <a:r>
                        <a:rPr lang="en-US" sz="1200" dirty="0">
                          <a:effectLst/>
                        </a:rPr>
                        <a:t>9-anthraldehyde</a:t>
                      </a:r>
                      <a:endParaRPr lang="en-US" sz="1100" dirty="0">
                        <a:effectLst/>
                      </a:endParaRPr>
                    </a:p>
                    <a:p>
                      <a:pPr marL="0" marR="0" algn="just">
                        <a:lnSpc>
                          <a:spcPct val="115000"/>
                        </a:lnSpc>
                        <a:spcBef>
                          <a:spcPts val="0"/>
                        </a:spcBef>
                        <a:spcAft>
                          <a:spcPts val="0"/>
                        </a:spcAft>
                      </a:pPr>
                      <a:r>
                        <a:rPr lang="en-US" sz="1200" dirty="0">
                          <a:effectLst/>
                        </a:rPr>
                        <a:t>benzaldehyde</a:t>
                      </a:r>
                      <a:endParaRPr lang="en-US" sz="1100" dirty="0">
                        <a:effectLst/>
                      </a:endParaRPr>
                    </a:p>
                    <a:p>
                      <a:pPr marL="0" marR="0" algn="just">
                        <a:lnSpc>
                          <a:spcPct val="115000"/>
                        </a:lnSpc>
                        <a:spcBef>
                          <a:spcPts val="0"/>
                        </a:spcBef>
                        <a:spcAft>
                          <a:spcPts val="0"/>
                        </a:spcAft>
                      </a:pPr>
                      <a:r>
                        <a:rPr lang="en-US" sz="1200" dirty="0">
                          <a:effectLst/>
                        </a:rPr>
                        <a:t>benzocaine</a:t>
                      </a:r>
                      <a:endParaRPr lang="en-US" sz="1100" dirty="0">
                        <a:effectLst/>
                      </a:endParaRPr>
                    </a:p>
                    <a:p>
                      <a:pPr marL="0" marR="0" algn="just">
                        <a:lnSpc>
                          <a:spcPct val="115000"/>
                        </a:lnSpc>
                        <a:spcBef>
                          <a:spcPts val="0"/>
                        </a:spcBef>
                        <a:spcAft>
                          <a:spcPts val="0"/>
                        </a:spcAft>
                      </a:pPr>
                      <a:r>
                        <a:rPr lang="en-US" sz="1200" dirty="0">
                          <a:effectLst/>
                        </a:rPr>
                        <a:t>bleach</a:t>
                      </a:r>
                      <a:endParaRPr lang="en-US" sz="1100" dirty="0">
                        <a:effectLst/>
                      </a:endParaRPr>
                    </a:p>
                    <a:p>
                      <a:pPr marL="0" marR="0" algn="just">
                        <a:lnSpc>
                          <a:spcPct val="115000"/>
                        </a:lnSpc>
                        <a:spcBef>
                          <a:spcPts val="0"/>
                        </a:spcBef>
                        <a:spcAft>
                          <a:spcPts val="0"/>
                        </a:spcAft>
                      </a:pPr>
                      <a:r>
                        <a:rPr lang="en-US" sz="1200" dirty="0">
                          <a:effectLst/>
                        </a:rPr>
                        <a:t>brine</a:t>
                      </a:r>
                      <a:endParaRPr lang="en-US" sz="1100" dirty="0">
                        <a:effectLst/>
                      </a:endParaRPr>
                    </a:p>
                    <a:p>
                      <a:pPr marL="0" marR="0" algn="just">
                        <a:lnSpc>
                          <a:spcPct val="115000"/>
                        </a:lnSpc>
                        <a:spcBef>
                          <a:spcPts val="0"/>
                        </a:spcBef>
                        <a:spcAft>
                          <a:spcPts val="0"/>
                        </a:spcAft>
                      </a:pPr>
                      <a:r>
                        <a:rPr lang="en-US" sz="1200" dirty="0">
                          <a:effectLst/>
                        </a:rPr>
                        <a:t>bromocresol green, water</a:t>
                      </a:r>
                      <a:endParaRPr lang="en-US" sz="1100" dirty="0">
                        <a:effectLst/>
                      </a:endParaRPr>
                    </a:p>
                    <a:p>
                      <a:pPr marL="0" marR="0" algn="just">
                        <a:lnSpc>
                          <a:spcPct val="115000"/>
                        </a:lnSpc>
                        <a:spcBef>
                          <a:spcPts val="0"/>
                        </a:spcBef>
                        <a:spcAft>
                          <a:spcPts val="0"/>
                        </a:spcAft>
                      </a:pPr>
                      <a:r>
                        <a:rPr lang="en-US" sz="1200" dirty="0">
                          <a:effectLst/>
                        </a:rPr>
                        <a:t>bromoethane</a:t>
                      </a:r>
                      <a:endParaRPr lang="en-US" sz="1100" dirty="0">
                        <a:effectLst/>
                      </a:endParaRPr>
                    </a:p>
                    <a:p>
                      <a:pPr marL="0" marR="0">
                        <a:lnSpc>
                          <a:spcPct val="115000"/>
                        </a:lnSpc>
                        <a:spcBef>
                          <a:spcPts val="0"/>
                        </a:spcBef>
                        <a:spcAft>
                          <a:spcPts val="0"/>
                        </a:spcAft>
                      </a:pPr>
                      <a:r>
                        <a:rPr lang="en-US" sz="1200" dirty="0">
                          <a:effectLst/>
                        </a:rPr>
                        <a:t>calcium methoxide</a:t>
                      </a:r>
                      <a:br>
                        <a:rPr lang="en-US" sz="1200" dirty="0">
                          <a:effectLst/>
                        </a:rPr>
                      </a:br>
                      <a:r>
                        <a:rPr lang="en-US" sz="1200" dirty="0" err="1">
                          <a:effectLst/>
                        </a:rPr>
                        <a:t>ε</a:t>
                      </a:r>
                      <a:r>
                        <a:rPr lang="en-US" sz="1200" dirty="0">
                          <a:effectLst/>
                        </a:rPr>
                        <a:t>-caprolactone</a:t>
                      </a:r>
                      <a:endParaRPr lang="en-US" sz="1100" dirty="0">
                        <a:effectLst/>
                      </a:endParaRPr>
                    </a:p>
                    <a:p>
                      <a:pPr marL="0" marR="0">
                        <a:lnSpc>
                          <a:spcPct val="115000"/>
                        </a:lnSpc>
                        <a:spcBef>
                          <a:spcPts val="0"/>
                        </a:spcBef>
                        <a:spcAft>
                          <a:spcPts val="0"/>
                        </a:spcAft>
                      </a:pPr>
                      <a:r>
                        <a:rPr lang="en-US" sz="1200" dirty="0" err="1">
                          <a:effectLst/>
                        </a:rPr>
                        <a:t>carbethoxymethylene</a:t>
                      </a:r>
                      <a:r>
                        <a:rPr lang="en-US" sz="1200" dirty="0">
                          <a:effectLst/>
                        </a:rPr>
                        <a:t> </a:t>
                      </a:r>
                      <a:endParaRPr lang="en-US" sz="1100" dirty="0">
                        <a:effectLst/>
                      </a:endParaRPr>
                    </a:p>
                    <a:p>
                      <a:pPr marL="0" marR="0">
                        <a:lnSpc>
                          <a:spcPct val="115000"/>
                        </a:lnSpc>
                        <a:spcBef>
                          <a:spcPts val="0"/>
                        </a:spcBef>
                        <a:spcAft>
                          <a:spcPts val="0"/>
                        </a:spcAft>
                      </a:pPr>
                      <a:r>
                        <a:rPr lang="en-US" sz="1200" dirty="0" err="1">
                          <a:effectLst/>
                        </a:rPr>
                        <a:t>triphenylphosphorane</a:t>
                      </a:r>
                      <a:endParaRPr lang="en-US" sz="1100" dirty="0">
                        <a:effectLst/>
                      </a:endParaRPr>
                    </a:p>
                    <a:p>
                      <a:pPr marL="0" marR="0">
                        <a:lnSpc>
                          <a:spcPct val="115000"/>
                        </a:lnSpc>
                        <a:spcBef>
                          <a:spcPts val="0"/>
                        </a:spcBef>
                        <a:spcAft>
                          <a:spcPts val="0"/>
                        </a:spcAft>
                      </a:pPr>
                      <a:r>
                        <a:rPr lang="en-US" sz="1200" dirty="0">
                          <a:effectLst/>
                        </a:rPr>
                        <a:t>β-cyclodextrin</a:t>
                      </a:r>
                      <a:endParaRPr lang="en-US" sz="1100" dirty="0">
                        <a:effectLst/>
                      </a:endParaRPr>
                    </a:p>
                    <a:p>
                      <a:pPr marL="0" marR="0">
                        <a:lnSpc>
                          <a:spcPct val="115000"/>
                        </a:lnSpc>
                        <a:spcBef>
                          <a:spcPts val="0"/>
                        </a:spcBef>
                        <a:spcAft>
                          <a:spcPts val="0"/>
                        </a:spcAft>
                      </a:pPr>
                      <a:r>
                        <a:rPr lang="en-US" sz="1200" dirty="0">
                          <a:effectLst/>
                        </a:rPr>
                        <a:t>deionized water</a:t>
                      </a:r>
                      <a:endParaRPr lang="en-US" sz="1100" dirty="0">
                        <a:effectLst/>
                      </a:endParaRPr>
                    </a:p>
                    <a:p>
                      <a:pPr marL="0" marR="0">
                        <a:lnSpc>
                          <a:spcPct val="115000"/>
                        </a:lnSpc>
                        <a:spcBef>
                          <a:spcPts val="0"/>
                        </a:spcBef>
                        <a:spcAft>
                          <a:spcPts val="0"/>
                        </a:spcAft>
                      </a:pPr>
                      <a:r>
                        <a:rPr lang="en-US" sz="1200" dirty="0">
                          <a:effectLst/>
                        </a:rPr>
                        <a:t>diethyl 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Spain</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Netherlands</a:t>
                      </a:r>
                      <a:endParaRPr lang="en-US" sz="1100" dirty="0">
                        <a:effectLst/>
                      </a:endParaRPr>
                    </a:p>
                    <a:p>
                      <a:pPr marL="0" marR="0">
                        <a:lnSpc>
                          <a:spcPct val="115000"/>
                        </a:lnSpc>
                        <a:spcBef>
                          <a:spcPts val="0"/>
                        </a:spcBef>
                        <a:spcAft>
                          <a:spcPts val="0"/>
                        </a:spcAft>
                      </a:pPr>
                      <a:r>
                        <a:rPr lang="en-US" sz="1200" dirty="0">
                          <a:effectLst/>
                        </a:rPr>
                        <a:t>India</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Belgium</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China</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Belgium</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China</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Great Britain</a:t>
                      </a:r>
                      <a:endParaRPr lang="en-US" sz="1100" dirty="0">
                        <a:effectLst/>
                      </a:endParaRPr>
                    </a:p>
                    <a:p>
                      <a:pPr marL="0" marR="0">
                        <a:lnSpc>
                          <a:spcPct val="115000"/>
                        </a:lnSpc>
                        <a:spcBef>
                          <a:spcPts val="0"/>
                        </a:spcBef>
                        <a:spcAft>
                          <a:spcPts val="0"/>
                        </a:spcAft>
                      </a:pPr>
                      <a:r>
                        <a:rPr lang="en-US" sz="1200" dirty="0">
                          <a:effectLst/>
                        </a:rPr>
                        <a:t>China</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Germany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India</a:t>
                      </a:r>
                      <a:r>
                        <a:rPr lang="en-US" sz="1100" baseline="30000" dirty="0">
                          <a:effectLst/>
                        </a:rPr>
                        <a:t>1</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India</a:t>
                      </a:r>
                      <a:r>
                        <a:rPr lang="en-US" sz="1100" baseline="30000" dirty="0">
                          <a:effectLst/>
                        </a:rPr>
                        <a:t>2</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Netherlands</a:t>
                      </a:r>
                      <a:r>
                        <a:rPr lang="en-US" sz="1200" baseline="30000" dirty="0">
                          <a:effectLst/>
                        </a:rPr>
                        <a:t>3</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 </a:t>
                      </a:r>
                      <a:endParaRPr lang="en-US" sz="1100" dirty="0">
                        <a:effectLst/>
                      </a:endParaRPr>
                    </a:p>
                    <a:p>
                      <a:pPr marL="0" marR="0" algn="just">
                        <a:lnSpc>
                          <a:spcPct val="115000"/>
                        </a:lnSpc>
                        <a:spcBef>
                          <a:spcPts val="0"/>
                        </a:spcBef>
                        <a:spcAft>
                          <a:spcPts val="0"/>
                        </a:spcAft>
                      </a:pPr>
                      <a:r>
                        <a:rPr lang="en-US" sz="1200" dirty="0">
                          <a:effectLst/>
                        </a:rPr>
                        <a:t>India</a:t>
                      </a:r>
                      <a:r>
                        <a:rPr lang="en-US" sz="1100" baseline="30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278505"/>
                  </a:ext>
                </a:extLst>
              </a:tr>
              <a:tr h="5546365">
                <a:tc>
                  <a:txBody>
                    <a:bodyPr/>
                    <a:lstStyle/>
                    <a:p>
                      <a:pPr marL="0" marR="0" algn="just">
                        <a:lnSpc>
                          <a:spcPct val="115000"/>
                        </a:lnSpc>
                        <a:spcBef>
                          <a:spcPts val="0"/>
                        </a:spcBef>
                        <a:spcAft>
                          <a:spcPts val="0"/>
                        </a:spcAft>
                      </a:pPr>
                      <a:r>
                        <a:rPr lang="en-US" sz="1200">
                          <a:effectLst/>
                        </a:rPr>
                        <a:t>DNP stain</a:t>
                      </a:r>
                      <a:endParaRPr lang="en-US" sz="1100">
                        <a:effectLst/>
                      </a:endParaRPr>
                    </a:p>
                    <a:p>
                      <a:pPr marL="0" marR="0" algn="just">
                        <a:lnSpc>
                          <a:spcPct val="115000"/>
                        </a:lnSpc>
                        <a:spcBef>
                          <a:spcPts val="0"/>
                        </a:spcBef>
                        <a:spcAft>
                          <a:spcPts val="0"/>
                        </a:spcAft>
                      </a:pPr>
                      <a:r>
                        <a:rPr lang="en-US" sz="1200">
                          <a:effectLst/>
                        </a:rPr>
                        <a:t>ethanol</a:t>
                      </a:r>
                      <a:endParaRPr lang="en-US" sz="1100">
                        <a:effectLst/>
                      </a:endParaRPr>
                    </a:p>
                    <a:p>
                      <a:pPr marL="0" marR="0" algn="just">
                        <a:lnSpc>
                          <a:spcPct val="115000"/>
                        </a:lnSpc>
                        <a:spcBef>
                          <a:spcPts val="0"/>
                        </a:spcBef>
                        <a:spcAft>
                          <a:spcPts val="0"/>
                        </a:spcAft>
                      </a:pPr>
                      <a:r>
                        <a:rPr lang="en-US" sz="1200">
                          <a:effectLst/>
                        </a:rPr>
                        <a:t>ethyl acetate</a:t>
                      </a:r>
                      <a:endParaRPr lang="en-US" sz="1100">
                        <a:effectLst/>
                      </a:endParaRPr>
                    </a:p>
                    <a:p>
                      <a:pPr marL="0" marR="0" algn="just">
                        <a:lnSpc>
                          <a:spcPct val="115000"/>
                        </a:lnSpc>
                        <a:spcBef>
                          <a:spcPts val="0"/>
                        </a:spcBef>
                        <a:spcAft>
                          <a:spcPts val="0"/>
                        </a:spcAft>
                      </a:pPr>
                      <a:r>
                        <a:rPr lang="en-US" sz="1200">
                          <a:effectLst/>
                        </a:rPr>
                        <a:t>ferrocene</a:t>
                      </a:r>
                      <a:endParaRPr lang="en-US" sz="1100">
                        <a:effectLst/>
                      </a:endParaRPr>
                    </a:p>
                    <a:p>
                      <a:pPr marL="0" marR="0" algn="just">
                        <a:lnSpc>
                          <a:spcPct val="115000"/>
                        </a:lnSpc>
                        <a:spcBef>
                          <a:spcPts val="0"/>
                        </a:spcBef>
                        <a:spcAft>
                          <a:spcPts val="0"/>
                        </a:spcAft>
                      </a:pPr>
                      <a:r>
                        <a:rPr lang="en-US" sz="1200">
                          <a:effectLst/>
                        </a:rPr>
                        <a:t>glycerol</a:t>
                      </a:r>
                      <a:endParaRPr lang="en-US" sz="1100">
                        <a:effectLst/>
                      </a:endParaRPr>
                    </a:p>
                    <a:p>
                      <a:pPr marL="0" marR="0" algn="just">
                        <a:lnSpc>
                          <a:spcPct val="115000"/>
                        </a:lnSpc>
                        <a:spcBef>
                          <a:spcPts val="0"/>
                        </a:spcBef>
                        <a:spcAft>
                          <a:spcPts val="0"/>
                        </a:spcAft>
                      </a:pPr>
                      <a:r>
                        <a:rPr lang="en-US" sz="1200">
                          <a:effectLst/>
                        </a:rPr>
                        <a:t>hexane</a:t>
                      </a:r>
                      <a:endParaRPr lang="en-US" sz="1100">
                        <a:effectLst/>
                      </a:endParaRPr>
                    </a:p>
                    <a:p>
                      <a:pPr marL="0" marR="0" algn="just">
                        <a:lnSpc>
                          <a:spcPct val="115000"/>
                        </a:lnSpc>
                        <a:spcBef>
                          <a:spcPts val="0"/>
                        </a:spcBef>
                        <a:spcAft>
                          <a:spcPts val="0"/>
                        </a:spcAft>
                      </a:pPr>
                      <a:r>
                        <a:rPr lang="en-US" sz="1200">
                          <a:effectLst/>
                        </a:rPr>
                        <a:t>1,6-hexanediamine</a:t>
                      </a:r>
                      <a:endParaRPr lang="en-US" sz="1100">
                        <a:effectLst/>
                      </a:endParaRPr>
                    </a:p>
                    <a:p>
                      <a:pPr marL="0" marR="0" algn="just">
                        <a:lnSpc>
                          <a:spcPct val="115000"/>
                        </a:lnSpc>
                        <a:spcBef>
                          <a:spcPts val="0"/>
                        </a:spcBef>
                        <a:spcAft>
                          <a:spcPts val="0"/>
                        </a:spcAft>
                      </a:pPr>
                      <a:r>
                        <a:rPr lang="en-US" sz="1200">
                          <a:effectLst/>
                        </a:rPr>
                        <a:t>hydrochloric acid (2N)</a:t>
                      </a:r>
                      <a:endParaRPr lang="en-US" sz="1100">
                        <a:effectLst/>
                      </a:endParaRPr>
                    </a:p>
                    <a:p>
                      <a:pPr marL="0" marR="0" algn="just">
                        <a:lnSpc>
                          <a:spcPct val="115000"/>
                        </a:lnSpc>
                        <a:spcBef>
                          <a:spcPts val="0"/>
                        </a:spcBef>
                        <a:spcAft>
                          <a:spcPts val="0"/>
                        </a:spcAft>
                      </a:pPr>
                      <a:r>
                        <a:rPr lang="en-US" sz="1200">
                          <a:effectLst/>
                        </a:rPr>
                        <a:t>magnesium sulfate, anhydrous</a:t>
                      </a:r>
                      <a:endParaRPr lang="en-US" sz="1100">
                        <a:effectLst/>
                      </a:endParaRPr>
                    </a:p>
                    <a:p>
                      <a:pPr marL="0" marR="0" algn="just">
                        <a:lnSpc>
                          <a:spcPct val="115000"/>
                        </a:lnSpc>
                        <a:spcBef>
                          <a:spcPts val="0"/>
                        </a:spcBef>
                        <a:spcAft>
                          <a:spcPts val="0"/>
                        </a:spcAft>
                      </a:pPr>
                      <a:r>
                        <a:rPr lang="en-US" sz="1200">
                          <a:effectLst/>
                        </a:rPr>
                        <a:t>magnesium turnings</a:t>
                      </a:r>
                      <a:endParaRPr lang="en-US" sz="1100">
                        <a:effectLst/>
                      </a:endParaRPr>
                    </a:p>
                    <a:p>
                      <a:pPr marL="0" marR="0" algn="just">
                        <a:lnSpc>
                          <a:spcPct val="115000"/>
                        </a:lnSpc>
                        <a:spcBef>
                          <a:spcPts val="0"/>
                        </a:spcBef>
                        <a:spcAft>
                          <a:spcPts val="0"/>
                        </a:spcAft>
                      </a:pPr>
                      <a:r>
                        <a:rPr lang="en-US" sz="1200">
                          <a:effectLst/>
                        </a:rPr>
                        <a:t>maleic anhydride</a:t>
                      </a:r>
                      <a:endParaRPr lang="en-US" sz="1100">
                        <a:effectLst/>
                      </a:endParaRPr>
                    </a:p>
                    <a:p>
                      <a:pPr marL="0" marR="0" algn="just">
                        <a:lnSpc>
                          <a:spcPct val="115000"/>
                        </a:lnSpc>
                        <a:spcBef>
                          <a:spcPts val="0"/>
                        </a:spcBef>
                        <a:spcAft>
                          <a:spcPts val="0"/>
                        </a:spcAft>
                      </a:pPr>
                      <a:r>
                        <a:rPr lang="en-US" sz="1200">
                          <a:effectLst/>
                        </a:rPr>
                        <a:t>methanol</a:t>
                      </a:r>
                      <a:endParaRPr lang="en-US" sz="1100">
                        <a:effectLst/>
                      </a:endParaRPr>
                    </a:p>
                    <a:p>
                      <a:pPr marL="0" marR="0" algn="just">
                        <a:lnSpc>
                          <a:spcPct val="115000"/>
                        </a:lnSpc>
                        <a:spcBef>
                          <a:spcPts val="0"/>
                        </a:spcBef>
                        <a:spcAft>
                          <a:spcPts val="0"/>
                        </a:spcAft>
                      </a:pPr>
                      <a:r>
                        <a:rPr lang="en-US" sz="1200">
                          <a:effectLst/>
                        </a:rPr>
                        <a:t>methyl orange</a:t>
                      </a:r>
                      <a:endParaRPr lang="en-US" sz="1100">
                        <a:effectLst/>
                      </a:endParaRPr>
                    </a:p>
                    <a:p>
                      <a:pPr marL="0" marR="0" algn="just">
                        <a:lnSpc>
                          <a:spcPct val="115000"/>
                        </a:lnSpc>
                        <a:spcBef>
                          <a:spcPts val="0"/>
                        </a:spcBef>
                        <a:spcAft>
                          <a:spcPts val="0"/>
                        </a:spcAft>
                      </a:pPr>
                      <a:r>
                        <a:rPr lang="en-US" sz="1200">
                          <a:effectLst/>
                        </a:rPr>
                        <a:t>naphthacene</a:t>
                      </a:r>
                      <a:endParaRPr lang="en-US" sz="1100">
                        <a:effectLst/>
                      </a:endParaRPr>
                    </a:p>
                    <a:p>
                      <a:pPr marL="0" marR="0" algn="just">
                        <a:lnSpc>
                          <a:spcPct val="115000"/>
                        </a:lnSpc>
                        <a:spcBef>
                          <a:spcPts val="0"/>
                        </a:spcBef>
                        <a:spcAft>
                          <a:spcPts val="0"/>
                        </a:spcAft>
                      </a:pPr>
                      <a:r>
                        <a:rPr lang="en-US" sz="1200">
                          <a:effectLst/>
                        </a:rPr>
                        <a:t>petroleum ether</a:t>
                      </a:r>
                      <a:endParaRPr lang="en-US" sz="1100">
                        <a:effectLst/>
                      </a:endParaRPr>
                    </a:p>
                    <a:p>
                      <a:pPr marL="0" marR="0" algn="just">
                        <a:lnSpc>
                          <a:spcPct val="115000"/>
                        </a:lnSpc>
                        <a:spcBef>
                          <a:spcPts val="0"/>
                        </a:spcBef>
                        <a:spcAft>
                          <a:spcPts val="0"/>
                        </a:spcAft>
                      </a:pPr>
                      <a:r>
                        <a:rPr lang="en-US" sz="1200">
                          <a:effectLst/>
                        </a:rPr>
                        <a:t>phenolphthalein</a:t>
                      </a:r>
                      <a:endParaRPr lang="en-US" sz="1100">
                        <a:effectLst/>
                      </a:endParaRPr>
                    </a:p>
                    <a:p>
                      <a:pPr marL="0" marR="0" algn="just">
                        <a:lnSpc>
                          <a:spcPct val="115000"/>
                        </a:lnSpc>
                        <a:spcBef>
                          <a:spcPts val="0"/>
                        </a:spcBef>
                        <a:spcAft>
                          <a:spcPts val="0"/>
                        </a:spcAft>
                      </a:pPr>
                      <a:r>
                        <a:rPr lang="en-US" sz="1200">
                          <a:effectLst/>
                        </a:rPr>
                        <a:t>phthalic anhydride</a:t>
                      </a:r>
                      <a:endParaRPr lang="en-US" sz="1100">
                        <a:effectLst/>
                      </a:endParaRPr>
                    </a:p>
                    <a:p>
                      <a:pPr marL="0" marR="0" algn="just">
                        <a:lnSpc>
                          <a:spcPct val="115000"/>
                        </a:lnSpc>
                        <a:spcBef>
                          <a:spcPts val="0"/>
                        </a:spcBef>
                        <a:spcAft>
                          <a:spcPts val="0"/>
                        </a:spcAft>
                      </a:pPr>
                      <a:r>
                        <a:rPr lang="en-US" sz="1200">
                          <a:effectLst/>
                        </a:rPr>
                        <a:t>sand, white quartz</a:t>
                      </a:r>
                      <a:endParaRPr lang="en-US" sz="1100">
                        <a:effectLst/>
                      </a:endParaRPr>
                    </a:p>
                    <a:p>
                      <a:pPr marL="0" marR="0" algn="just">
                        <a:lnSpc>
                          <a:spcPct val="115000"/>
                        </a:lnSpc>
                        <a:spcBef>
                          <a:spcPts val="0"/>
                        </a:spcBef>
                        <a:spcAft>
                          <a:spcPts val="0"/>
                        </a:spcAft>
                      </a:pPr>
                      <a:r>
                        <a:rPr lang="en-US" sz="1200">
                          <a:effectLst/>
                        </a:rPr>
                        <a:t>silica gel</a:t>
                      </a:r>
                      <a:endParaRPr lang="en-US" sz="1100">
                        <a:effectLst/>
                      </a:endParaRPr>
                    </a:p>
                    <a:p>
                      <a:pPr marL="0" marR="0" algn="just">
                        <a:lnSpc>
                          <a:spcPct val="115000"/>
                        </a:lnSpc>
                        <a:spcBef>
                          <a:spcPts val="0"/>
                        </a:spcBef>
                        <a:spcAft>
                          <a:spcPts val="0"/>
                        </a:spcAft>
                      </a:pPr>
                      <a:r>
                        <a:rPr lang="en-US" sz="1200">
                          <a:effectLst/>
                        </a:rPr>
                        <a:t>sodium acetate</a:t>
                      </a:r>
                      <a:endParaRPr lang="en-US" sz="1100">
                        <a:effectLst/>
                      </a:endParaRPr>
                    </a:p>
                    <a:p>
                      <a:pPr marL="0" marR="0" algn="just">
                        <a:lnSpc>
                          <a:spcPct val="115000"/>
                        </a:lnSpc>
                        <a:spcBef>
                          <a:spcPts val="0"/>
                        </a:spcBef>
                        <a:spcAft>
                          <a:spcPts val="0"/>
                        </a:spcAft>
                      </a:pPr>
                      <a:r>
                        <a:rPr lang="en-US" sz="1200">
                          <a:effectLst/>
                        </a:rPr>
                        <a:t>sodium bicarbonate</a:t>
                      </a:r>
                      <a:endParaRPr lang="en-US" sz="1100">
                        <a:effectLst/>
                      </a:endParaRPr>
                    </a:p>
                    <a:p>
                      <a:pPr marL="0" marR="0" algn="just">
                        <a:lnSpc>
                          <a:spcPct val="115000"/>
                        </a:lnSpc>
                        <a:spcBef>
                          <a:spcPts val="0"/>
                        </a:spcBef>
                        <a:spcAft>
                          <a:spcPts val="0"/>
                        </a:spcAft>
                      </a:pPr>
                      <a:r>
                        <a:rPr lang="en-US" sz="1200">
                          <a:effectLst/>
                        </a:rPr>
                        <a:t>sodium borohydride</a:t>
                      </a:r>
                      <a:endParaRPr lang="en-US" sz="1100">
                        <a:effectLst/>
                      </a:endParaRPr>
                    </a:p>
                    <a:p>
                      <a:pPr marL="0" marR="0" algn="just">
                        <a:lnSpc>
                          <a:spcPct val="115000"/>
                        </a:lnSpc>
                        <a:spcBef>
                          <a:spcPts val="0"/>
                        </a:spcBef>
                        <a:spcAft>
                          <a:spcPts val="0"/>
                        </a:spcAft>
                      </a:pPr>
                      <a:r>
                        <a:rPr lang="en-US" sz="1200">
                          <a:effectLst/>
                        </a:rPr>
                        <a:t>sodium hydroxide</a:t>
                      </a:r>
                      <a:endParaRPr lang="en-US" sz="1100">
                        <a:effectLst/>
                      </a:endParaRPr>
                    </a:p>
                    <a:p>
                      <a:pPr marL="0" marR="0" algn="just">
                        <a:lnSpc>
                          <a:spcPct val="115000"/>
                        </a:lnSpc>
                        <a:spcBef>
                          <a:spcPts val="0"/>
                        </a:spcBef>
                        <a:spcAft>
                          <a:spcPts val="0"/>
                        </a:spcAft>
                      </a:pPr>
                      <a:r>
                        <a:rPr lang="en-US" sz="1200">
                          <a:effectLst/>
                        </a:rPr>
                        <a:t>TEMPO</a:t>
                      </a:r>
                      <a:endParaRPr lang="en-US" sz="1100">
                        <a:effectLst/>
                      </a:endParaRPr>
                    </a:p>
                    <a:p>
                      <a:pPr marL="0" marR="0" algn="just">
                        <a:lnSpc>
                          <a:spcPct val="115000"/>
                        </a:lnSpc>
                        <a:spcBef>
                          <a:spcPts val="0"/>
                        </a:spcBef>
                        <a:spcAft>
                          <a:spcPts val="0"/>
                        </a:spcAft>
                      </a:pPr>
                      <a:r>
                        <a:rPr lang="en-US" sz="1200">
                          <a:effectLst/>
                        </a:rPr>
                        <a:t>tetrahydrofuran</a:t>
                      </a:r>
                      <a:endParaRPr lang="en-US" sz="1100">
                        <a:effectLst/>
                      </a:endParaRPr>
                    </a:p>
                    <a:p>
                      <a:pPr marL="0" marR="0" algn="just">
                        <a:lnSpc>
                          <a:spcPct val="115000"/>
                        </a:lnSpc>
                        <a:spcBef>
                          <a:spcPts val="0"/>
                        </a:spcBef>
                        <a:spcAft>
                          <a:spcPts val="0"/>
                        </a:spcAft>
                      </a:pPr>
                      <a:r>
                        <a:rPr lang="en-US" sz="1200">
                          <a:effectLst/>
                        </a:rPr>
                        <a:t>triethylamine</a:t>
                      </a:r>
                      <a:endParaRPr lang="en-US" sz="1100">
                        <a:effectLst/>
                      </a:endParaRPr>
                    </a:p>
                    <a:p>
                      <a:pPr marL="0" marR="0" algn="just">
                        <a:lnSpc>
                          <a:spcPct val="115000"/>
                        </a:lnSpc>
                        <a:spcBef>
                          <a:spcPts val="0"/>
                        </a:spcBef>
                        <a:spcAft>
                          <a:spcPts val="0"/>
                        </a:spcAft>
                      </a:pPr>
                      <a:r>
                        <a:rPr lang="en-US" sz="1200">
                          <a:effectLst/>
                        </a:rPr>
                        <a:t>vanillin</a:t>
                      </a:r>
                      <a:endParaRPr lang="en-US" sz="1100">
                        <a:effectLst/>
                      </a:endParaRPr>
                    </a:p>
                    <a:p>
                      <a:pPr marL="0" marR="0" algn="just">
                        <a:lnSpc>
                          <a:spcPct val="115000"/>
                        </a:lnSpc>
                        <a:spcBef>
                          <a:spcPts val="0"/>
                        </a:spcBef>
                        <a:spcAft>
                          <a:spcPts val="0"/>
                        </a:spcAft>
                      </a:pPr>
                      <a:r>
                        <a:rPr lang="en-US" sz="1200">
                          <a:effectLst/>
                        </a:rPr>
                        <a:t>xylenes</a:t>
                      </a:r>
                      <a:endParaRPr lang="en-US" sz="1100">
                        <a:effectLst/>
                      </a:endParaRPr>
                    </a:p>
                    <a:p>
                      <a:pPr marL="0" marR="0" algn="just">
                        <a:lnSpc>
                          <a:spcPct val="115000"/>
                        </a:lnSpc>
                        <a:spcBef>
                          <a:spcPts val="0"/>
                        </a:spcBef>
                        <a:spcAft>
                          <a:spcPts val="0"/>
                        </a:spcAft>
                      </a:pPr>
                      <a:r>
                        <a:rPr lang="en-US" sz="1200">
                          <a:effectLst/>
                          <a:highlight>
                            <a:srgbClr val="FFFF00"/>
                          </a:highligh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China</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Japan</a:t>
                      </a:r>
                      <a:endParaRPr lang="en-US" sz="1100" dirty="0">
                        <a:effectLst/>
                      </a:endParaRPr>
                    </a:p>
                    <a:p>
                      <a:pPr marL="0" marR="0">
                        <a:lnSpc>
                          <a:spcPct val="115000"/>
                        </a:lnSpc>
                        <a:spcBef>
                          <a:spcPts val="0"/>
                        </a:spcBef>
                        <a:spcAft>
                          <a:spcPts val="0"/>
                        </a:spcAft>
                      </a:pPr>
                      <a:r>
                        <a:rPr lang="en-US" sz="1200" dirty="0">
                          <a:effectLst/>
                        </a:rPr>
                        <a:t>United States </a:t>
                      </a:r>
                      <a:endParaRPr lang="en-US" sz="1100" dirty="0">
                        <a:effectLst/>
                      </a:endParaRPr>
                    </a:p>
                    <a:p>
                      <a:pPr marL="0" marR="0">
                        <a:lnSpc>
                          <a:spcPct val="115000"/>
                        </a:lnSpc>
                        <a:spcBef>
                          <a:spcPts val="0"/>
                        </a:spcBef>
                        <a:spcAft>
                          <a:spcPts val="0"/>
                        </a:spcAft>
                      </a:pPr>
                      <a:r>
                        <a:rPr lang="en-US" sz="1200" dirty="0">
                          <a:effectLst/>
                        </a:rPr>
                        <a:t>South Korea</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Japan</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Italy</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Canada</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Belgium</a:t>
                      </a:r>
                      <a:endParaRPr lang="en-US" sz="1100" dirty="0">
                        <a:effectLst/>
                      </a:endParaRPr>
                    </a:p>
                    <a:p>
                      <a:pPr marL="0" marR="0">
                        <a:lnSpc>
                          <a:spcPct val="115000"/>
                        </a:lnSpc>
                        <a:spcBef>
                          <a:spcPts val="0"/>
                        </a:spcBef>
                        <a:spcAft>
                          <a:spcPts val="0"/>
                        </a:spcAft>
                      </a:pPr>
                      <a:r>
                        <a:rPr lang="en-US" sz="1200" dirty="0">
                          <a:effectLst/>
                        </a:rPr>
                        <a:t>Thailand</a:t>
                      </a:r>
                      <a:endParaRPr lang="en-US" sz="1100" dirty="0">
                        <a:effectLst/>
                      </a:endParaRPr>
                    </a:p>
                    <a:p>
                      <a:pPr marL="0" marR="0">
                        <a:lnSpc>
                          <a:spcPct val="115000"/>
                        </a:lnSpc>
                        <a:spcBef>
                          <a:spcPts val="0"/>
                        </a:spcBef>
                        <a:spcAft>
                          <a:spcPts val="0"/>
                        </a:spcAft>
                      </a:pPr>
                      <a:r>
                        <a:rPr lang="en-US" sz="1200" dirty="0">
                          <a:effectLst/>
                        </a:rPr>
                        <a:t>China</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endParaRPr>
                    </a:p>
                    <a:p>
                      <a:pPr marL="0" marR="0">
                        <a:lnSpc>
                          <a:spcPct val="115000"/>
                        </a:lnSpc>
                        <a:spcBef>
                          <a:spcPts val="0"/>
                        </a:spcBef>
                        <a:spcAft>
                          <a:spcPts val="0"/>
                        </a:spcAft>
                      </a:pPr>
                      <a:r>
                        <a:rPr lang="en-US" sz="1200" dirty="0">
                          <a:effectLst/>
                        </a:rPr>
                        <a:t>United States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Germany</a:t>
                      </a:r>
                      <a:r>
                        <a:rPr lang="en-US" sz="1100" baseline="30000" dirty="0">
                          <a:effectLst/>
                        </a:rPr>
                        <a:t>5</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Trinidad and Tobago</a:t>
                      </a:r>
                      <a:r>
                        <a:rPr lang="en-US" sz="1200" baseline="30000" dirty="0">
                          <a:effectLst/>
                        </a:rPr>
                        <a:t>6</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India</a:t>
                      </a:r>
                      <a:r>
                        <a:rPr lang="en-US" sz="1100" baseline="30000" dirty="0">
                          <a:effectLst/>
                        </a:rPr>
                        <a:t>7</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China</a:t>
                      </a:r>
                      <a:r>
                        <a:rPr lang="en-US" sz="1100" baseline="30000" dirty="0">
                          <a:effectLst/>
                        </a:rPr>
                        <a:t>8</a:t>
                      </a:r>
                      <a:endParaRPr lang="en-US" sz="1100" dirty="0">
                        <a:effectLst/>
                      </a:endParaRPr>
                    </a:p>
                    <a:p>
                      <a:pPr marL="0" marR="0">
                        <a:lnSpc>
                          <a:spcPct val="115000"/>
                        </a:lnSpc>
                        <a:spcBef>
                          <a:spcPts val="0"/>
                        </a:spcBef>
                        <a:spcAft>
                          <a:spcPts val="0"/>
                        </a:spcAft>
                      </a:pPr>
                      <a:r>
                        <a:rPr lang="en-US" sz="1200" dirty="0">
                          <a:effectLst/>
                        </a:rPr>
                        <a:t>China</a:t>
                      </a:r>
                      <a:r>
                        <a:rPr lang="en-US" sz="1100" baseline="30000" dirty="0">
                          <a:effectLst/>
                        </a:rPr>
                        <a:t>9</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baseline="30000" dirty="0">
                          <a:effectLst/>
                        </a:rPr>
                        <a:t> </a:t>
                      </a:r>
                      <a:endParaRPr lang="en-US" sz="1100" dirty="0">
                        <a:effectLst/>
                      </a:endParaRPr>
                    </a:p>
                    <a:p>
                      <a:pPr marL="0" marR="0">
                        <a:lnSpc>
                          <a:spcPct val="115000"/>
                        </a:lnSpc>
                        <a:spcBef>
                          <a:spcPts val="0"/>
                        </a:spcBef>
                        <a:spcAft>
                          <a:spcPts val="0"/>
                        </a:spcAft>
                      </a:pPr>
                      <a:r>
                        <a:rPr lang="en-US" sz="1200" baseline="30000" dirty="0">
                          <a:effectLst/>
                        </a:rPr>
                        <a:t> </a:t>
                      </a:r>
                      <a:endParaRPr lang="en-US" sz="1100" dirty="0">
                        <a:effectLst/>
                      </a:endParaRPr>
                    </a:p>
                    <a:p>
                      <a:pPr marL="0" marR="0">
                        <a:lnSpc>
                          <a:spcPct val="115000"/>
                        </a:lnSpc>
                        <a:spcBef>
                          <a:spcPts val="0"/>
                        </a:spcBef>
                        <a:spcAft>
                          <a:spcPts val="0"/>
                        </a:spcAft>
                      </a:pPr>
                      <a:r>
                        <a:rPr lang="en-US" sz="1200" baseline="30000" dirty="0">
                          <a:effectLst/>
                        </a:rPr>
                        <a:t> </a:t>
                      </a:r>
                      <a:endParaRPr lang="en-US" sz="1100" dirty="0">
                        <a:effectLst/>
                      </a:endParaRPr>
                    </a:p>
                    <a:p>
                      <a:pPr marL="0" marR="0">
                        <a:lnSpc>
                          <a:spcPct val="115000"/>
                        </a:lnSpc>
                        <a:spcBef>
                          <a:spcPts val="0"/>
                        </a:spcBef>
                        <a:spcAft>
                          <a:spcPts val="0"/>
                        </a:spcAft>
                      </a:pPr>
                      <a:r>
                        <a:rPr lang="en-US" sz="1200" baseline="30000" dirty="0">
                          <a:effectLst/>
                        </a:rPr>
                        <a:t> </a:t>
                      </a:r>
                      <a:endParaRPr lang="en-US" sz="1100" dirty="0">
                        <a:effectLst/>
                      </a:endParaRPr>
                    </a:p>
                    <a:p>
                      <a:pPr marL="0" marR="0">
                        <a:lnSpc>
                          <a:spcPct val="115000"/>
                        </a:lnSpc>
                        <a:spcBef>
                          <a:spcPts val="0"/>
                        </a:spcBef>
                        <a:spcAft>
                          <a:spcPts val="0"/>
                        </a:spcAft>
                      </a:pPr>
                      <a:r>
                        <a:rPr lang="en-US" sz="1200" baseline="30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5901372"/>
                  </a:ext>
                </a:extLst>
              </a:tr>
            </a:tbl>
          </a:graphicData>
        </a:graphic>
      </p:graphicFrame>
      <p:graphicFrame>
        <p:nvGraphicFramePr>
          <p:cNvPr id="9" name="Table 8">
            <a:extLst>
              <a:ext uri="{FF2B5EF4-FFF2-40B4-BE49-F238E27FC236}">
                <a16:creationId xmlns:a16="http://schemas.microsoft.com/office/drawing/2014/main" id="{A5B04131-2292-444E-9145-40249AE77CA5}"/>
              </a:ext>
            </a:extLst>
          </p:cNvPr>
          <p:cNvGraphicFramePr>
            <a:graphicFrameLocks noGrp="1"/>
          </p:cNvGraphicFramePr>
          <p:nvPr>
            <p:extLst>
              <p:ext uri="{D42A27DB-BD31-4B8C-83A1-F6EECF244321}">
                <p14:modId xmlns:p14="http://schemas.microsoft.com/office/powerpoint/2010/main" val="273530955"/>
              </p:ext>
            </p:extLst>
          </p:nvPr>
        </p:nvGraphicFramePr>
        <p:xfrm>
          <a:off x="12082387" y="29550564"/>
          <a:ext cx="6890638" cy="1650460"/>
        </p:xfrm>
        <a:graphic>
          <a:graphicData uri="http://schemas.openxmlformats.org/drawingml/2006/table">
            <a:tbl>
              <a:tblPr>
                <a:tableStyleId>{5C22544A-7EE6-4342-B048-85BDC9FD1C3A}</a:tableStyleId>
              </a:tblPr>
              <a:tblGrid>
                <a:gridCol w="3445319">
                  <a:extLst>
                    <a:ext uri="{9D8B030D-6E8A-4147-A177-3AD203B41FA5}">
                      <a16:colId xmlns:a16="http://schemas.microsoft.com/office/drawing/2014/main" val="668958870"/>
                    </a:ext>
                  </a:extLst>
                </a:gridCol>
                <a:gridCol w="3445319">
                  <a:extLst>
                    <a:ext uri="{9D8B030D-6E8A-4147-A177-3AD203B41FA5}">
                      <a16:colId xmlns:a16="http://schemas.microsoft.com/office/drawing/2014/main" val="1870956626"/>
                    </a:ext>
                  </a:extLst>
                </a:gridCol>
              </a:tblGrid>
              <a:tr h="397297">
                <a:tc>
                  <a:txBody>
                    <a:bodyPr/>
                    <a:lstStyle/>
                    <a:p>
                      <a:pPr marL="0" marR="0" algn="just">
                        <a:lnSpc>
                          <a:spcPct val="115000"/>
                        </a:lnSpc>
                        <a:spcBef>
                          <a:spcPts val="0"/>
                        </a:spcBef>
                        <a:spcAft>
                          <a:spcPts val="0"/>
                        </a:spcAft>
                      </a:pPr>
                      <a:r>
                        <a:rPr lang="en-US" sz="1200" dirty="0">
                          <a:effectLst/>
                        </a:rPr>
                        <a:t>Top Five Countries in Descending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 Evangelicals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4976620"/>
                  </a:ext>
                </a:extLst>
              </a:tr>
              <a:tr h="1253163">
                <a:tc>
                  <a:txBody>
                    <a:bodyPr/>
                    <a:lstStyle/>
                    <a:p>
                      <a:pPr marL="0" marR="0" algn="just">
                        <a:lnSpc>
                          <a:spcPct val="115000"/>
                        </a:lnSpc>
                        <a:spcBef>
                          <a:spcPts val="0"/>
                        </a:spcBef>
                        <a:spcAft>
                          <a:spcPts val="0"/>
                        </a:spcAft>
                      </a:pPr>
                      <a:r>
                        <a:rPr lang="en-US" sz="1200" dirty="0">
                          <a:effectLst/>
                        </a:rPr>
                        <a:t>United States</a:t>
                      </a:r>
                      <a:endParaRPr lang="en-US" sz="1100" dirty="0">
                        <a:effectLst/>
                      </a:endParaRPr>
                    </a:p>
                    <a:p>
                      <a:pPr marL="0" marR="0" algn="just">
                        <a:lnSpc>
                          <a:spcPct val="115000"/>
                        </a:lnSpc>
                        <a:spcBef>
                          <a:spcPts val="0"/>
                        </a:spcBef>
                        <a:spcAft>
                          <a:spcPts val="0"/>
                        </a:spcAft>
                      </a:pPr>
                      <a:r>
                        <a:rPr lang="en-US" sz="1200" dirty="0">
                          <a:effectLst/>
                        </a:rPr>
                        <a:t>China</a:t>
                      </a:r>
                      <a:endParaRPr lang="en-US" sz="1100" dirty="0">
                        <a:effectLst/>
                      </a:endParaRPr>
                    </a:p>
                    <a:p>
                      <a:pPr marL="0" marR="0" algn="just">
                        <a:lnSpc>
                          <a:spcPct val="115000"/>
                        </a:lnSpc>
                        <a:spcBef>
                          <a:spcPts val="0"/>
                        </a:spcBef>
                        <a:spcAft>
                          <a:spcPts val="0"/>
                        </a:spcAft>
                      </a:pPr>
                      <a:r>
                        <a:rPr lang="en-US" sz="1200" dirty="0">
                          <a:effectLst/>
                        </a:rPr>
                        <a:t>India</a:t>
                      </a:r>
                      <a:endParaRPr lang="en-US" sz="1100" dirty="0">
                        <a:effectLst/>
                      </a:endParaRPr>
                    </a:p>
                    <a:p>
                      <a:pPr marL="0" marR="0" algn="just">
                        <a:lnSpc>
                          <a:spcPct val="115000"/>
                        </a:lnSpc>
                        <a:spcBef>
                          <a:spcPts val="0"/>
                        </a:spcBef>
                        <a:spcAft>
                          <a:spcPts val="0"/>
                        </a:spcAft>
                      </a:pPr>
                      <a:r>
                        <a:rPr lang="en-US" sz="1200" dirty="0">
                          <a:effectLst/>
                        </a:rPr>
                        <a:t>Belgium</a:t>
                      </a:r>
                      <a:endParaRPr lang="en-US" sz="1100" dirty="0">
                        <a:effectLst/>
                      </a:endParaRPr>
                    </a:p>
                    <a:p>
                      <a:pPr marL="0" marR="0" algn="just">
                        <a:lnSpc>
                          <a:spcPct val="115000"/>
                        </a:lnSpc>
                        <a:spcBef>
                          <a:spcPts val="0"/>
                        </a:spcBef>
                        <a:spcAft>
                          <a:spcPts val="0"/>
                        </a:spcAft>
                      </a:pPr>
                      <a:r>
                        <a:rPr lang="en-US" sz="1200" dirty="0">
                          <a:effectLst/>
                        </a:rPr>
                        <a:t>Japan, Germany, Netherlands (tied)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28.9%</a:t>
                      </a:r>
                      <a:r>
                        <a:rPr lang="en-US" sz="1200" baseline="30000" dirty="0">
                          <a:effectLst/>
                        </a:rPr>
                        <a:t>10</a:t>
                      </a:r>
                      <a:endParaRPr lang="en-US" sz="1100" dirty="0">
                        <a:effectLst/>
                      </a:endParaRPr>
                    </a:p>
                    <a:p>
                      <a:pPr marL="0" marR="0" algn="just">
                        <a:lnSpc>
                          <a:spcPct val="115000"/>
                        </a:lnSpc>
                        <a:spcBef>
                          <a:spcPts val="0"/>
                        </a:spcBef>
                        <a:spcAft>
                          <a:spcPts val="0"/>
                        </a:spcAft>
                      </a:pPr>
                      <a:r>
                        <a:rPr lang="en-US" sz="1200" dirty="0">
                          <a:effectLst/>
                        </a:rPr>
                        <a:t>5.7%</a:t>
                      </a:r>
                      <a:r>
                        <a:rPr lang="en-US" sz="1100" baseline="30000" dirty="0">
                          <a:effectLst/>
                        </a:rPr>
                        <a:t>11</a:t>
                      </a:r>
                      <a:endParaRPr lang="en-US" sz="1100" dirty="0">
                        <a:effectLst/>
                      </a:endParaRPr>
                    </a:p>
                    <a:p>
                      <a:pPr marL="0" marR="0" algn="just">
                        <a:lnSpc>
                          <a:spcPct val="115000"/>
                        </a:lnSpc>
                        <a:spcBef>
                          <a:spcPts val="0"/>
                        </a:spcBef>
                        <a:spcAft>
                          <a:spcPts val="0"/>
                        </a:spcAft>
                      </a:pPr>
                      <a:r>
                        <a:rPr lang="en-US" sz="1200" dirty="0">
                          <a:effectLst/>
                        </a:rPr>
                        <a:t>2.2%</a:t>
                      </a:r>
                      <a:r>
                        <a:rPr lang="en-US" sz="1100" baseline="30000" dirty="0">
                          <a:effectLst/>
                        </a:rPr>
                        <a:t>12</a:t>
                      </a:r>
                      <a:endParaRPr lang="en-US" sz="1100" dirty="0">
                        <a:effectLst/>
                      </a:endParaRPr>
                    </a:p>
                    <a:p>
                      <a:pPr marL="0" marR="0" algn="just">
                        <a:lnSpc>
                          <a:spcPct val="115000"/>
                        </a:lnSpc>
                        <a:spcBef>
                          <a:spcPts val="0"/>
                        </a:spcBef>
                        <a:spcAft>
                          <a:spcPts val="0"/>
                        </a:spcAft>
                      </a:pPr>
                      <a:r>
                        <a:rPr lang="en-US" sz="1200" dirty="0">
                          <a:effectLst/>
                        </a:rPr>
                        <a:t>1.2%</a:t>
                      </a:r>
                      <a:r>
                        <a:rPr lang="en-US" sz="1100" baseline="30000" dirty="0">
                          <a:effectLst/>
                        </a:rPr>
                        <a:t>13</a:t>
                      </a:r>
                      <a:endParaRPr lang="en-US" sz="1100" dirty="0">
                        <a:effectLst/>
                      </a:endParaRPr>
                    </a:p>
                    <a:p>
                      <a:pPr marL="0" marR="0" algn="just">
                        <a:lnSpc>
                          <a:spcPct val="115000"/>
                        </a:lnSpc>
                        <a:spcBef>
                          <a:spcPts val="0"/>
                        </a:spcBef>
                        <a:spcAft>
                          <a:spcPts val="0"/>
                        </a:spcAft>
                      </a:pPr>
                      <a:r>
                        <a:rPr lang="en-US" sz="1200" dirty="0">
                          <a:effectLst/>
                        </a:rPr>
                        <a:t>0.5%</a:t>
                      </a:r>
                      <a:r>
                        <a:rPr lang="en-US" sz="1100" baseline="30000" dirty="0">
                          <a:effectLst/>
                        </a:rPr>
                        <a:t>14</a:t>
                      </a:r>
                      <a:r>
                        <a:rPr lang="en-US" sz="1200" dirty="0">
                          <a:effectLst/>
                        </a:rPr>
                        <a:t>, 2.1%</a:t>
                      </a:r>
                      <a:r>
                        <a:rPr lang="en-US" sz="1100" baseline="30000" dirty="0">
                          <a:effectLst/>
                        </a:rPr>
                        <a:t>15</a:t>
                      </a:r>
                      <a:r>
                        <a:rPr lang="en-US" sz="1200" dirty="0">
                          <a:effectLst/>
                        </a:rPr>
                        <a:t>, 4.3%</a:t>
                      </a:r>
                      <a:r>
                        <a:rPr lang="en-US" sz="1100" baseline="300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791563"/>
                  </a:ext>
                </a:extLst>
              </a:tr>
            </a:tbl>
          </a:graphicData>
        </a:graphic>
      </p:graphicFrame>
      <p:sp>
        <p:nvSpPr>
          <p:cNvPr id="86" name="Rectangle 85">
            <a:extLst>
              <a:ext uri="{FF2B5EF4-FFF2-40B4-BE49-F238E27FC236}">
                <a16:creationId xmlns:a16="http://schemas.microsoft.com/office/drawing/2014/main" id="{013F8705-5FBF-B641-9C02-547CCEE37B68}"/>
              </a:ext>
            </a:extLst>
          </p:cNvPr>
          <p:cNvSpPr/>
          <p:nvPr/>
        </p:nvSpPr>
        <p:spPr>
          <a:xfrm>
            <a:off x="12008082" y="28767253"/>
            <a:ext cx="6901650" cy="830997"/>
          </a:xfrm>
          <a:prstGeom prst="rect">
            <a:avLst/>
          </a:prstGeom>
        </p:spPr>
        <p:txBody>
          <a:bodyPr wrap="square">
            <a:spAutoFit/>
          </a:bodyPr>
          <a:lstStyle/>
          <a:p>
            <a:pPr algn="just"/>
            <a:r>
              <a:rPr lang="en-US" sz="2400" b="1" dirty="0">
                <a:solidFill>
                  <a:schemeClr val="bg1"/>
                </a:solidFill>
              </a:rPr>
              <a:t>Table 2. </a:t>
            </a:r>
            <a:r>
              <a:rPr lang="en-US" sz="2400" dirty="0">
                <a:solidFill>
                  <a:schemeClr val="bg1"/>
                </a:solidFill>
              </a:rPr>
              <a:t>Top Five Chemical Countries and their Corresponding Percentage of Evangelicals</a:t>
            </a:r>
            <a:endParaRPr lang="en-US" sz="1600" dirty="0">
              <a:solidFill>
                <a:prstClr val="black"/>
              </a:solidFill>
            </a:endParaRPr>
          </a:p>
        </p:txBody>
      </p:sp>
      <p:graphicFrame>
        <p:nvGraphicFramePr>
          <p:cNvPr id="87" name="Chart 8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611920925"/>
              </p:ext>
            </p:extLst>
          </p:nvPr>
        </p:nvGraphicFramePr>
        <p:xfrm>
          <a:off x="23904337" y="5180262"/>
          <a:ext cx="7098178" cy="41614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0" name="Chart 89">
            <a:extLst>
              <a:ext uri="{FF2B5EF4-FFF2-40B4-BE49-F238E27FC236}">
                <a16:creationId xmlns:a16="http://schemas.microsoft.com/office/drawing/2014/main" id="{F4826140-A1ED-1640-A744-5244D08E8E41}"/>
              </a:ext>
            </a:extLst>
          </p:cNvPr>
          <p:cNvGraphicFramePr>
            <a:graphicFrameLocks/>
          </p:cNvGraphicFramePr>
          <p:nvPr>
            <p:extLst>
              <p:ext uri="{D42A27DB-BD31-4B8C-83A1-F6EECF244321}">
                <p14:modId xmlns:p14="http://schemas.microsoft.com/office/powerpoint/2010/main" val="2573016617"/>
              </p:ext>
            </p:extLst>
          </p:nvPr>
        </p:nvGraphicFramePr>
        <p:xfrm>
          <a:off x="23976527" y="11048976"/>
          <a:ext cx="7098178" cy="3897772"/>
        </p:xfrm>
        <a:graphic>
          <a:graphicData uri="http://schemas.openxmlformats.org/drawingml/2006/chart">
            <c:chart xmlns:c="http://schemas.openxmlformats.org/drawingml/2006/chart" xmlns:r="http://schemas.openxmlformats.org/officeDocument/2006/relationships" r:id="rId8"/>
          </a:graphicData>
        </a:graphic>
      </p:graphicFrame>
      <p:sp>
        <p:nvSpPr>
          <p:cNvPr id="91" name="TextBox 90">
            <a:extLst>
              <a:ext uri="{FF2B5EF4-FFF2-40B4-BE49-F238E27FC236}">
                <a16:creationId xmlns:a16="http://schemas.microsoft.com/office/drawing/2014/main" id="{61079B8B-6EAA-6440-9BB6-7BDBE5A6413B}"/>
              </a:ext>
            </a:extLst>
          </p:cNvPr>
          <p:cNvSpPr txBox="1"/>
          <p:nvPr/>
        </p:nvSpPr>
        <p:spPr>
          <a:xfrm>
            <a:off x="23904337" y="15041741"/>
            <a:ext cx="7419178" cy="1200329"/>
          </a:xfrm>
          <a:prstGeom prst="rect">
            <a:avLst/>
          </a:prstGeom>
          <a:noFill/>
        </p:spPr>
        <p:txBody>
          <a:bodyPr wrap="square" rtlCol="0">
            <a:spAutoFit/>
          </a:bodyPr>
          <a:lstStyle/>
          <a:p>
            <a:pPr algn="just"/>
            <a:r>
              <a:rPr lang="en-US" sz="2400" b="1" dirty="0">
                <a:solidFill>
                  <a:prstClr val="black"/>
                </a:solidFill>
                <a:latin typeface="Times New Roman"/>
                <a:cs typeface="Times New Roman"/>
              </a:rPr>
              <a:t>Figure 4. </a:t>
            </a:r>
            <a:r>
              <a:rPr lang="en-US" sz="2400" dirty="0">
                <a:solidFill>
                  <a:prstClr val="black"/>
                </a:solidFill>
                <a:latin typeface="Times New Roman"/>
                <a:cs typeface="Times New Roman"/>
              </a:rPr>
              <a:t>Student survey results from the undergraduate organic chemistry laboratory (Fall 2020) when asked if they participated in the global chemistry extra credit.</a:t>
            </a:r>
            <a:endParaRPr lang="en-US" sz="1800" dirty="0"/>
          </a:p>
        </p:txBody>
      </p:sp>
      <p:pic>
        <p:nvPicPr>
          <p:cNvPr id="16" name="Picture 15" descr="Text&#10;&#10;Description automatically generated with medium confidence">
            <a:extLst>
              <a:ext uri="{FF2B5EF4-FFF2-40B4-BE49-F238E27FC236}">
                <a16:creationId xmlns:a16="http://schemas.microsoft.com/office/drawing/2014/main" id="{C3A4ABF9-1C3F-6E44-AC0D-1B58559B798D}"/>
              </a:ext>
            </a:extLst>
          </p:cNvPr>
          <p:cNvPicPr>
            <a:picLocks noChangeAspect="1"/>
          </p:cNvPicPr>
          <p:nvPr/>
        </p:nvPicPr>
        <p:blipFill>
          <a:blip r:embed="rId9"/>
          <a:stretch>
            <a:fillRect/>
          </a:stretch>
        </p:blipFill>
        <p:spPr>
          <a:xfrm>
            <a:off x="20452370" y="22657252"/>
            <a:ext cx="6710992" cy="4026363"/>
          </a:xfrm>
          <a:prstGeom prst="rect">
            <a:avLst/>
          </a:prstGeom>
          <a:ln>
            <a:solidFill>
              <a:schemeClr val="tx1">
                <a:lumMod val="50000"/>
              </a:schemeClr>
            </a:solidFill>
          </a:ln>
        </p:spPr>
      </p:pic>
      <p:sp>
        <p:nvSpPr>
          <p:cNvPr id="97" name="TextBox 96">
            <a:extLst>
              <a:ext uri="{FF2B5EF4-FFF2-40B4-BE49-F238E27FC236}">
                <a16:creationId xmlns:a16="http://schemas.microsoft.com/office/drawing/2014/main" id="{CB2BB350-A2EC-6F48-99E6-D46EDB945F60}"/>
              </a:ext>
            </a:extLst>
          </p:cNvPr>
          <p:cNvSpPr txBox="1"/>
          <p:nvPr/>
        </p:nvSpPr>
        <p:spPr>
          <a:xfrm>
            <a:off x="20317412" y="26878754"/>
            <a:ext cx="6890638" cy="1200329"/>
          </a:xfrm>
          <a:prstGeom prst="rect">
            <a:avLst/>
          </a:prstGeom>
          <a:noFill/>
        </p:spPr>
        <p:txBody>
          <a:bodyPr wrap="square" rtlCol="0">
            <a:spAutoFit/>
          </a:bodyPr>
          <a:lstStyle/>
          <a:p>
            <a:pPr algn="just"/>
            <a:r>
              <a:rPr lang="en-US" sz="2400" b="1" dirty="0">
                <a:solidFill>
                  <a:prstClr val="black"/>
                </a:solidFill>
                <a:latin typeface="Times New Roman"/>
                <a:cs typeface="Times New Roman"/>
              </a:rPr>
              <a:t>Figure 7. </a:t>
            </a:r>
            <a:r>
              <a:rPr lang="en-US" sz="2400" dirty="0">
                <a:solidFill>
                  <a:prstClr val="black"/>
                </a:solidFill>
                <a:latin typeface="Times New Roman"/>
                <a:cs typeface="Times New Roman"/>
              </a:rPr>
              <a:t>Example </a:t>
            </a:r>
            <a:r>
              <a:rPr lang="en-US" sz="2400" dirty="0" err="1">
                <a:solidFill>
                  <a:prstClr val="black"/>
                </a:solidFill>
                <a:latin typeface="Times New Roman"/>
                <a:cs typeface="Times New Roman"/>
              </a:rPr>
              <a:t>Powerpoint</a:t>
            </a:r>
            <a:r>
              <a:rPr lang="en-US" sz="2400" dirty="0">
                <a:solidFill>
                  <a:prstClr val="black"/>
                </a:solidFill>
                <a:latin typeface="Times New Roman"/>
                <a:cs typeface="Times New Roman"/>
              </a:rPr>
              <a:t> slide containing information about Dr. Barry Sharpless, displayed during the teaching of Sharpless oxidation chemistry.</a:t>
            </a:r>
            <a:r>
              <a:rPr lang="en-US" sz="2400" baseline="30000" dirty="0">
                <a:solidFill>
                  <a:prstClr val="black"/>
                </a:solidFill>
                <a:latin typeface="Times New Roman"/>
                <a:cs typeface="Times New Roman"/>
              </a:rPr>
              <a:t>5</a:t>
            </a:r>
            <a:endParaRPr lang="en-US" sz="1800" dirty="0"/>
          </a:p>
        </p:txBody>
      </p:sp>
      <p:graphicFrame>
        <p:nvGraphicFramePr>
          <p:cNvPr id="98" name="Chart 97">
            <a:extLst>
              <a:ext uri="{FF2B5EF4-FFF2-40B4-BE49-F238E27FC236}">
                <a16:creationId xmlns:a16="http://schemas.microsoft.com/office/drawing/2014/main" id="{922DD47F-FD61-C443-AA76-5E26BD109102}"/>
              </a:ext>
            </a:extLst>
          </p:cNvPr>
          <p:cNvGraphicFramePr>
            <a:graphicFrameLocks/>
          </p:cNvGraphicFramePr>
          <p:nvPr>
            <p:extLst>
              <p:ext uri="{D42A27DB-BD31-4B8C-83A1-F6EECF244321}">
                <p14:modId xmlns:p14="http://schemas.microsoft.com/office/powerpoint/2010/main" val="3339915832"/>
              </p:ext>
            </p:extLst>
          </p:nvPr>
        </p:nvGraphicFramePr>
        <p:xfrm>
          <a:off x="20433007" y="17467647"/>
          <a:ext cx="5580225" cy="422749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9" name="Chart 98">
            <a:extLst>
              <a:ext uri="{FF2B5EF4-FFF2-40B4-BE49-F238E27FC236}">
                <a16:creationId xmlns:a16="http://schemas.microsoft.com/office/drawing/2014/main" id="{11BE63EA-1B6D-DF4A-8A8B-072E91F79930}"/>
              </a:ext>
            </a:extLst>
          </p:cNvPr>
          <p:cNvGraphicFramePr>
            <a:graphicFrameLocks/>
          </p:cNvGraphicFramePr>
          <p:nvPr>
            <p:extLst>
              <p:ext uri="{D42A27DB-BD31-4B8C-83A1-F6EECF244321}">
                <p14:modId xmlns:p14="http://schemas.microsoft.com/office/powerpoint/2010/main" val="3137885947"/>
              </p:ext>
            </p:extLst>
          </p:nvPr>
        </p:nvGraphicFramePr>
        <p:xfrm>
          <a:off x="25653603" y="17520875"/>
          <a:ext cx="6975318" cy="3500681"/>
        </p:xfrm>
        <a:graphic>
          <a:graphicData uri="http://schemas.openxmlformats.org/drawingml/2006/chart">
            <c:chart xmlns:c="http://schemas.openxmlformats.org/drawingml/2006/chart" xmlns:r="http://schemas.openxmlformats.org/officeDocument/2006/relationships" r:id="rId11"/>
          </a:graphicData>
        </a:graphic>
      </p:graphicFrame>
      <p:sp>
        <p:nvSpPr>
          <p:cNvPr id="100" name="TextBox 99">
            <a:extLst>
              <a:ext uri="{FF2B5EF4-FFF2-40B4-BE49-F238E27FC236}">
                <a16:creationId xmlns:a16="http://schemas.microsoft.com/office/drawing/2014/main" id="{6045254B-3830-0B44-B1FC-0EB8CE19FABF}"/>
              </a:ext>
            </a:extLst>
          </p:cNvPr>
          <p:cNvSpPr txBox="1"/>
          <p:nvPr/>
        </p:nvSpPr>
        <p:spPr>
          <a:xfrm>
            <a:off x="20493511" y="20993409"/>
            <a:ext cx="5580225" cy="1200329"/>
          </a:xfrm>
          <a:prstGeom prst="rect">
            <a:avLst/>
          </a:prstGeom>
          <a:noFill/>
        </p:spPr>
        <p:txBody>
          <a:bodyPr wrap="square" rtlCol="0">
            <a:spAutoFit/>
          </a:bodyPr>
          <a:lstStyle/>
          <a:p>
            <a:pPr algn="just"/>
            <a:r>
              <a:rPr lang="en-US" sz="2400" b="1" dirty="0">
                <a:solidFill>
                  <a:prstClr val="black"/>
                </a:solidFill>
                <a:latin typeface="Times New Roman"/>
                <a:cs typeface="Times New Roman"/>
              </a:rPr>
              <a:t>Figure 5. </a:t>
            </a:r>
            <a:r>
              <a:rPr lang="en-US" sz="2400" dirty="0">
                <a:solidFill>
                  <a:prstClr val="black"/>
                </a:solidFill>
                <a:latin typeface="Times New Roman"/>
                <a:cs typeface="Times New Roman"/>
              </a:rPr>
              <a:t>Origin of international students studying in the state of Virginia during the 2019/2020 academic year.</a:t>
            </a:r>
            <a:r>
              <a:rPr lang="en-US" sz="2400" baseline="30000" dirty="0">
                <a:solidFill>
                  <a:prstClr val="black"/>
                </a:solidFill>
                <a:latin typeface="Times New Roman"/>
                <a:cs typeface="Times New Roman"/>
              </a:rPr>
              <a:t>4</a:t>
            </a:r>
            <a:endParaRPr lang="en-US" sz="2400" dirty="0"/>
          </a:p>
        </p:txBody>
      </p:sp>
      <p:sp>
        <p:nvSpPr>
          <p:cNvPr id="101" name="TextBox 100">
            <a:extLst>
              <a:ext uri="{FF2B5EF4-FFF2-40B4-BE49-F238E27FC236}">
                <a16:creationId xmlns:a16="http://schemas.microsoft.com/office/drawing/2014/main" id="{6177327C-A2AC-374C-B128-8EF115E230A8}"/>
              </a:ext>
            </a:extLst>
          </p:cNvPr>
          <p:cNvSpPr txBox="1"/>
          <p:nvPr/>
        </p:nvSpPr>
        <p:spPr>
          <a:xfrm>
            <a:off x="26913760" y="20998144"/>
            <a:ext cx="5448095" cy="1200329"/>
          </a:xfrm>
          <a:prstGeom prst="rect">
            <a:avLst/>
          </a:prstGeom>
          <a:noFill/>
        </p:spPr>
        <p:txBody>
          <a:bodyPr wrap="square" rtlCol="0">
            <a:spAutoFit/>
          </a:bodyPr>
          <a:lstStyle/>
          <a:p>
            <a:pPr algn="just"/>
            <a:r>
              <a:rPr lang="en-US" sz="2400" b="1" dirty="0">
                <a:solidFill>
                  <a:prstClr val="black"/>
                </a:solidFill>
                <a:latin typeface="Times New Roman"/>
                <a:cs typeface="Times New Roman"/>
              </a:rPr>
              <a:t>Figure 6. </a:t>
            </a:r>
            <a:r>
              <a:rPr lang="en-US" sz="2400" dirty="0">
                <a:solidFill>
                  <a:prstClr val="black"/>
                </a:solidFill>
                <a:latin typeface="Times New Roman"/>
                <a:cs typeface="Times New Roman"/>
              </a:rPr>
              <a:t>Location of United States students that studied abroad during the 2018/2019 academic year.</a:t>
            </a:r>
            <a:r>
              <a:rPr lang="en-US" sz="2400" baseline="30000" dirty="0">
                <a:solidFill>
                  <a:prstClr val="black"/>
                </a:solidFill>
                <a:latin typeface="Times New Roman"/>
                <a:cs typeface="Times New Roman"/>
              </a:rPr>
              <a:t>3</a:t>
            </a:r>
            <a:endParaRPr lang="en-US" sz="1800" dirty="0"/>
          </a:p>
        </p:txBody>
      </p:sp>
      <p:pic>
        <p:nvPicPr>
          <p:cNvPr id="20" name="Picture 19" descr="Graphical user interface, text, application&#10;&#10;Description automatically generated">
            <a:extLst>
              <a:ext uri="{FF2B5EF4-FFF2-40B4-BE49-F238E27FC236}">
                <a16:creationId xmlns:a16="http://schemas.microsoft.com/office/drawing/2014/main" id="{C2A1ED37-C78B-2C4F-B5CF-1425325E0493}"/>
              </a:ext>
            </a:extLst>
          </p:cNvPr>
          <p:cNvPicPr>
            <a:picLocks noChangeAspect="1"/>
          </p:cNvPicPr>
          <p:nvPr/>
        </p:nvPicPr>
        <p:blipFill>
          <a:blip r:embed="rId12"/>
          <a:stretch>
            <a:fillRect/>
          </a:stretch>
        </p:blipFill>
        <p:spPr>
          <a:xfrm>
            <a:off x="27736731" y="22657252"/>
            <a:ext cx="4892190" cy="6525500"/>
          </a:xfrm>
          <a:prstGeom prst="rect">
            <a:avLst/>
          </a:prstGeom>
          <a:ln>
            <a:solidFill>
              <a:schemeClr val="bg1">
                <a:alpha val="70000"/>
              </a:schemeClr>
            </a:solidFill>
          </a:ln>
        </p:spPr>
      </p:pic>
      <p:sp>
        <p:nvSpPr>
          <p:cNvPr id="106" name="TextBox 105">
            <a:extLst>
              <a:ext uri="{FF2B5EF4-FFF2-40B4-BE49-F238E27FC236}">
                <a16:creationId xmlns:a16="http://schemas.microsoft.com/office/drawing/2014/main" id="{168CB1AA-69A2-2D4B-A8F5-9E9FEADEA6CB}"/>
              </a:ext>
            </a:extLst>
          </p:cNvPr>
          <p:cNvSpPr txBox="1"/>
          <p:nvPr/>
        </p:nvSpPr>
        <p:spPr>
          <a:xfrm>
            <a:off x="25454344" y="29202259"/>
            <a:ext cx="7344289" cy="1569660"/>
          </a:xfrm>
          <a:prstGeom prst="rect">
            <a:avLst/>
          </a:prstGeom>
          <a:noFill/>
        </p:spPr>
        <p:txBody>
          <a:bodyPr wrap="square" rtlCol="0">
            <a:spAutoFit/>
          </a:bodyPr>
          <a:lstStyle/>
          <a:p>
            <a:pPr algn="just"/>
            <a:r>
              <a:rPr lang="en-US" sz="2400" b="1" dirty="0">
                <a:solidFill>
                  <a:prstClr val="black"/>
                </a:solidFill>
                <a:latin typeface="Times New Roman"/>
                <a:cs typeface="Times New Roman"/>
              </a:rPr>
              <a:t>Figure 8. </a:t>
            </a:r>
            <a:r>
              <a:rPr lang="en-US" sz="2400" dirty="0">
                <a:solidFill>
                  <a:prstClr val="black"/>
                </a:solidFill>
                <a:latin typeface="Times New Roman"/>
                <a:cs typeface="Times New Roman"/>
              </a:rPr>
              <a:t>Example research article for the undergraduate organic chemistry II laboratory for analysis of the origin of research, corresponding percentage of evangelicals, and dibenzalacetone chemistry.</a:t>
            </a:r>
            <a:r>
              <a:rPr lang="en-US" sz="2400" baseline="30000" dirty="0">
                <a:solidFill>
                  <a:prstClr val="black"/>
                </a:solidFill>
                <a:latin typeface="Times New Roman"/>
                <a:cs typeface="Times New Roman"/>
              </a:rPr>
              <a:t>6</a:t>
            </a:r>
            <a:endParaRPr lang="en-US" sz="1800" dirty="0"/>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25358</TotalTime>
  <Words>1700</Words>
  <Application>Microsoft Macintosh PowerPoint</Application>
  <PresentationFormat>Custom</PresentationFormat>
  <Paragraphs>254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Calisto MT</vt:lpstr>
      <vt:lpstr>Garamond</vt:lpstr>
      <vt:lpstr>Lucida Grande</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Scilley, Marissa Faith</cp:lastModifiedBy>
  <cp:revision>353</cp:revision>
  <dcterms:created xsi:type="dcterms:W3CDTF">2013-10-19T16:33:22Z</dcterms:created>
  <dcterms:modified xsi:type="dcterms:W3CDTF">2021-03-17T22:37:41Z</dcterms:modified>
</cp:coreProperties>
</file>