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43891200" cy="32918400"/>
  <p:notesSz cx="9144000" cy="6858000"/>
  <p:defaultText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9">
          <p15:clr>
            <a:srgbClr val="A4A3A4"/>
          </p15:clr>
        </p15:guide>
        <p15:guide id="2" pos="16128">
          <p15:clr>
            <a:srgbClr val="A4A3A4"/>
          </p15:clr>
        </p15:guide>
        <p15:guide id="3"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CE1E"/>
    <a:srgbClr val="00C28D"/>
    <a:srgbClr val="00B4FF"/>
    <a:srgbClr val="008080"/>
    <a:srgbClr val="1270FC"/>
    <a:srgbClr val="FFA200"/>
    <a:srgbClr val="008000"/>
    <a:srgbClr val="FFFFFF"/>
    <a:srgbClr val="0A254E"/>
    <a:srgbClr val="0A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63" autoAdjust="0"/>
    <p:restoredTop sz="96327" autoAdjust="0"/>
  </p:normalViewPr>
  <p:slideViewPr>
    <p:cSldViewPr snapToGrid="0" snapToObjects="1">
      <p:cViewPr>
        <p:scale>
          <a:sx n="40" d="100"/>
          <a:sy n="40" d="100"/>
        </p:scale>
        <p:origin x="1320" y="-2328"/>
      </p:cViewPr>
      <p:guideLst>
        <p:guide orient="horz" pos="10369"/>
        <p:guide pos="16128"/>
        <p:guide pos="13824"/>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ryanmontalvo:Documents:Liberty:Research:Spring%202014:Colonizations:R%20Group:R%20Group%20Coloniz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a:t>(B) Colonization of MG1655∆qseC </a:t>
            </a:r>
            <a:r>
              <a:rPr lang="en-US" sz="1800" b="1" i="0" u="none" strike="noStrike" baseline="0" dirty="0">
                <a:effectLst/>
              </a:rPr>
              <a:t>10</a:t>
            </a:r>
            <a:r>
              <a:rPr lang="en-US" sz="1800" b="1" i="0" u="none" strike="noStrike" baseline="30000" dirty="0">
                <a:effectLst/>
              </a:rPr>
              <a:t>5 </a:t>
            </a:r>
            <a:r>
              <a:rPr lang="en-US" sz="1800" b="1" i="0" u="none" strike="noStrike" baseline="0" dirty="0">
                <a:effectLst/>
              </a:rPr>
              <a:t>CFU Vs. </a:t>
            </a:r>
            <a:r>
              <a:rPr lang="en-US" dirty="0"/>
              <a:t>MG1655</a:t>
            </a:r>
            <a:r>
              <a:rPr lang="en-US" baseline="0" dirty="0"/>
              <a:t> </a:t>
            </a:r>
            <a:r>
              <a:rPr lang="en-US" dirty="0"/>
              <a:t>WT </a:t>
            </a:r>
            <a:r>
              <a:rPr lang="en-US" sz="1800" b="1" i="0" u="none" strike="noStrike" baseline="0" dirty="0">
                <a:effectLst/>
              </a:rPr>
              <a:t>10</a:t>
            </a:r>
            <a:r>
              <a:rPr lang="en-US" sz="1800" b="1" i="0" u="none" strike="noStrike" baseline="30000" dirty="0">
                <a:effectLst/>
              </a:rPr>
              <a:t>8 </a:t>
            </a:r>
            <a:r>
              <a:rPr lang="en-US" sz="1800" b="1" i="0" u="none" strike="noStrike" baseline="0" dirty="0">
                <a:effectLst/>
              </a:rPr>
              <a:t>CFU </a:t>
            </a:r>
            <a:endParaRPr lang="en-US" dirty="0"/>
          </a:p>
        </c:rich>
      </c:tx>
      <c:overlay val="0"/>
    </c:title>
    <c:autoTitleDeleted val="0"/>
    <c:plotArea>
      <c:layout/>
      <c:lineChart>
        <c:grouping val="standard"/>
        <c:varyColors val="0"/>
        <c:dLbls>
          <c:showLegendKey val="0"/>
          <c:showVal val="0"/>
          <c:showCatName val="0"/>
          <c:showSerName val="0"/>
          <c:showPercent val="0"/>
          <c:showBubbleSize val="0"/>
        </c:dLbls>
        <c:marker val="1"/>
        <c:smooth val="0"/>
        <c:axId val="2112630032"/>
        <c:axId val="2125362144"/>
      </c:lineChart>
      <c:catAx>
        <c:axId val="2112630032"/>
        <c:scaling>
          <c:orientation val="minMax"/>
        </c:scaling>
        <c:delete val="0"/>
        <c:axPos val="b"/>
        <c:title>
          <c:tx>
            <c:rich>
              <a:bodyPr/>
              <a:lstStyle/>
              <a:p>
                <a:pPr>
                  <a:defRPr/>
                </a:pPr>
                <a:r>
                  <a:rPr lang="en-US"/>
                  <a:t>Days</a:t>
                </a:r>
              </a:p>
            </c:rich>
          </c:tx>
          <c:overlay val="0"/>
        </c:title>
        <c:numFmt formatCode="General" sourceLinked="0"/>
        <c:majorTickMark val="out"/>
        <c:minorTickMark val="none"/>
        <c:tickLblPos val="nextTo"/>
        <c:crossAx val="2125362144"/>
        <c:crosses val="autoZero"/>
        <c:auto val="1"/>
        <c:lblAlgn val="ctr"/>
        <c:lblOffset val="100"/>
        <c:noMultiLvlLbl val="0"/>
      </c:catAx>
      <c:valAx>
        <c:axId val="2125362144"/>
        <c:scaling>
          <c:orientation val="minMax"/>
          <c:min val="0"/>
        </c:scaling>
        <c:delete val="0"/>
        <c:axPos val="l"/>
        <c:title>
          <c:tx>
            <c:rich>
              <a:bodyPr rot="-5400000" vert="horz"/>
              <a:lstStyle/>
              <a:p>
                <a:pPr>
                  <a:defRPr/>
                </a:pPr>
                <a:r>
                  <a:rPr lang="en-US"/>
                  <a:t>Log CFU/G Feces</a:t>
                </a:r>
              </a:p>
            </c:rich>
          </c:tx>
          <c:overlay val="0"/>
        </c:title>
        <c:numFmt formatCode="General" sourceLinked="1"/>
        <c:majorTickMark val="out"/>
        <c:minorTickMark val="none"/>
        <c:tickLblPos val="nextTo"/>
        <c:crossAx val="2112630032"/>
        <c:crosses val="autoZero"/>
        <c:crossBetween val="midCat"/>
      </c:valAx>
    </c:plotArea>
    <c:legend>
      <c:legendPos val="r"/>
      <c:layout>
        <c:manualLayout>
          <c:xMode val="edge"/>
          <c:yMode val="edge"/>
          <c:x val="0.826613840361483"/>
          <c:y val="0.61517499739845305"/>
          <c:w val="0.161758338001913"/>
          <c:h val="0.19771922074097201"/>
        </c:manualLayout>
      </c:layout>
      <c:overlay val="1"/>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36263FE2-9438-354A-B60A-5A471281E58B}" type="datetimeFigureOut">
              <a:rPr lang="en-US" smtClean="0"/>
              <a:t>3/18/21</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FECA9BC3-5A08-5C40-8DE6-1B49CE826337}" type="slidenum">
              <a:rPr lang="en-US" smtClean="0"/>
              <a:t>‹#›</a:t>
            </a:fld>
            <a:endParaRPr lang="en-US"/>
          </a:p>
        </p:txBody>
      </p:sp>
    </p:spTree>
    <p:extLst>
      <p:ext uri="{BB962C8B-B14F-4D97-AF65-F5344CB8AC3E}">
        <p14:creationId xmlns:p14="http://schemas.microsoft.com/office/powerpoint/2010/main" val="3278815488"/>
      </p:ext>
    </p:extLst>
  </p:cSld>
  <p:clrMap bg1="lt1" tx1="dk1" bg2="lt2" tx2="dk2" accent1="accent1" accent2="accent2" accent3="accent3" accent4="accent4" accent5="accent5" accent6="accent6" hlink="hlink" folHlink="folHlink"/>
  <p:notesStyle>
    <a:lvl1pPr marL="0" algn="l" defTabSz="477467" rtl="0" eaLnBrk="1" latinLnBrk="0" hangingPunct="1">
      <a:defRPr sz="1300" kern="1200">
        <a:solidFill>
          <a:schemeClr val="tx1"/>
        </a:solidFill>
        <a:latin typeface="+mn-lt"/>
        <a:ea typeface="+mn-ea"/>
        <a:cs typeface="+mn-cs"/>
      </a:defRPr>
    </a:lvl1pPr>
    <a:lvl2pPr marL="477467" algn="l" defTabSz="477467" rtl="0" eaLnBrk="1" latinLnBrk="0" hangingPunct="1">
      <a:defRPr sz="1300" kern="1200">
        <a:solidFill>
          <a:schemeClr val="tx1"/>
        </a:solidFill>
        <a:latin typeface="+mn-lt"/>
        <a:ea typeface="+mn-ea"/>
        <a:cs typeface="+mn-cs"/>
      </a:defRPr>
    </a:lvl2pPr>
    <a:lvl3pPr marL="954936" algn="l" defTabSz="477467" rtl="0" eaLnBrk="1" latinLnBrk="0" hangingPunct="1">
      <a:defRPr sz="1300" kern="1200">
        <a:solidFill>
          <a:schemeClr val="tx1"/>
        </a:solidFill>
        <a:latin typeface="+mn-lt"/>
        <a:ea typeface="+mn-ea"/>
        <a:cs typeface="+mn-cs"/>
      </a:defRPr>
    </a:lvl3pPr>
    <a:lvl4pPr marL="1432403" algn="l" defTabSz="477467" rtl="0" eaLnBrk="1" latinLnBrk="0" hangingPunct="1">
      <a:defRPr sz="1300" kern="1200">
        <a:solidFill>
          <a:schemeClr val="tx1"/>
        </a:solidFill>
        <a:latin typeface="+mn-lt"/>
        <a:ea typeface="+mn-ea"/>
        <a:cs typeface="+mn-cs"/>
      </a:defRPr>
    </a:lvl4pPr>
    <a:lvl5pPr marL="1909870" algn="l" defTabSz="477467" rtl="0" eaLnBrk="1" latinLnBrk="0" hangingPunct="1">
      <a:defRPr sz="1300" kern="1200">
        <a:solidFill>
          <a:schemeClr val="tx1"/>
        </a:solidFill>
        <a:latin typeface="+mn-lt"/>
        <a:ea typeface="+mn-ea"/>
        <a:cs typeface="+mn-cs"/>
      </a:defRPr>
    </a:lvl5pPr>
    <a:lvl6pPr marL="2387337" algn="l" defTabSz="477467" rtl="0" eaLnBrk="1" latinLnBrk="0" hangingPunct="1">
      <a:defRPr sz="1300" kern="1200">
        <a:solidFill>
          <a:schemeClr val="tx1"/>
        </a:solidFill>
        <a:latin typeface="+mn-lt"/>
        <a:ea typeface="+mn-ea"/>
        <a:cs typeface="+mn-cs"/>
      </a:defRPr>
    </a:lvl6pPr>
    <a:lvl7pPr marL="2864805" algn="l" defTabSz="477467" rtl="0" eaLnBrk="1" latinLnBrk="0" hangingPunct="1">
      <a:defRPr sz="1300" kern="1200">
        <a:solidFill>
          <a:schemeClr val="tx1"/>
        </a:solidFill>
        <a:latin typeface="+mn-lt"/>
        <a:ea typeface="+mn-ea"/>
        <a:cs typeface="+mn-cs"/>
      </a:defRPr>
    </a:lvl7pPr>
    <a:lvl8pPr marL="3342272" algn="l" defTabSz="477467" rtl="0" eaLnBrk="1" latinLnBrk="0" hangingPunct="1">
      <a:defRPr sz="1300" kern="1200">
        <a:solidFill>
          <a:schemeClr val="tx1"/>
        </a:solidFill>
        <a:latin typeface="+mn-lt"/>
        <a:ea typeface="+mn-ea"/>
        <a:cs typeface="+mn-cs"/>
      </a:defRPr>
    </a:lvl8pPr>
    <a:lvl9pPr marL="3819741" algn="l" defTabSz="477467"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CA9BC3-5A08-5C40-8DE6-1B49CE826337}" type="slidenum">
              <a:rPr lang="en-US" smtClean="0"/>
              <a:t>1</a:t>
            </a:fld>
            <a:endParaRPr lang="en-US"/>
          </a:p>
        </p:txBody>
      </p:sp>
    </p:spTree>
    <p:extLst>
      <p:ext uri="{BB962C8B-B14F-4D97-AF65-F5344CB8AC3E}">
        <p14:creationId xmlns:p14="http://schemas.microsoft.com/office/powerpoint/2010/main" val="2332982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6"/>
            <a:ext cx="37307520" cy="7056121"/>
          </a:xfrm>
        </p:spPr>
        <p:txBody>
          <a:bodyPr/>
          <a:lstStyle/>
          <a:p>
            <a:r>
              <a:rPr lang="en-US"/>
              <a:t>Click to edit Master title style</a:t>
            </a:r>
          </a:p>
        </p:txBody>
      </p:sp>
      <p:sp>
        <p:nvSpPr>
          <p:cNvPr id="3" name="Subtitle 2"/>
          <p:cNvSpPr>
            <a:spLocks noGrp="1"/>
          </p:cNvSpPr>
          <p:nvPr>
            <p:ph type="subTitle" idx="1"/>
          </p:nvPr>
        </p:nvSpPr>
        <p:spPr>
          <a:xfrm>
            <a:off x="6583680" y="18653763"/>
            <a:ext cx="30723840" cy="8412480"/>
          </a:xfrm>
        </p:spPr>
        <p:txBody>
          <a:bodyPr/>
          <a:lstStyle>
            <a:lvl1pPr marL="0" indent="0" algn="ctr">
              <a:buNone/>
              <a:defRPr>
                <a:solidFill>
                  <a:schemeClr val="tx1">
                    <a:tint val="75000"/>
                  </a:schemeClr>
                </a:solidFill>
              </a:defRPr>
            </a:lvl1pPr>
            <a:lvl2pPr marL="2072951" indent="0" algn="ctr">
              <a:buNone/>
              <a:defRPr>
                <a:solidFill>
                  <a:schemeClr val="tx1">
                    <a:tint val="75000"/>
                  </a:schemeClr>
                </a:solidFill>
              </a:defRPr>
            </a:lvl2pPr>
            <a:lvl3pPr marL="4145900" indent="0" algn="ctr">
              <a:buNone/>
              <a:defRPr>
                <a:solidFill>
                  <a:schemeClr val="tx1">
                    <a:tint val="75000"/>
                  </a:schemeClr>
                </a:solidFill>
              </a:defRPr>
            </a:lvl3pPr>
            <a:lvl4pPr marL="6218851" indent="0" algn="ctr">
              <a:buNone/>
              <a:defRPr>
                <a:solidFill>
                  <a:schemeClr val="tx1">
                    <a:tint val="75000"/>
                  </a:schemeClr>
                </a:solidFill>
              </a:defRPr>
            </a:lvl4pPr>
            <a:lvl5pPr marL="8291798" indent="0" algn="ctr">
              <a:buNone/>
              <a:defRPr>
                <a:solidFill>
                  <a:schemeClr val="tx1">
                    <a:tint val="75000"/>
                  </a:schemeClr>
                </a:solidFill>
              </a:defRPr>
            </a:lvl5pPr>
            <a:lvl6pPr marL="10364750" indent="0" algn="ctr">
              <a:buNone/>
              <a:defRPr>
                <a:solidFill>
                  <a:schemeClr val="tx1">
                    <a:tint val="75000"/>
                  </a:schemeClr>
                </a:solidFill>
              </a:defRPr>
            </a:lvl6pPr>
            <a:lvl7pPr marL="12437701" indent="0" algn="ctr">
              <a:buNone/>
              <a:defRPr>
                <a:solidFill>
                  <a:schemeClr val="tx1">
                    <a:tint val="75000"/>
                  </a:schemeClr>
                </a:solidFill>
              </a:defRPr>
            </a:lvl7pPr>
            <a:lvl8pPr marL="14510648" indent="0" algn="ctr">
              <a:buNone/>
              <a:defRPr>
                <a:solidFill>
                  <a:schemeClr val="tx1">
                    <a:tint val="75000"/>
                  </a:schemeClr>
                </a:solidFill>
              </a:defRPr>
            </a:lvl8pPr>
            <a:lvl9pPr marL="16583601"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63D97CC-475F-BE49-B579-6BFEF977A37E}" type="datetimeFigureOut">
              <a:rPr lang="en-US" smtClean="0"/>
              <a:t>3/18/21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135240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412173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75"/>
            <a:ext cx="9875520" cy="2808732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75"/>
            <a:ext cx="28895040" cy="2808732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382853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803175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3" y="21153124"/>
            <a:ext cx="37307520" cy="6537961"/>
          </a:xfrm>
        </p:spPr>
        <p:txBody>
          <a:bodyPr anchor="t"/>
          <a:lstStyle>
            <a:lvl1pPr algn="l">
              <a:defRPr sz="18300" b="1" cap="all"/>
            </a:lvl1pPr>
          </a:lstStyle>
          <a:p>
            <a:r>
              <a:rPr lang="en-US"/>
              <a:t>Click to edit Master title style</a:t>
            </a:r>
          </a:p>
        </p:txBody>
      </p:sp>
      <p:sp>
        <p:nvSpPr>
          <p:cNvPr id="3" name="Text Placeholder 2"/>
          <p:cNvSpPr>
            <a:spLocks noGrp="1"/>
          </p:cNvSpPr>
          <p:nvPr>
            <p:ph type="body" idx="1"/>
          </p:nvPr>
        </p:nvSpPr>
        <p:spPr>
          <a:xfrm>
            <a:off x="3467103" y="13952231"/>
            <a:ext cx="37307520" cy="7200900"/>
          </a:xfrm>
        </p:spPr>
        <p:txBody>
          <a:bodyPr anchor="b"/>
          <a:lstStyle>
            <a:lvl1pPr marL="0" indent="0">
              <a:buNone/>
              <a:defRPr sz="9100">
                <a:solidFill>
                  <a:schemeClr val="tx1">
                    <a:tint val="75000"/>
                  </a:schemeClr>
                </a:solidFill>
              </a:defRPr>
            </a:lvl1pPr>
            <a:lvl2pPr marL="2072951" indent="0">
              <a:buNone/>
              <a:defRPr sz="8200">
                <a:solidFill>
                  <a:schemeClr val="tx1">
                    <a:tint val="75000"/>
                  </a:schemeClr>
                </a:solidFill>
              </a:defRPr>
            </a:lvl2pPr>
            <a:lvl3pPr marL="4145900" indent="0">
              <a:buNone/>
              <a:defRPr sz="7200">
                <a:solidFill>
                  <a:schemeClr val="tx1">
                    <a:tint val="75000"/>
                  </a:schemeClr>
                </a:solidFill>
              </a:defRPr>
            </a:lvl3pPr>
            <a:lvl4pPr marL="6218851" indent="0">
              <a:buNone/>
              <a:defRPr sz="6300">
                <a:solidFill>
                  <a:schemeClr val="tx1">
                    <a:tint val="75000"/>
                  </a:schemeClr>
                </a:solidFill>
              </a:defRPr>
            </a:lvl4pPr>
            <a:lvl5pPr marL="8291798" indent="0">
              <a:buNone/>
              <a:defRPr sz="6300">
                <a:solidFill>
                  <a:schemeClr val="tx1">
                    <a:tint val="75000"/>
                  </a:schemeClr>
                </a:solidFill>
              </a:defRPr>
            </a:lvl5pPr>
            <a:lvl6pPr marL="10364750" indent="0">
              <a:buNone/>
              <a:defRPr sz="6300">
                <a:solidFill>
                  <a:schemeClr val="tx1">
                    <a:tint val="75000"/>
                  </a:schemeClr>
                </a:solidFill>
              </a:defRPr>
            </a:lvl6pPr>
            <a:lvl7pPr marL="12437701" indent="0">
              <a:buNone/>
              <a:defRPr sz="6300">
                <a:solidFill>
                  <a:schemeClr val="tx1">
                    <a:tint val="75000"/>
                  </a:schemeClr>
                </a:solidFill>
              </a:defRPr>
            </a:lvl7pPr>
            <a:lvl8pPr marL="14510648" indent="0">
              <a:buNone/>
              <a:defRPr sz="6300">
                <a:solidFill>
                  <a:schemeClr val="tx1">
                    <a:tint val="75000"/>
                  </a:schemeClr>
                </a:solidFill>
              </a:defRPr>
            </a:lvl8pPr>
            <a:lvl9pPr marL="16583601" indent="0">
              <a:buNone/>
              <a:defRPr sz="63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3D97CC-475F-BE49-B579-6BFEF977A37E}" type="datetimeFigureOut">
              <a:rPr lang="en-US" smtClean="0"/>
              <a:t>3/18/21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1404899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71"/>
            <a:ext cx="19385280" cy="21724622"/>
          </a:xfrm>
        </p:spPr>
        <p:txBody>
          <a:bodyPr/>
          <a:lstStyle>
            <a:lvl1pPr>
              <a:defRPr sz="128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71"/>
            <a:ext cx="19385280" cy="21724622"/>
          </a:xfrm>
        </p:spPr>
        <p:txBody>
          <a:bodyPr/>
          <a:lstStyle>
            <a:lvl1pPr>
              <a:defRPr sz="128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63D97CC-475F-BE49-B579-6BFEF977A37E}" type="datetimeFigureOut">
              <a:rPr lang="en-US" smtClean="0"/>
              <a:t>3/18/21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737522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4" y="7368544"/>
            <a:ext cx="19392903" cy="3070859"/>
          </a:xfrm>
        </p:spPr>
        <p:txBody>
          <a:bodyPr anchor="b"/>
          <a:lstStyle>
            <a:lvl1pPr marL="0" indent="0">
              <a:buNone/>
              <a:defRPr sz="10900" b="1"/>
            </a:lvl1pPr>
            <a:lvl2pPr marL="2072951" indent="0">
              <a:buNone/>
              <a:defRPr sz="9100" b="1"/>
            </a:lvl2pPr>
            <a:lvl3pPr marL="4145900" indent="0">
              <a:buNone/>
              <a:defRPr sz="8200" b="1"/>
            </a:lvl3pPr>
            <a:lvl4pPr marL="6218851" indent="0">
              <a:buNone/>
              <a:defRPr sz="7200" b="1"/>
            </a:lvl4pPr>
            <a:lvl5pPr marL="8291798" indent="0">
              <a:buNone/>
              <a:defRPr sz="7200" b="1"/>
            </a:lvl5pPr>
            <a:lvl6pPr marL="10364750" indent="0">
              <a:buNone/>
              <a:defRPr sz="7200" b="1"/>
            </a:lvl6pPr>
            <a:lvl7pPr marL="12437701" indent="0">
              <a:buNone/>
              <a:defRPr sz="7200" b="1"/>
            </a:lvl7pPr>
            <a:lvl8pPr marL="14510648" indent="0">
              <a:buNone/>
              <a:defRPr sz="7200" b="1"/>
            </a:lvl8pPr>
            <a:lvl9pPr marL="16583601" indent="0">
              <a:buNone/>
              <a:defRPr sz="7200" b="1"/>
            </a:lvl9pPr>
          </a:lstStyle>
          <a:p>
            <a:pPr lvl="0"/>
            <a:r>
              <a:rPr lang="en-US"/>
              <a:t>Click to edit Master text styles</a:t>
            </a:r>
          </a:p>
        </p:txBody>
      </p:sp>
      <p:sp>
        <p:nvSpPr>
          <p:cNvPr id="4" name="Content Placeholder 3"/>
          <p:cNvSpPr>
            <a:spLocks noGrp="1"/>
          </p:cNvSpPr>
          <p:nvPr>
            <p:ph sz="half" idx="2"/>
          </p:nvPr>
        </p:nvSpPr>
        <p:spPr>
          <a:xfrm>
            <a:off x="2194564" y="10439402"/>
            <a:ext cx="19392903" cy="18966181"/>
          </a:xfrm>
        </p:spPr>
        <p:txBody>
          <a:bodyPr/>
          <a:lstStyle>
            <a:lvl1pPr>
              <a:defRPr sz="10900"/>
            </a:lvl1pPr>
            <a:lvl2pPr>
              <a:defRPr sz="9100"/>
            </a:lvl2pPr>
            <a:lvl3pPr>
              <a:defRPr sz="820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8" y="7368544"/>
            <a:ext cx="19400520" cy="3070859"/>
          </a:xfrm>
        </p:spPr>
        <p:txBody>
          <a:bodyPr anchor="b"/>
          <a:lstStyle>
            <a:lvl1pPr marL="0" indent="0">
              <a:buNone/>
              <a:defRPr sz="10900" b="1"/>
            </a:lvl1pPr>
            <a:lvl2pPr marL="2072951" indent="0">
              <a:buNone/>
              <a:defRPr sz="9100" b="1"/>
            </a:lvl2pPr>
            <a:lvl3pPr marL="4145900" indent="0">
              <a:buNone/>
              <a:defRPr sz="8200" b="1"/>
            </a:lvl3pPr>
            <a:lvl4pPr marL="6218851" indent="0">
              <a:buNone/>
              <a:defRPr sz="7200" b="1"/>
            </a:lvl4pPr>
            <a:lvl5pPr marL="8291798" indent="0">
              <a:buNone/>
              <a:defRPr sz="7200" b="1"/>
            </a:lvl5pPr>
            <a:lvl6pPr marL="10364750" indent="0">
              <a:buNone/>
              <a:defRPr sz="7200" b="1"/>
            </a:lvl6pPr>
            <a:lvl7pPr marL="12437701" indent="0">
              <a:buNone/>
              <a:defRPr sz="7200" b="1"/>
            </a:lvl7pPr>
            <a:lvl8pPr marL="14510648" indent="0">
              <a:buNone/>
              <a:defRPr sz="7200" b="1"/>
            </a:lvl8pPr>
            <a:lvl9pPr marL="16583601" indent="0">
              <a:buNone/>
              <a:defRPr sz="7200" b="1"/>
            </a:lvl9pPr>
          </a:lstStyle>
          <a:p>
            <a:pPr lvl="0"/>
            <a:r>
              <a:rPr lang="en-US"/>
              <a:t>Click to edit Master text styles</a:t>
            </a:r>
          </a:p>
        </p:txBody>
      </p:sp>
      <p:sp>
        <p:nvSpPr>
          <p:cNvPr id="6" name="Content Placeholder 5"/>
          <p:cNvSpPr>
            <a:spLocks noGrp="1"/>
          </p:cNvSpPr>
          <p:nvPr>
            <p:ph sz="quarter" idx="4"/>
          </p:nvPr>
        </p:nvSpPr>
        <p:spPr>
          <a:xfrm>
            <a:off x="22296128" y="10439402"/>
            <a:ext cx="19400520" cy="18966181"/>
          </a:xfrm>
        </p:spPr>
        <p:txBody>
          <a:bodyPr/>
          <a:lstStyle>
            <a:lvl1pPr>
              <a:defRPr sz="10900"/>
            </a:lvl1pPr>
            <a:lvl2pPr>
              <a:defRPr sz="9100"/>
            </a:lvl2pPr>
            <a:lvl3pPr>
              <a:defRPr sz="820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63D97CC-475F-BE49-B579-6BFEF977A37E}" type="datetimeFigureOut">
              <a:rPr lang="en-US" smtClean="0"/>
              <a:t>3/18/21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434501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3D97CC-475F-BE49-B579-6BFEF977A37E}" type="datetimeFigureOut">
              <a:rPr lang="en-US" smtClean="0"/>
              <a:t>3/18/21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208573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3D97CC-475F-BE49-B579-6BFEF977A37E}" type="datetimeFigureOut">
              <a:rPr lang="en-US" smtClean="0"/>
              <a:t>3/18/21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945370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71" y="1310640"/>
            <a:ext cx="14439903" cy="5577840"/>
          </a:xfrm>
        </p:spPr>
        <p:txBody>
          <a:bodyPr anchor="b"/>
          <a:lstStyle>
            <a:lvl1pPr algn="l">
              <a:defRPr sz="9100" b="1"/>
            </a:lvl1pPr>
          </a:lstStyle>
          <a:p>
            <a:r>
              <a:rPr lang="en-US"/>
              <a:t>Click to edit Master title style</a:t>
            </a:r>
          </a:p>
        </p:txBody>
      </p:sp>
      <p:sp>
        <p:nvSpPr>
          <p:cNvPr id="3" name="Content Placeholder 2"/>
          <p:cNvSpPr>
            <a:spLocks noGrp="1"/>
          </p:cNvSpPr>
          <p:nvPr>
            <p:ph idx="1"/>
          </p:nvPr>
        </p:nvSpPr>
        <p:spPr>
          <a:xfrm>
            <a:off x="17160240" y="1310653"/>
            <a:ext cx="24536400" cy="28094943"/>
          </a:xfrm>
        </p:spPr>
        <p:txBody>
          <a:bodyPr/>
          <a:lstStyle>
            <a:lvl1pPr>
              <a:defRPr sz="14500"/>
            </a:lvl1pPr>
            <a:lvl2pPr>
              <a:defRPr sz="12800"/>
            </a:lvl2pPr>
            <a:lvl3pPr>
              <a:defRPr sz="10900"/>
            </a:lvl3pPr>
            <a:lvl4pPr>
              <a:defRPr sz="9100"/>
            </a:lvl4pPr>
            <a:lvl5pPr>
              <a:defRPr sz="9100"/>
            </a:lvl5pPr>
            <a:lvl6pPr>
              <a:defRPr sz="9100"/>
            </a:lvl6pPr>
            <a:lvl7pPr>
              <a:defRPr sz="9100"/>
            </a:lvl7pPr>
            <a:lvl8pPr>
              <a:defRPr sz="9100"/>
            </a:lvl8pPr>
            <a:lvl9pPr>
              <a:defRPr sz="9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71" y="6888488"/>
            <a:ext cx="14439903" cy="22517103"/>
          </a:xfrm>
        </p:spPr>
        <p:txBody>
          <a:bodyPr/>
          <a:lstStyle>
            <a:lvl1pPr marL="0" indent="0">
              <a:buNone/>
              <a:defRPr sz="6300"/>
            </a:lvl1pPr>
            <a:lvl2pPr marL="2072951" indent="0">
              <a:buNone/>
              <a:defRPr sz="5500"/>
            </a:lvl2pPr>
            <a:lvl3pPr marL="4145900" indent="0">
              <a:buNone/>
              <a:defRPr sz="4500"/>
            </a:lvl3pPr>
            <a:lvl4pPr marL="6218851" indent="0">
              <a:buNone/>
              <a:defRPr sz="4000"/>
            </a:lvl4pPr>
            <a:lvl5pPr marL="8291798" indent="0">
              <a:buNone/>
              <a:defRPr sz="4000"/>
            </a:lvl5pPr>
            <a:lvl6pPr marL="10364750" indent="0">
              <a:buNone/>
              <a:defRPr sz="4000"/>
            </a:lvl6pPr>
            <a:lvl7pPr marL="12437701" indent="0">
              <a:buNone/>
              <a:defRPr sz="4000"/>
            </a:lvl7pPr>
            <a:lvl8pPr marL="14510648" indent="0">
              <a:buNone/>
              <a:defRPr sz="4000"/>
            </a:lvl8pPr>
            <a:lvl9pPr marL="16583601"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151937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3" y="23042881"/>
            <a:ext cx="26334720" cy="2720343"/>
          </a:xfrm>
        </p:spPr>
        <p:txBody>
          <a:bodyPr anchor="b"/>
          <a:lstStyle>
            <a:lvl1pPr algn="l">
              <a:defRPr sz="9100" b="1"/>
            </a:lvl1pPr>
          </a:lstStyle>
          <a:p>
            <a:r>
              <a:rPr lang="en-US"/>
              <a:t>Click to edit Master title style</a:t>
            </a:r>
          </a:p>
        </p:txBody>
      </p:sp>
      <p:sp>
        <p:nvSpPr>
          <p:cNvPr id="3" name="Picture Placeholder 2"/>
          <p:cNvSpPr>
            <a:spLocks noGrp="1"/>
          </p:cNvSpPr>
          <p:nvPr>
            <p:ph type="pic" idx="1"/>
          </p:nvPr>
        </p:nvSpPr>
        <p:spPr>
          <a:xfrm>
            <a:off x="8602983" y="2941321"/>
            <a:ext cx="26334720" cy="19751040"/>
          </a:xfrm>
        </p:spPr>
        <p:txBody>
          <a:bodyPr/>
          <a:lstStyle>
            <a:lvl1pPr marL="0" indent="0">
              <a:buNone/>
              <a:defRPr sz="14500"/>
            </a:lvl1pPr>
            <a:lvl2pPr marL="2072951" indent="0">
              <a:buNone/>
              <a:defRPr sz="12800"/>
            </a:lvl2pPr>
            <a:lvl3pPr marL="4145900" indent="0">
              <a:buNone/>
              <a:defRPr sz="10900"/>
            </a:lvl3pPr>
            <a:lvl4pPr marL="6218851" indent="0">
              <a:buNone/>
              <a:defRPr sz="9100"/>
            </a:lvl4pPr>
            <a:lvl5pPr marL="8291798" indent="0">
              <a:buNone/>
              <a:defRPr sz="9100"/>
            </a:lvl5pPr>
            <a:lvl6pPr marL="10364750" indent="0">
              <a:buNone/>
              <a:defRPr sz="9100"/>
            </a:lvl6pPr>
            <a:lvl7pPr marL="12437701" indent="0">
              <a:buNone/>
              <a:defRPr sz="9100"/>
            </a:lvl7pPr>
            <a:lvl8pPr marL="14510648" indent="0">
              <a:buNone/>
              <a:defRPr sz="9100"/>
            </a:lvl8pPr>
            <a:lvl9pPr marL="16583601" indent="0">
              <a:buNone/>
              <a:defRPr sz="9100"/>
            </a:lvl9pPr>
          </a:lstStyle>
          <a:p>
            <a:endParaRPr lang="en-US"/>
          </a:p>
        </p:txBody>
      </p:sp>
      <p:sp>
        <p:nvSpPr>
          <p:cNvPr id="4" name="Text Placeholder 3"/>
          <p:cNvSpPr>
            <a:spLocks noGrp="1"/>
          </p:cNvSpPr>
          <p:nvPr>
            <p:ph type="body" sz="half" idx="2"/>
          </p:nvPr>
        </p:nvSpPr>
        <p:spPr>
          <a:xfrm>
            <a:off x="8602983" y="25763227"/>
            <a:ext cx="26334720" cy="3863337"/>
          </a:xfrm>
        </p:spPr>
        <p:txBody>
          <a:bodyPr/>
          <a:lstStyle>
            <a:lvl1pPr marL="0" indent="0">
              <a:buNone/>
              <a:defRPr sz="6300"/>
            </a:lvl1pPr>
            <a:lvl2pPr marL="2072951" indent="0">
              <a:buNone/>
              <a:defRPr sz="5500"/>
            </a:lvl2pPr>
            <a:lvl3pPr marL="4145900" indent="0">
              <a:buNone/>
              <a:defRPr sz="4500"/>
            </a:lvl3pPr>
            <a:lvl4pPr marL="6218851" indent="0">
              <a:buNone/>
              <a:defRPr sz="4000"/>
            </a:lvl4pPr>
            <a:lvl5pPr marL="8291798" indent="0">
              <a:buNone/>
              <a:defRPr sz="4000"/>
            </a:lvl5pPr>
            <a:lvl6pPr marL="10364750" indent="0">
              <a:buNone/>
              <a:defRPr sz="4000"/>
            </a:lvl6pPr>
            <a:lvl7pPr marL="12437701" indent="0">
              <a:buNone/>
              <a:defRPr sz="4000"/>
            </a:lvl7pPr>
            <a:lvl8pPr marL="14510648" indent="0">
              <a:buNone/>
              <a:defRPr sz="4000"/>
            </a:lvl8pPr>
            <a:lvl9pPr marL="16583601"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034846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0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14591" tIns="207295" rIns="414591" bIns="207295" rtlCol="0" anchor="ctr">
            <a:normAutofit/>
          </a:bodyPr>
          <a:lstStyle/>
          <a:p>
            <a:r>
              <a:rPr lang="en-US"/>
              <a:t>Click to edit Master title style</a:t>
            </a:r>
          </a:p>
        </p:txBody>
      </p:sp>
      <p:sp>
        <p:nvSpPr>
          <p:cNvPr id="3" name="Text Placeholder 2"/>
          <p:cNvSpPr>
            <a:spLocks noGrp="1"/>
          </p:cNvSpPr>
          <p:nvPr>
            <p:ph type="body" idx="1"/>
          </p:nvPr>
        </p:nvSpPr>
        <p:spPr>
          <a:xfrm>
            <a:off x="2194560" y="7680971"/>
            <a:ext cx="39502080" cy="21724622"/>
          </a:xfrm>
          <a:prstGeom prst="rect">
            <a:avLst/>
          </a:prstGeom>
        </p:spPr>
        <p:txBody>
          <a:bodyPr vert="horz" lIns="414591" tIns="207295" rIns="414591" bIns="20729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1"/>
          </a:xfrm>
          <a:prstGeom prst="rect">
            <a:avLst/>
          </a:prstGeom>
        </p:spPr>
        <p:txBody>
          <a:bodyPr vert="horz" lIns="414591" tIns="207295" rIns="414591" bIns="207295" rtlCol="0" anchor="ctr"/>
          <a:lstStyle>
            <a:lvl1pPr algn="l">
              <a:defRPr sz="5500">
                <a:solidFill>
                  <a:schemeClr val="tx1">
                    <a:tint val="75000"/>
                  </a:schemeClr>
                </a:solidFill>
              </a:defRPr>
            </a:lvl1pPr>
          </a:lstStyle>
          <a:p>
            <a:fld id="{163D97CC-475F-BE49-B579-6BFEF977A37E}" type="datetimeFigureOut">
              <a:rPr lang="en-US" smtClean="0"/>
              <a:t>3/18/21</a:t>
            </a:fld>
            <a:endParaRPr lang="en-US"/>
          </a:p>
        </p:txBody>
      </p:sp>
      <p:sp>
        <p:nvSpPr>
          <p:cNvPr id="5" name="Footer Placeholder 4"/>
          <p:cNvSpPr>
            <a:spLocks noGrp="1"/>
          </p:cNvSpPr>
          <p:nvPr>
            <p:ph type="ftr" sz="quarter" idx="3"/>
          </p:nvPr>
        </p:nvSpPr>
        <p:spPr>
          <a:xfrm>
            <a:off x="14996160" y="30510482"/>
            <a:ext cx="13898880" cy="1752601"/>
          </a:xfrm>
          <a:prstGeom prst="rect">
            <a:avLst/>
          </a:prstGeom>
        </p:spPr>
        <p:txBody>
          <a:bodyPr vert="horz" lIns="414591" tIns="207295" rIns="414591" bIns="207295" rtlCol="0" anchor="ctr"/>
          <a:lstStyle>
            <a:lvl1pPr algn="ctr">
              <a:defRPr sz="55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1"/>
          </a:xfrm>
          <a:prstGeom prst="rect">
            <a:avLst/>
          </a:prstGeom>
        </p:spPr>
        <p:txBody>
          <a:bodyPr vert="horz" lIns="414591" tIns="207295" rIns="414591" bIns="207295" rtlCol="0" anchor="ctr"/>
          <a:lstStyle>
            <a:lvl1pPr algn="r">
              <a:defRPr sz="5500">
                <a:solidFill>
                  <a:schemeClr val="tx1">
                    <a:tint val="75000"/>
                  </a:schemeClr>
                </a:solidFill>
              </a:defRPr>
            </a:lvl1pPr>
          </a:lstStyle>
          <a:p>
            <a:fld id="{BEC96AFA-303D-8042-85F3-1EA037B235F2}" type="slidenum">
              <a:rPr lang="en-US" smtClean="0"/>
              <a:t>‹#›</a:t>
            </a:fld>
            <a:endParaRPr lang="en-US"/>
          </a:p>
        </p:txBody>
      </p:sp>
    </p:spTree>
    <p:extLst>
      <p:ext uri="{BB962C8B-B14F-4D97-AF65-F5344CB8AC3E}">
        <p14:creationId xmlns:p14="http://schemas.microsoft.com/office/powerpoint/2010/main" val="148758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72951" rtl="0" eaLnBrk="1" latinLnBrk="0" hangingPunct="1">
        <a:spcBef>
          <a:spcPct val="0"/>
        </a:spcBef>
        <a:buNone/>
        <a:defRPr sz="20000" kern="1200">
          <a:solidFill>
            <a:schemeClr val="tx1"/>
          </a:solidFill>
          <a:latin typeface="+mj-lt"/>
          <a:ea typeface="+mj-ea"/>
          <a:cs typeface="+mj-cs"/>
        </a:defRPr>
      </a:lvl1pPr>
    </p:titleStyle>
    <p:bodyStyle>
      <a:lvl1pPr marL="1554711" indent="-1554711" algn="l" defTabSz="2072951" rtl="0" eaLnBrk="1" latinLnBrk="0" hangingPunct="1">
        <a:spcBef>
          <a:spcPct val="20000"/>
        </a:spcBef>
        <a:buFont typeface="Arial"/>
        <a:buChar char="•"/>
        <a:defRPr sz="14500" kern="1200">
          <a:solidFill>
            <a:schemeClr val="tx1"/>
          </a:solidFill>
          <a:latin typeface="+mn-lt"/>
          <a:ea typeface="+mn-ea"/>
          <a:cs typeface="+mn-cs"/>
        </a:defRPr>
      </a:lvl1pPr>
      <a:lvl2pPr marL="3368541" indent="-1295594" algn="l" defTabSz="2072951" rtl="0" eaLnBrk="1" latinLnBrk="0" hangingPunct="1">
        <a:spcBef>
          <a:spcPct val="20000"/>
        </a:spcBef>
        <a:buFont typeface="Arial"/>
        <a:buChar char="–"/>
        <a:defRPr sz="12800" kern="1200">
          <a:solidFill>
            <a:schemeClr val="tx1"/>
          </a:solidFill>
          <a:latin typeface="+mn-lt"/>
          <a:ea typeface="+mn-ea"/>
          <a:cs typeface="+mn-cs"/>
        </a:defRPr>
      </a:lvl2pPr>
      <a:lvl3pPr marL="5182373" indent="-1036473" algn="l" defTabSz="2072951" rtl="0" eaLnBrk="1" latinLnBrk="0" hangingPunct="1">
        <a:spcBef>
          <a:spcPct val="20000"/>
        </a:spcBef>
        <a:buFont typeface="Arial"/>
        <a:buChar char="•"/>
        <a:defRPr sz="10900" kern="1200">
          <a:solidFill>
            <a:schemeClr val="tx1"/>
          </a:solidFill>
          <a:latin typeface="+mn-lt"/>
          <a:ea typeface="+mn-ea"/>
          <a:cs typeface="+mn-cs"/>
        </a:defRPr>
      </a:lvl3pPr>
      <a:lvl4pPr marL="7255324" indent="-1036473" algn="l" defTabSz="2072951" rtl="0" eaLnBrk="1" latinLnBrk="0" hangingPunct="1">
        <a:spcBef>
          <a:spcPct val="20000"/>
        </a:spcBef>
        <a:buFont typeface="Arial"/>
        <a:buChar char="–"/>
        <a:defRPr sz="9100" kern="1200">
          <a:solidFill>
            <a:schemeClr val="tx1"/>
          </a:solidFill>
          <a:latin typeface="+mn-lt"/>
          <a:ea typeface="+mn-ea"/>
          <a:cs typeface="+mn-cs"/>
        </a:defRPr>
      </a:lvl4pPr>
      <a:lvl5pPr marL="9328275" indent="-1036473" algn="l" defTabSz="2072951" rtl="0" eaLnBrk="1" latinLnBrk="0" hangingPunct="1">
        <a:spcBef>
          <a:spcPct val="20000"/>
        </a:spcBef>
        <a:buFont typeface="Arial"/>
        <a:buChar char="»"/>
        <a:defRPr sz="9100" kern="1200">
          <a:solidFill>
            <a:schemeClr val="tx1"/>
          </a:solidFill>
          <a:latin typeface="+mn-lt"/>
          <a:ea typeface="+mn-ea"/>
          <a:cs typeface="+mn-cs"/>
        </a:defRPr>
      </a:lvl5pPr>
      <a:lvl6pPr marL="11401224" indent="-1036473" algn="l" defTabSz="2072951" rtl="0" eaLnBrk="1" latinLnBrk="0" hangingPunct="1">
        <a:spcBef>
          <a:spcPct val="20000"/>
        </a:spcBef>
        <a:buFont typeface="Arial"/>
        <a:buChar char="•"/>
        <a:defRPr sz="9100" kern="1200">
          <a:solidFill>
            <a:schemeClr val="tx1"/>
          </a:solidFill>
          <a:latin typeface="+mn-lt"/>
          <a:ea typeface="+mn-ea"/>
          <a:cs typeface="+mn-cs"/>
        </a:defRPr>
      </a:lvl6pPr>
      <a:lvl7pPr marL="13474175" indent="-1036473" algn="l" defTabSz="2072951" rtl="0" eaLnBrk="1" latinLnBrk="0" hangingPunct="1">
        <a:spcBef>
          <a:spcPct val="20000"/>
        </a:spcBef>
        <a:buFont typeface="Arial"/>
        <a:buChar char="•"/>
        <a:defRPr sz="9100" kern="1200">
          <a:solidFill>
            <a:schemeClr val="tx1"/>
          </a:solidFill>
          <a:latin typeface="+mn-lt"/>
          <a:ea typeface="+mn-ea"/>
          <a:cs typeface="+mn-cs"/>
        </a:defRPr>
      </a:lvl7pPr>
      <a:lvl8pPr marL="15547122" indent="-1036473" algn="l" defTabSz="2072951" rtl="0" eaLnBrk="1" latinLnBrk="0" hangingPunct="1">
        <a:spcBef>
          <a:spcPct val="20000"/>
        </a:spcBef>
        <a:buFont typeface="Arial"/>
        <a:buChar char="•"/>
        <a:defRPr sz="9100" kern="1200">
          <a:solidFill>
            <a:schemeClr val="tx1"/>
          </a:solidFill>
          <a:latin typeface="+mn-lt"/>
          <a:ea typeface="+mn-ea"/>
          <a:cs typeface="+mn-cs"/>
        </a:defRPr>
      </a:lvl8pPr>
      <a:lvl9pPr marL="17620073" indent="-1036473" algn="l" defTabSz="2072951" rtl="0" eaLnBrk="1" latinLnBrk="0" hangingPunct="1">
        <a:spcBef>
          <a:spcPct val="20000"/>
        </a:spcBef>
        <a:buFont typeface="Arial"/>
        <a:buChar char="•"/>
        <a:defRPr sz="9100" kern="1200">
          <a:solidFill>
            <a:schemeClr val="tx1"/>
          </a:solidFill>
          <a:latin typeface="+mn-lt"/>
          <a:ea typeface="+mn-ea"/>
          <a:cs typeface="+mn-cs"/>
        </a:defRPr>
      </a:lvl9pPr>
    </p:bodyStyle>
    <p:other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g"/><Relationship Id="rId5" Type="http://schemas.openxmlformats.org/officeDocument/2006/relationships/image" Target="../media/image2.png"/><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42129" y="504527"/>
            <a:ext cx="42534030" cy="2419186"/>
          </a:xfrm>
          <a:prstGeom prst="rect">
            <a:avLst/>
          </a:prstGeom>
          <a:ln w="12700" cap="rnd" cmpd="sng">
            <a:solidFill>
              <a:schemeClr val="tx1"/>
            </a:solidFill>
            <a:round/>
          </a:ln>
          <a:effectLst/>
        </p:spPr>
        <p:style>
          <a:lnRef idx="2">
            <a:schemeClr val="dk1"/>
          </a:lnRef>
          <a:fillRef idx="1">
            <a:schemeClr val="lt1"/>
          </a:fillRef>
          <a:effectRef idx="0">
            <a:schemeClr val="dk1"/>
          </a:effectRef>
          <a:fontRef idx="minor">
            <a:schemeClr val="dk1"/>
          </a:fontRef>
        </p:style>
        <p:txBody>
          <a:bodyPr wrap="square" lIns="414591" tIns="207295" rIns="414591" bIns="207295" rtlCol="0" anchor="t" anchorCtr="0">
            <a:spAutoFit/>
          </a:bodyPr>
          <a:lstStyle/>
          <a:p>
            <a:pPr algn="r"/>
            <a:r>
              <a:rPr lang="en-US" sz="7000" b="1" dirty="0">
                <a:latin typeface="+mj-lt"/>
                <a:cs typeface="Times New Roman"/>
              </a:rPr>
              <a:t>8-Week Post-Operative Rehabilitation for a Collegiate Baseball Pitcher with UCL Reconstruction</a:t>
            </a:r>
            <a:r>
              <a:rPr lang="en-US" sz="6900" b="1" dirty="0">
                <a:latin typeface="+mj-lt"/>
                <a:cs typeface="Times New Roman"/>
              </a:rPr>
              <a:t> </a:t>
            </a:r>
          </a:p>
          <a:p>
            <a:pPr algn="ctr"/>
            <a:r>
              <a:rPr lang="en-US" sz="6000" b="1" dirty="0">
                <a:latin typeface="+mj-lt"/>
                <a:cs typeface="Times New Roman"/>
              </a:rPr>
              <a:t>Kinder, C. G.; Bonser, R. J.; &amp; Coots, J. G. – Liberty University – 2021</a:t>
            </a:r>
          </a:p>
        </p:txBody>
      </p:sp>
      <p:sp>
        <p:nvSpPr>
          <p:cNvPr id="26" name="Rectangle 25"/>
          <p:cNvSpPr/>
          <p:nvPr/>
        </p:nvSpPr>
        <p:spPr>
          <a:xfrm>
            <a:off x="26067966" y="22728382"/>
            <a:ext cx="21945600" cy="261610"/>
          </a:xfrm>
          <a:prstGeom prst="rect">
            <a:avLst/>
          </a:prstGeom>
        </p:spPr>
        <p:txBody>
          <a:bodyPr>
            <a:spAutoFit/>
          </a:bodyPr>
          <a:lstStyle/>
          <a:p>
            <a:r>
              <a:rPr lang="en-US" sz="1100" dirty="0">
                <a:solidFill>
                  <a:prstClr val="black"/>
                </a:solidFill>
                <a:latin typeface="Lucida Grande"/>
                <a:cs typeface="Lucida Grande"/>
              </a:rPr>
              <a:t>  1        2       3       4        5       6        7       8        9      10      11     12      13      14 </a:t>
            </a:r>
            <a:endParaRPr lang="en-US" dirty="0"/>
          </a:p>
        </p:txBody>
      </p:sp>
      <p:pic>
        <p:nvPicPr>
          <p:cNvPr id="29" name="Picture 2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1760" y="1117836"/>
            <a:ext cx="4840224" cy="1377696"/>
          </a:xfrm>
          <a:prstGeom prst="rect">
            <a:avLst/>
          </a:prstGeom>
        </p:spPr>
      </p:pic>
      <p:sp>
        <p:nvSpPr>
          <p:cNvPr id="159" name="TextBox 158"/>
          <p:cNvSpPr txBox="1"/>
          <p:nvPr/>
        </p:nvSpPr>
        <p:spPr>
          <a:xfrm>
            <a:off x="33860795" y="22865145"/>
            <a:ext cx="9080176" cy="9058250"/>
          </a:xfrm>
          <a:prstGeom prst="rect">
            <a:avLst/>
          </a:prstGeom>
          <a:solidFill>
            <a:schemeClr val="bg1"/>
          </a:solidFill>
          <a:ln>
            <a:solidFill>
              <a:schemeClr val="tx1"/>
            </a:solidFill>
          </a:ln>
        </p:spPr>
        <p:txBody>
          <a:bodyPr wrap="square" lIns="131445" tIns="65723" rIns="131445" bIns="65723" rtlCol="0">
            <a:spAutoFit/>
          </a:bodyPr>
          <a:lstStyle/>
          <a:p>
            <a:pPr defTabSz="914400"/>
            <a:r>
              <a:rPr lang="en-US" sz="2000" dirty="0">
                <a:latin typeface="+mj-lt"/>
                <a:cs typeface="Times New Roman"/>
              </a:rPr>
              <a:t>1.  Erickson, B. J., Harris, J. D., Chalmers, P. N., Bach, B. R., Verma, N. N., Bush-Joseph, 	C. A., Romeo, A. A., &amp; Bach, B. R., Jr. (2015). Ulnar Collateral Ligament 	Reconstruction: Anatomy, Indications, Techniques, and Outcomes. Sports 	Health: A Multidisciplinary Approach, 7(6), 511–517.</a:t>
            </a:r>
          </a:p>
          <a:p>
            <a:endParaRPr lang="en-US" sz="2000" dirty="0">
              <a:latin typeface="+mj-lt"/>
              <a:cs typeface="Times New Roman"/>
            </a:endParaRPr>
          </a:p>
          <a:p>
            <a:pPr defTabSz="914400"/>
            <a:r>
              <a:rPr lang="en-US" sz="2000" dirty="0">
                <a:latin typeface="+mj-lt"/>
                <a:cs typeface="Times New Roman"/>
              </a:rPr>
              <a:t>2.  Griffith, T. B., &amp; </a:t>
            </a:r>
            <a:r>
              <a:rPr lang="en-US" sz="2000" dirty="0" err="1">
                <a:latin typeface="+mj-lt"/>
                <a:cs typeface="Times New Roman"/>
              </a:rPr>
              <a:t>Duralde</a:t>
            </a:r>
            <a:r>
              <a:rPr lang="en-US" sz="2000" dirty="0">
                <a:latin typeface="+mj-lt"/>
                <a:cs typeface="Times New Roman"/>
              </a:rPr>
              <a:t>, X. A. (2019). Successful Performance After Ulnar 	Collateral Ligament Reconstruction: An Analysis of 88 Drafted Professional 	Baseball Pitchers With a Matched Comparison Cohort. </a:t>
            </a:r>
            <a:r>
              <a:rPr lang="en-US" sz="2000" dirty="0" err="1">
                <a:latin typeface="+mj-lt"/>
                <a:cs typeface="Times New Roman"/>
              </a:rPr>
              <a:t>Orthopaedic</a:t>
            </a:r>
            <a:r>
              <a:rPr lang="en-US" sz="2000" dirty="0">
                <a:latin typeface="+mj-lt"/>
                <a:cs typeface="Times New Roman"/>
              </a:rPr>
              <a:t> Journal 	of Sports Medicine, 7(11), 1–5. https://doi.org/10.1177/2325967119880820</a:t>
            </a:r>
          </a:p>
          <a:p>
            <a:endParaRPr lang="en-US" sz="2000" dirty="0">
              <a:latin typeface="+mj-lt"/>
              <a:cs typeface="Times New Roman"/>
            </a:endParaRPr>
          </a:p>
          <a:p>
            <a:pPr defTabSz="914400"/>
            <a:r>
              <a:rPr lang="en-US" sz="2000" dirty="0">
                <a:latin typeface="+mj-lt"/>
                <a:cs typeface="Times New Roman"/>
              </a:rPr>
              <a:t>3.  Lightsey, H. M., </a:t>
            </a:r>
            <a:r>
              <a:rPr lang="en-US" sz="2000" dirty="0" err="1">
                <a:latin typeface="+mj-lt"/>
                <a:cs typeface="Times New Roman"/>
              </a:rPr>
              <a:t>Trofa</a:t>
            </a:r>
            <a:r>
              <a:rPr lang="en-US" sz="2000" dirty="0">
                <a:latin typeface="+mj-lt"/>
                <a:cs typeface="Times New Roman"/>
              </a:rPr>
              <a:t>, D. P., Sonnenfeld, J. J., Swindell, H. W., </a:t>
            </a:r>
            <a:r>
              <a:rPr lang="en-US" sz="2000" dirty="0" err="1">
                <a:latin typeface="+mj-lt"/>
                <a:cs typeface="Times New Roman"/>
              </a:rPr>
              <a:t>Makhni</a:t>
            </a:r>
            <a:r>
              <a:rPr lang="en-US" sz="2000" dirty="0">
                <a:latin typeface="+mj-lt"/>
                <a:cs typeface="Times New Roman"/>
              </a:rPr>
              <a:t>, E. C., &amp; 	Ahmad, 	C. S. (2019). Rehabilitation Variability After Elbow Ulnar Collateral 	Ligament Reconstruction. </a:t>
            </a:r>
            <a:r>
              <a:rPr lang="en-US" sz="2000" dirty="0" err="1">
                <a:latin typeface="+mj-lt"/>
                <a:cs typeface="Times New Roman"/>
              </a:rPr>
              <a:t>Orthopaedic</a:t>
            </a:r>
            <a:r>
              <a:rPr lang="en-US" sz="2000" dirty="0">
                <a:latin typeface="+mj-lt"/>
                <a:cs typeface="Times New Roman"/>
              </a:rPr>
              <a:t> Journal of Sports Medicine, 7(3), 1–7. 	https://doi.org/10.1177/2325967119833363</a:t>
            </a:r>
          </a:p>
          <a:p>
            <a:endParaRPr lang="en-US" sz="2000" dirty="0">
              <a:latin typeface="+mj-lt"/>
              <a:cs typeface="Times New Roman"/>
            </a:endParaRPr>
          </a:p>
          <a:p>
            <a:pPr defTabSz="914400"/>
            <a:r>
              <a:rPr lang="en-US" sz="2000" dirty="0">
                <a:latin typeface="+mj-lt"/>
                <a:cs typeface="Times New Roman"/>
              </a:rPr>
              <a:t>4.  Lyle Cain Jr, E., &amp; McGonigle, O. (2016). Return to Play Following Ulnar Collateral 	Ligament Reconstruction. Clinics in Sports Medicine, 35(4), 577–595. 	https://doi.org/10.1016/j.csm.2016.05.004</a:t>
            </a:r>
          </a:p>
          <a:p>
            <a:endParaRPr lang="en-US" sz="2000" dirty="0">
              <a:latin typeface="+mj-lt"/>
              <a:cs typeface="Times New Roman"/>
            </a:endParaRPr>
          </a:p>
          <a:p>
            <a:pPr defTabSz="914400"/>
            <a:r>
              <a:rPr lang="en-US" sz="2000" dirty="0">
                <a:latin typeface="+mj-lt"/>
                <a:cs typeface="Times New Roman"/>
              </a:rPr>
              <a:t>5.  Vitale, M. A., &amp; Ahmad, C. S. (2008). The outcome of elbow ulnar collateral 	ligament reconstruction in overhead athletes: A systematic review. The 	American Journal of Sports Medicine, 36(6), 1193-1205. 	doi:10.1177/0363546508319053</a:t>
            </a:r>
          </a:p>
          <a:p>
            <a:endParaRPr lang="en-US" sz="2000" dirty="0">
              <a:latin typeface="+mj-lt"/>
              <a:cs typeface="Times New Roman"/>
            </a:endParaRPr>
          </a:p>
          <a:p>
            <a:pPr marL="457200" indent="-457200" defTabSz="914400">
              <a:buAutoNum type="arabicPeriod" startAt="6"/>
            </a:pPr>
            <a:r>
              <a:rPr lang="en-US" sz="2000" dirty="0">
                <a:latin typeface="+mj-lt"/>
                <a:cs typeface="Times New Roman"/>
              </a:rPr>
              <a:t>Wilk, K. E., Arrigo, C. A., Dugas, J. R., Cain, E. L., &amp; Andrews, J. R. (2017). 	Rehabilitation and Return-to-Play Criteria Following Ulnar Collateral 	Ligament Reconstruction. Operative Techniques in Sports Medicine, 25(3), 	154–171.</a:t>
            </a:r>
          </a:p>
          <a:p>
            <a:pPr defTabSz="914400"/>
            <a:endParaRPr lang="en-US" sz="2000" dirty="0">
              <a:latin typeface="+mj-lt"/>
              <a:cs typeface="Times New Roman"/>
            </a:endParaRPr>
          </a:p>
        </p:txBody>
      </p:sp>
      <p:sp>
        <p:nvSpPr>
          <p:cNvPr id="160" name="Rectangle 159"/>
          <p:cNvSpPr/>
          <p:nvPr/>
        </p:nvSpPr>
        <p:spPr>
          <a:xfrm>
            <a:off x="26067966" y="22480091"/>
            <a:ext cx="21945600" cy="261610"/>
          </a:xfrm>
          <a:prstGeom prst="rect">
            <a:avLst/>
          </a:prstGeom>
        </p:spPr>
        <p:txBody>
          <a:bodyPr>
            <a:spAutoFit/>
          </a:bodyPr>
          <a:lstStyle/>
          <a:p>
            <a:r>
              <a:rPr lang="en-US" sz="1100" dirty="0">
                <a:solidFill>
                  <a:prstClr val="black"/>
                </a:solidFill>
                <a:latin typeface="Lucida Grande"/>
                <a:cs typeface="Lucida Grande"/>
              </a:rPr>
              <a:t>  1        2       3       4        5       6        7       8        9      10      11     12      13      14 </a:t>
            </a:r>
            <a:endParaRPr lang="en-US" dirty="0"/>
          </a:p>
        </p:txBody>
      </p:sp>
      <p:grpSp>
        <p:nvGrpSpPr>
          <p:cNvPr id="161" name="Group 160"/>
          <p:cNvGrpSpPr/>
          <p:nvPr/>
        </p:nvGrpSpPr>
        <p:grpSpPr>
          <a:xfrm>
            <a:off x="10980125" y="3934552"/>
            <a:ext cx="21945600" cy="28100713"/>
            <a:chOff x="12513023" y="6861775"/>
            <a:chExt cx="26180354" cy="25277327"/>
          </a:xfrm>
        </p:grpSpPr>
        <p:sp>
          <p:nvSpPr>
            <p:cNvPr id="162" name="TextBox 161"/>
            <p:cNvSpPr txBox="1"/>
            <p:nvPr/>
          </p:nvSpPr>
          <p:spPr>
            <a:xfrm>
              <a:off x="12513023" y="6861775"/>
              <a:ext cx="26180354" cy="25277327"/>
            </a:xfrm>
            <a:prstGeom prst="rect">
              <a:avLst/>
            </a:prstGeom>
            <a:solidFill>
              <a:srgbClr val="FFFFFF"/>
            </a:solidFill>
            <a:ln cap="rnd">
              <a:solidFill>
                <a:schemeClr val="tx1"/>
              </a:solidFill>
            </a:ln>
          </p:spPr>
          <p:txBody>
            <a:bodyPr wrap="square" lIns="182880" rIns="182880" rtlCol="0">
              <a:noAutofit/>
            </a:bodyPr>
            <a:lstStyle/>
            <a:p>
              <a:pPr algn="just"/>
              <a:endParaRPr lang="en-US" sz="1800" dirty="0">
                <a:latin typeface="Times New Roman"/>
                <a:cs typeface="Times New Roman"/>
              </a:endParaRPr>
            </a:p>
          </p:txBody>
        </p:sp>
        <p:graphicFrame>
          <p:nvGraphicFramePr>
            <p:cNvPr id="164" name="Chart 163"/>
            <p:cNvGraphicFramePr>
              <a:graphicFrameLocks/>
            </p:cNvGraphicFramePr>
            <p:nvPr>
              <p:extLst>
                <p:ext uri="{D42A27DB-BD31-4B8C-83A1-F6EECF244321}">
                  <p14:modId xmlns:p14="http://schemas.microsoft.com/office/powerpoint/2010/main" val="1991599744"/>
                </p:ext>
              </p:extLst>
            </p:nvPr>
          </p:nvGraphicFramePr>
          <p:xfrm>
            <a:off x="19766716" y="10469564"/>
            <a:ext cx="5722654" cy="4617720"/>
          </p:xfrm>
          <a:graphic>
            <a:graphicData uri="http://schemas.openxmlformats.org/drawingml/2006/chart">
              <c:chart xmlns:c="http://schemas.openxmlformats.org/drawingml/2006/chart" xmlns:r="http://schemas.openxmlformats.org/officeDocument/2006/relationships" r:id="rId4"/>
            </a:graphicData>
          </a:graphic>
        </p:graphicFrame>
      </p:grpSp>
      <p:sp>
        <p:nvSpPr>
          <p:cNvPr id="165" name="TextBox 164"/>
          <p:cNvSpPr txBox="1"/>
          <p:nvPr/>
        </p:nvSpPr>
        <p:spPr>
          <a:xfrm>
            <a:off x="950231" y="5494398"/>
            <a:ext cx="9071432" cy="10104690"/>
          </a:xfrm>
          <a:prstGeom prst="rect">
            <a:avLst/>
          </a:prstGeom>
          <a:solidFill>
            <a:schemeClr val="bg1"/>
          </a:solidFill>
          <a:ln>
            <a:solidFill>
              <a:srgbClr val="000000"/>
            </a:solidFill>
          </a:ln>
        </p:spPr>
        <p:txBody>
          <a:bodyPr wrap="square" lIns="131445" tIns="65723" rIns="131445" bIns="65723" rtlCol="0">
            <a:spAutoFit/>
          </a:bodyPr>
          <a:lstStyle/>
          <a:p>
            <a:r>
              <a:rPr lang="en-US" sz="3600" dirty="0">
                <a:latin typeface="+mj-lt"/>
                <a:cs typeface="Times New Roman"/>
              </a:rPr>
              <a:t>A 19-year-old male baseball player (right-handed pitcher), reported that he began to feel pain in his right elbow while throwing during practice. While pitching in the bullpen he felt a pull/tear. Prior to this feeling in practice, he was experiencing intermittent tightness in his biceps brachii and forearm. Upon evaluation, the athlete presented with guarding of the elbow and was reluctant to perform normal range of motion (ROM). Patient was positive with valgus stress test—more at 30+ degrees than at full extension and with the dynamic valgus stress test. Pain through VEO test—most significant from 20-40 degrees of flexion. Reported of a clicking sensation during active pronation. Patient had a history of recurrent elbow injuries but had not been diagnosed with a UCL tear.</a:t>
            </a:r>
          </a:p>
        </p:txBody>
      </p:sp>
      <p:sp>
        <p:nvSpPr>
          <p:cNvPr id="166" name="TextBox 165"/>
          <p:cNvSpPr txBox="1"/>
          <p:nvPr/>
        </p:nvSpPr>
        <p:spPr>
          <a:xfrm>
            <a:off x="970620" y="4612248"/>
            <a:ext cx="9071432" cy="871393"/>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b="1" dirty="0">
                <a:solidFill>
                  <a:schemeClr val="bg1"/>
                </a:solidFill>
                <a:cs typeface="Times New Roman"/>
              </a:rPr>
              <a:t>Background</a:t>
            </a:r>
            <a:endParaRPr lang="en-US" sz="6000" b="1" dirty="0">
              <a:solidFill>
                <a:schemeClr val="bg1"/>
              </a:solidFill>
              <a:cs typeface="Times New Roman"/>
            </a:endParaRPr>
          </a:p>
        </p:txBody>
      </p:sp>
      <p:sp>
        <p:nvSpPr>
          <p:cNvPr id="167" name="TextBox 166"/>
          <p:cNvSpPr txBox="1"/>
          <p:nvPr/>
        </p:nvSpPr>
        <p:spPr>
          <a:xfrm>
            <a:off x="970620" y="18342012"/>
            <a:ext cx="9071431" cy="8442697"/>
          </a:xfrm>
          <a:prstGeom prst="rect">
            <a:avLst/>
          </a:prstGeom>
          <a:solidFill>
            <a:schemeClr val="bg1"/>
          </a:solidFill>
          <a:ln>
            <a:solidFill>
              <a:schemeClr val="tx1"/>
            </a:solidFill>
          </a:ln>
        </p:spPr>
        <p:txBody>
          <a:bodyPr wrap="square" lIns="131445" tIns="65723" rIns="131445" bIns="65723" rtlCol="0">
            <a:spAutoFit/>
          </a:bodyPr>
          <a:lstStyle/>
          <a:p>
            <a:r>
              <a:rPr lang="en-US" sz="3600" dirty="0">
                <a:latin typeface="+mj-lt"/>
                <a:cs typeface="Times New Roman"/>
              </a:rPr>
              <a:t>Patient had a previous history of injury to this area about a year prior to this incident. When this previous incident occurred, the athlete took off pitching for eight weeks and went through rehabilitation. For this injury, the patient was throwing a bullpen in practice and felt a pull/tear sensation while pitching that caused a sharp pain. During evaluation, the patient was reluctant to go into full ROM and experienced pain at the end ranges. The positive valgus stress test is indicative of a UCL tear in the elbow. The patient was seen by a physician for confirmation of a UCL tear by MRI. The MRI provided evidence for a UCL tear of the anterior bundle.</a:t>
            </a:r>
          </a:p>
        </p:txBody>
      </p:sp>
      <p:sp>
        <p:nvSpPr>
          <p:cNvPr id="168" name="TextBox 167"/>
          <p:cNvSpPr txBox="1"/>
          <p:nvPr/>
        </p:nvSpPr>
        <p:spPr>
          <a:xfrm>
            <a:off x="991009" y="17476145"/>
            <a:ext cx="9051042" cy="871393"/>
          </a:xfrm>
          <a:prstGeom prst="rect">
            <a:avLst/>
          </a:prstGeom>
          <a:solidFill>
            <a:srgbClr val="0A254E"/>
          </a:solidFill>
          <a:ln>
            <a:solidFill>
              <a:srgbClr val="000000"/>
            </a:solidFill>
          </a:ln>
        </p:spPr>
        <p:txBody>
          <a:bodyPr wrap="square" lIns="131445" tIns="65723" rIns="131445" bIns="65723" rtlCol="0">
            <a:spAutoFit/>
          </a:bodyPr>
          <a:lstStyle/>
          <a:p>
            <a:pPr algn="ctr"/>
            <a:r>
              <a:rPr lang="en-US" sz="4800" b="1" dirty="0">
                <a:solidFill>
                  <a:schemeClr val="bg1"/>
                </a:solidFill>
                <a:latin typeface="+mj-lt"/>
                <a:cs typeface="Times New Roman"/>
              </a:rPr>
              <a:t>Introduction</a:t>
            </a:r>
            <a:endParaRPr lang="en-US" sz="6000" b="1" dirty="0">
              <a:solidFill>
                <a:schemeClr val="bg1"/>
              </a:solidFill>
              <a:latin typeface="+mj-lt"/>
              <a:cs typeface="Times New Roman"/>
            </a:endParaRPr>
          </a:p>
        </p:txBody>
      </p:sp>
      <p:sp>
        <p:nvSpPr>
          <p:cNvPr id="170" name="TextBox 169"/>
          <p:cNvSpPr txBox="1"/>
          <p:nvPr/>
        </p:nvSpPr>
        <p:spPr>
          <a:xfrm>
            <a:off x="950230" y="29238869"/>
            <a:ext cx="9071432" cy="2796396"/>
          </a:xfrm>
          <a:prstGeom prst="rect">
            <a:avLst/>
          </a:prstGeom>
          <a:solidFill>
            <a:schemeClr val="bg1"/>
          </a:solidFill>
          <a:ln cap="rnd">
            <a:solidFill>
              <a:schemeClr val="tx1"/>
            </a:solidFill>
          </a:ln>
        </p:spPr>
        <p:txBody>
          <a:bodyPr wrap="square" lIns="182880" rIns="182880" rtlCol="0">
            <a:noAutofit/>
          </a:bodyPr>
          <a:lstStyle/>
          <a:p>
            <a:r>
              <a:rPr lang="en-US" sz="3600" dirty="0">
                <a:latin typeface="+mj-lt"/>
                <a:cs typeface="Times New Roman"/>
              </a:rPr>
              <a:t>All information was obtained through my own evaluation, evaluation by ATC, and evaluations by doctors. </a:t>
            </a:r>
          </a:p>
          <a:p>
            <a:pPr algn="just"/>
            <a:endParaRPr lang="en-US" sz="3600" dirty="0">
              <a:latin typeface="+mj-lt"/>
              <a:cs typeface="Times New Roman"/>
            </a:endParaRPr>
          </a:p>
        </p:txBody>
      </p:sp>
      <p:sp>
        <p:nvSpPr>
          <p:cNvPr id="171" name="TextBox 170"/>
          <p:cNvSpPr txBox="1"/>
          <p:nvPr/>
        </p:nvSpPr>
        <p:spPr>
          <a:xfrm>
            <a:off x="970620" y="28378528"/>
            <a:ext cx="9071432" cy="871393"/>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b="1" dirty="0">
                <a:solidFill>
                  <a:schemeClr val="bg1"/>
                </a:solidFill>
                <a:latin typeface="+mj-lt"/>
                <a:cs typeface="Times New Roman"/>
              </a:rPr>
              <a:t>Methods</a:t>
            </a:r>
            <a:endParaRPr lang="en-US" sz="6000" b="1" dirty="0">
              <a:solidFill>
                <a:schemeClr val="bg1"/>
              </a:solidFill>
              <a:latin typeface="+mj-lt"/>
              <a:cs typeface="Times New Roman"/>
            </a:endParaRPr>
          </a:p>
        </p:txBody>
      </p:sp>
      <p:grpSp>
        <p:nvGrpSpPr>
          <p:cNvPr id="175" name="Group 174"/>
          <p:cNvGrpSpPr/>
          <p:nvPr/>
        </p:nvGrpSpPr>
        <p:grpSpPr>
          <a:xfrm>
            <a:off x="33848844" y="17150226"/>
            <a:ext cx="9092128" cy="3697231"/>
            <a:chOff x="33992656" y="17644323"/>
            <a:chExt cx="9314722" cy="4870293"/>
          </a:xfrm>
        </p:grpSpPr>
        <p:sp>
          <p:nvSpPr>
            <p:cNvPr id="176" name="TextBox 175"/>
            <p:cNvSpPr txBox="1"/>
            <p:nvPr/>
          </p:nvSpPr>
          <p:spPr>
            <a:xfrm>
              <a:off x="33992656" y="18462955"/>
              <a:ext cx="9302450" cy="4051661"/>
            </a:xfrm>
            <a:prstGeom prst="rect">
              <a:avLst/>
            </a:prstGeom>
            <a:solidFill>
              <a:srgbClr val="FFFFFF"/>
            </a:solidFill>
            <a:ln cap="rnd">
              <a:solidFill>
                <a:schemeClr val="tx1"/>
              </a:solidFill>
            </a:ln>
          </p:spPr>
          <p:txBody>
            <a:bodyPr wrap="square" lIns="182880" rIns="182880" rtlCol="0">
              <a:noAutofit/>
            </a:bodyPr>
            <a:lstStyle/>
            <a:p>
              <a:pPr marL="514350" indent="-514350">
                <a:buAutoNum type="arabicPeriod"/>
              </a:pPr>
              <a:r>
                <a:rPr lang="en-US" sz="3600" dirty="0">
                  <a:solidFill>
                    <a:prstClr val="black"/>
                  </a:solidFill>
                  <a:latin typeface="+mj-lt"/>
                  <a:cs typeface="Times New Roman"/>
                </a:rPr>
                <a:t>Have an outcome measure to track daily progress with rehabilitation using a health-related quality of life questionnaire .</a:t>
              </a:r>
            </a:p>
            <a:p>
              <a:pPr marL="514350" indent="-514350">
                <a:buAutoNum type="arabicPeriod"/>
              </a:pPr>
              <a:r>
                <a:rPr lang="en-US" sz="3600" dirty="0">
                  <a:solidFill>
                    <a:prstClr val="black"/>
                  </a:solidFill>
                  <a:latin typeface="+mj-lt"/>
                  <a:cs typeface="Times New Roman"/>
                </a:rPr>
                <a:t>Extend the study past eight weeks into later phases of rehabilitation.</a:t>
              </a:r>
            </a:p>
          </p:txBody>
        </p:sp>
        <p:sp>
          <p:nvSpPr>
            <p:cNvPr id="177" name="TextBox 176"/>
            <p:cNvSpPr txBox="1"/>
            <p:nvPr/>
          </p:nvSpPr>
          <p:spPr>
            <a:xfrm>
              <a:off x="34004928" y="17644323"/>
              <a:ext cx="9302450" cy="878683"/>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b="1" dirty="0">
                  <a:solidFill>
                    <a:schemeClr val="bg1"/>
                  </a:solidFill>
                  <a:latin typeface="+mj-lt"/>
                  <a:cs typeface="Garamond"/>
                </a:rPr>
                <a:t>Future Work</a:t>
              </a:r>
              <a:endParaRPr lang="en-US" sz="6000" b="1" dirty="0">
                <a:solidFill>
                  <a:schemeClr val="bg1"/>
                </a:solidFill>
                <a:latin typeface="+mj-lt"/>
                <a:cs typeface="Garamond"/>
              </a:endParaRPr>
            </a:p>
          </p:txBody>
        </p:sp>
      </p:grpSp>
      <p:sp>
        <p:nvSpPr>
          <p:cNvPr id="178" name="TextBox 177"/>
          <p:cNvSpPr txBox="1"/>
          <p:nvPr/>
        </p:nvSpPr>
        <p:spPr>
          <a:xfrm>
            <a:off x="33860795" y="21993130"/>
            <a:ext cx="9080175" cy="871393"/>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b="1" dirty="0">
                <a:solidFill>
                  <a:schemeClr val="bg1"/>
                </a:solidFill>
                <a:latin typeface="+mj-lt"/>
                <a:cs typeface="Times New Roman"/>
              </a:rPr>
              <a:t>References</a:t>
            </a:r>
            <a:endParaRPr lang="en-US" sz="6000" b="1" dirty="0">
              <a:solidFill>
                <a:schemeClr val="bg1"/>
              </a:solidFill>
              <a:latin typeface="+mj-lt"/>
              <a:cs typeface="Times New Roman"/>
            </a:endParaRPr>
          </a:p>
        </p:txBody>
      </p:sp>
      <p:grpSp>
        <p:nvGrpSpPr>
          <p:cNvPr id="179" name="Group 178"/>
          <p:cNvGrpSpPr/>
          <p:nvPr/>
        </p:nvGrpSpPr>
        <p:grpSpPr>
          <a:xfrm>
            <a:off x="33906736" y="4621477"/>
            <a:ext cx="9056782" cy="11731798"/>
            <a:chOff x="33985372" y="3558049"/>
            <a:chExt cx="9301416" cy="16639009"/>
          </a:xfrm>
        </p:grpSpPr>
        <p:sp>
          <p:nvSpPr>
            <p:cNvPr id="180" name="TextBox 179"/>
            <p:cNvSpPr txBox="1"/>
            <p:nvPr/>
          </p:nvSpPr>
          <p:spPr>
            <a:xfrm>
              <a:off x="34008529" y="4700801"/>
              <a:ext cx="9278259" cy="15001671"/>
            </a:xfrm>
            <a:prstGeom prst="rect">
              <a:avLst/>
            </a:prstGeom>
            <a:solidFill>
              <a:srgbClr val="FFFFFF"/>
            </a:solidFill>
            <a:ln cap="rnd">
              <a:solidFill>
                <a:schemeClr val="tx1"/>
              </a:solidFill>
            </a:ln>
          </p:spPr>
          <p:txBody>
            <a:bodyPr wrap="square" lIns="182880" rIns="182880" rtlCol="0">
              <a:noAutofit/>
            </a:bodyPr>
            <a:lstStyle/>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p:txBody>
        </p:sp>
        <p:sp>
          <p:nvSpPr>
            <p:cNvPr id="181" name="TextBox 180"/>
            <p:cNvSpPr txBox="1"/>
            <p:nvPr/>
          </p:nvSpPr>
          <p:spPr>
            <a:xfrm>
              <a:off x="33985372" y="3558049"/>
              <a:ext cx="9301416" cy="1235882"/>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b="1" dirty="0">
                  <a:solidFill>
                    <a:schemeClr val="bg1"/>
                  </a:solidFill>
                  <a:latin typeface="+mj-lt"/>
                  <a:cs typeface="Times New Roman"/>
                </a:rPr>
                <a:t>Conclusion</a:t>
              </a:r>
              <a:endParaRPr lang="en-US" sz="6000" b="1" dirty="0">
                <a:solidFill>
                  <a:schemeClr val="bg1"/>
                </a:solidFill>
                <a:latin typeface="+mj-lt"/>
                <a:cs typeface="Times New Roman"/>
              </a:endParaRPr>
            </a:p>
          </p:txBody>
        </p:sp>
        <p:sp>
          <p:nvSpPr>
            <p:cNvPr id="182" name="Rectangle 181"/>
            <p:cNvSpPr/>
            <p:nvPr/>
          </p:nvSpPr>
          <p:spPr>
            <a:xfrm>
              <a:off x="34092715" y="4700802"/>
              <a:ext cx="8985785" cy="15496256"/>
            </a:xfrm>
            <a:prstGeom prst="rect">
              <a:avLst/>
            </a:prstGeom>
          </p:spPr>
          <p:txBody>
            <a:bodyPr wrap="square">
              <a:spAutoFit/>
            </a:bodyPr>
            <a:lstStyle/>
            <a:p>
              <a:r>
                <a:rPr lang="en-US" sz="3600" dirty="0">
                  <a:latin typeface="+mj-lt"/>
                  <a:cs typeface="Times New Roman"/>
                </a:rPr>
                <a:t>The case study had to be ended at week eight due to the athlete being halted in rehabilitation because of medial elbow pain. At this point, the athlete is still in the early rehabilitation phase and will be re-evaluated as needed. The athlete’s progress was right on track when compared to the rehabilitation plans discussed in other articles dealing with a post-operative UCL tear. During the first eight weeks the main focus was on decreasing pain and edema, restoring range of motion, and slowly introducing strengthening. The patient continuously progressed in flexion and extension and, at week six, he was able to remove his immobilization during activities of daily living. Strengthening began at the shoulder and exercises only used body weight. At week five isometric exercises were added to the rehabilitation program.</a:t>
              </a:r>
            </a:p>
            <a:p>
              <a:endParaRPr lang="en-US" sz="2000" dirty="0">
                <a:latin typeface="+mj-lt"/>
                <a:cs typeface="Times New Roman"/>
              </a:endParaRPr>
            </a:p>
          </p:txBody>
        </p:sp>
      </p:grpSp>
      <p:sp>
        <p:nvSpPr>
          <p:cNvPr id="187" name="TextBox 186"/>
          <p:cNvSpPr txBox="1"/>
          <p:nvPr/>
        </p:nvSpPr>
        <p:spPr>
          <a:xfrm>
            <a:off x="11747803" y="26415377"/>
            <a:ext cx="303933" cy="369332"/>
          </a:xfrm>
          <a:prstGeom prst="rect">
            <a:avLst/>
          </a:prstGeom>
          <a:noFill/>
        </p:spPr>
        <p:txBody>
          <a:bodyPr wrap="square" rtlCol="0">
            <a:spAutoFit/>
          </a:bodyPr>
          <a:lstStyle/>
          <a:p>
            <a:pPr algn="just"/>
            <a:r>
              <a:rPr lang="en-US" sz="1800" b="1" dirty="0">
                <a:solidFill>
                  <a:schemeClr val="bg1"/>
                </a:solidFill>
                <a:latin typeface="Garamond"/>
                <a:cs typeface="Garamond"/>
              </a:rPr>
              <a:t>C</a:t>
            </a:r>
          </a:p>
        </p:txBody>
      </p:sp>
      <p:sp>
        <p:nvSpPr>
          <p:cNvPr id="188" name="TextBox 187"/>
          <p:cNvSpPr txBox="1"/>
          <p:nvPr/>
        </p:nvSpPr>
        <p:spPr>
          <a:xfrm>
            <a:off x="13991911" y="24248203"/>
            <a:ext cx="303933" cy="369332"/>
          </a:xfrm>
          <a:prstGeom prst="rect">
            <a:avLst/>
          </a:prstGeom>
          <a:noFill/>
        </p:spPr>
        <p:txBody>
          <a:bodyPr wrap="square" rtlCol="0">
            <a:spAutoFit/>
          </a:bodyPr>
          <a:lstStyle/>
          <a:p>
            <a:pPr algn="just"/>
            <a:r>
              <a:rPr lang="en-US" sz="1800" b="1" dirty="0">
                <a:solidFill>
                  <a:srgbClr val="FFFFFF"/>
                </a:solidFill>
                <a:latin typeface="Garamond"/>
                <a:cs typeface="Garamond"/>
              </a:rPr>
              <a:t>B</a:t>
            </a:r>
          </a:p>
        </p:txBody>
      </p:sp>
      <p:sp>
        <p:nvSpPr>
          <p:cNvPr id="189" name="TextBox 188"/>
          <p:cNvSpPr txBox="1"/>
          <p:nvPr/>
        </p:nvSpPr>
        <p:spPr>
          <a:xfrm>
            <a:off x="11747803" y="24248203"/>
            <a:ext cx="303933" cy="369332"/>
          </a:xfrm>
          <a:prstGeom prst="rect">
            <a:avLst/>
          </a:prstGeom>
          <a:noFill/>
        </p:spPr>
        <p:txBody>
          <a:bodyPr wrap="square" rtlCol="0">
            <a:spAutoFit/>
          </a:bodyPr>
          <a:lstStyle/>
          <a:p>
            <a:pPr algn="just"/>
            <a:r>
              <a:rPr lang="en-US" sz="1800" b="1" dirty="0">
                <a:solidFill>
                  <a:srgbClr val="FFFFFF"/>
                </a:solidFill>
                <a:latin typeface="Garamond"/>
                <a:cs typeface="Garamond"/>
              </a:rPr>
              <a:t>A</a:t>
            </a:r>
          </a:p>
        </p:txBody>
      </p:sp>
      <p:pic>
        <p:nvPicPr>
          <p:cNvPr id="3" name="Picture 2" descr="Table&#10;&#10;Description automatically generated with medium confidence">
            <a:extLst>
              <a:ext uri="{FF2B5EF4-FFF2-40B4-BE49-F238E27FC236}">
                <a16:creationId xmlns:a16="http://schemas.microsoft.com/office/drawing/2014/main" id="{E6DD2853-0B1C-674B-911D-6F1F36BC7F2C}"/>
              </a:ext>
            </a:extLst>
          </p:cNvPr>
          <p:cNvPicPr>
            <a:picLocks noChangeAspect="1"/>
          </p:cNvPicPr>
          <p:nvPr/>
        </p:nvPicPr>
        <p:blipFill>
          <a:blip r:embed="rId5"/>
          <a:stretch>
            <a:fillRect/>
          </a:stretch>
        </p:blipFill>
        <p:spPr>
          <a:xfrm>
            <a:off x="11204563" y="13421987"/>
            <a:ext cx="21496723" cy="7182757"/>
          </a:xfrm>
          <a:prstGeom prst="rect">
            <a:avLst/>
          </a:prstGeom>
        </p:spPr>
      </p:pic>
      <p:pic>
        <p:nvPicPr>
          <p:cNvPr id="6" name="Picture 5" descr="Diagram&#10;&#10;Description automatically generated">
            <a:extLst>
              <a:ext uri="{FF2B5EF4-FFF2-40B4-BE49-F238E27FC236}">
                <a16:creationId xmlns:a16="http://schemas.microsoft.com/office/drawing/2014/main" id="{2E225A03-F69F-8948-ABC4-F90860F9628B}"/>
              </a:ext>
            </a:extLst>
          </p:cNvPr>
          <p:cNvPicPr>
            <a:picLocks noChangeAspect="1"/>
          </p:cNvPicPr>
          <p:nvPr/>
        </p:nvPicPr>
        <p:blipFill>
          <a:blip r:embed="rId6"/>
          <a:stretch>
            <a:fillRect/>
          </a:stretch>
        </p:blipFill>
        <p:spPr>
          <a:xfrm>
            <a:off x="15159176" y="20722230"/>
            <a:ext cx="13002549" cy="10818120"/>
          </a:xfrm>
          <a:prstGeom prst="rect">
            <a:avLst/>
          </a:prstGeom>
        </p:spPr>
      </p:pic>
      <p:pic>
        <p:nvPicPr>
          <p:cNvPr id="8" name="Picture 7" descr="Diagram&#10;&#10;Description automatically generated">
            <a:extLst>
              <a:ext uri="{FF2B5EF4-FFF2-40B4-BE49-F238E27FC236}">
                <a16:creationId xmlns:a16="http://schemas.microsoft.com/office/drawing/2014/main" id="{0F57C6D6-8182-7D42-AA05-F85A071D07F3}"/>
              </a:ext>
            </a:extLst>
          </p:cNvPr>
          <p:cNvPicPr>
            <a:picLocks noChangeAspect="1"/>
          </p:cNvPicPr>
          <p:nvPr/>
        </p:nvPicPr>
        <p:blipFill>
          <a:blip r:embed="rId7"/>
          <a:stretch>
            <a:fillRect/>
          </a:stretch>
        </p:blipFill>
        <p:spPr>
          <a:xfrm>
            <a:off x="12693627" y="4605867"/>
            <a:ext cx="18818161" cy="8698634"/>
          </a:xfrm>
          <a:prstGeom prst="rect">
            <a:avLst/>
          </a:prstGeom>
        </p:spPr>
      </p:pic>
      <p:sp>
        <p:nvSpPr>
          <p:cNvPr id="2" name="TextBox 1">
            <a:extLst>
              <a:ext uri="{FF2B5EF4-FFF2-40B4-BE49-F238E27FC236}">
                <a16:creationId xmlns:a16="http://schemas.microsoft.com/office/drawing/2014/main" id="{65EB62C2-7635-5342-B8F4-0C6162845852}"/>
              </a:ext>
            </a:extLst>
          </p:cNvPr>
          <p:cNvSpPr txBox="1"/>
          <p:nvPr/>
        </p:nvSpPr>
        <p:spPr>
          <a:xfrm>
            <a:off x="23953965" y="31326142"/>
            <a:ext cx="7315200" cy="461665"/>
          </a:xfrm>
          <a:prstGeom prst="rect">
            <a:avLst/>
          </a:prstGeom>
          <a:noFill/>
        </p:spPr>
        <p:txBody>
          <a:bodyPr wrap="square" rtlCol="0">
            <a:spAutoFit/>
          </a:bodyPr>
          <a:lstStyle/>
          <a:p>
            <a:r>
              <a:rPr lang="en-US" sz="1200" dirty="0"/>
              <a:t>”Torn Ulnar Collateral Ligament.” Core Physical Therapy, June 6, 2018, https://www.coreptclinics.com/blog/basics-of-an-ucl-tear-aka-tommy-john-by-sarah-shivley-otr-l-mot-wcc/. March 15, 2021. </a:t>
            </a:r>
          </a:p>
        </p:txBody>
      </p:sp>
    </p:spTree>
    <p:extLst>
      <p:ext uri="{BB962C8B-B14F-4D97-AF65-F5344CB8AC3E}">
        <p14:creationId xmlns:p14="http://schemas.microsoft.com/office/powerpoint/2010/main" val="32477086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30929</TotalTime>
  <Words>967</Words>
  <Application>Microsoft Macintosh PowerPoint</Application>
  <PresentationFormat>Custom</PresentationFormat>
  <Paragraphs>42</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Garamond</vt:lpstr>
      <vt:lpstr>Lucida Grande</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Ryan Montalvo</dc:creator>
  <cp:lastModifiedBy>Kinder, Cortney G</cp:lastModifiedBy>
  <cp:revision>344</cp:revision>
  <dcterms:created xsi:type="dcterms:W3CDTF">2013-10-19T16:33:22Z</dcterms:created>
  <dcterms:modified xsi:type="dcterms:W3CDTF">2021-03-18T16:41:36Z</dcterms:modified>
</cp:coreProperties>
</file>