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8420F4-7B90-46CE-812E-2DE8F84C98D7}" v="18" dt="2021-03-13T15:37:59.824"/>
    <p1510:client id="{045B7594-A01E-79CE-2E6E-CF3B21173B48}" v="105" dt="2021-03-14T18:14:48.687"/>
    <p1510:client id="{1D9AB39F-20F5-0000-A5C3-D855FD269E5F}" v="565" dt="2021-03-12T18:05:35.327"/>
    <p1510:client id="{2399B39F-C016-0000-B732-7CAFE0F8B5D3}" v="477" dt="2021-03-12T17:21:22.345"/>
    <p1510:client id="{2D127191-7C38-B2DB-B339-1CA0719C821B}" v="121" dt="2021-03-13T23:16:32.323"/>
    <p1510:client id="{2EDA5377-66E2-4925-9893-03B4657FC738}" v="201" dt="2021-03-13T13:28:42.281"/>
    <p1510:client id="{3E5AE6D0-339D-A91D-8841-10021F849C66}" v="787" dt="2021-03-12T20:36:00.808"/>
    <p1510:client id="{42A5B39F-201A-0000-B732-70433EF4BEF5}" v="557" dt="2021-03-12T20:57:01.011"/>
    <p1510:client id="{7CA6B39F-F0C8-0000-A5C3-D2622796E494}" v="1511" dt="2021-03-12T21:58:02.415"/>
    <p1510:client id="{9396B39F-B00E-0000-A5C3-D4E07C6822D6}" v="313" dt="2021-03-12T17:04:18.307"/>
    <p1510:client id="{A625A751-4222-3165-4218-EEB1C33C16BB}" v="7" dt="2021-03-13T23:52:02.232"/>
    <p1510:client id="{DAEF17A2-F7CF-4E43-43FC-42DF26CBB7DB}" v="347" dt="2021-03-13T23:30:08.975"/>
    <p1510:client id="{EBBB9301-F432-B044-825E-AB3C5C9CCE24}" v="106" dt="2021-03-15T18:06:32.406"/>
    <p1510:client id="{F81F4DD9-AE35-60B5-6BFD-9A80D9EE56F7}" v="300" dt="2021-03-12T16:18:29.600"/>
    <p1510:client id="{FB0A552F-4691-8467-3EE4-6C02248BB9D2}" v="16" dt="2021-03-13T23:49:08.0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3" d="100"/>
          <a:sy n="33" d="100"/>
        </p:scale>
        <p:origin x="12" y="-10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1800" b="1" strike="noStrike" spc="-1">
                <a:solidFill>
                  <a:srgbClr val="000000"/>
                </a:solidFill>
                <a:latin typeface="Calibri"/>
              </a:defRPr>
            </a:pPr>
            <a:r>
              <a:rPr lang="en-US" sz="1800" b="1" strike="noStrike" spc="-1">
                <a:solidFill>
                  <a:srgbClr val="000000"/>
                </a:solidFill>
                <a:latin typeface="Calibri"/>
              </a:rPr>
              <a:t>(A) Colonization of MG1655∆qseC 105 CFU Vs. MG1655 WT 105 CFU </a:t>
            </a:r>
          </a:p>
        </c:rich>
      </c:tx>
      <c:overlay val="0"/>
      <c:spPr>
        <a:noFill/>
        <a:ln>
          <a:noFill/>
        </a:ln>
      </c:spPr>
    </c:title>
    <c:autoTitleDeleted val="0"/>
    <c:plotArea>
      <c:layout/>
      <c:lineChart>
        <c:grouping val="standard"/>
        <c:varyColors val="0"/>
        <c:ser>
          <c:idx val="0"/>
          <c:order val="0"/>
          <c:spPr>
            <a:ln w="47520">
              <a:solidFill>
                <a:srgbClr val="98B855"/>
              </a:solidFill>
              <a:round/>
            </a:ln>
          </c:spPr>
          <c:marker>
            <c:symbol val="square"/>
            <c:size val="5"/>
            <c:spPr>
              <a:solidFill>
                <a:srgbClr val="98B855"/>
              </a:solidFill>
            </c:spPr>
          </c:marker>
          <c:cat>
            <c:strRef>
              <c:f>categories</c:f>
              <c:strCache>
                <c:ptCount val="9"/>
                <c:pt idx="0">
                  <c:v>5Hr</c:v>
                </c:pt>
                <c:pt idx="1">
                  <c:v>D1</c:v>
                </c:pt>
                <c:pt idx="2">
                  <c:v>D3</c:v>
                </c:pt>
                <c:pt idx="3">
                  <c:v>D5</c:v>
                </c:pt>
                <c:pt idx="4">
                  <c:v>D7</c:v>
                </c:pt>
                <c:pt idx="5">
                  <c:v>D9</c:v>
                </c:pt>
                <c:pt idx="6">
                  <c:v>D11</c:v>
                </c:pt>
                <c:pt idx="7">
                  <c:v>D13</c:v>
                </c:pt>
                <c:pt idx="8">
                  <c:v>D15</c:v>
                </c:pt>
              </c:strCache>
            </c:strRef>
          </c:cat>
          <c:smooth val="0"/>
          <c:extLst>
            <c:ext xmlns:c16="http://schemas.microsoft.com/office/drawing/2014/chart" uri="{C3380CC4-5D6E-409C-BE32-E72D297353CC}">
              <c16:uniqueId val="{00000000-E5BD-4274-8ED1-E60091A51485}"/>
            </c:ext>
          </c:extLst>
        </c:ser>
        <c:ser>
          <c:idx val="1"/>
          <c:order val="1"/>
          <c:spPr>
            <a:ln w="47520">
              <a:solidFill>
                <a:srgbClr val="7D5FA0"/>
              </a:solidFill>
              <a:round/>
            </a:ln>
          </c:spPr>
          <c:marker>
            <c:symbol val="square"/>
            <c:size val="5"/>
            <c:spPr>
              <a:solidFill>
                <a:srgbClr val="7D5FA0"/>
              </a:solidFill>
            </c:spPr>
          </c:marker>
          <c:cat>
            <c:strRef>
              <c:f>categories</c:f>
              <c:strCache>
                <c:ptCount val="9"/>
                <c:pt idx="0">
                  <c:v>5Hr</c:v>
                </c:pt>
                <c:pt idx="1">
                  <c:v>D1</c:v>
                </c:pt>
                <c:pt idx="2">
                  <c:v>D3</c:v>
                </c:pt>
                <c:pt idx="3">
                  <c:v>D5</c:v>
                </c:pt>
                <c:pt idx="4">
                  <c:v>D7</c:v>
                </c:pt>
                <c:pt idx="5">
                  <c:v>D9</c:v>
                </c:pt>
                <c:pt idx="6">
                  <c:v>D11</c:v>
                </c:pt>
                <c:pt idx="7">
                  <c:v>D13</c:v>
                </c:pt>
                <c:pt idx="8">
                  <c:v>D15</c:v>
                </c:pt>
              </c:strCache>
            </c:strRef>
          </c:cat>
          <c:smooth val="0"/>
          <c:extLst>
            <c:ext xmlns:c16="http://schemas.microsoft.com/office/drawing/2014/chart" uri="{C3380CC4-5D6E-409C-BE32-E72D297353CC}">
              <c16:uniqueId val="{00000001-E5BD-4274-8ED1-E60091A51485}"/>
            </c:ext>
          </c:extLst>
        </c:ser>
        <c:ser>
          <c:idx val="2"/>
          <c:order val="2"/>
          <c:tx>
            <c:strRef>
              <c:f>label 0</c:f>
              <c:strCache>
                <c:ptCount val="1"/>
                <c:pt idx="0">
                  <c:v>WT Avg</c:v>
                </c:pt>
              </c:strCache>
            </c:strRef>
          </c:tx>
          <c:spPr>
            <a:ln w="47520">
              <a:solidFill>
                <a:srgbClr val="1270FC"/>
              </a:solidFill>
              <a:round/>
            </a:ln>
          </c:spPr>
          <c:marker>
            <c:symbol val="square"/>
            <c:size val="5"/>
            <c:spPr>
              <a:solidFill>
                <a:srgbClr val="1270FC"/>
              </a:solidFill>
            </c:spPr>
          </c:marker>
          <c:dLbls>
            <c:spPr>
              <a:noFill/>
              <a:ln>
                <a:noFill/>
              </a:ln>
              <a:effectLst/>
            </c:spPr>
            <c:txPr>
              <a:bodyPr/>
              <a:lstStyle/>
              <a:p>
                <a:pPr>
                  <a:defRPr sz="1000" b="0" strike="noStrike" spc="-1">
                    <a:solidFill>
                      <a:srgbClr val="000000"/>
                    </a:solidFill>
                    <a:latin typeface="Calibri"/>
                  </a:defRPr>
                </a:pPr>
                <a:endParaRPr lang="en-US"/>
              </a:p>
            </c:txPr>
            <c:dLblPos val="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9"/>
                <c:pt idx="0">
                  <c:v>5Hr</c:v>
                </c:pt>
                <c:pt idx="1">
                  <c:v>D1</c:v>
                </c:pt>
                <c:pt idx="2">
                  <c:v>D3</c:v>
                </c:pt>
                <c:pt idx="3">
                  <c:v>D5</c:v>
                </c:pt>
                <c:pt idx="4">
                  <c:v>D7</c:v>
                </c:pt>
                <c:pt idx="5">
                  <c:v>D9</c:v>
                </c:pt>
                <c:pt idx="6">
                  <c:v>D11</c:v>
                </c:pt>
                <c:pt idx="7">
                  <c:v>D13</c:v>
                </c:pt>
                <c:pt idx="8">
                  <c:v>D15</c:v>
                </c:pt>
              </c:strCache>
            </c:strRef>
          </c:cat>
          <c:val>
            <c:numRef>
              <c:f>0</c:f>
              <c:numCache>
                <c:formatCode>General</c:formatCode>
                <c:ptCount val="9"/>
                <c:pt idx="0">
                  <c:v>5.7191257850081403</c:v>
                </c:pt>
                <c:pt idx="1">
                  <c:v>6.9492460141066701</c:v>
                </c:pt>
                <c:pt idx="2">
                  <c:v>6.1278451521913802</c:v>
                </c:pt>
                <c:pt idx="3">
                  <c:v>5.3851084727463796</c:v>
                </c:pt>
                <c:pt idx="4">
                  <c:v>4.7951518502058601</c:v>
                </c:pt>
                <c:pt idx="5">
                  <c:v>4.18769228750552</c:v>
                </c:pt>
                <c:pt idx="6">
                  <c:v>4.1534095016252701</c:v>
                </c:pt>
              </c:numCache>
            </c:numRef>
          </c:val>
          <c:smooth val="0"/>
          <c:extLst>
            <c:ext xmlns:c16="http://schemas.microsoft.com/office/drawing/2014/chart" uri="{C3380CC4-5D6E-409C-BE32-E72D297353CC}">
              <c16:uniqueId val="{00000002-E5BD-4274-8ED1-E60091A51485}"/>
            </c:ext>
          </c:extLst>
        </c:ser>
        <c:ser>
          <c:idx val="3"/>
          <c:order val="3"/>
          <c:tx>
            <c:strRef>
              <c:f>label 1</c:f>
              <c:strCache>
                <c:ptCount val="1"/>
                <c:pt idx="0">
                  <c:v>∆qseC Avg</c:v>
                </c:pt>
              </c:strCache>
            </c:strRef>
          </c:tx>
          <c:spPr>
            <a:ln w="47520">
              <a:solidFill>
                <a:srgbClr val="65CE1E"/>
              </a:solidFill>
              <a:round/>
            </a:ln>
          </c:spPr>
          <c:marker>
            <c:symbol val="square"/>
            <c:size val="5"/>
            <c:spPr>
              <a:solidFill>
                <a:srgbClr val="65CE1E"/>
              </a:solidFill>
            </c:spPr>
          </c:marker>
          <c:dLbls>
            <c:spPr>
              <a:noFill/>
              <a:ln>
                <a:noFill/>
              </a:ln>
              <a:effectLst/>
            </c:spPr>
            <c:txPr>
              <a:bodyPr/>
              <a:lstStyle/>
              <a:p>
                <a:pPr>
                  <a:defRPr sz="1000" b="0" strike="noStrike" spc="-1">
                    <a:solidFill>
                      <a:srgbClr val="000000"/>
                    </a:solidFill>
                    <a:latin typeface="Calibri"/>
                  </a:defRPr>
                </a:pPr>
                <a:endParaRPr lang="en-US"/>
              </a:p>
            </c:txPr>
            <c:dLblPos val="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9"/>
                <c:pt idx="0">
                  <c:v>5Hr</c:v>
                </c:pt>
                <c:pt idx="1">
                  <c:v>D1</c:v>
                </c:pt>
                <c:pt idx="2">
                  <c:v>D3</c:v>
                </c:pt>
                <c:pt idx="3">
                  <c:v>D5</c:v>
                </c:pt>
                <c:pt idx="4">
                  <c:v>D7</c:v>
                </c:pt>
                <c:pt idx="5">
                  <c:v>D9</c:v>
                </c:pt>
                <c:pt idx="6">
                  <c:v>D11</c:v>
                </c:pt>
                <c:pt idx="7">
                  <c:v>D13</c:v>
                </c:pt>
                <c:pt idx="8">
                  <c:v>D15</c:v>
                </c:pt>
              </c:strCache>
            </c:strRef>
          </c:cat>
          <c:val>
            <c:numRef>
              <c:f>1</c:f>
              <c:numCache>
                <c:formatCode>General</c:formatCode>
                <c:ptCount val="9"/>
                <c:pt idx="0">
                  <c:v>5.6798816666735901</c:v>
                </c:pt>
                <c:pt idx="1">
                  <c:v>7.1901485451141296</c:v>
                </c:pt>
                <c:pt idx="2">
                  <c:v>7.0054456436349701</c:v>
                </c:pt>
                <c:pt idx="3">
                  <c:v>6.8576103068969099</c:v>
                </c:pt>
                <c:pt idx="4">
                  <c:v>6.9551068152666096</c:v>
                </c:pt>
                <c:pt idx="5">
                  <c:v>6.5468113751917203</c:v>
                </c:pt>
                <c:pt idx="6">
                  <c:v>6.4042714534192804</c:v>
                </c:pt>
              </c:numCache>
            </c:numRef>
          </c:val>
          <c:smooth val="0"/>
          <c:extLst>
            <c:ext xmlns:c16="http://schemas.microsoft.com/office/drawing/2014/chart" uri="{C3380CC4-5D6E-409C-BE32-E72D297353CC}">
              <c16:uniqueId val="{00000003-E5BD-4274-8ED1-E60091A51485}"/>
            </c:ext>
          </c:extLst>
        </c:ser>
        <c:dLbls>
          <c:showLegendKey val="0"/>
          <c:showVal val="0"/>
          <c:showCatName val="0"/>
          <c:showSerName val="0"/>
          <c:showPercent val="0"/>
          <c:showBubbleSize val="0"/>
        </c:dLbls>
        <c:hiLowLines>
          <c:spPr>
            <a:ln>
              <a:noFill/>
            </a:ln>
          </c:spPr>
        </c:hiLowLines>
        <c:marker val="1"/>
        <c:smooth val="0"/>
        <c:axId val="30630450"/>
        <c:axId val="50769479"/>
      </c:lineChart>
      <c:catAx>
        <c:axId val="30630450"/>
        <c:scaling>
          <c:orientation val="minMax"/>
        </c:scaling>
        <c:delete val="0"/>
        <c:axPos val="b"/>
        <c:title>
          <c:tx>
            <c:rich>
              <a:bodyPr rot="0"/>
              <a:lstStyle/>
              <a:p>
                <a:pPr>
                  <a:defRPr sz="1000" b="1" strike="noStrike" spc="-1">
                    <a:solidFill>
                      <a:srgbClr val="000000"/>
                    </a:solidFill>
                    <a:latin typeface="Calibri"/>
                  </a:defRPr>
                </a:pPr>
                <a:r>
                  <a:rPr lang="en-US" sz="1000" b="1" strike="noStrike" spc="-1">
                    <a:solidFill>
                      <a:srgbClr val="000000"/>
                    </a:solidFill>
                    <a:latin typeface="Calibri"/>
                  </a:rPr>
                  <a:t>Days</a:t>
                </a:r>
              </a:p>
            </c:rich>
          </c:tx>
          <c:overlay val="0"/>
          <c:spPr>
            <a:noFill/>
            <a:ln>
              <a:noFill/>
            </a:ln>
          </c:spPr>
        </c:title>
        <c:numFmt formatCode="General" sourceLinked="1"/>
        <c:majorTickMark val="out"/>
        <c:minorTickMark val="none"/>
        <c:tickLblPos val="nextTo"/>
        <c:spPr>
          <a:ln w="9360">
            <a:solidFill>
              <a:srgbClr val="878787"/>
            </a:solidFill>
            <a:round/>
          </a:ln>
        </c:spPr>
        <c:txPr>
          <a:bodyPr/>
          <a:lstStyle/>
          <a:p>
            <a:pPr>
              <a:defRPr sz="1000" b="0" strike="noStrike" spc="-1">
                <a:solidFill>
                  <a:srgbClr val="000000"/>
                </a:solidFill>
                <a:latin typeface="Calibri"/>
              </a:defRPr>
            </a:pPr>
            <a:endParaRPr lang="en-US"/>
          </a:p>
        </c:txPr>
        <c:crossAx val="50769479"/>
        <c:crosses val="autoZero"/>
        <c:auto val="1"/>
        <c:lblAlgn val="ctr"/>
        <c:lblOffset val="100"/>
        <c:noMultiLvlLbl val="1"/>
      </c:catAx>
      <c:valAx>
        <c:axId val="50769479"/>
        <c:scaling>
          <c:orientation val="minMax"/>
        </c:scaling>
        <c:delete val="0"/>
        <c:axPos val="l"/>
        <c:title>
          <c:tx>
            <c:rich>
              <a:bodyPr rot="-5400000"/>
              <a:lstStyle/>
              <a:p>
                <a:pPr>
                  <a:defRPr sz="1000" b="1" strike="noStrike" spc="-1">
                    <a:solidFill>
                      <a:srgbClr val="000000"/>
                    </a:solidFill>
                    <a:latin typeface="Calibri"/>
                  </a:defRPr>
                </a:pPr>
                <a:r>
                  <a:rPr lang="en-US" sz="1000" b="1" strike="noStrike" spc="-1">
                    <a:solidFill>
                      <a:srgbClr val="000000"/>
                    </a:solidFill>
                    <a:latin typeface="Calibri"/>
                  </a:rPr>
                  <a:t>Log CFU/G Feces</a:t>
                </a:r>
              </a:p>
            </c:rich>
          </c:tx>
          <c:overlay val="0"/>
          <c:spPr>
            <a:noFill/>
            <a:ln>
              <a:noFill/>
            </a:ln>
          </c:spPr>
        </c:title>
        <c:numFmt formatCode="General" sourceLinked="0"/>
        <c:majorTickMark val="out"/>
        <c:minorTickMark val="none"/>
        <c:tickLblPos val="nextTo"/>
        <c:spPr>
          <a:ln w="9360">
            <a:solidFill>
              <a:srgbClr val="878787"/>
            </a:solidFill>
            <a:round/>
          </a:ln>
        </c:spPr>
        <c:txPr>
          <a:bodyPr/>
          <a:lstStyle/>
          <a:p>
            <a:pPr>
              <a:defRPr sz="1000" b="0" strike="noStrike" spc="-1">
                <a:solidFill>
                  <a:srgbClr val="000000"/>
                </a:solidFill>
                <a:latin typeface="Calibri"/>
              </a:defRPr>
            </a:pPr>
            <a:endParaRPr lang="en-US"/>
          </a:p>
        </c:txPr>
        <c:crossAx val="30630450"/>
        <c:crosses val="autoZero"/>
        <c:crossBetween val="midCat"/>
      </c:valAx>
      <c:spPr>
        <a:solidFill>
          <a:srgbClr val="FFFFFF"/>
        </a:solidFill>
        <a:ln>
          <a:noFill/>
        </a:ln>
      </c:spPr>
    </c:plotArea>
    <c:legend>
      <c:legendPos val="r"/>
      <c:layout>
        <c:manualLayout>
          <c:xMode val="edge"/>
          <c:yMode val="edge"/>
          <c:x val="0.80384573311613805"/>
          <c:y val="0.53612258863681606"/>
          <c:w val="0.167304016632842"/>
          <c:h val="0.22093414065816"/>
        </c:manualLayout>
      </c:layout>
      <c:overlay val="0"/>
      <c:spPr>
        <a:noFill/>
        <a:ln>
          <a:noFill/>
        </a:ln>
      </c:spPr>
      <c:txPr>
        <a:bodyPr/>
        <a:lstStyle/>
        <a:p>
          <a:pPr>
            <a:defRPr sz="1000" b="0" strike="noStrike" spc="-1">
              <a:solidFill>
                <a:srgbClr val="000000"/>
              </a:solidFill>
              <a:latin typeface="Calibri"/>
            </a:defRPr>
          </a:pPr>
          <a:endParaRPr lang="en-US"/>
        </a:p>
      </c:txPr>
    </c:legend>
    <c:plotVisOnly val="1"/>
    <c:dispBlanksAs val="gap"/>
    <c:showDLblsOverMax val="1"/>
  </c:chart>
  <c:spPr>
    <a:noFill/>
    <a:ln w="9360">
      <a:solidFill>
        <a:srgbClr val="D9D9D9"/>
      </a:solidFill>
      <a:round/>
    </a:ln>
  </c:sp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1800" b="1" strike="noStrike" spc="-1">
                <a:solidFill>
                  <a:srgbClr val="000000"/>
                </a:solidFill>
                <a:latin typeface="Calibri"/>
              </a:defRPr>
            </a:pPr>
            <a:r>
              <a:rPr lang="en-US" sz="1800" b="1" strike="noStrike" spc="-1">
                <a:solidFill>
                  <a:srgbClr val="000000"/>
                </a:solidFill>
                <a:latin typeface="Calibri"/>
              </a:rPr>
              <a:t>(B) Colonization of MG1655∆qseC 105 CFU Vs. MG1655 WT 108 CFU </a:t>
            </a:r>
          </a:p>
        </c:rich>
      </c:tx>
      <c:overlay val="0"/>
      <c:spPr>
        <a:noFill/>
        <a:ln>
          <a:noFill/>
        </a:ln>
      </c:spPr>
    </c:title>
    <c:autoTitleDeleted val="0"/>
    <c:plotArea>
      <c:layout/>
      <c:lineChart>
        <c:grouping val="standard"/>
        <c:varyColors val="0"/>
        <c:ser>
          <c:idx val="0"/>
          <c:order val="0"/>
          <c:tx>
            <c:strRef>
              <c:f>label 0</c:f>
              <c:strCache>
                <c:ptCount val="1"/>
                <c:pt idx="0">
                  <c:v>WT Avg</c:v>
                </c:pt>
              </c:strCache>
            </c:strRef>
          </c:tx>
          <c:spPr>
            <a:ln w="47520">
              <a:solidFill>
                <a:srgbClr val="1270FC"/>
              </a:solidFill>
              <a:round/>
            </a:ln>
          </c:spPr>
          <c:marker>
            <c:symbol val="square"/>
            <c:size val="5"/>
            <c:spPr>
              <a:solidFill>
                <a:srgbClr val="1270FC"/>
              </a:solidFill>
            </c:spPr>
          </c:marker>
          <c:dLbls>
            <c:spPr>
              <a:noFill/>
              <a:ln>
                <a:noFill/>
              </a:ln>
              <a:effectLst/>
            </c:spPr>
            <c:txPr>
              <a:bodyPr/>
              <a:lstStyle/>
              <a:p>
                <a:pPr>
                  <a:defRPr sz="1000" b="0" strike="noStrike" spc="-1">
                    <a:solidFill>
                      <a:srgbClr val="000000"/>
                    </a:solidFill>
                    <a:latin typeface="Calibri"/>
                  </a:defRPr>
                </a:pPr>
                <a:endParaRPr lang="en-US"/>
              </a:p>
            </c:txPr>
            <c:dLblPos val="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9"/>
                <c:pt idx="0">
                  <c:v>5Hr</c:v>
                </c:pt>
                <c:pt idx="1">
                  <c:v>D1</c:v>
                </c:pt>
                <c:pt idx="2">
                  <c:v>D3</c:v>
                </c:pt>
                <c:pt idx="3">
                  <c:v>D5</c:v>
                </c:pt>
                <c:pt idx="4">
                  <c:v>D7</c:v>
                </c:pt>
                <c:pt idx="5">
                  <c:v>D9</c:v>
                </c:pt>
                <c:pt idx="6">
                  <c:v>D11</c:v>
                </c:pt>
                <c:pt idx="7">
                  <c:v>D13</c:v>
                </c:pt>
                <c:pt idx="8">
                  <c:v>D15</c:v>
                </c:pt>
              </c:strCache>
            </c:strRef>
          </c:cat>
          <c:val>
            <c:numRef>
              <c:f>0</c:f>
              <c:numCache>
                <c:formatCode>General</c:formatCode>
                <c:ptCount val="9"/>
                <c:pt idx="0">
                  <c:v>8.3979400086720393</c:v>
                </c:pt>
                <c:pt idx="1">
                  <c:v>6.7153760118927499</c:v>
                </c:pt>
                <c:pt idx="2">
                  <c:v>7.6310874286293302</c:v>
                </c:pt>
                <c:pt idx="3">
                  <c:v>6.9098565754339898</c:v>
                </c:pt>
                <c:pt idx="4">
                  <c:v>5.8283370715261702</c:v>
                </c:pt>
                <c:pt idx="5">
                  <c:v>5.2796163635790796</c:v>
                </c:pt>
                <c:pt idx="6">
                  <c:v>5.59908918027691</c:v>
                </c:pt>
              </c:numCache>
            </c:numRef>
          </c:val>
          <c:smooth val="0"/>
          <c:extLst>
            <c:ext xmlns:c16="http://schemas.microsoft.com/office/drawing/2014/chart" uri="{C3380CC4-5D6E-409C-BE32-E72D297353CC}">
              <c16:uniqueId val="{00000000-C5C0-4184-9755-191FBBD0D24A}"/>
            </c:ext>
          </c:extLst>
        </c:ser>
        <c:ser>
          <c:idx val="1"/>
          <c:order val="1"/>
          <c:tx>
            <c:strRef>
              <c:f>label 1</c:f>
              <c:strCache>
                <c:ptCount val="1"/>
                <c:pt idx="0">
                  <c:v>∆qseC Avg</c:v>
                </c:pt>
              </c:strCache>
            </c:strRef>
          </c:tx>
          <c:spPr>
            <a:ln w="47520">
              <a:solidFill>
                <a:srgbClr val="65CE1E"/>
              </a:solidFill>
              <a:round/>
            </a:ln>
          </c:spPr>
          <c:marker>
            <c:symbol val="square"/>
            <c:size val="5"/>
            <c:spPr>
              <a:solidFill>
                <a:srgbClr val="65CE1E"/>
              </a:solidFill>
            </c:spPr>
          </c:marker>
          <c:dLbls>
            <c:spPr>
              <a:noFill/>
              <a:ln>
                <a:noFill/>
              </a:ln>
              <a:effectLst/>
            </c:spPr>
            <c:txPr>
              <a:bodyPr/>
              <a:lstStyle/>
              <a:p>
                <a:pPr>
                  <a:defRPr sz="1000" b="0" strike="noStrike" spc="-1">
                    <a:solidFill>
                      <a:srgbClr val="000000"/>
                    </a:solidFill>
                    <a:latin typeface="Calibri"/>
                  </a:defRPr>
                </a:pPr>
                <a:endParaRPr lang="en-US"/>
              </a:p>
            </c:txPr>
            <c:dLblPos val="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9"/>
                <c:pt idx="0">
                  <c:v>5Hr</c:v>
                </c:pt>
                <c:pt idx="1">
                  <c:v>D1</c:v>
                </c:pt>
                <c:pt idx="2">
                  <c:v>D3</c:v>
                </c:pt>
                <c:pt idx="3">
                  <c:v>D5</c:v>
                </c:pt>
                <c:pt idx="4">
                  <c:v>D7</c:v>
                </c:pt>
                <c:pt idx="5">
                  <c:v>D9</c:v>
                </c:pt>
                <c:pt idx="6">
                  <c:v>D11</c:v>
                </c:pt>
                <c:pt idx="7">
                  <c:v>D13</c:v>
                </c:pt>
                <c:pt idx="8">
                  <c:v>D15</c:v>
                </c:pt>
              </c:strCache>
            </c:strRef>
          </c:cat>
          <c:val>
            <c:numRef>
              <c:f>1</c:f>
              <c:numCache>
                <c:formatCode>General</c:formatCode>
                <c:ptCount val="9"/>
                <c:pt idx="0">
                  <c:v>6.0527120793756897</c:v>
                </c:pt>
                <c:pt idx="1">
                  <c:v>5.8363845101647103</c:v>
                </c:pt>
                <c:pt idx="2">
                  <c:v>7.1826308787037796</c:v>
                </c:pt>
                <c:pt idx="3">
                  <c:v>6.97154855740723</c:v>
                </c:pt>
                <c:pt idx="4">
                  <c:v>6.56354633723865</c:v>
                </c:pt>
                <c:pt idx="5">
                  <c:v>6.7377508343318704</c:v>
                </c:pt>
                <c:pt idx="6">
                  <c:v>7.1416272122103601</c:v>
                </c:pt>
              </c:numCache>
            </c:numRef>
          </c:val>
          <c:smooth val="0"/>
          <c:extLst>
            <c:ext xmlns:c16="http://schemas.microsoft.com/office/drawing/2014/chart" uri="{C3380CC4-5D6E-409C-BE32-E72D297353CC}">
              <c16:uniqueId val="{00000001-C5C0-4184-9755-191FBBD0D24A}"/>
            </c:ext>
          </c:extLst>
        </c:ser>
        <c:dLbls>
          <c:showLegendKey val="0"/>
          <c:showVal val="0"/>
          <c:showCatName val="0"/>
          <c:showSerName val="0"/>
          <c:showPercent val="0"/>
          <c:showBubbleSize val="0"/>
        </c:dLbls>
        <c:hiLowLines>
          <c:spPr>
            <a:ln>
              <a:noFill/>
            </a:ln>
          </c:spPr>
        </c:hiLowLines>
        <c:marker val="1"/>
        <c:smooth val="0"/>
        <c:axId val="5853282"/>
        <c:axId val="34646022"/>
      </c:lineChart>
      <c:catAx>
        <c:axId val="5853282"/>
        <c:scaling>
          <c:orientation val="minMax"/>
        </c:scaling>
        <c:delete val="0"/>
        <c:axPos val="b"/>
        <c:title>
          <c:tx>
            <c:rich>
              <a:bodyPr rot="0"/>
              <a:lstStyle/>
              <a:p>
                <a:pPr>
                  <a:defRPr sz="1000" b="1" strike="noStrike" spc="-1">
                    <a:solidFill>
                      <a:srgbClr val="000000"/>
                    </a:solidFill>
                    <a:latin typeface="Calibri"/>
                  </a:defRPr>
                </a:pPr>
                <a:r>
                  <a:rPr lang="en-US" sz="1000" b="1" strike="noStrike" spc="-1">
                    <a:solidFill>
                      <a:srgbClr val="000000"/>
                    </a:solidFill>
                    <a:latin typeface="Calibri"/>
                  </a:rPr>
                  <a:t>Days</a:t>
                </a:r>
              </a:p>
            </c:rich>
          </c:tx>
          <c:overlay val="0"/>
          <c:spPr>
            <a:noFill/>
            <a:ln>
              <a:noFill/>
            </a:ln>
          </c:spPr>
        </c:title>
        <c:numFmt formatCode="General" sourceLinked="1"/>
        <c:majorTickMark val="out"/>
        <c:minorTickMark val="none"/>
        <c:tickLblPos val="nextTo"/>
        <c:spPr>
          <a:ln w="9360">
            <a:solidFill>
              <a:srgbClr val="878787"/>
            </a:solidFill>
            <a:round/>
          </a:ln>
        </c:spPr>
        <c:txPr>
          <a:bodyPr/>
          <a:lstStyle/>
          <a:p>
            <a:pPr>
              <a:defRPr sz="1000" b="0" strike="noStrike" spc="-1">
                <a:solidFill>
                  <a:srgbClr val="000000"/>
                </a:solidFill>
                <a:latin typeface="Calibri"/>
              </a:defRPr>
            </a:pPr>
            <a:endParaRPr lang="en-US"/>
          </a:p>
        </c:txPr>
        <c:crossAx val="34646022"/>
        <c:crosses val="autoZero"/>
        <c:auto val="1"/>
        <c:lblAlgn val="ctr"/>
        <c:lblOffset val="100"/>
        <c:noMultiLvlLbl val="1"/>
      </c:catAx>
      <c:valAx>
        <c:axId val="34646022"/>
        <c:scaling>
          <c:orientation val="minMax"/>
          <c:min val="0"/>
        </c:scaling>
        <c:delete val="0"/>
        <c:axPos val="l"/>
        <c:title>
          <c:tx>
            <c:rich>
              <a:bodyPr rot="-5400000"/>
              <a:lstStyle/>
              <a:p>
                <a:pPr>
                  <a:defRPr sz="1000" b="1" strike="noStrike" spc="-1">
                    <a:solidFill>
                      <a:srgbClr val="000000"/>
                    </a:solidFill>
                    <a:latin typeface="Calibri"/>
                  </a:defRPr>
                </a:pPr>
                <a:r>
                  <a:rPr lang="en-US" sz="1000" b="1" strike="noStrike" spc="-1">
                    <a:solidFill>
                      <a:srgbClr val="000000"/>
                    </a:solidFill>
                    <a:latin typeface="Calibri"/>
                  </a:rPr>
                  <a:t>Log CFU/G Feces</a:t>
                </a:r>
              </a:p>
            </c:rich>
          </c:tx>
          <c:overlay val="0"/>
          <c:spPr>
            <a:noFill/>
            <a:ln>
              <a:noFill/>
            </a:ln>
          </c:spPr>
        </c:title>
        <c:numFmt formatCode="General" sourceLinked="0"/>
        <c:majorTickMark val="out"/>
        <c:minorTickMark val="none"/>
        <c:tickLblPos val="nextTo"/>
        <c:spPr>
          <a:ln w="9360">
            <a:solidFill>
              <a:srgbClr val="878787"/>
            </a:solidFill>
            <a:round/>
          </a:ln>
        </c:spPr>
        <c:txPr>
          <a:bodyPr/>
          <a:lstStyle/>
          <a:p>
            <a:pPr>
              <a:defRPr sz="1000" b="0" strike="noStrike" spc="-1">
                <a:solidFill>
                  <a:srgbClr val="000000"/>
                </a:solidFill>
                <a:latin typeface="Calibri"/>
              </a:defRPr>
            </a:pPr>
            <a:endParaRPr lang="en-US"/>
          </a:p>
        </c:txPr>
        <c:crossAx val="5853282"/>
        <c:crosses val="autoZero"/>
        <c:crossBetween val="midCat"/>
      </c:valAx>
      <c:spPr>
        <a:solidFill>
          <a:srgbClr val="FFFFFF"/>
        </a:solidFill>
        <a:ln>
          <a:noFill/>
        </a:ln>
      </c:spPr>
    </c:plotArea>
    <c:legend>
      <c:legendPos val="r"/>
      <c:layout>
        <c:manualLayout>
          <c:xMode val="edge"/>
          <c:yMode val="edge"/>
          <c:x val="0.826613840361483"/>
          <c:y val="0.61517499739845305"/>
          <c:w val="0.161758338001913"/>
          <c:h val="0.19771922074097201"/>
        </c:manualLayout>
      </c:layout>
      <c:overlay val="0"/>
      <c:spPr>
        <a:noFill/>
        <a:ln>
          <a:noFill/>
        </a:ln>
      </c:spPr>
      <c:txPr>
        <a:bodyPr/>
        <a:lstStyle/>
        <a:p>
          <a:pPr>
            <a:defRPr sz="1000" b="0" strike="noStrike" spc="-1">
              <a:solidFill>
                <a:srgbClr val="000000"/>
              </a:solidFill>
              <a:latin typeface="Calibri"/>
            </a:defRPr>
          </a:pPr>
          <a:endParaRPr lang="en-US"/>
        </a:p>
      </c:txPr>
    </c:legend>
    <c:plotVisOnly val="1"/>
    <c:dispBlanksAs val="gap"/>
    <c:showDLblsOverMax val="1"/>
  </c:chart>
  <c:spPr>
    <a:noFill/>
    <a:ln w="9360">
      <a:solidFill>
        <a:srgbClr val="D9D9D9"/>
      </a:solidFill>
      <a:round/>
    </a:ln>
  </c:spPr>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 name="PlaceHolder 1"/>
          <p:cNvSpPr>
            <a:spLocks noGrp="1" noRot="1" noChangeAspect="1"/>
          </p:cNvSpPr>
          <p:nvPr>
            <p:ph type="sldImg"/>
          </p:nvPr>
        </p:nvSpPr>
        <p:spPr>
          <a:xfrm>
            <a:off x="533520" y="764280"/>
            <a:ext cx="6704640" cy="3771360"/>
          </a:xfrm>
          <a:prstGeom prst="rect">
            <a:avLst/>
          </a:prstGeom>
        </p:spPr>
        <p:txBody>
          <a:bodyPr lIns="0" tIns="0" rIns="0" bIns="0" anchor="ctr">
            <a:noAutofit/>
          </a:bodyPr>
          <a:lstStyle/>
          <a:p>
            <a:r>
              <a:rPr lang="en-US" sz="8200" b="0" strike="noStrike" spc="-1">
                <a:solidFill>
                  <a:srgbClr val="000000"/>
                </a:solidFill>
                <a:latin typeface="Calibri"/>
              </a:rPr>
              <a:t>Click to move the slide</a:t>
            </a:r>
          </a:p>
        </p:txBody>
      </p:sp>
      <p:sp>
        <p:nvSpPr>
          <p:cNvPr id="41" name="PlaceHolder 2"/>
          <p:cNvSpPr>
            <a:spLocks noGrp="1"/>
          </p:cNvSpPr>
          <p:nvPr>
            <p:ph type="body"/>
          </p:nvPr>
        </p:nvSpPr>
        <p:spPr>
          <a:xfrm>
            <a:off x="777240" y="4777560"/>
            <a:ext cx="6217560" cy="4525920"/>
          </a:xfrm>
          <a:prstGeom prst="rect">
            <a:avLst/>
          </a:prstGeom>
        </p:spPr>
        <p:txBody>
          <a:bodyPr lIns="0" tIns="0" rIns="0" bIns="0">
            <a:noAutofit/>
          </a:bodyPr>
          <a:lstStyle/>
          <a:p>
            <a:r>
              <a:rPr lang="en-US" sz="2000" b="0" strike="noStrike" spc="-1">
                <a:latin typeface="Arial"/>
              </a:rPr>
              <a:t>Click to edit the notes format</a:t>
            </a:r>
          </a:p>
        </p:txBody>
      </p:sp>
      <p:sp>
        <p:nvSpPr>
          <p:cNvPr id="42"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Times New Roman"/>
              </a:rPr>
              <a:t>&lt;header&gt;</a:t>
            </a:r>
          </a:p>
        </p:txBody>
      </p:sp>
      <p:sp>
        <p:nvSpPr>
          <p:cNvPr id="43"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n-US" sz="1400" b="0" strike="noStrike" spc="-1">
                <a:latin typeface="Times New Roman"/>
              </a:rPr>
              <a:t>&lt;date/time&gt;</a:t>
            </a:r>
          </a:p>
        </p:txBody>
      </p:sp>
      <p:sp>
        <p:nvSpPr>
          <p:cNvPr id="44" name="PlaceHolder 5"/>
          <p:cNvSpPr>
            <a:spLocks noGrp="1"/>
          </p:cNvSpPr>
          <p:nvPr>
            <p:ph type="ftr"/>
          </p:nvPr>
        </p:nvSpPr>
        <p:spPr>
          <a:xfrm>
            <a:off x="0" y="9555480"/>
            <a:ext cx="3372840" cy="502560"/>
          </a:xfrm>
          <a:prstGeom prst="rect">
            <a:avLst/>
          </a:prstGeom>
        </p:spPr>
        <p:txBody>
          <a:bodyPr lIns="0" tIns="0" rIns="0" bIns="0" anchor="b">
            <a:noAutofit/>
          </a:bodyPr>
          <a:lstStyle/>
          <a:p>
            <a:r>
              <a:rPr lang="en-US" sz="1400" b="0" strike="noStrike" spc="-1">
                <a:latin typeface="Times New Roman"/>
              </a:rPr>
              <a:t>&lt;footer&gt;</a:t>
            </a:r>
          </a:p>
        </p:txBody>
      </p:sp>
      <p:sp>
        <p:nvSpPr>
          <p:cNvPr id="45"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5BEC35DE-312E-4335-9008-3B88D59ABD2D}"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PlaceHolder 1"/>
          <p:cNvSpPr>
            <a:spLocks noGrp="1" noRot="1" noChangeAspect="1"/>
          </p:cNvSpPr>
          <p:nvPr>
            <p:ph type="sldImg"/>
          </p:nvPr>
        </p:nvSpPr>
        <p:spPr>
          <a:xfrm>
            <a:off x="2857500" y="514350"/>
            <a:ext cx="3429000" cy="2571750"/>
          </a:xfrm>
          <a:prstGeom prst="rect">
            <a:avLst/>
          </a:prstGeom>
        </p:spPr>
      </p:sp>
      <p:sp>
        <p:nvSpPr>
          <p:cNvPr id="121" name="PlaceHolder 2"/>
          <p:cNvSpPr>
            <a:spLocks noGrp="1"/>
          </p:cNvSpPr>
          <p:nvPr>
            <p:ph type="body"/>
          </p:nvPr>
        </p:nvSpPr>
        <p:spPr>
          <a:xfrm>
            <a:off x="914400" y="3257640"/>
            <a:ext cx="7314840" cy="3085920"/>
          </a:xfrm>
          <a:prstGeom prst="rect">
            <a:avLst/>
          </a:prstGeom>
        </p:spPr>
        <p:txBody>
          <a:bodyPr>
            <a:noAutofit/>
          </a:bodyPr>
          <a:lstStyle/>
          <a:p>
            <a:endParaRPr lang="en-US" sz="2000" b="0" strike="noStrike" spc="-1">
              <a:latin typeface="Arial"/>
            </a:endParaRPr>
          </a:p>
        </p:txBody>
      </p:sp>
      <p:sp>
        <p:nvSpPr>
          <p:cNvPr id="122" name="TextShape 3"/>
          <p:cNvSpPr txBox="1"/>
          <p:nvPr/>
        </p:nvSpPr>
        <p:spPr>
          <a:xfrm>
            <a:off x="5180040" y="6513480"/>
            <a:ext cx="3962160" cy="342720"/>
          </a:xfrm>
          <a:prstGeom prst="rect">
            <a:avLst/>
          </a:prstGeom>
          <a:noFill/>
          <a:ln>
            <a:noFill/>
          </a:ln>
        </p:spPr>
        <p:txBody>
          <a:bodyPr anchor="b">
            <a:noAutofit/>
          </a:bodyPr>
          <a:lstStyle/>
          <a:p>
            <a:pPr algn="r">
              <a:lnSpc>
                <a:spcPct val="100000"/>
              </a:lnSpc>
            </a:pPr>
            <a:fld id="{493943D6-7CB4-46B1-BE21-A844C6A52C6A}" type="slidenum">
              <a:rPr lang="en-US" sz="1200" b="0" strike="noStrike" spc="-1">
                <a:solidFill>
                  <a:srgbClr val="000000"/>
                </a:solidFill>
                <a:latin typeface="+mn-lt"/>
                <a:ea typeface="+mn-ea"/>
              </a:rPr>
              <a:t>1</a:t>
            </a:fld>
            <a:endParaRPr lang="en-US"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291840" y="10226160"/>
            <a:ext cx="37307160" cy="7055640"/>
          </a:xfrm>
          <a:prstGeom prst="rect">
            <a:avLst/>
          </a:prstGeom>
        </p:spPr>
        <p:txBody>
          <a:bodyPr lIns="0" tIns="0" rIns="0" bIns="0" anchor="ctr">
            <a:noAutofit/>
          </a:bodyPr>
          <a:lstStyle/>
          <a:p>
            <a:endParaRPr lang="en-US" sz="8200" b="0" strike="noStrike" spc="-1">
              <a:solidFill>
                <a:srgbClr val="000000"/>
              </a:solidFill>
              <a:latin typeface="Calibri"/>
            </a:endParaRPr>
          </a:p>
        </p:txBody>
      </p:sp>
      <p:sp>
        <p:nvSpPr>
          <p:cNvPr id="26" name="PlaceHolder 2"/>
          <p:cNvSpPr>
            <a:spLocks noGrp="1"/>
          </p:cNvSpPr>
          <p:nvPr>
            <p:ph type="body"/>
          </p:nvPr>
        </p:nvSpPr>
        <p:spPr>
          <a:xfrm>
            <a:off x="2194560" y="7702560"/>
            <a:ext cx="3950172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27" name="PlaceHolder 3"/>
          <p:cNvSpPr>
            <a:spLocks noGrp="1"/>
          </p:cNvSpPr>
          <p:nvPr>
            <p:ph type="body"/>
          </p:nvPr>
        </p:nvSpPr>
        <p:spPr>
          <a:xfrm>
            <a:off x="2194560" y="17674920"/>
            <a:ext cx="3950172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291840" y="10226160"/>
            <a:ext cx="37307160" cy="7055640"/>
          </a:xfrm>
          <a:prstGeom prst="rect">
            <a:avLst/>
          </a:prstGeom>
        </p:spPr>
        <p:txBody>
          <a:bodyPr lIns="0" tIns="0" rIns="0" bIns="0" anchor="ctr">
            <a:noAutofit/>
          </a:bodyPr>
          <a:lstStyle/>
          <a:p>
            <a:endParaRPr lang="en-US" sz="8200" b="0" strike="noStrike" spc="-1">
              <a:solidFill>
                <a:srgbClr val="000000"/>
              </a:solidFill>
              <a:latin typeface="Calibri"/>
            </a:endParaRPr>
          </a:p>
        </p:txBody>
      </p:sp>
      <p:sp>
        <p:nvSpPr>
          <p:cNvPr id="29" name="PlaceHolder 2"/>
          <p:cNvSpPr>
            <a:spLocks noGrp="1"/>
          </p:cNvSpPr>
          <p:nvPr>
            <p:ph type="body"/>
          </p:nvPr>
        </p:nvSpPr>
        <p:spPr>
          <a:xfrm>
            <a:off x="2194560" y="7702560"/>
            <a:ext cx="192765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30" name="PlaceHolder 3"/>
          <p:cNvSpPr>
            <a:spLocks noGrp="1"/>
          </p:cNvSpPr>
          <p:nvPr>
            <p:ph type="body"/>
          </p:nvPr>
        </p:nvSpPr>
        <p:spPr>
          <a:xfrm>
            <a:off x="22435200" y="7702560"/>
            <a:ext cx="192765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31" name="PlaceHolder 4"/>
          <p:cNvSpPr>
            <a:spLocks noGrp="1"/>
          </p:cNvSpPr>
          <p:nvPr>
            <p:ph type="body"/>
          </p:nvPr>
        </p:nvSpPr>
        <p:spPr>
          <a:xfrm>
            <a:off x="2194560" y="17674920"/>
            <a:ext cx="192765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32" name="PlaceHolder 5"/>
          <p:cNvSpPr>
            <a:spLocks noGrp="1"/>
          </p:cNvSpPr>
          <p:nvPr>
            <p:ph type="body"/>
          </p:nvPr>
        </p:nvSpPr>
        <p:spPr>
          <a:xfrm>
            <a:off x="22435200" y="17674920"/>
            <a:ext cx="192765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291840" y="10226160"/>
            <a:ext cx="37307160" cy="7055640"/>
          </a:xfrm>
          <a:prstGeom prst="rect">
            <a:avLst/>
          </a:prstGeom>
        </p:spPr>
        <p:txBody>
          <a:bodyPr lIns="0" tIns="0" rIns="0" bIns="0" anchor="ctr">
            <a:noAutofit/>
          </a:bodyPr>
          <a:lstStyle/>
          <a:p>
            <a:endParaRPr lang="en-US" sz="8200" b="0" strike="noStrike" spc="-1">
              <a:solidFill>
                <a:srgbClr val="000000"/>
              </a:solidFill>
              <a:latin typeface="Calibri"/>
            </a:endParaRPr>
          </a:p>
        </p:txBody>
      </p:sp>
      <p:sp>
        <p:nvSpPr>
          <p:cNvPr id="34" name="PlaceHolder 2"/>
          <p:cNvSpPr>
            <a:spLocks noGrp="1"/>
          </p:cNvSpPr>
          <p:nvPr>
            <p:ph type="body"/>
          </p:nvPr>
        </p:nvSpPr>
        <p:spPr>
          <a:xfrm>
            <a:off x="2194560" y="7702560"/>
            <a:ext cx="127191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35" name="PlaceHolder 3"/>
          <p:cNvSpPr>
            <a:spLocks noGrp="1"/>
          </p:cNvSpPr>
          <p:nvPr>
            <p:ph type="body"/>
          </p:nvPr>
        </p:nvSpPr>
        <p:spPr>
          <a:xfrm>
            <a:off x="15550200" y="7702560"/>
            <a:ext cx="127191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36" name="PlaceHolder 4"/>
          <p:cNvSpPr>
            <a:spLocks noGrp="1"/>
          </p:cNvSpPr>
          <p:nvPr>
            <p:ph type="body"/>
          </p:nvPr>
        </p:nvSpPr>
        <p:spPr>
          <a:xfrm>
            <a:off x="28905480" y="7702560"/>
            <a:ext cx="127191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37" name="PlaceHolder 5"/>
          <p:cNvSpPr>
            <a:spLocks noGrp="1"/>
          </p:cNvSpPr>
          <p:nvPr>
            <p:ph type="body"/>
          </p:nvPr>
        </p:nvSpPr>
        <p:spPr>
          <a:xfrm>
            <a:off x="2194560" y="17674920"/>
            <a:ext cx="127191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38" name="PlaceHolder 6"/>
          <p:cNvSpPr>
            <a:spLocks noGrp="1"/>
          </p:cNvSpPr>
          <p:nvPr>
            <p:ph type="body"/>
          </p:nvPr>
        </p:nvSpPr>
        <p:spPr>
          <a:xfrm>
            <a:off x="15550200" y="17674920"/>
            <a:ext cx="127191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39" name="PlaceHolder 7"/>
          <p:cNvSpPr>
            <a:spLocks noGrp="1"/>
          </p:cNvSpPr>
          <p:nvPr>
            <p:ph type="body"/>
          </p:nvPr>
        </p:nvSpPr>
        <p:spPr>
          <a:xfrm>
            <a:off x="28905480" y="17674920"/>
            <a:ext cx="127191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3291840" y="10226160"/>
            <a:ext cx="37307160" cy="7055640"/>
          </a:xfrm>
          <a:prstGeom prst="rect">
            <a:avLst/>
          </a:prstGeom>
        </p:spPr>
        <p:txBody>
          <a:bodyPr lIns="0" tIns="0" rIns="0" bIns="0" anchor="ctr">
            <a:noAutofit/>
          </a:bodyPr>
          <a:lstStyle/>
          <a:p>
            <a:endParaRPr lang="en-US" sz="8200" b="0" strike="noStrike" spc="-1">
              <a:solidFill>
                <a:srgbClr val="000000"/>
              </a:solidFill>
              <a:latin typeface="Calibri"/>
            </a:endParaRPr>
          </a:p>
        </p:txBody>
      </p:sp>
      <p:sp>
        <p:nvSpPr>
          <p:cNvPr id="5" name="PlaceHolder 2"/>
          <p:cNvSpPr>
            <a:spLocks noGrp="1"/>
          </p:cNvSpPr>
          <p:nvPr>
            <p:ph type="subTitle"/>
          </p:nvPr>
        </p:nvSpPr>
        <p:spPr>
          <a:xfrm>
            <a:off x="2194560" y="7702560"/>
            <a:ext cx="39501720" cy="190922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291840" y="10226160"/>
            <a:ext cx="37307160" cy="7055640"/>
          </a:xfrm>
          <a:prstGeom prst="rect">
            <a:avLst/>
          </a:prstGeom>
        </p:spPr>
        <p:txBody>
          <a:bodyPr lIns="0" tIns="0" rIns="0" bIns="0" anchor="ctr">
            <a:noAutofit/>
          </a:bodyPr>
          <a:lstStyle/>
          <a:p>
            <a:endParaRPr lang="en-US" sz="8200" b="0" strike="noStrike" spc="-1">
              <a:solidFill>
                <a:srgbClr val="000000"/>
              </a:solidFill>
              <a:latin typeface="Calibri"/>
            </a:endParaRPr>
          </a:p>
        </p:txBody>
      </p:sp>
      <p:sp>
        <p:nvSpPr>
          <p:cNvPr id="7" name="PlaceHolder 2"/>
          <p:cNvSpPr>
            <a:spLocks noGrp="1"/>
          </p:cNvSpPr>
          <p:nvPr>
            <p:ph type="body"/>
          </p:nvPr>
        </p:nvSpPr>
        <p:spPr>
          <a:xfrm>
            <a:off x="2194560" y="7702560"/>
            <a:ext cx="39501720" cy="19092240"/>
          </a:xfrm>
          <a:prstGeom prst="rect">
            <a:avLst/>
          </a:prstGeom>
        </p:spPr>
        <p:txBody>
          <a:bodyPr lIns="0" tIns="0" rIns="0" bIns="0">
            <a:normAutofit/>
          </a:bodyPr>
          <a:lstStyle/>
          <a:p>
            <a:endParaRPr lang="en-US" sz="145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291840" y="10226160"/>
            <a:ext cx="37307160" cy="7055640"/>
          </a:xfrm>
          <a:prstGeom prst="rect">
            <a:avLst/>
          </a:prstGeom>
        </p:spPr>
        <p:txBody>
          <a:bodyPr lIns="0" tIns="0" rIns="0" bIns="0" anchor="ctr">
            <a:noAutofit/>
          </a:bodyPr>
          <a:lstStyle/>
          <a:p>
            <a:endParaRPr lang="en-US" sz="8200" b="0" strike="noStrike" spc="-1">
              <a:solidFill>
                <a:srgbClr val="000000"/>
              </a:solidFill>
              <a:latin typeface="Calibri"/>
            </a:endParaRPr>
          </a:p>
        </p:txBody>
      </p:sp>
      <p:sp>
        <p:nvSpPr>
          <p:cNvPr id="9" name="PlaceHolder 2"/>
          <p:cNvSpPr>
            <a:spLocks noGrp="1"/>
          </p:cNvSpPr>
          <p:nvPr>
            <p:ph type="body"/>
          </p:nvPr>
        </p:nvSpPr>
        <p:spPr>
          <a:xfrm>
            <a:off x="2194560" y="7702560"/>
            <a:ext cx="19276560" cy="1909224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10" name="PlaceHolder 3"/>
          <p:cNvSpPr>
            <a:spLocks noGrp="1"/>
          </p:cNvSpPr>
          <p:nvPr>
            <p:ph type="body"/>
          </p:nvPr>
        </p:nvSpPr>
        <p:spPr>
          <a:xfrm>
            <a:off x="22435200" y="7702560"/>
            <a:ext cx="19276560" cy="19092240"/>
          </a:xfrm>
          <a:prstGeom prst="rect">
            <a:avLst/>
          </a:prstGeom>
        </p:spPr>
        <p:txBody>
          <a:bodyPr lIns="0" tIns="0" rIns="0" bIns="0">
            <a:normAutofit/>
          </a:bodyPr>
          <a:lstStyle/>
          <a:p>
            <a:endParaRPr lang="en-US" sz="145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3291840" y="10226160"/>
            <a:ext cx="37307160" cy="7055640"/>
          </a:xfrm>
          <a:prstGeom prst="rect">
            <a:avLst/>
          </a:prstGeom>
        </p:spPr>
        <p:txBody>
          <a:bodyPr lIns="0" tIns="0" rIns="0" bIns="0" anchor="ctr">
            <a:noAutofit/>
          </a:bodyPr>
          <a:lstStyle/>
          <a:p>
            <a:endParaRPr lang="en-US" sz="82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3291840" y="10226160"/>
            <a:ext cx="37307160" cy="327070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291840" y="10226160"/>
            <a:ext cx="37307160" cy="7055640"/>
          </a:xfrm>
          <a:prstGeom prst="rect">
            <a:avLst/>
          </a:prstGeom>
        </p:spPr>
        <p:txBody>
          <a:bodyPr lIns="0" tIns="0" rIns="0" bIns="0" anchor="ctr">
            <a:noAutofit/>
          </a:bodyPr>
          <a:lstStyle/>
          <a:p>
            <a:endParaRPr lang="en-US" sz="8200" b="0" strike="noStrike" spc="-1">
              <a:solidFill>
                <a:srgbClr val="000000"/>
              </a:solidFill>
              <a:latin typeface="Calibri"/>
            </a:endParaRPr>
          </a:p>
        </p:txBody>
      </p:sp>
      <p:sp>
        <p:nvSpPr>
          <p:cNvPr id="14" name="PlaceHolder 2"/>
          <p:cNvSpPr>
            <a:spLocks noGrp="1"/>
          </p:cNvSpPr>
          <p:nvPr>
            <p:ph type="body"/>
          </p:nvPr>
        </p:nvSpPr>
        <p:spPr>
          <a:xfrm>
            <a:off x="2194560" y="7702560"/>
            <a:ext cx="192765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15" name="PlaceHolder 3"/>
          <p:cNvSpPr>
            <a:spLocks noGrp="1"/>
          </p:cNvSpPr>
          <p:nvPr>
            <p:ph type="body"/>
          </p:nvPr>
        </p:nvSpPr>
        <p:spPr>
          <a:xfrm>
            <a:off x="22435200" y="7702560"/>
            <a:ext cx="19276560" cy="1909224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16" name="PlaceHolder 4"/>
          <p:cNvSpPr>
            <a:spLocks noGrp="1"/>
          </p:cNvSpPr>
          <p:nvPr>
            <p:ph type="body"/>
          </p:nvPr>
        </p:nvSpPr>
        <p:spPr>
          <a:xfrm>
            <a:off x="2194560" y="17674920"/>
            <a:ext cx="192765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3291840" y="10226160"/>
            <a:ext cx="37307160" cy="7055640"/>
          </a:xfrm>
          <a:prstGeom prst="rect">
            <a:avLst/>
          </a:prstGeom>
        </p:spPr>
        <p:txBody>
          <a:bodyPr lIns="0" tIns="0" rIns="0" bIns="0" anchor="ctr">
            <a:noAutofit/>
          </a:bodyPr>
          <a:lstStyle/>
          <a:p>
            <a:endParaRPr lang="en-US" sz="8200" b="0" strike="noStrike" spc="-1">
              <a:solidFill>
                <a:srgbClr val="000000"/>
              </a:solidFill>
              <a:latin typeface="Calibri"/>
            </a:endParaRPr>
          </a:p>
        </p:txBody>
      </p:sp>
      <p:sp>
        <p:nvSpPr>
          <p:cNvPr id="18" name="PlaceHolder 2"/>
          <p:cNvSpPr>
            <a:spLocks noGrp="1"/>
          </p:cNvSpPr>
          <p:nvPr>
            <p:ph type="body"/>
          </p:nvPr>
        </p:nvSpPr>
        <p:spPr>
          <a:xfrm>
            <a:off x="2194560" y="7702560"/>
            <a:ext cx="19276560" cy="1909224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19" name="PlaceHolder 3"/>
          <p:cNvSpPr>
            <a:spLocks noGrp="1"/>
          </p:cNvSpPr>
          <p:nvPr>
            <p:ph type="body"/>
          </p:nvPr>
        </p:nvSpPr>
        <p:spPr>
          <a:xfrm>
            <a:off x="22435200" y="7702560"/>
            <a:ext cx="192765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20" name="PlaceHolder 4"/>
          <p:cNvSpPr>
            <a:spLocks noGrp="1"/>
          </p:cNvSpPr>
          <p:nvPr>
            <p:ph type="body"/>
          </p:nvPr>
        </p:nvSpPr>
        <p:spPr>
          <a:xfrm>
            <a:off x="22435200" y="17674920"/>
            <a:ext cx="192765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3291840" y="10226160"/>
            <a:ext cx="37307160" cy="7055640"/>
          </a:xfrm>
          <a:prstGeom prst="rect">
            <a:avLst/>
          </a:prstGeom>
        </p:spPr>
        <p:txBody>
          <a:bodyPr lIns="0" tIns="0" rIns="0" bIns="0" anchor="ctr">
            <a:noAutofit/>
          </a:bodyPr>
          <a:lstStyle/>
          <a:p>
            <a:endParaRPr lang="en-US" sz="8200" b="0" strike="noStrike" spc="-1">
              <a:solidFill>
                <a:srgbClr val="000000"/>
              </a:solidFill>
              <a:latin typeface="Calibri"/>
            </a:endParaRPr>
          </a:p>
        </p:txBody>
      </p:sp>
      <p:sp>
        <p:nvSpPr>
          <p:cNvPr id="22" name="PlaceHolder 2"/>
          <p:cNvSpPr>
            <a:spLocks noGrp="1"/>
          </p:cNvSpPr>
          <p:nvPr>
            <p:ph type="body"/>
          </p:nvPr>
        </p:nvSpPr>
        <p:spPr>
          <a:xfrm>
            <a:off x="2194560" y="7702560"/>
            <a:ext cx="192765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23" name="PlaceHolder 3"/>
          <p:cNvSpPr>
            <a:spLocks noGrp="1"/>
          </p:cNvSpPr>
          <p:nvPr>
            <p:ph type="body"/>
          </p:nvPr>
        </p:nvSpPr>
        <p:spPr>
          <a:xfrm>
            <a:off x="22435200" y="7702560"/>
            <a:ext cx="1927656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
        <p:nvSpPr>
          <p:cNvPr id="24" name="PlaceHolder 4"/>
          <p:cNvSpPr>
            <a:spLocks noGrp="1"/>
          </p:cNvSpPr>
          <p:nvPr>
            <p:ph type="body"/>
          </p:nvPr>
        </p:nvSpPr>
        <p:spPr>
          <a:xfrm>
            <a:off x="2194560" y="17674920"/>
            <a:ext cx="39501720" cy="9106920"/>
          </a:xfrm>
          <a:prstGeom prst="rect">
            <a:avLst/>
          </a:prstGeom>
        </p:spPr>
        <p:txBody>
          <a:bodyPr lIns="0" tIns="0" rIns="0" bIns="0">
            <a:normAutofit/>
          </a:bodyPr>
          <a:lstStyle/>
          <a:p>
            <a:endParaRPr lang="en-US" sz="145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4" name="PlaceHolder 1"/>
          <p:cNvSpPr>
            <a:spLocks noGrp="1"/>
          </p:cNvSpPr>
          <p:nvPr>
            <p:ph type="title"/>
          </p:nvPr>
        </p:nvSpPr>
        <p:spPr>
          <a:xfrm>
            <a:off x="3291840" y="10226160"/>
            <a:ext cx="37307160" cy="7055640"/>
          </a:xfrm>
          <a:prstGeom prst="rect">
            <a:avLst/>
          </a:prstGeom>
        </p:spPr>
        <p:txBody>
          <a:bodyPr lIns="414720" tIns="207360" rIns="414720" bIns="207360" anchor="ctr">
            <a:noAutofit/>
          </a:bodyPr>
          <a:lstStyle/>
          <a:p>
            <a:pPr algn="ctr">
              <a:lnSpc>
                <a:spcPct val="100000"/>
              </a:lnSpc>
            </a:pPr>
            <a:r>
              <a:rPr lang="en-US" sz="20000" b="0" strike="noStrike" spc="-1">
                <a:solidFill>
                  <a:srgbClr val="000000"/>
                </a:solidFill>
                <a:latin typeface="Calibri"/>
              </a:rPr>
              <a:t>Click to edit Master title style</a:t>
            </a:r>
          </a:p>
        </p:txBody>
      </p:sp>
      <p:sp>
        <p:nvSpPr>
          <p:cNvPr id="5" name="PlaceHolder 2"/>
          <p:cNvSpPr>
            <a:spLocks noGrp="1"/>
          </p:cNvSpPr>
          <p:nvPr>
            <p:ph type="dt"/>
          </p:nvPr>
        </p:nvSpPr>
        <p:spPr>
          <a:xfrm>
            <a:off x="2194560" y="30510360"/>
            <a:ext cx="10240920" cy="1752120"/>
          </a:xfrm>
          <a:prstGeom prst="rect">
            <a:avLst/>
          </a:prstGeom>
        </p:spPr>
        <p:txBody>
          <a:bodyPr lIns="414720" tIns="207360" rIns="414720" bIns="207360" anchor="ctr">
            <a:noAutofit/>
          </a:bodyPr>
          <a:lstStyle/>
          <a:p>
            <a:pPr>
              <a:lnSpc>
                <a:spcPct val="100000"/>
              </a:lnSpc>
            </a:pPr>
            <a:fld id="{878370FA-5D9D-4CA9-B46D-7EF192B63C5D}" type="datetime">
              <a:rPr lang="en-US" sz="5500" b="0" strike="noStrike" spc="-1">
                <a:solidFill>
                  <a:srgbClr val="8B8B8B"/>
                </a:solidFill>
                <a:latin typeface="Calibri"/>
              </a:rPr>
              <a:t>3/15/2021</a:t>
            </a:fld>
            <a:endParaRPr lang="en-US" sz="5500" b="0" strike="noStrike" spc="-1">
              <a:latin typeface="Times New Roman"/>
            </a:endParaRPr>
          </a:p>
        </p:txBody>
      </p:sp>
      <p:sp>
        <p:nvSpPr>
          <p:cNvPr id="2" name="PlaceHolder 3"/>
          <p:cNvSpPr>
            <a:spLocks noGrp="1"/>
          </p:cNvSpPr>
          <p:nvPr>
            <p:ph type="ftr"/>
          </p:nvPr>
        </p:nvSpPr>
        <p:spPr>
          <a:xfrm>
            <a:off x="14996160" y="30510360"/>
            <a:ext cx="13898520" cy="1752120"/>
          </a:xfrm>
          <a:prstGeom prst="rect">
            <a:avLst/>
          </a:prstGeom>
        </p:spPr>
        <p:txBody>
          <a:bodyPr lIns="414720" tIns="207360" rIns="414720" bIns="207360" anchor="ctr">
            <a:noAutofit/>
          </a:bodyPr>
          <a:lstStyle/>
          <a:p>
            <a:endParaRPr lang="en-US" sz="2400" b="0" strike="noStrike" spc="-1">
              <a:latin typeface="Times New Roman"/>
            </a:endParaRPr>
          </a:p>
        </p:txBody>
      </p:sp>
      <p:sp>
        <p:nvSpPr>
          <p:cNvPr id="3" name="PlaceHolder 4"/>
          <p:cNvSpPr>
            <a:spLocks noGrp="1"/>
          </p:cNvSpPr>
          <p:nvPr>
            <p:ph type="sldNum"/>
          </p:nvPr>
        </p:nvSpPr>
        <p:spPr>
          <a:xfrm>
            <a:off x="31455360" y="30510360"/>
            <a:ext cx="10240920" cy="1752120"/>
          </a:xfrm>
          <a:prstGeom prst="rect">
            <a:avLst/>
          </a:prstGeom>
        </p:spPr>
        <p:txBody>
          <a:bodyPr lIns="414720" tIns="207360" rIns="414720" bIns="207360" anchor="ctr">
            <a:noAutofit/>
          </a:bodyPr>
          <a:lstStyle/>
          <a:p>
            <a:pPr algn="r">
              <a:lnSpc>
                <a:spcPct val="100000"/>
              </a:lnSpc>
            </a:pPr>
            <a:fld id="{887FD303-0787-4CC4-B36F-2474DA7EDFC3}" type="slidenum">
              <a:rPr lang="en-US" sz="5500" b="0" strike="noStrike" spc="-1">
                <a:solidFill>
                  <a:srgbClr val="8B8B8B"/>
                </a:solidFill>
                <a:latin typeface="Calibri"/>
              </a:rPr>
              <a:t>‹#›</a:t>
            </a:fld>
            <a:endParaRPr lang="en-US" sz="55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07/978-0-85729-130-1_13" TargetMode="External"/><Relationship Id="rId13" Type="http://schemas.openxmlformats.org/officeDocument/2006/relationships/hyperlink" Target="https://doi.org/10.1145/1143844.1143845" TargetMode="External"/><Relationship Id="rId1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hyperlink" Target="https://doi.org/10.2514/1.49261" TargetMode="External"/><Relationship Id="rId12" Type="http://schemas.openxmlformats.org/officeDocument/2006/relationships/hyperlink" Target="https://doi.org/10.1109/TCST.2020.3022951" TargetMode="External"/><Relationship Id="rId17" Type="http://schemas.openxmlformats.org/officeDocument/2006/relationships/image" Target="../media/image4.png"/><Relationship Id="rId2" Type="http://schemas.openxmlformats.org/officeDocument/2006/relationships/notesSlide" Target="../notesSlides/notesSlide1.xml"/><Relationship Id="rId16"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doi.org/10.1109/LRA.2019.2898710" TargetMode="External"/><Relationship Id="rId11" Type="http://schemas.openxmlformats.org/officeDocument/2006/relationships/hyperlink" Target="https://papers.asee-se.org/openconf/modules/request.php?module=oc_program&amp;action=summary.php&amp;id=24" TargetMode="External"/><Relationship Id="rId5" Type="http://schemas.openxmlformats.org/officeDocument/2006/relationships/chart" Target="../charts/chart2.xml"/><Relationship Id="rId15" Type="http://schemas.openxmlformats.org/officeDocument/2006/relationships/image" Target="../media/image2.png"/><Relationship Id="rId10" Type="http://schemas.openxmlformats.org/officeDocument/2006/relationships/hyperlink" Target="http://arxiv.org/abs/1901.01994" TargetMode="External"/><Relationship Id="rId19" Type="http://schemas.openxmlformats.org/officeDocument/2006/relationships/image" Target="../media/image6.png"/><Relationship Id="rId4" Type="http://schemas.openxmlformats.org/officeDocument/2006/relationships/chart" Target="../charts/chart1.xml"/><Relationship Id="rId9" Type="http://schemas.openxmlformats.org/officeDocument/2006/relationships/hyperlink" Target="http://arxiv.org/abs/1507.06527" TargetMode="External"/><Relationship Id="rId14" Type="http://schemas.openxmlformats.org/officeDocument/2006/relationships/hyperlink" Target="https://doi.org/10.1016/j.jcp.2018.10.04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ustomShape 1"/>
          <p:cNvSpPr/>
          <p:nvPr/>
        </p:nvSpPr>
        <p:spPr>
          <a:xfrm>
            <a:off x="741960" y="504360"/>
            <a:ext cx="42533640" cy="4142866"/>
          </a:xfrm>
          <a:prstGeom prst="rect">
            <a:avLst/>
          </a:prstGeom>
          <a:ln w="12600" cap="rnd">
            <a:solidFill>
              <a:schemeClr val="tx1"/>
            </a:solidFill>
            <a:round/>
          </a:ln>
        </p:spPr>
        <p:style>
          <a:lnRef idx="2">
            <a:schemeClr val="dk1"/>
          </a:lnRef>
          <a:fillRef idx="1">
            <a:schemeClr val="lt1"/>
          </a:fillRef>
          <a:effectRef idx="0">
            <a:schemeClr val="dk1"/>
          </a:effectRef>
          <a:fontRef idx="minor"/>
        </p:style>
        <p:txBody>
          <a:bodyPr lIns="414720" tIns="207360" rIns="414720" bIns="207360" anchor="t">
            <a:spAutoFit/>
          </a:bodyPr>
          <a:lstStyle/>
          <a:p>
            <a:pPr algn="ctr"/>
            <a:r>
              <a:rPr lang="en-US" sz="9200" b="1" spc="-1" dirty="0">
                <a:latin typeface="Times New Roman"/>
                <a:ea typeface="+mn-lt"/>
                <a:cs typeface="+mn-lt"/>
              </a:rPr>
              <a:t>Preliminary Results on the Use of Machine Learning for Advanced Controls of a Dielectric Elastomer Actuator</a:t>
            </a:r>
            <a:endParaRPr lang="en-US" sz="9200" b="1" dirty="0">
              <a:latin typeface="Times New Roman"/>
            </a:endParaRPr>
          </a:p>
          <a:p>
            <a:pPr algn="ctr"/>
            <a:r>
              <a:rPr lang="en-US" sz="5800" b="1" spc="-1" dirty="0">
                <a:latin typeface="Times New Roman"/>
              </a:rPr>
              <a:t>Nathanael Gentry, </a:t>
            </a:r>
            <a:r>
              <a:rPr lang="en-US" sz="5800" b="1" spc="-1" dirty="0">
                <a:latin typeface="Times New Roman"/>
                <a:cs typeface="Times New Roman"/>
              </a:rPr>
              <a:t>Carson Farmer, and Dr. Hector Medina</a:t>
            </a:r>
            <a:endParaRPr lang="en-US" sz="5800" b="1" strike="noStrike" spc="-1" dirty="0">
              <a:latin typeface="Times New Roman"/>
              <a:cs typeface="Times New Roman"/>
            </a:endParaRPr>
          </a:p>
        </p:txBody>
      </p:sp>
      <p:sp>
        <p:nvSpPr>
          <p:cNvPr id="47" name="CustomShape 2"/>
          <p:cNvSpPr/>
          <p:nvPr/>
        </p:nvSpPr>
        <p:spPr>
          <a:xfrm>
            <a:off x="26067960" y="22728240"/>
            <a:ext cx="21945240" cy="257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en-US" sz="1100" b="0" strike="noStrike" spc="-1">
                <a:solidFill>
                  <a:srgbClr val="000000"/>
                </a:solidFill>
                <a:latin typeface="Lucida Grande"/>
              </a:rPr>
              <a:t>  1        2       3       4        5       6        7       8        9      10      11     12      13      14 </a:t>
            </a:r>
            <a:endParaRPr lang="en-US" sz="1100" b="0" strike="noStrike" spc="-1">
              <a:latin typeface="Arial"/>
            </a:endParaRPr>
          </a:p>
        </p:txBody>
      </p:sp>
      <p:pic>
        <p:nvPicPr>
          <p:cNvPr id="48" name="Picture 28"/>
          <p:cNvPicPr/>
          <p:nvPr/>
        </p:nvPicPr>
        <p:blipFill>
          <a:blip r:embed="rId3"/>
          <a:stretch/>
        </p:blipFill>
        <p:spPr>
          <a:xfrm>
            <a:off x="3034080" y="2517151"/>
            <a:ext cx="4839840" cy="1377360"/>
          </a:xfrm>
          <a:prstGeom prst="rect">
            <a:avLst/>
          </a:prstGeom>
          <a:ln>
            <a:noFill/>
          </a:ln>
        </p:spPr>
      </p:pic>
      <p:sp>
        <p:nvSpPr>
          <p:cNvPr id="50" name="CustomShape 4"/>
          <p:cNvSpPr/>
          <p:nvPr/>
        </p:nvSpPr>
        <p:spPr>
          <a:xfrm>
            <a:off x="26067960" y="22728240"/>
            <a:ext cx="21945240" cy="257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en-US" sz="1100" b="0" strike="noStrike" spc="-1">
                <a:solidFill>
                  <a:srgbClr val="000000"/>
                </a:solidFill>
                <a:latin typeface="Lucida Grande"/>
              </a:rPr>
              <a:t>  1        2       3       4        5       6        7       8        9      10      11     12      13      14 </a:t>
            </a:r>
            <a:endParaRPr lang="en-US" sz="1100" b="0" strike="noStrike" spc="-1">
              <a:latin typeface="Arial"/>
            </a:endParaRPr>
          </a:p>
        </p:txBody>
      </p:sp>
      <p:grpSp>
        <p:nvGrpSpPr>
          <p:cNvPr id="51" name="Group 5"/>
          <p:cNvGrpSpPr/>
          <p:nvPr/>
        </p:nvGrpSpPr>
        <p:grpSpPr>
          <a:xfrm>
            <a:off x="11163941" y="5118796"/>
            <a:ext cx="22363415" cy="27295244"/>
            <a:chOff x="10979283" y="3925262"/>
            <a:chExt cx="22439880" cy="28100520"/>
          </a:xfrm>
        </p:grpSpPr>
        <p:graphicFrame>
          <p:nvGraphicFramePr>
            <p:cNvPr id="53" name="Chart 162"/>
            <p:cNvGraphicFramePr/>
            <p:nvPr/>
          </p:nvGraphicFramePr>
          <p:xfrm>
            <a:off x="12364560" y="7891200"/>
            <a:ext cx="4904640" cy="51332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4" name="Chart 163"/>
            <p:cNvGraphicFramePr/>
            <p:nvPr/>
          </p:nvGraphicFramePr>
          <p:xfrm>
            <a:off x="17197560" y="7945200"/>
            <a:ext cx="4904640" cy="5133240"/>
          </p:xfrm>
          <a:graphic>
            <a:graphicData uri="http://schemas.openxmlformats.org/drawingml/2006/chart">
              <c:chart xmlns:c="http://schemas.openxmlformats.org/drawingml/2006/chart" xmlns:r="http://schemas.openxmlformats.org/officeDocument/2006/relationships" r:id="rId5"/>
            </a:graphicData>
          </a:graphic>
        </p:graphicFrame>
        <p:sp>
          <p:nvSpPr>
            <p:cNvPr id="52" name="CustomShape 6"/>
            <p:cNvSpPr/>
            <p:nvPr/>
          </p:nvSpPr>
          <p:spPr>
            <a:xfrm>
              <a:off x="10979283" y="3925262"/>
              <a:ext cx="22439880" cy="28100520"/>
            </a:xfrm>
            <a:prstGeom prst="rect">
              <a:avLst/>
            </a:prstGeom>
            <a:solidFill>
              <a:srgbClr val="FFFFFF"/>
            </a:solidFill>
            <a:ln cap="rnd">
              <a:solidFill>
                <a:schemeClr val="tx1"/>
              </a:solidFill>
            </a:ln>
          </p:spPr>
          <p:style>
            <a:lnRef idx="0">
              <a:scrgbClr r="0" g="0" b="0"/>
            </a:lnRef>
            <a:fillRef idx="0">
              <a:scrgbClr r="0" g="0" b="0"/>
            </a:fillRef>
            <a:effectRef idx="0">
              <a:scrgbClr r="0" g="0" b="0"/>
            </a:effectRef>
            <a:fontRef idx="minor"/>
          </p:style>
          <p:txBody>
            <a:bodyPr lIns="91440" tIns="45720" rIns="91440" bIns="45720" anchor="t"/>
            <a:lstStyle/>
            <a:p>
              <a:r>
                <a:rPr lang="en-US" dirty="0"/>
                <a:t>D</a:t>
              </a:r>
            </a:p>
          </p:txBody>
        </p:sp>
      </p:grpSp>
      <p:grpSp>
        <p:nvGrpSpPr>
          <p:cNvPr id="31" name="Group 30">
            <a:extLst>
              <a:ext uri="{FF2B5EF4-FFF2-40B4-BE49-F238E27FC236}">
                <a16:creationId xmlns:a16="http://schemas.microsoft.com/office/drawing/2014/main" id="{E4674F20-09E6-4304-AA49-C0268EE0154A}"/>
              </a:ext>
            </a:extLst>
          </p:cNvPr>
          <p:cNvGrpSpPr/>
          <p:nvPr/>
        </p:nvGrpSpPr>
        <p:grpSpPr>
          <a:xfrm>
            <a:off x="746134" y="5006132"/>
            <a:ext cx="9352587" cy="9556743"/>
            <a:chOff x="746134" y="5006132"/>
            <a:chExt cx="9352587" cy="9918693"/>
          </a:xfrm>
        </p:grpSpPr>
        <p:sp>
          <p:nvSpPr>
            <p:cNvPr id="55" name="CustomShape 7"/>
            <p:cNvSpPr/>
            <p:nvPr/>
          </p:nvSpPr>
          <p:spPr>
            <a:xfrm>
              <a:off x="746134" y="5866258"/>
              <a:ext cx="9350580" cy="9058567"/>
            </a:xfrm>
            <a:prstGeom prst="rect">
              <a:avLst/>
            </a:prstGeom>
            <a:solidFill>
              <a:schemeClr val="bg1"/>
            </a:solidFill>
            <a:ln>
              <a:solidFill>
                <a:srgbClr val="000000"/>
              </a:solidFill>
            </a:ln>
          </p:spPr>
          <p:style>
            <a:lnRef idx="0">
              <a:scrgbClr r="0" g="0" b="0"/>
            </a:lnRef>
            <a:fillRef idx="0">
              <a:scrgbClr r="0" g="0" b="0"/>
            </a:fillRef>
            <a:effectRef idx="0">
              <a:scrgbClr r="0" g="0" b="0"/>
            </a:effectRef>
            <a:fontRef idx="minor"/>
          </p:style>
          <p:txBody>
            <a:bodyPr wrap="square" lIns="131400" tIns="65880" rIns="131400" bIns="65880" anchor="t">
              <a:spAutoFit/>
            </a:bodyPr>
            <a:lstStyle/>
            <a:p>
              <a:endParaRPr lang="en-US" sz="2000" b="1" spc="-1">
                <a:latin typeface="Arial"/>
                <a:ea typeface="+mn-lt"/>
                <a:cs typeface="+mn-lt"/>
              </a:endParaRPr>
            </a:p>
            <a:p>
              <a:r>
                <a:rPr lang="en-US" sz="2000" b="1" spc="-1">
                  <a:latin typeface="Arial"/>
                  <a:ea typeface="+mn-lt"/>
                  <a:cs typeface="+mn-lt"/>
                </a:rPr>
                <a:t>Background: </a:t>
              </a:r>
              <a:r>
                <a:rPr lang="en-US" sz="2000" spc="-1">
                  <a:latin typeface="Arial"/>
                  <a:ea typeface="+mn-lt"/>
                  <a:cs typeface="+mn-lt"/>
                </a:rPr>
                <a:t>Dielectric elastomer actuators </a:t>
              </a:r>
              <a:r>
                <a:rPr lang="en-US" sz="2000" b="0" strike="noStrike" spc="-1">
                  <a:latin typeface="Arial"/>
                  <a:ea typeface="+mn-lt"/>
                  <a:cs typeface="+mn-lt"/>
                </a:rPr>
                <a:t>(</a:t>
              </a:r>
              <a:r>
                <a:rPr lang="en-US" sz="2000" spc="-1">
                  <a:latin typeface="Arial"/>
                  <a:ea typeface="+mn-lt"/>
                  <a:cs typeface="+mn-lt"/>
                </a:rPr>
                <a:t>DEAs) have shown much promise as soft robotic actuators</a:t>
              </a:r>
              <a:r>
                <a:rPr lang="en-US" sz="2000" b="0" strike="noStrike" spc="-1">
                  <a:latin typeface="Arial"/>
                  <a:ea typeface="+mn-lt"/>
                  <a:cs typeface="+mn-lt"/>
                </a:rPr>
                <a:t>.</a:t>
              </a:r>
              <a:r>
                <a:rPr lang="en-US" sz="2000" spc="-1">
                  <a:latin typeface="Arial"/>
                  <a:ea typeface="+mn-lt"/>
                  <a:cs typeface="+mn-lt"/>
                </a:rPr>
                <a:t> However</a:t>
              </a:r>
              <a:r>
                <a:rPr lang="en-US" sz="2000" b="0" strike="noStrike" spc="-1">
                  <a:latin typeface="Arial"/>
                  <a:ea typeface="+mn-lt"/>
                  <a:cs typeface="+mn-lt"/>
                </a:rPr>
                <a:t>, </a:t>
              </a:r>
              <a:r>
                <a:rPr lang="en-US" sz="2000" spc="-1">
                  <a:latin typeface="Arial"/>
                  <a:ea typeface="+mn-lt"/>
                  <a:cs typeface="+mn-lt"/>
                </a:rPr>
                <a:t>accurately controlling such actuators has proven problematic given their highly nonlinear </a:t>
              </a:r>
              <a:r>
                <a:rPr lang="en-US" sz="2000" b="0" strike="noStrike" spc="-1">
                  <a:latin typeface="Arial"/>
                  <a:ea typeface="+mn-lt"/>
                  <a:cs typeface="+mn-lt"/>
                </a:rPr>
                <a:t>and </a:t>
              </a:r>
              <a:r>
                <a:rPr lang="en-US" sz="2000" spc="-1">
                  <a:latin typeface="Arial"/>
                  <a:ea typeface="+mn-lt"/>
                  <a:cs typeface="+mn-lt"/>
                </a:rPr>
                <a:t>hysteretic behavior</a:t>
              </a:r>
              <a:r>
                <a:rPr lang="en-US" sz="2000" b="0" strike="noStrike" spc="-1">
                  <a:latin typeface="Arial"/>
                  <a:ea typeface="+mn-lt"/>
                  <a:cs typeface="+mn-lt"/>
                </a:rPr>
                <a:t>.</a:t>
              </a:r>
              <a:r>
                <a:rPr lang="en-US" sz="2000" spc="-1">
                  <a:latin typeface="Arial"/>
                  <a:ea typeface="+mn-lt"/>
                  <a:cs typeface="+mn-lt"/>
                </a:rPr>
                <a:t> As opposed to traditional proportional–integral–derivative (PID) controller or an empirical model, neural network-based reinforcement learning controllers </a:t>
              </a:r>
              <a:r>
                <a:rPr lang="en-US" sz="2000" b="0" strike="noStrike" spc="-1">
                  <a:latin typeface="Arial"/>
                  <a:ea typeface="+mn-lt"/>
                  <a:cs typeface="+mn-lt"/>
                </a:rPr>
                <a:t>have shown </a:t>
              </a:r>
              <a:r>
                <a:rPr lang="en-US" sz="2000" spc="-1">
                  <a:latin typeface="Arial"/>
                  <a:ea typeface="+mn-lt"/>
                  <a:cs typeface="+mn-lt"/>
                </a:rPr>
                <a:t>themselves to be </a:t>
              </a:r>
              <a:r>
                <a:rPr lang="en-US" sz="2000" b="0" strike="noStrike" spc="-1">
                  <a:latin typeface="Arial"/>
                  <a:ea typeface="+mn-lt"/>
                  <a:cs typeface="+mn-lt"/>
                </a:rPr>
                <a:t>a </a:t>
              </a:r>
              <a:r>
                <a:rPr lang="en-US" sz="2000" spc="-1">
                  <a:latin typeface="Arial"/>
                  <a:ea typeface="+mn-lt"/>
                  <a:cs typeface="+mn-lt"/>
                </a:rPr>
                <a:t>more versatile </a:t>
              </a:r>
              <a:r>
                <a:rPr lang="en-US" sz="2000" b="0" strike="noStrike" spc="-1">
                  <a:latin typeface="Arial"/>
                  <a:ea typeface="+mn-lt"/>
                  <a:cs typeface="+mn-lt"/>
                </a:rPr>
                <a:t>and </a:t>
              </a:r>
              <a:r>
                <a:rPr lang="en-US" sz="2000" spc="-1">
                  <a:latin typeface="Arial"/>
                  <a:ea typeface="+mn-lt"/>
                  <a:cs typeface="+mn-lt"/>
                </a:rPr>
                <a:t>robust control strategy once a satisfactory model has been learned</a:t>
              </a:r>
              <a:r>
                <a:rPr lang="en-US" sz="2000" b="0" strike="noStrike" spc="-1">
                  <a:latin typeface="Arial"/>
                  <a:ea typeface="+mn-lt"/>
                  <a:cs typeface="+mn-lt"/>
                </a:rPr>
                <a:t>.</a:t>
              </a:r>
              <a:r>
                <a:rPr lang="en-US" sz="2000" spc="-1">
                  <a:latin typeface="Arial"/>
                  <a:ea typeface="+mn-lt"/>
                  <a:cs typeface="+mn-lt"/>
                </a:rPr>
                <a:t> Reinforcement learning models </a:t>
              </a:r>
              <a:r>
                <a:rPr lang="en-US" sz="2000" b="0" strike="noStrike" spc="-1">
                  <a:latin typeface="Arial"/>
                  <a:ea typeface="+mn-lt"/>
                  <a:cs typeface="+mn-lt"/>
                </a:rPr>
                <a:t>how </a:t>
              </a:r>
              <a:r>
                <a:rPr lang="en-US" sz="2000" spc="-1">
                  <a:latin typeface="Arial"/>
                  <a:ea typeface="+mn-lt"/>
                  <a:cs typeface="+mn-lt"/>
                </a:rPr>
                <a:t>biological brains master new skills, by maximizing the reward function received from performing given tasks. </a:t>
              </a:r>
              <a:r>
                <a:rPr lang="en-US" sz="2000" b="1" spc="-1">
                  <a:latin typeface="Arial"/>
                  <a:ea typeface="+mn-lt"/>
                  <a:cs typeface="+mn-lt"/>
                </a:rPr>
                <a:t>Challenges: </a:t>
              </a:r>
              <a:r>
                <a:rPr lang="en-US" sz="2000" spc="-1">
                  <a:latin typeface="Arial"/>
                  <a:ea typeface="+mn-lt"/>
                  <a:cs typeface="+mn-lt"/>
                </a:rPr>
                <a:t>However, due to </a:t>
              </a:r>
              <a:r>
                <a:rPr lang="en-US" sz="2000" b="0" strike="noStrike" spc="-1">
                  <a:latin typeface="Arial"/>
                  <a:ea typeface="+mn-lt"/>
                  <a:cs typeface="+mn-lt"/>
                </a:rPr>
                <a:t>the </a:t>
              </a:r>
              <a:r>
                <a:rPr lang="en-US" sz="2000" spc="-1">
                  <a:latin typeface="Arial"/>
                  <a:ea typeface="+mn-lt"/>
                  <a:cs typeface="+mn-lt"/>
                </a:rPr>
                <a:t>quasi-Markovian partial observability </a:t>
              </a:r>
              <a:r>
                <a:rPr lang="en-US" sz="2000" b="0" strike="noStrike" spc="-1">
                  <a:latin typeface="Arial"/>
                  <a:ea typeface="+mn-lt"/>
                  <a:cs typeface="+mn-lt"/>
                </a:rPr>
                <a:t>of the </a:t>
              </a:r>
              <a:r>
                <a:rPr lang="en-US" sz="2000" spc="-1">
                  <a:latin typeface="Arial"/>
                  <a:ea typeface="+mn-lt"/>
                  <a:cs typeface="+mn-lt"/>
                </a:rPr>
                <a:t>hysteretic material, traditional Markov decision process methods must be adapted applied to learn hysteretic dynamics. The current approaches to controlling hysteretic materials have relied upon small discrete action spaces to fine-tune a time-limited empirically fit model</a:t>
              </a:r>
              <a:r>
                <a:rPr lang="en-US" sz="2000" b="0" strike="noStrike" spc="-1">
                  <a:latin typeface="Arial"/>
                  <a:ea typeface="+mn-lt"/>
                  <a:cs typeface="+mn-lt"/>
                </a:rPr>
                <a:t>. </a:t>
              </a:r>
              <a:r>
                <a:rPr lang="en-US" sz="2000" spc="-1">
                  <a:latin typeface="Arial"/>
                  <a:ea typeface="+mn-lt"/>
                  <a:cs typeface="+mn-lt"/>
                </a:rPr>
                <a:t>Deploying DEAs in robotic applications, however, requires </a:t>
              </a:r>
              <a:r>
                <a:rPr lang="en-US" sz="2000" b="0" strike="noStrike" spc="-1">
                  <a:latin typeface="Arial"/>
                  <a:ea typeface="+mn-lt"/>
                  <a:cs typeface="+mn-lt"/>
                </a:rPr>
                <a:t>a </a:t>
              </a:r>
              <a:r>
                <a:rPr lang="en-US" sz="2000" spc="-1">
                  <a:latin typeface="Arial"/>
                  <a:ea typeface="+mn-lt"/>
                  <a:cs typeface="+mn-lt"/>
                </a:rPr>
                <a:t>more self-supporting control strategy</a:t>
              </a:r>
              <a:r>
                <a:rPr lang="en-US" sz="2000" b="0" strike="noStrike" spc="-1">
                  <a:latin typeface="Arial"/>
                  <a:ea typeface="+mn-lt"/>
                  <a:cs typeface="+mn-lt"/>
                </a:rPr>
                <a:t>. </a:t>
              </a:r>
              <a:r>
                <a:rPr lang="en-US" sz="2000" b="1" spc="-1">
                  <a:latin typeface="Arial"/>
                  <a:ea typeface="+mn-lt"/>
                  <a:cs typeface="+mn-lt"/>
                </a:rPr>
                <a:t>Methods: </a:t>
              </a:r>
              <a:r>
                <a:rPr lang="en-US" sz="2000" spc="-1">
                  <a:latin typeface="Arial"/>
                  <a:ea typeface="+mn-lt"/>
                  <a:cs typeface="+mn-lt"/>
                </a:rPr>
                <a:t>Over the COVID-19 pandemic, we</a:t>
              </a:r>
              <a:r>
                <a:rPr lang="en-US" sz="2000" b="0" strike="noStrike" spc="-1">
                  <a:latin typeface="Arial"/>
                  <a:ea typeface="+mn-lt"/>
                  <a:cs typeface="+mn-lt"/>
                </a:rPr>
                <a:t> </a:t>
              </a:r>
              <a:r>
                <a:rPr lang="en-US" sz="2000" spc="-1">
                  <a:latin typeface="Arial"/>
                  <a:ea typeface="+mn-lt"/>
                  <a:cs typeface="+mn-lt"/>
                </a:rPr>
                <a:t>have researched applying </a:t>
              </a:r>
              <a:r>
                <a:rPr lang="en-US" sz="2000" b="0" strike="noStrike" spc="-1">
                  <a:latin typeface="Arial"/>
                  <a:ea typeface="+mn-lt"/>
                  <a:cs typeface="+mn-lt"/>
                </a:rPr>
                <a:t>the </a:t>
              </a:r>
              <a:r>
                <a:rPr lang="en-US" sz="2000" spc="-1">
                  <a:latin typeface="Arial"/>
                  <a:ea typeface="+mn-lt"/>
                  <a:cs typeface="+mn-lt"/>
                </a:rPr>
                <a:t>machine learning techniques </a:t>
              </a:r>
              <a:r>
                <a:rPr lang="en-US" sz="2000" b="0" strike="noStrike" spc="-1">
                  <a:latin typeface="Arial"/>
                  <a:ea typeface="+mn-lt"/>
                  <a:cs typeface="+mn-lt"/>
                </a:rPr>
                <a:t>of </a:t>
              </a:r>
              <a:r>
                <a:rPr lang="en-US" sz="2000" spc="-1">
                  <a:latin typeface="Arial"/>
                  <a:ea typeface="+mn-lt"/>
                  <a:cs typeface="+mn-lt"/>
                </a:rPr>
                <a:t>Q-learning </a:t>
              </a:r>
              <a:r>
                <a:rPr lang="en-US" sz="2000" b="0" strike="noStrike" spc="-1">
                  <a:latin typeface="Arial"/>
                  <a:ea typeface="+mn-lt"/>
                  <a:cs typeface="+mn-lt"/>
                </a:rPr>
                <a:t>and </a:t>
              </a:r>
              <a:r>
                <a:rPr lang="en-US" sz="2000" spc="-1">
                  <a:latin typeface="Arial"/>
                  <a:ea typeface="+mn-lt"/>
                  <a:cs typeface="+mn-lt"/>
                </a:rPr>
                <a:t>differentiable programming to accurately control a planar DEA along a randomly-generated trajectory. There are many applications of such control</a:t>
              </a:r>
              <a:r>
                <a:rPr lang="en-US" sz="2000" b="0" strike="noStrike" spc="-1">
                  <a:latin typeface="Arial"/>
                  <a:ea typeface="+mn-lt"/>
                  <a:cs typeface="+mn-lt"/>
                </a:rPr>
                <a:t>, </a:t>
              </a:r>
              <a:r>
                <a:rPr lang="en-US" sz="2000" spc="-1">
                  <a:latin typeface="Arial"/>
                  <a:ea typeface="+mn-lt"/>
                  <a:cs typeface="+mn-lt"/>
                </a:rPr>
                <a:t>and we have studied placing machine learning-controlled DEAs to stabilize freestanding laser communication systems against environmental vibrations</a:t>
              </a:r>
              <a:r>
                <a:rPr lang="en-US" sz="2000" b="0" strike="noStrike" spc="-1">
                  <a:latin typeface="Arial"/>
                  <a:ea typeface="+mn-lt"/>
                  <a:cs typeface="+mn-lt"/>
                </a:rPr>
                <a:t>.</a:t>
              </a:r>
              <a:r>
                <a:rPr lang="en-US" sz="2000" spc="-1">
                  <a:latin typeface="Arial"/>
                  <a:ea typeface="+mn-lt"/>
                  <a:cs typeface="+mn-lt"/>
                </a:rPr>
                <a:t> </a:t>
              </a:r>
              <a:r>
                <a:rPr lang="en-US" sz="2000" b="1" spc="-1">
                  <a:latin typeface="Arial"/>
                  <a:ea typeface="+mn-lt"/>
                  <a:cs typeface="+mn-lt"/>
                </a:rPr>
                <a:t>Conclusions: </a:t>
              </a:r>
              <a:r>
                <a:rPr lang="en-US" sz="2000" spc="-1">
                  <a:latin typeface="Arial"/>
                  <a:ea typeface="+mn-lt"/>
                  <a:cs typeface="+mn-lt"/>
                </a:rPr>
                <a:t>In an important contribution to DEA control research</a:t>
              </a:r>
              <a:r>
                <a:rPr lang="en-US" sz="2000" b="0" strike="noStrike" spc="-1">
                  <a:latin typeface="Arial"/>
                  <a:ea typeface="+mn-lt"/>
                  <a:cs typeface="+mn-lt"/>
                </a:rPr>
                <a:t>, </a:t>
              </a:r>
              <a:r>
                <a:rPr lang="en-US" sz="2000" spc="-1">
                  <a:latin typeface="Arial"/>
                  <a:ea typeface="+mn-lt"/>
                  <a:cs typeface="+mn-lt"/>
                </a:rPr>
                <a:t>we developed </a:t>
              </a:r>
              <a:r>
                <a:rPr lang="en-US" sz="2000" b="0" strike="noStrike" spc="-1">
                  <a:latin typeface="Arial"/>
                  <a:ea typeface="+mn-lt"/>
                  <a:cs typeface="+mn-lt"/>
                </a:rPr>
                <a:t>a </a:t>
              </a:r>
              <a:r>
                <a:rPr lang="en-US" sz="2000" spc="-1">
                  <a:latin typeface="Arial"/>
                  <a:ea typeface="+mn-lt"/>
                  <a:cs typeface="+mn-lt"/>
                </a:rPr>
                <a:t>planar elastomer simulator from data presented in </a:t>
              </a:r>
              <a:r>
                <a:rPr lang="en-US" sz="2000" b="0" strike="noStrike" spc="-1">
                  <a:latin typeface="Arial"/>
                  <a:ea typeface="+mn-lt"/>
                  <a:cs typeface="+mn-lt"/>
                </a:rPr>
                <a:t>the </a:t>
              </a:r>
              <a:r>
                <a:rPr lang="en-US" sz="2000" spc="-1">
                  <a:latin typeface="Arial"/>
                  <a:ea typeface="+mn-lt"/>
                  <a:cs typeface="+mn-lt"/>
                </a:rPr>
                <a:t>literature to perform rapid model prototyping </a:t>
              </a:r>
              <a:r>
                <a:rPr lang="en-US" sz="2000" b="0" strike="noStrike" spc="-1">
                  <a:latin typeface="Arial"/>
                  <a:ea typeface="+mn-lt"/>
                  <a:cs typeface="+mn-lt"/>
                </a:rPr>
                <a:t>and </a:t>
              </a:r>
              <a:r>
                <a:rPr lang="en-US" sz="2000" spc="-1">
                  <a:latin typeface="Arial"/>
                  <a:ea typeface="+mn-lt"/>
                  <a:cs typeface="+mn-lt"/>
                </a:rPr>
                <a:t>hyperparameter tuning</a:t>
              </a:r>
              <a:r>
                <a:rPr lang="en-US" sz="2000" b="0" strike="noStrike" spc="-1">
                  <a:latin typeface="Arial"/>
                  <a:ea typeface="+mn-lt"/>
                  <a:cs typeface="+mn-lt"/>
                </a:rPr>
                <a:t>. </a:t>
              </a:r>
              <a:r>
                <a:rPr lang="en-US" sz="2000" spc="-1">
                  <a:latin typeface="Arial"/>
                  <a:ea typeface="+mn-lt"/>
                  <a:cs typeface="+mn-lt"/>
                </a:rPr>
                <a:t>We expect continued research into model development for a planar elastomer will yield a control strategy </a:t>
              </a:r>
              <a:r>
                <a:rPr lang="en-US" sz="2000" b="0" strike="noStrike" spc="-1">
                  <a:latin typeface="Arial"/>
                  <a:ea typeface="+mn-lt"/>
                  <a:cs typeface="+mn-lt"/>
                </a:rPr>
                <a:t>that </a:t>
              </a:r>
              <a:r>
                <a:rPr lang="en-US" sz="2000" spc="-1">
                  <a:latin typeface="Arial"/>
                  <a:ea typeface="+mn-lt"/>
                  <a:cs typeface="+mn-lt"/>
                </a:rPr>
                <a:t>is able </a:t>
              </a:r>
              <a:r>
                <a:rPr lang="en-US" sz="2000" b="0" strike="noStrike" spc="-1">
                  <a:latin typeface="Arial"/>
                  <a:ea typeface="+mn-lt"/>
                  <a:cs typeface="+mn-lt"/>
                </a:rPr>
                <a:t>to </a:t>
              </a:r>
              <a:r>
                <a:rPr lang="en-US" sz="2000" spc="-1">
                  <a:latin typeface="Arial"/>
                  <a:ea typeface="+mn-lt"/>
                  <a:cs typeface="+mn-lt"/>
                </a:rPr>
                <a:t>compensate </a:t>
              </a:r>
              <a:r>
                <a:rPr lang="en-US" sz="2000" b="0" strike="noStrike" spc="-1">
                  <a:latin typeface="Arial"/>
                  <a:ea typeface="+mn-lt"/>
                  <a:cs typeface="+mn-lt"/>
                </a:rPr>
                <a:t>for </a:t>
              </a:r>
              <a:r>
                <a:rPr lang="en-US" sz="2000" spc="-1">
                  <a:latin typeface="Arial"/>
                  <a:ea typeface="+mn-lt"/>
                  <a:cs typeface="+mn-lt"/>
                </a:rPr>
                <a:t>aging effects upon </a:t>
              </a:r>
              <a:r>
                <a:rPr lang="en-US" sz="2000" b="0" strike="noStrike" spc="-1">
                  <a:latin typeface="Arial"/>
                  <a:ea typeface="+mn-lt"/>
                  <a:cs typeface="+mn-lt"/>
                </a:rPr>
                <a:t>the </a:t>
              </a:r>
              <a:r>
                <a:rPr lang="en-US" sz="2000" spc="-1">
                  <a:latin typeface="Arial"/>
                  <a:ea typeface="+mn-lt"/>
                  <a:cs typeface="+mn-lt"/>
                </a:rPr>
                <a:t>elastomer</a:t>
              </a:r>
              <a:r>
                <a:rPr lang="en-US" sz="2000" b="0" strike="noStrike" spc="-1">
                  <a:latin typeface="Arial"/>
                  <a:ea typeface="+mn-lt"/>
                  <a:cs typeface="+mn-lt"/>
                </a:rPr>
                <a:t>, </a:t>
              </a:r>
              <a:r>
                <a:rPr lang="en-US" sz="2000" spc="-1">
                  <a:latin typeface="Arial"/>
                  <a:ea typeface="+mn-lt"/>
                  <a:cs typeface="+mn-lt"/>
                </a:rPr>
                <a:t>as well as provide valuable insight for future research into developing artificial intelligence control for a double-cone elastomer</a:t>
              </a:r>
              <a:r>
                <a:rPr lang="en-US" sz="2000" b="0" strike="noStrike" spc="-1">
                  <a:latin typeface="Arial"/>
                  <a:ea typeface="+mn-lt"/>
                  <a:cs typeface="+mn-lt"/>
                </a:rPr>
                <a:t>.</a:t>
              </a:r>
            </a:p>
            <a:p>
              <a:endParaRPr lang="en-US" sz="2000" spc="-1">
                <a:latin typeface="Arial"/>
                <a:ea typeface="+mn-lt"/>
                <a:cs typeface="+mn-lt"/>
              </a:endParaRPr>
            </a:p>
          </p:txBody>
        </p:sp>
        <p:sp>
          <p:nvSpPr>
            <p:cNvPr id="56" name="CustomShape 8"/>
            <p:cNvSpPr/>
            <p:nvPr/>
          </p:nvSpPr>
          <p:spPr>
            <a:xfrm>
              <a:off x="815013" y="5006132"/>
              <a:ext cx="9283708" cy="863280"/>
            </a:xfrm>
            <a:prstGeom prst="rect">
              <a:avLst/>
            </a:prstGeom>
            <a:solidFill>
              <a:srgbClr val="0A254E"/>
            </a:solidFill>
            <a:ln>
              <a:solidFill>
                <a:schemeClr val="tx1"/>
              </a:solidFill>
            </a:ln>
          </p:spPr>
          <p:style>
            <a:lnRef idx="0">
              <a:scrgbClr r="0" g="0" b="0"/>
            </a:lnRef>
            <a:fillRef idx="0">
              <a:scrgbClr r="0" g="0" b="0"/>
            </a:fillRef>
            <a:effectRef idx="0">
              <a:scrgbClr r="0" g="0" b="0"/>
            </a:effectRef>
            <a:fontRef idx="minor"/>
          </p:style>
          <p:txBody>
            <a:bodyPr wrap="square" lIns="131400" tIns="65880" rIns="131400" bIns="65880" anchor="t">
              <a:spAutoFit/>
            </a:bodyPr>
            <a:lstStyle/>
            <a:p>
              <a:pPr algn="ctr">
                <a:lnSpc>
                  <a:spcPct val="100000"/>
                </a:lnSpc>
              </a:pPr>
              <a:r>
                <a:rPr lang="en-US" sz="4800" spc="-1">
                  <a:solidFill>
                    <a:srgbClr val="FFFFFF"/>
                  </a:solidFill>
                  <a:latin typeface="Times New Roman"/>
                </a:rPr>
                <a:t>Background</a:t>
              </a:r>
              <a:endParaRPr lang="en-US"/>
            </a:p>
          </p:txBody>
        </p:sp>
      </p:grpSp>
      <p:grpSp>
        <p:nvGrpSpPr>
          <p:cNvPr id="30" name="Group 29">
            <a:extLst>
              <a:ext uri="{FF2B5EF4-FFF2-40B4-BE49-F238E27FC236}">
                <a16:creationId xmlns:a16="http://schemas.microsoft.com/office/drawing/2014/main" id="{589A7E43-D9B4-4CAC-BD83-BA265F9EA6CC}"/>
              </a:ext>
            </a:extLst>
          </p:cNvPr>
          <p:cNvGrpSpPr/>
          <p:nvPr/>
        </p:nvGrpSpPr>
        <p:grpSpPr>
          <a:xfrm>
            <a:off x="743602" y="14918847"/>
            <a:ext cx="9360405" cy="12394731"/>
            <a:chOff x="740008" y="13928249"/>
            <a:chExt cx="9341355" cy="12206404"/>
          </a:xfrm>
        </p:grpSpPr>
        <p:sp>
          <p:nvSpPr>
            <p:cNvPr id="57" name="CustomShape 9"/>
            <p:cNvSpPr/>
            <p:nvPr/>
          </p:nvSpPr>
          <p:spPr>
            <a:xfrm>
              <a:off x="786135" y="14819231"/>
              <a:ext cx="9295228" cy="1131542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p:style>
          <p:txBody>
            <a:bodyPr wrap="square" lIns="131400" tIns="65880" rIns="131400" bIns="65880" anchor="t">
              <a:spAutoFit/>
            </a:bodyPr>
            <a:lstStyle/>
            <a:p>
              <a:pPr>
                <a:lnSpc>
                  <a:spcPct val="100000"/>
                </a:lnSpc>
              </a:pPr>
              <a:endParaRPr lang="en-US" sz="1800" b="0" strike="noStrike" spc="-1">
                <a:latin typeface="Arial"/>
              </a:endParaRPr>
            </a:p>
            <a:p>
              <a:pPr algn="ctr"/>
              <a:r>
                <a:rPr lang="en-US" sz="3000" spc="-1" dirty="0">
                  <a:latin typeface="Arial"/>
                  <a:ea typeface="+mn-lt"/>
                  <a:cs typeface="Times New Roman"/>
                </a:rPr>
                <a:t>How can deep recurrent </a:t>
              </a:r>
              <a:r>
                <a:rPr lang="en-US" sz="3000" i="1" spc="-1" dirty="0">
                  <a:latin typeface="Arial"/>
                  <a:ea typeface="+mn-lt"/>
                  <a:cs typeface="Times New Roman"/>
                </a:rPr>
                <a:t>Q-</a:t>
              </a:r>
              <a:r>
                <a:rPr lang="en-US" sz="3000" spc="-1" dirty="0">
                  <a:latin typeface="Arial"/>
                  <a:ea typeface="+mn-lt"/>
                  <a:cs typeface="Times New Roman"/>
                </a:rPr>
                <a:t>networks be applied to establish an adaptable control strategy for DEAs?</a:t>
              </a:r>
              <a:endParaRPr lang="en-US" sz="3000" dirty="0">
                <a:latin typeface="Arial"/>
              </a:endParaRPr>
            </a:p>
            <a:p>
              <a:endParaRPr lang="en-US" sz="2000" spc="-1">
                <a:latin typeface="Arial"/>
                <a:ea typeface="+mn-lt"/>
                <a:cs typeface="+mn-lt"/>
              </a:endParaRPr>
            </a:p>
            <a:p>
              <a:r>
                <a:rPr lang="en-US" sz="2000" spc="-1" dirty="0">
                  <a:latin typeface="Arial"/>
                  <a:ea typeface="+mn-lt"/>
                  <a:cs typeface="+mn-lt"/>
                </a:rPr>
                <a:t>Figure A presents an introduction to the various approaches to machine learning. The environment of a reinforcement learning system (Figure B) is modeled as a Markov decision process (MDP). Described as a discrete-time control process, MDPs allow modeling systems having an agent whose decisions might be stochastically overridden by the environment. The quality-value function (</a:t>
              </a:r>
              <a:r>
                <a:rPr lang="en-US" sz="2000" i="1" spc="-1" dirty="0">
                  <a:latin typeface="Arial"/>
                  <a:ea typeface="+mn-lt"/>
                  <a:cs typeface="+mn-lt"/>
                </a:rPr>
                <a:t>Q</a:t>
              </a:r>
              <a:r>
                <a:rPr lang="en-US" sz="2000" spc="-1" dirty="0">
                  <a:latin typeface="Arial"/>
                  <a:ea typeface="+mn-lt"/>
                  <a:cs typeface="+mn-lt"/>
                </a:rPr>
                <a:t>-</a:t>
              </a:r>
              <a:r>
                <a:rPr lang="en-US" sz="2000" spc="-1">
                  <a:latin typeface="Arial"/>
                  <a:ea typeface="+mn-lt"/>
                  <a:cs typeface="+mn-lt"/>
                </a:rPr>
                <a:t>function) maps a state and</a:t>
              </a:r>
              <a:r>
                <a:rPr lang="en-US" sz="2000" spc="-1" dirty="0">
                  <a:latin typeface="Arial"/>
                  <a:ea typeface="+mn-lt"/>
                  <a:cs typeface="+mn-lt"/>
                </a:rPr>
                <a:t> action to respective real output, the </a:t>
              </a:r>
              <a:r>
                <a:rPr lang="en-US" sz="2000" i="1" spc="-1" dirty="0">
                  <a:latin typeface="Arial"/>
                  <a:ea typeface="+mn-lt"/>
                  <a:cs typeface="+mn-lt"/>
                </a:rPr>
                <a:t>quality. </a:t>
              </a:r>
              <a:r>
                <a:rPr lang="en-US" sz="2000" spc="-1" dirty="0">
                  <a:latin typeface="Arial"/>
                  <a:ea typeface="+mn-lt"/>
                  <a:cs typeface="+mn-lt"/>
                </a:rPr>
                <a:t>This mapping can occur via parameterization by a function approximator such as neural network, or a more exotic choice like a Gaussian mixture model.</a:t>
              </a:r>
              <a:endParaRPr lang="en-US" dirty="0">
                <a:latin typeface="Arial"/>
              </a:endParaRPr>
            </a:p>
            <a:p>
              <a:endParaRPr lang="en-US" sz="2000" spc="-1">
                <a:latin typeface="Arial"/>
                <a:ea typeface="+mn-lt"/>
                <a:cs typeface="+mn-lt"/>
              </a:endParaRPr>
            </a:p>
            <a:p>
              <a:pPr marL="342900" indent="-342900">
                <a:buFont typeface="Arial"/>
                <a:buChar char="•"/>
              </a:pPr>
              <a:r>
                <a:rPr lang="en-US" sz="2000" b="1" spc="-1" dirty="0">
                  <a:latin typeface="Arial"/>
                  <a:ea typeface="+mn-lt"/>
                  <a:cs typeface="+mn-lt"/>
                </a:rPr>
                <a:t>Deep </a:t>
              </a:r>
              <a:r>
                <a:rPr lang="en-US" sz="2000" b="1" i="1" spc="-1" dirty="0">
                  <a:latin typeface="Arial"/>
                  <a:ea typeface="+mn-lt"/>
                  <a:cs typeface="+mn-lt"/>
                </a:rPr>
                <a:t>Q</a:t>
              </a:r>
              <a:r>
                <a:rPr lang="en-US" sz="2000" b="1" spc="-1" dirty="0">
                  <a:latin typeface="Arial"/>
                  <a:ea typeface="+mn-lt"/>
                  <a:cs typeface="+mn-lt"/>
                </a:rPr>
                <a:t>-learning</a:t>
              </a:r>
              <a:r>
                <a:rPr lang="en-US" sz="2000" spc="-1" dirty="0">
                  <a:latin typeface="Arial"/>
                  <a:ea typeface="+mn-lt"/>
                  <a:cs typeface="+mn-lt"/>
                </a:rPr>
                <a:t>. When the </a:t>
              </a:r>
              <a:r>
                <a:rPr lang="en-US" sz="2000" i="1" spc="-1" dirty="0">
                  <a:latin typeface="Arial"/>
                  <a:ea typeface="+mn-lt"/>
                  <a:cs typeface="+mn-lt"/>
                </a:rPr>
                <a:t>Q</a:t>
              </a:r>
              <a:r>
                <a:rPr lang="en-US" sz="2000" spc="-1" dirty="0">
                  <a:latin typeface="Arial"/>
                  <a:ea typeface="+mn-lt"/>
                  <a:cs typeface="+mn-lt"/>
                </a:rPr>
                <a:t>-function is parameterized by a deep (multi-layered) neural network, the learning system is called a deep </a:t>
              </a:r>
              <a:r>
                <a:rPr lang="en-US" sz="2000" i="1" spc="-1" dirty="0">
                  <a:latin typeface="Arial"/>
                  <a:ea typeface="+mn-lt"/>
                  <a:cs typeface="+mn-lt"/>
                </a:rPr>
                <a:t>Q</a:t>
              </a:r>
              <a:r>
                <a:rPr lang="en-US" sz="2000" spc="-1" dirty="0">
                  <a:latin typeface="Arial"/>
                  <a:ea typeface="+mn-lt"/>
                  <a:cs typeface="+mn-lt"/>
                </a:rPr>
                <a:t>-network. </a:t>
              </a:r>
              <a:r>
                <a:rPr lang="en-US" sz="2000" spc="-1" dirty="0">
                  <a:latin typeface="Arial"/>
                  <a:ea typeface="+mn-lt"/>
                  <a:cs typeface="Times New Roman"/>
                </a:rPr>
                <a:t>A simple deep </a:t>
              </a:r>
              <a:r>
                <a:rPr lang="en-US" sz="2000" i="1" spc="-1" dirty="0">
                  <a:latin typeface="Arial"/>
                  <a:ea typeface="+mn-lt"/>
                  <a:cs typeface="Times New Roman"/>
                </a:rPr>
                <a:t>Q</a:t>
              </a:r>
              <a:r>
                <a:rPr lang="en-US" sz="2000" spc="-1" dirty="0">
                  <a:latin typeface="Arial"/>
                  <a:ea typeface="+mn-lt"/>
                  <a:cs typeface="Times New Roman"/>
                </a:rPr>
                <a:t> network sufficed for a short control period over a relatively good approximation [1], but from-scratch learning over longer time intervals requires an important refinement:</a:t>
              </a:r>
              <a:endParaRPr lang="en-US" dirty="0">
                <a:latin typeface="Arial"/>
                <a:ea typeface="+mn-lt"/>
                <a:cs typeface="Times New Roman"/>
              </a:endParaRPr>
            </a:p>
            <a:p>
              <a:pPr marL="800100" lvl="1" indent="-342900">
                <a:spcAft>
                  <a:spcPts val="200"/>
                </a:spcAft>
                <a:buFont typeface="Arial"/>
                <a:buChar char="•"/>
              </a:pPr>
              <a:r>
                <a:rPr lang="en-US" sz="2000" spc="-1" dirty="0">
                  <a:latin typeface="Arial"/>
                  <a:ea typeface="+mn-lt"/>
                  <a:cs typeface="Times New Roman"/>
                </a:rPr>
                <a:t>Many experimental setups do not explicitly measure velocity information; they rely solely upon an optical sensor to measure elastomer displacement at any instant. Accurately controlling the elastomer requires some memory over time, because the dynamics of the process are only partially observable. Indeed, the hysteresis means the controller's state space is not truly Markovian [2]. </a:t>
              </a:r>
              <a:endParaRPr lang="en-US" dirty="0">
                <a:latin typeface="Arial"/>
                <a:ea typeface="+mn-lt"/>
                <a:cs typeface="Times New Roman"/>
              </a:endParaRPr>
            </a:p>
            <a:p>
              <a:pPr marL="800100" lvl="1" indent="-342900">
                <a:spcAft>
                  <a:spcPts val="200"/>
                </a:spcAft>
                <a:buFont typeface="Arial"/>
                <a:buChar char="•"/>
              </a:pPr>
              <a:r>
                <a:rPr lang="en-US" sz="2000" spc="-1" dirty="0">
                  <a:latin typeface="Arial"/>
                  <a:ea typeface="+mn-lt"/>
                  <a:cs typeface="Times New Roman"/>
                </a:rPr>
                <a:t>A solution could be forced by ensuring the network keeps a fixed number of past states in memory, but this does not provide long-term planning or optimizing use of the memory [3]. However, there is a single powerful solution: the deep recurrent </a:t>
              </a:r>
              <a:r>
                <a:rPr lang="en-US" sz="2000" i="1" spc="-1" dirty="0">
                  <a:latin typeface="Arial"/>
                  <a:ea typeface="+mn-lt"/>
                  <a:cs typeface="Times New Roman"/>
                </a:rPr>
                <a:t>Q-</a:t>
              </a:r>
              <a:r>
                <a:rPr lang="en-US" sz="2000" spc="-1" dirty="0">
                  <a:latin typeface="Arial"/>
                  <a:ea typeface="+mn-lt"/>
                  <a:cs typeface="Times New Roman"/>
                </a:rPr>
                <a:t>network (DRQN) [5]. </a:t>
              </a:r>
              <a:endParaRPr lang="en-US" dirty="0">
                <a:latin typeface="Arial"/>
                <a:ea typeface="+mn-lt"/>
                <a:cs typeface="+mn-lt"/>
              </a:endParaRPr>
            </a:p>
            <a:p>
              <a:pPr lvl="1"/>
              <a:endParaRPr lang="en-US" sz="2000" spc="-1">
                <a:latin typeface="Arial"/>
                <a:ea typeface="+mn-lt"/>
                <a:cs typeface="Times New Roman"/>
              </a:endParaRPr>
            </a:p>
            <a:p>
              <a:pPr marL="342900" indent="-342900">
                <a:buFont typeface="Arial"/>
                <a:buChar char="•"/>
              </a:pPr>
              <a:r>
                <a:rPr lang="en-US" sz="2000" b="1" spc="-1" dirty="0">
                  <a:latin typeface="Arial"/>
                  <a:ea typeface="+mn-lt"/>
                  <a:cs typeface="+mn-lt"/>
                </a:rPr>
                <a:t>DRQNs.</a:t>
              </a:r>
              <a:r>
                <a:rPr lang="en-US" sz="2000" spc="-1" dirty="0">
                  <a:latin typeface="Arial"/>
                  <a:ea typeface="+mn-lt"/>
                  <a:cs typeface="+mn-lt"/>
                </a:rPr>
                <a:t> Originally developed for state dependent and flickered-screen Atari games, a DRQN incorporates a recurrent neural network (RNN) rather than a standard feedforward network. These recurrent networks keep a hidden and time-dependent state that contextualizes new information [5]. However, researchers have not applied DRQNs to DEA control; they have instead used existing non-recurrent approaches over a limited time span. However, we sought a more robust control strategy.</a:t>
              </a:r>
              <a:endParaRPr lang="en-US" dirty="0">
                <a:latin typeface="Arial"/>
              </a:endParaRPr>
            </a:p>
          </p:txBody>
        </p:sp>
        <p:sp>
          <p:nvSpPr>
            <p:cNvPr id="58" name="CustomShape 10"/>
            <p:cNvSpPr/>
            <p:nvPr/>
          </p:nvSpPr>
          <p:spPr>
            <a:xfrm>
              <a:off x="740008" y="13928249"/>
              <a:ext cx="9326520" cy="871710"/>
            </a:xfrm>
            <a:prstGeom prst="rect">
              <a:avLst/>
            </a:prstGeom>
            <a:solidFill>
              <a:srgbClr val="0A254E"/>
            </a:solidFill>
            <a:ln>
              <a:solidFill>
                <a:srgbClr val="000000"/>
              </a:solidFill>
            </a:ln>
          </p:spPr>
          <p:style>
            <a:lnRef idx="0">
              <a:scrgbClr r="0" g="0" b="0"/>
            </a:lnRef>
            <a:fillRef idx="0">
              <a:scrgbClr r="0" g="0" b="0"/>
            </a:fillRef>
            <a:effectRef idx="0">
              <a:scrgbClr r="0" g="0" b="0"/>
            </a:effectRef>
            <a:fontRef idx="minor"/>
          </p:style>
          <p:txBody>
            <a:bodyPr lIns="131400" tIns="65880" rIns="131400" bIns="65880" anchor="t">
              <a:spAutoFit/>
            </a:bodyPr>
            <a:lstStyle/>
            <a:p>
              <a:pPr algn="ctr">
                <a:lnSpc>
                  <a:spcPct val="100000"/>
                </a:lnSpc>
              </a:pPr>
              <a:r>
                <a:rPr lang="en-US" sz="4800" b="0" strike="noStrike" spc="-1">
                  <a:solidFill>
                    <a:srgbClr val="FFFFFF"/>
                  </a:solidFill>
                  <a:latin typeface="Times New Roman"/>
                </a:rPr>
                <a:t>Research Question</a:t>
              </a:r>
              <a:endParaRPr lang="en-US" sz="4800" b="0" strike="noStrike" spc="-1">
                <a:latin typeface="Arial"/>
              </a:endParaRPr>
            </a:p>
          </p:txBody>
        </p:sp>
      </p:grpSp>
      <p:grpSp>
        <p:nvGrpSpPr>
          <p:cNvPr id="12" name="Group 11">
            <a:extLst>
              <a:ext uri="{FF2B5EF4-FFF2-40B4-BE49-F238E27FC236}">
                <a16:creationId xmlns:a16="http://schemas.microsoft.com/office/drawing/2014/main" id="{95BA3234-DAED-496E-B76C-2A17245A4E6D}"/>
              </a:ext>
            </a:extLst>
          </p:cNvPr>
          <p:cNvGrpSpPr/>
          <p:nvPr/>
        </p:nvGrpSpPr>
        <p:grpSpPr>
          <a:xfrm>
            <a:off x="749991" y="27455792"/>
            <a:ext cx="9346931" cy="4849811"/>
            <a:chOff x="770838" y="25420880"/>
            <a:chExt cx="9364183" cy="5308963"/>
          </a:xfrm>
        </p:grpSpPr>
        <p:sp>
          <p:nvSpPr>
            <p:cNvPr id="59" name="CustomShape 11"/>
            <p:cNvSpPr/>
            <p:nvPr/>
          </p:nvSpPr>
          <p:spPr>
            <a:xfrm>
              <a:off x="779428" y="26304363"/>
              <a:ext cx="9355593" cy="4425480"/>
            </a:xfrm>
            <a:prstGeom prst="rect">
              <a:avLst/>
            </a:prstGeom>
            <a:solidFill>
              <a:schemeClr val="bg1"/>
            </a:solidFill>
            <a:ln cap="rnd">
              <a:solidFill>
                <a:schemeClr val="tx1"/>
              </a:solidFill>
            </a:ln>
          </p:spPr>
          <p:style>
            <a:lnRef idx="0">
              <a:scrgbClr r="0" g="0" b="0"/>
            </a:lnRef>
            <a:fillRef idx="0">
              <a:scrgbClr r="0" g="0" b="0"/>
            </a:fillRef>
            <a:effectRef idx="0">
              <a:scrgbClr r="0" g="0" b="0"/>
            </a:effectRef>
            <a:fontRef idx="minor"/>
          </p:style>
          <p:txBody>
            <a:bodyPr lIns="182880" tIns="45000" rIns="182880" bIns="45000" anchor="t">
              <a:noAutofit/>
            </a:bodyPr>
            <a:lstStyle/>
            <a:p>
              <a:pPr algn="just">
                <a:lnSpc>
                  <a:spcPct val="100000"/>
                </a:lnSpc>
              </a:pPr>
              <a:endParaRPr lang="en-US" sz="1800" b="0" strike="noStrike" spc="-1" dirty="0">
                <a:latin typeface="Arial"/>
              </a:endParaRPr>
            </a:p>
            <a:p>
              <a:pPr marL="285750" indent="-285750" algn="just">
                <a:buFont typeface="Arial"/>
                <a:buChar char="•"/>
              </a:pPr>
              <a:r>
                <a:rPr lang="en-US" sz="2000" spc="-1" dirty="0">
                  <a:latin typeface="Arial"/>
                </a:rPr>
                <a:t>Replicated the polynomial-based  results of </a:t>
              </a:r>
              <a:r>
                <a:rPr lang="en-US" sz="2000" spc="-1" dirty="0">
                  <a:latin typeface="Arial"/>
                  <a:cs typeface="Arial"/>
                </a:rPr>
                <a:t>Li et al. (2019) and developed a planar DEA simulator for future fast model testing. </a:t>
              </a:r>
              <a:endParaRPr lang="en-US" spc="-1" dirty="0">
                <a:latin typeface="Arial"/>
                <a:cs typeface="Arial"/>
              </a:endParaRPr>
            </a:p>
            <a:p>
              <a:pPr algn="just"/>
              <a:endParaRPr lang="en-US" sz="2000" spc="-1" dirty="0">
                <a:latin typeface="Arial"/>
                <a:cs typeface="Arial"/>
              </a:endParaRPr>
            </a:p>
            <a:p>
              <a:pPr marL="342900" indent="-342900" algn="just">
                <a:buFont typeface="Arial"/>
                <a:buChar char="•"/>
              </a:pPr>
              <a:r>
                <a:rPr lang="en-US" sz="2000" spc="-1" dirty="0">
                  <a:latin typeface="Arial"/>
                  <a:cs typeface="Arial"/>
                </a:rPr>
                <a:t>Learned industry-standard AI frameworks – Flux (Julia), </a:t>
              </a:r>
              <a:r>
                <a:rPr lang="en-US" sz="2000" spc="-1" dirty="0" err="1">
                  <a:latin typeface="Arial"/>
                  <a:cs typeface="Arial"/>
                </a:rPr>
                <a:t>Pytorch</a:t>
              </a:r>
              <a:r>
                <a:rPr lang="en-US" sz="2000" spc="-1" dirty="0">
                  <a:latin typeface="Arial"/>
                  <a:cs typeface="Arial"/>
                </a:rPr>
                <a:t> and </a:t>
              </a:r>
              <a:r>
                <a:rPr lang="en-US" sz="2000" spc="-1" dirty="0" err="1">
                  <a:latin typeface="Arial"/>
                  <a:cs typeface="Arial"/>
                </a:rPr>
                <a:t>Tensorflow</a:t>
              </a:r>
              <a:r>
                <a:rPr lang="en-US" sz="2000" spc="-1" dirty="0">
                  <a:latin typeface="Arial"/>
                  <a:cs typeface="Arial"/>
                </a:rPr>
                <a:t> (Python), and </a:t>
              </a:r>
              <a:r>
                <a:rPr lang="en-US" sz="2000" spc="-1" dirty="0" err="1">
                  <a:latin typeface="Arial"/>
                  <a:cs typeface="Arial"/>
                </a:rPr>
                <a:t>JupyterLab</a:t>
              </a:r>
              <a:r>
                <a:rPr lang="en-US" sz="2000" spc="-1" dirty="0">
                  <a:latin typeface="Arial"/>
                  <a:cs typeface="Arial"/>
                </a:rPr>
                <a:t>.</a:t>
              </a:r>
            </a:p>
            <a:p>
              <a:pPr marL="342900" indent="-342900" algn="just">
                <a:buFont typeface="Arial"/>
                <a:buChar char="•"/>
              </a:pPr>
              <a:endParaRPr lang="en-US" sz="2000" spc="-1" dirty="0">
                <a:latin typeface="Arial"/>
                <a:cs typeface="Arial"/>
              </a:endParaRPr>
            </a:p>
            <a:p>
              <a:pPr marL="342900" indent="-342900" algn="just">
                <a:buFont typeface="Arial"/>
                <a:buChar char="•"/>
              </a:pPr>
              <a:r>
                <a:rPr lang="en-US" sz="2000" spc="-1" dirty="0">
                  <a:latin typeface="Arial"/>
                  <a:cs typeface="Arial"/>
                </a:rPr>
                <a:t>Developed a systematic approach to using dielectric elastomers as vibration controllers for laser communication systems (Figure D).</a:t>
              </a:r>
            </a:p>
            <a:p>
              <a:endParaRPr lang="en-US" sz="2000" spc="-1" dirty="0">
                <a:latin typeface="Arial"/>
                <a:cs typeface="Arial"/>
              </a:endParaRPr>
            </a:p>
            <a:p>
              <a:pPr marL="342900" indent="-342900">
                <a:buFont typeface="Arial"/>
                <a:buChar char="•"/>
              </a:pPr>
              <a:r>
                <a:rPr lang="en-US" sz="2000" spc="-1" dirty="0">
                  <a:latin typeface="Arial"/>
                  <a:cs typeface="Arial"/>
                </a:rPr>
                <a:t>Implemented a lab framework to allow for testing remotely during the height of the COVID-19 pandemic.</a:t>
              </a:r>
              <a:br>
                <a:rPr lang="en-US" sz="2000" spc="-1" dirty="0">
                  <a:latin typeface="Arial"/>
                  <a:cs typeface="Arial"/>
                </a:rPr>
              </a:br>
              <a:endParaRPr lang="en-US" sz="2000" spc="-1" dirty="0">
                <a:latin typeface="Arial"/>
                <a:cs typeface="Arial"/>
              </a:endParaRPr>
            </a:p>
            <a:p>
              <a:pPr algn="just"/>
              <a:endParaRPr lang="en-US" sz="2000" spc="-1" dirty="0">
                <a:latin typeface="Arial"/>
                <a:cs typeface="Arial"/>
              </a:endParaRPr>
            </a:p>
            <a:p>
              <a:pPr algn="just"/>
              <a:endParaRPr lang="en-US" sz="2000" spc="-1" dirty="0">
                <a:latin typeface="Arial"/>
              </a:endParaRPr>
            </a:p>
          </p:txBody>
        </p:sp>
        <p:sp>
          <p:nvSpPr>
            <p:cNvPr id="60" name="CustomShape 12"/>
            <p:cNvSpPr/>
            <p:nvPr/>
          </p:nvSpPr>
          <p:spPr>
            <a:xfrm>
              <a:off x="770838" y="25420880"/>
              <a:ext cx="9345494" cy="911284"/>
            </a:xfrm>
            <a:prstGeom prst="rect">
              <a:avLst/>
            </a:prstGeom>
            <a:solidFill>
              <a:srgbClr val="0A254E"/>
            </a:solidFill>
            <a:ln>
              <a:solidFill>
                <a:schemeClr val="tx1"/>
              </a:solidFill>
            </a:ln>
          </p:spPr>
          <p:style>
            <a:lnRef idx="0">
              <a:scrgbClr r="0" g="0" b="0"/>
            </a:lnRef>
            <a:fillRef idx="0">
              <a:scrgbClr r="0" g="0" b="0"/>
            </a:fillRef>
            <a:effectRef idx="0">
              <a:scrgbClr r="0" g="0" b="0"/>
            </a:effectRef>
            <a:fontRef idx="minor"/>
          </p:style>
          <p:txBody>
            <a:bodyPr wrap="square" lIns="131400" tIns="65880" rIns="131400" bIns="65880" anchor="t">
              <a:spAutoFit/>
            </a:bodyPr>
            <a:lstStyle/>
            <a:p>
              <a:pPr algn="ctr">
                <a:lnSpc>
                  <a:spcPct val="100000"/>
                </a:lnSpc>
              </a:pPr>
              <a:r>
                <a:rPr lang="en-US" sz="4800" spc="-1">
                  <a:solidFill>
                    <a:srgbClr val="FFFFFF"/>
                  </a:solidFill>
                  <a:latin typeface="Times New Roman"/>
                </a:rPr>
                <a:t>Results</a:t>
              </a:r>
              <a:endParaRPr lang="en-US" sz="4800" b="0" strike="noStrike" spc="-1">
                <a:latin typeface="Arial"/>
              </a:endParaRPr>
            </a:p>
          </p:txBody>
        </p:sp>
      </p:grpSp>
      <p:grpSp>
        <p:nvGrpSpPr>
          <p:cNvPr id="64" name="Group 14"/>
          <p:cNvGrpSpPr/>
          <p:nvPr/>
        </p:nvGrpSpPr>
        <p:grpSpPr>
          <a:xfrm>
            <a:off x="34030438" y="16957700"/>
            <a:ext cx="9246986" cy="5024198"/>
            <a:chOff x="34011390" y="18265320"/>
            <a:chExt cx="9281490" cy="5490024"/>
          </a:xfrm>
        </p:grpSpPr>
        <p:sp>
          <p:nvSpPr>
            <p:cNvPr id="65" name="CustomShape 15"/>
            <p:cNvSpPr/>
            <p:nvPr/>
          </p:nvSpPr>
          <p:spPr>
            <a:xfrm>
              <a:off x="34011390" y="19136880"/>
              <a:ext cx="9279692" cy="4618464"/>
            </a:xfrm>
            <a:prstGeom prst="rect">
              <a:avLst/>
            </a:prstGeom>
            <a:solidFill>
              <a:srgbClr val="FFFFFF"/>
            </a:solidFill>
            <a:ln cap="rnd">
              <a:solidFill>
                <a:schemeClr val="tx1"/>
              </a:solidFill>
            </a:ln>
          </p:spPr>
          <p:style>
            <a:lnRef idx="0">
              <a:scrgbClr r="0" g="0" b="0"/>
            </a:lnRef>
            <a:fillRef idx="0">
              <a:scrgbClr r="0" g="0" b="0"/>
            </a:fillRef>
            <a:effectRef idx="0">
              <a:scrgbClr r="0" g="0" b="0"/>
            </a:effectRef>
            <a:fontRef idx="minor"/>
          </p:style>
          <p:txBody>
            <a:bodyPr lIns="182880" tIns="45000" rIns="182880" bIns="45000" anchor="t">
              <a:noAutofit/>
            </a:bodyPr>
            <a:lstStyle/>
            <a:p>
              <a:pPr algn="just">
                <a:lnSpc>
                  <a:spcPct val="100000"/>
                </a:lnSpc>
              </a:pPr>
              <a:endParaRPr lang="en-US" sz="1800" b="0" strike="noStrike" spc="-1">
                <a:latin typeface="Arial"/>
              </a:endParaRPr>
            </a:p>
            <a:p>
              <a:pPr marL="514350" indent="-513715">
                <a:lnSpc>
                  <a:spcPct val="150000"/>
                </a:lnSpc>
                <a:buClr>
                  <a:srgbClr val="000000"/>
                </a:buClr>
                <a:buAutoNum type="arabicPeriod"/>
              </a:pPr>
              <a:r>
                <a:rPr lang="en-US" sz="2000" spc="-1">
                  <a:latin typeface="Arial"/>
                </a:rPr>
                <a:t>Implement a model-free deep </a:t>
              </a:r>
              <a:r>
                <a:rPr lang="en-US" sz="2000" i="1" spc="-1">
                  <a:latin typeface="Arial"/>
                </a:rPr>
                <a:t>Q</a:t>
              </a:r>
              <a:r>
                <a:rPr lang="en-US" sz="2000" spc="-1">
                  <a:latin typeface="Arial"/>
                </a:rPr>
                <a:t>-network to track arbitrary trajectories.</a:t>
              </a:r>
              <a:endParaRPr lang="en-US">
                <a:latin typeface="Arial"/>
              </a:endParaRPr>
            </a:p>
            <a:p>
              <a:pPr marL="514350" indent="-513715">
                <a:lnSpc>
                  <a:spcPct val="150000"/>
                </a:lnSpc>
                <a:buClr>
                  <a:srgbClr val="000000"/>
                </a:buClr>
                <a:buAutoNum type="arabicPeriod"/>
              </a:pPr>
              <a:r>
                <a:rPr lang="en-US" sz="2000" spc="-1">
                  <a:latin typeface="Arial"/>
                </a:rPr>
                <a:t>Investigate value of hysteretic recurrent neural networks (HRNNs). </a:t>
              </a:r>
            </a:p>
            <a:p>
              <a:pPr marL="514350" indent="-513715">
                <a:lnSpc>
                  <a:spcPct val="150000"/>
                </a:lnSpc>
                <a:buClr>
                  <a:srgbClr val="000000"/>
                </a:buClr>
                <a:buAutoNum type="arabicPeriod"/>
              </a:pPr>
              <a:r>
                <a:rPr lang="en-US" sz="2000" spc="-1">
                  <a:latin typeface="Arial"/>
                </a:rPr>
                <a:t>Base a control strategy on physics-informed neural networks (PINNs) to use existing models as machine learning accelerators [9].</a:t>
              </a:r>
              <a:endParaRPr lang="en-US">
                <a:latin typeface="Arial"/>
              </a:endParaRPr>
            </a:p>
            <a:p>
              <a:pPr marL="514350" indent="-513715">
                <a:lnSpc>
                  <a:spcPct val="150000"/>
                </a:lnSpc>
                <a:buClr>
                  <a:srgbClr val="000000"/>
                </a:buClr>
                <a:buFontTx/>
                <a:buAutoNum type="arabicPeriod"/>
              </a:pPr>
              <a:r>
                <a:rPr lang="en-US" sz="2000" spc="-1">
                  <a:solidFill>
                    <a:srgbClr val="000000"/>
                  </a:solidFill>
                  <a:latin typeface="Arial"/>
                </a:rPr>
                <a:t>Apply field-programmable gate arrays (FPGAs) for hardware acceleration.</a:t>
              </a:r>
            </a:p>
            <a:p>
              <a:pPr marL="514350" indent="-513715">
                <a:lnSpc>
                  <a:spcPct val="150000"/>
                </a:lnSpc>
                <a:buClr>
                  <a:srgbClr val="000000"/>
                </a:buClr>
                <a:buFontTx/>
                <a:buAutoNum type="arabicPeriod"/>
              </a:pPr>
              <a:r>
                <a:rPr lang="en-US" sz="2000" spc="-1">
                  <a:solidFill>
                    <a:srgbClr val="000000"/>
                  </a:solidFill>
                  <a:latin typeface="Arial"/>
                </a:rPr>
                <a:t>Develop a conical elastomer simulator to complement the planar one.</a:t>
              </a:r>
            </a:p>
            <a:p>
              <a:pPr marL="514350" indent="-513715">
                <a:lnSpc>
                  <a:spcPct val="150000"/>
                </a:lnSpc>
                <a:buClr>
                  <a:srgbClr val="000000"/>
                </a:buClr>
                <a:buFontTx/>
                <a:buAutoNum type="arabicPeriod"/>
              </a:pPr>
              <a:r>
                <a:rPr lang="en-US" sz="2000" spc="-1">
                  <a:solidFill>
                    <a:srgbClr val="000000"/>
                  </a:solidFill>
                  <a:latin typeface="Arial"/>
                </a:rPr>
                <a:t>Employ differentiable programming a simulator model for faster learning.</a:t>
              </a:r>
            </a:p>
            <a:p>
              <a:pPr marL="514350" indent="-513715">
                <a:lnSpc>
                  <a:spcPct val="150000"/>
                </a:lnSpc>
                <a:buClr>
                  <a:srgbClr val="000000"/>
                </a:buClr>
                <a:buFontTx/>
                <a:buAutoNum type="arabicPeriod"/>
              </a:pPr>
              <a:r>
                <a:rPr lang="en-US" sz="2000" spc="-1">
                  <a:solidFill>
                    <a:srgbClr val="000000"/>
                  </a:solidFill>
                  <a:latin typeface="Arial"/>
                </a:rPr>
                <a:t>Analyze control performance in continuous action spaces.</a:t>
              </a:r>
            </a:p>
            <a:p>
              <a:pPr marL="514350" indent="-513715">
                <a:lnSpc>
                  <a:spcPct val="140000"/>
                </a:lnSpc>
                <a:buClr>
                  <a:srgbClr val="000000"/>
                </a:buClr>
                <a:buAutoNum type="arabicPeriod"/>
              </a:pPr>
              <a:endParaRPr lang="en-US" sz="2000" b="0" strike="noStrike" spc="-1">
                <a:latin typeface="Arial"/>
              </a:endParaRPr>
            </a:p>
            <a:p>
              <a:pPr marL="514350" indent="-513715">
                <a:lnSpc>
                  <a:spcPct val="140000"/>
                </a:lnSpc>
                <a:buClr>
                  <a:srgbClr val="000000"/>
                </a:buClr>
                <a:buAutoNum type="arabicPeriod"/>
              </a:pPr>
              <a:endParaRPr lang="en-US" sz="2000" spc="-1">
                <a:latin typeface="Arial"/>
              </a:endParaRPr>
            </a:p>
            <a:p>
              <a:pPr marL="514350" indent="-513715">
                <a:lnSpc>
                  <a:spcPct val="140000"/>
                </a:lnSpc>
                <a:buClr>
                  <a:srgbClr val="000000"/>
                </a:buClr>
                <a:buAutoNum type="arabicPeriod"/>
              </a:pPr>
              <a:endParaRPr lang="en-US" sz="2000" spc="-1">
                <a:latin typeface="Arial"/>
              </a:endParaRPr>
            </a:p>
            <a:p>
              <a:pPr>
                <a:lnSpc>
                  <a:spcPct val="140000"/>
                </a:lnSpc>
              </a:pPr>
              <a:endParaRPr lang="en-US" sz="2000" spc="-1">
                <a:latin typeface="Arial"/>
              </a:endParaRPr>
            </a:p>
          </p:txBody>
        </p:sp>
        <p:sp>
          <p:nvSpPr>
            <p:cNvPr id="66" name="CustomShape 16"/>
            <p:cNvSpPr/>
            <p:nvPr/>
          </p:nvSpPr>
          <p:spPr>
            <a:xfrm>
              <a:off x="34030440" y="18265320"/>
              <a:ext cx="9262440" cy="863280"/>
            </a:xfrm>
            <a:prstGeom prst="rect">
              <a:avLst/>
            </a:prstGeom>
            <a:solidFill>
              <a:srgbClr val="0A254E"/>
            </a:solidFill>
            <a:ln>
              <a:solidFill>
                <a:schemeClr val="tx1"/>
              </a:solidFill>
            </a:ln>
          </p:spPr>
          <p:style>
            <a:lnRef idx="0">
              <a:scrgbClr r="0" g="0" b="0"/>
            </a:lnRef>
            <a:fillRef idx="0">
              <a:scrgbClr r="0" g="0" b="0"/>
            </a:fillRef>
            <a:effectRef idx="0">
              <a:scrgbClr r="0" g="0" b="0"/>
            </a:effectRef>
            <a:fontRef idx="minor"/>
          </p:style>
          <p:txBody>
            <a:bodyPr lIns="131400" tIns="65880" rIns="131400" bIns="65880">
              <a:spAutoFit/>
            </a:bodyPr>
            <a:lstStyle/>
            <a:p>
              <a:pPr algn="ctr">
                <a:lnSpc>
                  <a:spcPct val="100000"/>
                </a:lnSpc>
              </a:pPr>
              <a:r>
                <a:rPr lang="en-US" sz="4800" b="0" strike="noStrike" spc="-1">
                  <a:solidFill>
                    <a:srgbClr val="FFFFFF"/>
                  </a:solidFill>
                  <a:latin typeface="Garamond"/>
                </a:rPr>
                <a:t>Future Work</a:t>
              </a:r>
              <a:endParaRPr lang="en-US" sz="4800" b="0" strike="noStrike" spc="-1">
                <a:latin typeface="Arial"/>
              </a:endParaRPr>
            </a:p>
          </p:txBody>
        </p:sp>
      </p:grpSp>
      <p:grpSp>
        <p:nvGrpSpPr>
          <p:cNvPr id="28" name="Group 27">
            <a:extLst>
              <a:ext uri="{FF2B5EF4-FFF2-40B4-BE49-F238E27FC236}">
                <a16:creationId xmlns:a16="http://schemas.microsoft.com/office/drawing/2014/main" id="{C55D9129-515B-4533-931D-7FE62C16270C}"/>
              </a:ext>
            </a:extLst>
          </p:cNvPr>
          <p:cNvGrpSpPr/>
          <p:nvPr/>
        </p:nvGrpSpPr>
        <p:grpSpPr>
          <a:xfrm>
            <a:off x="34021470" y="22305549"/>
            <a:ext cx="9269358" cy="10105652"/>
            <a:chOff x="33915579" y="24203705"/>
            <a:chExt cx="9373095" cy="20378841"/>
          </a:xfrm>
        </p:grpSpPr>
        <p:sp>
          <p:nvSpPr>
            <p:cNvPr id="49" name="CustomShape 3"/>
            <p:cNvSpPr/>
            <p:nvPr/>
          </p:nvSpPr>
          <p:spPr>
            <a:xfrm>
              <a:off x="33915579" y="25951802"/>
              <a:ext cx="9373095" cy="1863074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p:style>
          <p:txBody>
            <a:bodyPr wrap="square" lIns="131400" tIns="65880" rIns="131400" bIns="65880" anchor="t">
              <a:spAutoFit/>
            </a:bodyPr>
            <a:lstStyle/>
            <a:p>
              <a:pPr marL="342900" indent="-342900">
                <a:lnSpc>
                  <a:spcPct val="100000"/>
                </a:lnSpc>
                <a:buAutoNum type="arabicPeriod"/>
              </a:pPr>
              <a:endParaRPr lang="en-US" sz="1350" b="0" strike="noStrike" spc="-1" dirty="0">
                <a:latin typeface="Arial"/>
              </a:endParaRPr>
            </a:p>
            <a:p>
              <a:pPr marL="342900" indent="-342900">
                <a:buAutoNum type="arabicPeriod"/>
              </a:pPr>
              <a:r>
                <a:rPr lang="en-US" sz="1350" spc="-1" dirty="0">
                  <a:latin typeface="Arial"/>
                  <a:ea typeface="+mn-lt"/>
                  <a:cs typeface="+mn-lt"/>
                </a:rPr>
                <a:t>Li, L., Li, J., Qin, L., Cao, J., </a:t>
              </a:r>
              <a:r>
                <a:rPr lang="en-US" sz="1350" spc="-1" dirty="0" err="1">
                  <a:latin typeface="Arial"/>
                  <a:ea typeface="+mn-lt"/>
                  <a:cs typeface="+mn-lt"/>
                </a:rPr>
                <a:t>Kankanhalli</a:t>
              </a:r>
              <a:r>
                <a:rPr lang="en-US" sz="1350" spc="-1" dirty="0">
                  <a:latin typeface="Arial"/>
                  <a:ea typeface="+mn-lt"/>
                  <a:cs typeface="+mn-lt"/>
                </a:rPr>
                <a:t>, M. S., &amp; Zhu, J. (2019). Deep Reinforcement Learning in Soft Viscoelastic Actuator of Dielectric Elastomer. </a:t>
              </a:r>
              <a:r>
                <a:rPr lang="en-US" sz="1350" i="1" spc="-1" dirty="0">
                  <a:latin typeface="Arial"/>
                  <a:ea typeface="+mn-lt"/>
                  <a:cs typeface="+mn-lt"/>
                </a:rPr>
                <a:t>IEEE Robotics and Automation Letters</a:t>
              </a:r>
              <a:r>
                <a:rPr lang="en-US" sz="1350" spc="-1" dirty="0">
                  <a:latin typeface="Arial"/>
                  <a:ea typeface="+mn-lt"/>
                  <a:cs typeface="+mn-lt"/>
                </a:rPr>
                <a:t>, </a:t>
              </a:r>
              <a:r>
                <a:rPr lang="en-US" sz="1350" i="1" spc="-1" dirty="0">
                  <a:latin typeface="Arial"/>
                  <a:ea typeface="+mn-lt"/>
                  <a:cs typeface="+mn-lt"/>
                </a:rPr>
                <a:t>4</a:t>
              </a:r>
              <a:r>
                <a:rPr lang="en-US" sz="1350" spc="-1" dirty="0">
                  <a:latin typeface="Arial"/>
                  <a:ea typeface="+mn-lt"/>
                  <a:cs typeface="+mn-lt"/>
                </a:rPr>
                <a:t>(2), 2094–2100. </a:t>
              </a:r>
              <a:r>
                <a:rPr lang="en-US" sz="1350" spc="-1" dirty="0">
                  <a:latin typeface="Arial"/>
                  <a:ea typeface="+mn-lt"/>
                  <a:cs typeface="+mn-lt"/>
                  <a:hlinkClick r:id="rId6"/>
                </a:rPr>
                <a:t>https://doi.org/10.1109/LRA.2019.2898710</a:t>
              </a:r>
              <a:endParaRPr lang="en-US" sz="1350">
                <a:latin typeface="Arial"/>
                <a:ea typeface="+mn-lt"/>
                <a:cs typeface="+mn-lt"/>
              </a:endParaRPr>
            </a:p>
            <a:p>
              <a:pPr marL="342900" indent="-342900">
                <a:buAutoNum type="arabicPeriod"/>
              </a:pPr>
              <a:endParaRPr lang="en-US" sz="1350" spc="-1" dirty="0">
                <a:ea typeface="+mn-lt"/>
                <a:cs typeface="+mn-lt"/>
              </a:endParaRPr>
            </a:p>
            <a:p>
              <a:pPr marL="342900" indent="-342900">
                <a:buAutoNum type="arabicPeriod"/>
              </a:pPr>
              <a:r>
                <a:rPr lang="en-US" sz="1350" spc="-1" dirty="0">
                  <a:ea typeface="+mn-lt"/>
                  <a:cs typeface="+mn-lt"/>
                </a:rPr>
                <a:t>Kirkpatrick, K., Valasek, J., &amp; Haag, C. (2013). Characterization and Control of Hysteretic Dynamics Using Online Reinforcement Learning. </a:t>
              </a:r>
              <a:r>
                <a:rPr lang="en-US" sz="1350" i="1" spc="-1" dirty="0">
                  <a:ea typeface="+mn-lt"/>
                  <a:cs typeface="+mn-lt"/>
                </a:rPr>
                <a:t>Journal of Aerospace Information Systems</a:t>
              </a:r>
              <a:r>
                <a:rPr lang="en-US" sz="1350" spc="-1" dirty="0">
                  <a:ea typeface="+mn-lt"/>
                  <a:cs typeface="+mn-lt"/>
                </a:rPr>
                <a:t>, </a:t>
              </a:r>
              <a:r>
                <a:rPr lang="en-US" sz="1350" i="1" spc="-1" dirty="0">
                  <a:ea typeface="+mn-lt"/>
                  <a:cs typeface="+mn-lt"/>
                </a:rPr>
                <a:t>10</a:t>
              </a:r>
              <a:r>
                <a:rPr lang="en-US" sz="1350" spc="-1" dirty="0">
                  <a:ea typeface="+mn-lt"/>
                  <a:cs typeface="+mn-lt"/>
                </a:rPr>
                <a:t>(6), 297–305. </a:t>
              </a:r>
              <a:r>
                <a:rPr lang="en-US" sz="1350" spc="-1" dirty="0">
                  <a:ea typeface="+mn-lt"/>
                  <a:cs typeface="+mn-lt"/>
                  <a:hlinkClick r:id="rId7"/>
                </a:rPr>
                <a:t>https://doi.org/10.2514/1.49261</a:t>
              </a:r>
              <a:endParaRPr lang="en-US" sz="1350"/>
            </a:p>
            <a:p>
              <a:pPr marL="342900" indent="-342900">
                <a:buAutoNum type="arabicPeriod"/>
              </a:pPr>
              <a:endParaRPr lang="en-US" sz="1350" spc="-1" dirty="0">
                <a:ea typeface="+mn-lt"/>
                <a:cs typeface="+mn-lt"/>
              </a:endParaRPr>
            </a:p>
            <a:p>
              <a:pPr marL="342900" indent="-342900">
                <a:buAutoNum type="arabicPeriod"/>
              </a:pPr>
              <a:r>
                <a:rPr lang="en-US" sz="1350" spc="-1" dirty="0">
                  <a:ea typeface="+mn-lt"/>
                  <a:cs typeface="+mn-lt"/>
                </a:rPr>
                <a:t>Osman, H. E. (2011). On Reinforcement Memory for Non-Markovian Control. In M. Bramer, M. Petridis, &amp; A. Hopgood (Eds.), </a:t>
              </a:r>
              <a:r>
                <a:rPr lang="en-US" sz="1350" i="1" spc="-1" dirty="0">
                  <a:ea typeface="+mn-lt"/>
                  <a:cs typeface="+mn-lt"/>
                </a:rPr>
                <a:t>Research and Development in Intelligent Systems XXVII</a:t>
              </a:r>
              <a:r>
                <a:rPr lang="en-US" sz="1350" spc="-1" dirty="0">
                  <a:ea typeface="+mn-lt"/>
                  <a:cs typeface="+mn-lt"/>
                </a:rPr>
                <a:t> (pp. 179–192). Springer London. </a:t>
              </a:r>
              <a:r>
                <a:rPr lang="en-US" sz="1350" spc="-1" dirty="0">
                  <a:ea typeface="+mn-lt"/>
                  <a:cs typeface="+mn-lt"/>
                  <a:hlinkClick r:id="rId8"/>
                </a:rPr>
                <a:t>https://doi.org/10.1007/978-0-85729-130-1_13</a:t>
              </a:r>
              <a:endParaRPr lang="en-US" sz="1350">
                <a:ea typeface="+mn-lt"/>
                <a:cs typeface="+mn-lt"/>
              </a:endParaRPr>
            </a:p>
            <a:p>
              <a:pPr marL="342900" indent="-342900">
                <a:buAutoNum type="arabicPeriod"/>
              </a:pPr>
              <a:endParaRPr lang="en-US" sz="1350" spc="-1" dirty="0">
                <a:ea typeface="+mn-lt"/>
                <a:cs typeface="+mn-lt"/>
              </a:endParaRPr>
            </a:p>
            <a:p>
              <a:pPr marL="342900" indent="-342900">
                <a:buAutoNum type="arabicPeriod"/>
              </a:pPr>
              <a:r>
                <a:rPr lang="en-US" sz="1350" spc="-1" dirty="0">
                  <a:ea typeface="+mn-lt"/>
                  <a:cs typeface="+mn-lt"/>
                </a:rPr>
                <a:t>Hausknecht, M., &amp; Stone, P. (2017). Deep Recurrent Q-Learning for Partially Observable MDPs. </a:t>
              </a:r>
              <a:r>
                <a:rPr lang="en-US" sz="1350" i="1" spc="-1" dirty="0">
                  <a:ea typeface="+mn-lt"/>
                  <a:cs typeface="+mn-lt"/>
                </a:rPr>
                <a:t>ArXiv:1507.06527 [CS]</a:t>
              </a:r>
              <a:r>
                <a:rPr lang="en-US" sz="1350" spc="-1" dirty="0">
                  <a:ea typeface="+mn-lt"/>
                  <a:cs typeface="+mn-lt"/>
                </a:rPr>
                <a:t>. </a:t>
              </a:r>
              <a:r>
                <a:rPr lang="en-US" sz="1350" spc="-1" dirty="0">
                  <a:ea typeface="+mn-lt"/>
                  <a:cs typeface="+mn-lt"/>
                  <a:hlinkClick r:id="rId9"/>
                </a:rPr>
                <a:t>http://arxiv.org/abs/1507.06527</a:t>
              </a:r>
              <a:endParaRPr lang="en-US" sz="1350" spc="-1" dirty="0">
                <a:ea typeface="+mn-lt"/>
                <a:cs typeface="+mn-lt"/>
              </a:endParaRPr>
            </a:p>
            <a:p>
              <a:pPr marL="342900" indent="-342900">
                <a:buAutoNum type="arabicPeriod"/>
              </a:pPr>
              <a:endParaRPr lang="en-US" sz="1350" spc="-1" dirty="0">
                <a:ea typeface="+mn-lt"/>
                <a:cs typeface="+mn-lt"/>
              </a:endParaRPr>
            </a:p>
            <a:p>
              <a:pPr marL="342900" indent="-342900">
                <a:buAutoNum type="arabicPeriod"/>
              </a:pPr>
              <a:r>
                <a:rPr lang="en-US" sz="1350" spc="-1" dirty="0">
                  <a:ea typeface="+mn-lt"/>
                  <a:cs typeface="+mn-lt"/>
                </a:rPr>
                <a:t>Liu, V., Adeniji, A., Lee, N., Zhao, J., &amp; Srouji, M. (2019). Recurrent Control Nets for Deep Reinforcement Learning. </a:t>
              </a:r>
              <a:r>
                <a:rPr lang="en-US" sz="1350" i="1" spc="-1" dirty="0">
                  <a:ea typeface="+mn-lt"/>
                  <a:cs typeface="+mn-lt"/>
                </a:rPr>
                <a:t>ArXiv:1901.01994 [Cs, Stat]</a:t>
              </a:r>
              <a:r>
                <a:rPr lang="en-US" sz="1350" spc="-1" dirty="0">
                  <a:ea typeface="+mn-lt"/>
                  <a:cs typeface="+mn-lt"/>
                </a:rPr>
                <a:t>. </a:t>
              </a:r>
              <a:r>
                <a:rPr lang="en-US" sz="1350" spc="-1" dirty="0">
                  <a:ea typeface="+mn-lt"/>
                  <a:cs typeface="+mn-lt"/>
                  <a:hlinkClick r:id="rId10"/>
                </a:rPr>
                <a:t>http://arxiv.org/abs/1901.01994</a:t>
              </a:r>
              <a:endParaRPr lang="en-US" sz="1350" spc="-1" dirty="0">
                <a:ea typeface="+mn-lt"/>
                <a:cs typeface="+mn-lt"/>
              </a:endParaRPr>
            </a:p>
            <a:p>
              <a:pPr marL="342900" indent="-342900">
                <a:buAutoNum type="arabicPeriod"/>
              </a:pPr>
              <a:endParaRPr lang="en-US" sz="1350" spc="-1" dirty="0">
                <a:ea typeface="+mn-lt"/>
                <a:cs typeface="+mn-lt"/>
              </a:endParaRPr>
            </a:p>
            <a:p>
              <a:pPr marL="342900" indent="-342900">
                <a:buAutoNum type="arabicPeriod"/>
              </a:pPr>
              <a:r>
                <a:rPr lang="en-US" sz="1350" spc="-1" dirty="0">
                  <a:ea typeface="+mn-lt"/>
                  <a:cs typeface="+mn-lt"/>
                </a:rPr>
                <a:t>Medina, H., Gentry, N., &amp; Farmer, C. (2021, March 9). </a:t>
              </a:r>
              <a:r>
                <a:rPr lang="en-US" sz="1350" i="1" spc="-1" dirty="0">
                  <a:ea typeface="+mn-lt"/>
                  <a:cs typeface="+mn-lt"/>
                </a:rPr>
                <a:t>Remote Laboratory For Machine Learning Training of A Soft Actuator’s Control: A Case Study.</a:t>
              </a:r>
              <a:r>
                <a:rPr lang="en-US" sz="1350" spc="-1" dirty="0">
                  <a:ea typeface="+mn-lt"/>
                  <a:cs typeface="+mn-lt"/>
                </a:rPr>
                <a:t> 2021 ASEE-SE Annual Meeting. </a:t>
              </a:r>
              <a:r>
                <a:rPr lang="en-US" sz="1350" spc="-1" dirty="0">
                  <a:ea typeface="+mn-lt"/>
                  <a:cs typeface="+mn-lt"/>
                  <a:hlinkClick r:id="rId11"/>
                </a:rPr>
                <a:t>https://papers.asee-se.org/openconf/modules/request.php?module=oc_program&amp;action=summary.php&amp;id=24</a:t>
              </a:r>
              <a:endParaRPr lang="en-US" sz="1350" spc="-1" dirty="0">
                <a:ea typeface="+mn-lt"/>
                <a:cs typeface="+mn-lt"/>
              </a:endParaRPr>
            </a:p>
            <a:p>
              <a:pPr marL="342900" indent="-342900">
                <a:buAutoNum type="arabicPeriod"/>
              </a:pPr>
              <a:endParaRPr lang="en-US" sz="1350" spc="-1" dirty="0">
                <a:ea typeface="+mn-lt"/>
                <a:cs typeface="+mn-lt"/>
              </a:endParaRPr>
            </a:p>
            <a:p>
              <a:pPr marL="342900" indent="-342900">
                <a:buAutoNum type="arabicPeriod"/>
              </a:pPr>
              <a:r>
                <a:rPr lang="en-US" sz="1350" spc="-1" dirty="0" err="1">
                  <a:ea typeface="+mn-lt"/>
                  <a:cs typeface="+mn-lt"/>
                </a:rPr>
                <a:t>Massenio</a:t>
              </a:r>
              <a:r>
                <a:rPr lang="en-US" sz="1350" spc="-1" dirty="0">
                  <a:ea typeface="+mn-lt"/>
                  <a:cs typeface="+mn-lt"/>
                </a:rPr>
                <a:t>, P. R., </a:t>
              </a:r>
              <a:r>
                <a:rPr lang="en-US" sz="1350" spc="-1" dirty="0" err="1">
                  <a:ea typeface="+mn-lt"/>
                  <a:cs typeface="+mn-lt"/>
                </a:rPr>
                <a:t>Rizzello</a:t>
              </a:r>
              <a:r>
                <a:rPr lang="en-US" sz="1350" spc="-1" dirty="0">
                  <a:ea typeface="+mn-lt"/>
                  <a:cs typeface="+mn-lt"/>
                </a:rPr>
                <a:t>, G., </a:t>
              </a:r>
              <a:r>
                <a:rPr lang="en-US" sz="1350" spc="-1" dirty="0" err="1">
                  <a:ea typeface="+mn-lt"/>
                  <a:cs typeface="+mn-lt"/>
                </a:rPr>
                <a:t>Comitangelo</a:t>
              </a:r>
              <a:r>
                <a:rPr lang="en-US" sz="1350" spc="-1" dirty="0">
                  <a:ea typeface="+mn-lt"/>
                  <a:cs typeface="+mn-lt"/>
                </a:rPr>
                <a:t>, G., Naso, D., &amp; </a:t>
              </a:r>
              <a:r>
                <a:rPr lang="en-US" sz="1350" spc="-1" dirty="0" err="1">
                  <a:ea typeface="+mn-lt"/>
                  <a:cs typeface="+mn-lt"/>
                </a:rPr>
                <a:t>Seelecke</a:t>
              </a:r>
              <a:r>
                <a:rPr lang="en-US" sz="1350" spc="-1" dirty="0">
                  <a:ea typeface="+mn-lt"/>
                  <a:cs typeface="+mn-lt"/>
                </a:rPr>
                <a:t>, S. (2020). Reinforcement Learning-Based Minimum Energy Position Control of Dielectric Elastomer Actuators. </a:t>
              </a:r>
              <a:r>
                <a:rPr lang="en-US" sz="1350" i="1" spc="-1" dirty="0">
                  <a:ea typeface="+mn-lt"/>
                  <a:cs typeface="+mn-lt"/>
                </a:rPr>
                <a:t>IEEE Transactions on Control Systems Technology</a:t>
              </a:r>
              <a:r>
                <a:rPr lang="en-US" sz="1350" spc="-1" dirty="0">
                  <a:ea typeface="+mn-lt"/>
                  <a:cs typeface="+mn-lt"/>
                </a:rPr>
                <a:t>, 1–15. </a:t>
              </a:r>
              <a:r>
                <a:rPr lang="en-US" sz="1350" spc="-1" dirty="0">
                  <a:ea typeface="+mn-lt"/>
                  <a:cs typeface="+mn-lt"/>
                  <a:hlinkClick r:id="rId12"/>
                </a:rPr>
                <a:t>https://doi.org/10.1109/TCST.2020.3022951</a:t>
              </a:r>
              <a:endParaRPr lang="en-US" sz="1350" spc="-1" dirty="0">
                <a:ea typeface="+mn-lt"/>
                <a:cs typeface="+mn-lt"/>
              </a:endParaRPr>
            </a:p>
            <a:p>
              <a:pPr marL="342900" indent="-342900">
                <a:buAutoNum type="arabicPeriod"/>
              </a:pPr>
              <a:endParaRPr lang="en-US" sz="1350" spc="-1" dirty="0">
                <a:ea typeface="+mn-lt"/>
                <a:cs typeface="+mn-lt"/>
              </a:endParaRPr>
            </a:p>
            <a:p>
              <a:pPr marL="342900" indent="-342900">
                <a:buAutoNum type="arabicPeriod"/>
              </a:pPr>
              <a:r>
                <a:rPr lang="en-US" sz="1350" spc="-1" dirty="0" err="1">
                  <a:ea typeface="+mn-lt"/>
                  <a:cs typeface="+mn-lt"/>
                </a:rPr>
                <a:t>Abbeel</a:t>
              </a:r>
              <a:r>
                <a:rPr lang="en-US" sz="1350" spc="-1" dirty="0">
                  <a:ea typeface="+mn-lt"/>
                  <a:cs typeface="+mn-lt"/>
                </a:rPr>
                <a:t>, P., Quigley, M., &amp; Ng, A. Y. (2006). Using inaccurate models in reinforcement learning. </a:t>
              </a:r>
              <a:r>
                <a:rPr lang="en-US" sz="1350" i="1" spc="-1" dirty="0">
                  <a:ea typeface="+mn-lt"/>
                  <a:cs typeface="+mn-lt"/>
                </a:rPr>
                <a:t>Proceedings of the 23rd International Conference on Machine Learning  - ICML ’06</a:t>
              </a:r>
              <a:r>
                <a:rPr lang="en-US" sz="1350" spc="-1" dirty="0">
                  <a:ea typeface="+mn-lt"/>
                  <a:cs typeface="+mn-lt"/>
                </a:rPr>
                <a:t>, 1–8. </a:t>
              </a:r>
              <a:r>
                <a:rPr lang="en-US" sz="1350" spc="-1" dirty="0">
                  <a:ea typeface="+mn-lt"/>
                  <a:cs typeface="+mn-lt"/>
                  <a:hlinkClick r:id="rId13"/>
                </a:rPr>
                <a:t>https://doi.org/10.1145/1143844.1143845</a:t>
              </a:r>
              <a:endParaRPr lang="en-US" sz="1350" spc="-1" dirty="0">
                <a:ea typeface="+mn-lt"/>
                <a:cs typeface="+mn-lt"/>
              </a:endParaRPr>
            </a:p>
            <a:p>
              <a:pPr marL="342900" indent="-342900">
                <a:buAutoNum type="arabicPeriod"/>
              </a:pPr>
              <a:endParaRPr lang="en-US" sz="1350" spc="-1" dirty="0">
                <a:ea typeface="+mn-lt"/>
                <a:cs typeface="+mn-lt"/>
              </a:endParaRPr>
            </a:p>
            <a:p>
              <a:pPr marL="342900" indent="-342900">
                <a:buAutoNum type="arabicPeriod"/>
              </a:pPr>
              <a:r>
                <a:rPr lang="en-US" sz="1350" spc="-1" err="1">
                  <a:ea typeface="+mn-lt"/>
                  <a:cs typeface="+mn-lt"/>
                </a:rPr>
                <a:t>Raissi</a:t>
              </a:r>
              <a:r>
                <a:rPr lang="en-US" sz="1350" spc="-1" dirty="0">
                  <a:ea typeface="+mn-lt"/>
                  <a:cs typeface="+mn-lt"/>
                </a:rPr>
                <a:t>, M., </a:t>
              </a:r>
              <a:r>
                <a:rPr lang="en-US" sz="1350" spc="-1" err="1">
                  <a:ea typeface="+mn-lt"/>
                  <a:cs typeface="+mn-lt"/>
                </a:rPr>
                <a:t>Perdikaris</a:t>
              </a:r>
              <a:r>
                <a:rPr lang="en-US" sz="1350" spc="-1" dirty="0">
                  <a:ea typeface="+mn-lt"/>
                  <a:cs typeface="+mn-lt"/>
                </a:rPr>
                <a:t>, P., &amp; </a:t>
              </a:r>
              <a:r>
                <a:rPr lang="en-US" sz="1350" spc="-1" err="1">
                  <a:ea typeface="+mn-lt"/>
                  <a:cs typeface="+mn-lt"/>
                </a:rPr>
                <a:t>Karniadakis</a:t>
              </a:r>
              <a:r>
                <a:rPr lang="en-US" sz="1350" spc="-1" dirty="0">
                  <a:ea typeface="+mn-lt"/>
                  <a:cs typeface="+mn-lt"/>
                </a:rPr>
                <a:t>, G. E. (2019). Physics-informed neural networks: A deep learning framework for solving forward and inverse problems involving nonlinear partial differential equations. </a:t>
              </a:r>
              <a:r>
                <a:rPr lang="en-US" sz="1350" i="1" spc="-1" dirty="0">
                  <a:ea typeface="+mn-lt"/>
                  <a:cs typeface="+mn-lt"/>
                </a:rPr>
                <a:t>Journal of Computational Physics</a:t>
              </a:r>
              <a:r>
                <a:rPr lang="en-US" sz="1350" spc="-1" dirty="0">
                  <a:ea typeface="+mn-lt"/>
                  <a:cs typeface="+mn-lt"/>
                </a:rPr>
                <a:t>, </a:t>
              </a:r>
              <a:r>
                <a:rPr lang="en-US" sz="1350" i="1" spc="-1" dirty="0">
                  <a:ea typeface="+mn-lt"/>
                  <a:cs typeface="+mn-lt"/>
                </a:rPr>
                <a:t>378</a:t>
              </a:r>
              <a:r>
                <a:rPr lang="en-US" sz="1350" spc="-1" dirty="0">
                  <a:ea typeface="+mn-lt"/>
                  <a:cs typeface="+mn-lt"/>
                </a:rPr>
                <a:t>, 686–707. </a:t>
              </a:r>
              <a:r>
                <a:rPr lang="en-US" sz="1350" spc="-1" dirty="0">
                  <a:ea typeface="+mn-lt"/>
                  <a:cs typeface="+mn-lt"/>
                  <a:hlinkClick r:id="rId14"/>
                </a:rPr>
                <a:t>https://doi.org/10.1016/j.jcp.2018.10.045</a:t>
              </a:r>
              <a:endParaRPr lang="en-US" sz="1350" spc="-1" dirty="0">
                <a:ea typeface="+mn-lt"/>
                <a:cs typeface="+mn-lt"/>
              </a:endParaRPr>
            </a:p>
            <a:p>
              <a:pPr marL="342900" indent="-342900">
                <a:buAutoNum type="arabicPeriod"/>
              </a:pPr>
              <a:endParaRPr lang="en-US" sz="1350" spc="-1" dirty="0">
                <a:ea typeface="+mn-lt"/>
                <a:cs typeface="+mn-lt"/>
              </a:endParaRPr>
            </a:p>
            <a:p>
              <a:pPr marL="342900" indent="-342900">
                <a:buAutoNum type="arabicPeriod"/>
              </a:pPr>
              <a:r>
                <a:rPr lang="en-US" sz="1350" spc="-1" dirty="0">
                  <a:ea typeface="+mn-lt"/>
                  <a:cs typeface="+mn-lt"/>
                </a:rPr>
                <a:t>Chiang Foo, C., Cai, S., </a:t>
              </a:r>
              <a:r>
                <a:rPr lang="en-US" sz="1350" spc="-1" err="1">
                  <a:ea typeface="+mn-lt"/>
                  <a:cs typeface="+mn-lt"/>
                </a:rPr>
                <a:t>Jin</a:t>
              </a:r>
              <a:r>
                <a:rPr lang="en-US" sz="1350" spc="-1" dirty="0">
                  <a:ea typeface="+mn-lt"/>
                  <a:cs typeface="+mn-lt"/>
                </a:rPr>
                <a:t> Adrian Koh, S., Bauer, S., &amp; Suo, Z. (2012). Model of dissipative dielectric elastomers. </a:t>
              </a:r>
              <a:r>
                <a:rPr lang="en-US" sz="1350" i="1" spc="-1" dirty="0">
                  <a:ea typeface="+mn-lt"/>
                  <a:cs typeface="+mn-lt"/>
                </a:rPr>
                <a:t>Journal of Applied Physics</a:t>
              </a:r>
              <a:r>
                <a:rPr lang="en-US" sz="1350" spc="-1" dirty="0">
                  <a:ea typeface="+mn-lt"/>
                  <a:cs typeface="+mn-lt"/>
                </a:rPr>
                <a:t>, </a:t>
              </a:r>
              <a:r>
                <a:rPr lang="en-US" sz="1350" i="1" spc="-1" dirty="0">
                  <a:ea typeface="+mn-lt"/>
                  <a:cs typeface="+mn-lt"/>
                </a:rPr>
                <a:t>111</a:t>
              </a:r>
              <a:r>
                <a:rPr lang="en-US" sz="1350" spc="-1" dirty="0">
                  <a:ea typeface="+mn-lt"/>
                  <a:cs typeface="+mn-lt"/>
                </a:rPr>
                <a:t>(3), 034102.</a:t>
              </a:r>
            </a:p>
            <a:p>
              <a:pPr marL="342900" indent="-342900">
                <a:buAutoNum type="arabicPeriod"/>
              </a:pPr>
              <a:endParaRPr lang="en-US" sz="1350" spc="-1" dirty="0">
                <a:ea typeface="+mn-lt"/>
                <a:cs typeface="+mn-lt"/>
              </a:endParaRPr>
            </a:p>
            <a:p>
              <a:pPr marL="342900" indent="-342900">
                <a:buAutoNum type="arabicPeriod"/>
              </a:pPr>
              <a:r>
                <a:rPr lang="en-US" sz="1350" spc="-1" dirty="0">
                  <a:ea typeface="+mn-lt"/>
                  <a:cs typeface="+mn-lt"/>
                </a:rPr>
                <a:t>Medina H., &amp; Farmer C.W. (2019, Dec). Improved Model for Conical Dielectric Elastomer Actuators with Fewer Electrical Connections. </a:t>
              </a:r>
              <a:r>
                <a:rPr lang="en-US" sz="1350" i="1" spc="-1" dirty="0">
                  <a:ea typeface="+mn-lt"/>
                  <a:cs typeface="+mn-lt"/>
                </a:rPr>
                <a:t>Journal of Mechanisms and Robotics, </a:t>
              </a:r>
              <a:r>
                <a:rPr lang="en-US" sz="1350" spc="-1" dirty="0">
                  <a:ea typeface="+mn-lt"/>
                  <a:cs typeface="+mn-lt"/>
                </a:rPr>
                <a:t>9:1-5.</a:t>
              </a:r>
              <a:endParaRPr lang="en-US" sz="1350"/>
            </a:p>
            <a:p>
              <a:pPr marL="342900" indent="-342900">
                <a:buAutoNum type="arabicPeriod"/>
              </a:pPr>
              <a:endParaRPr lang="en-US" sz="1350" spc="-1" dirty="0">
                <a:ea typeface="+mn-lt"/>
                <a:cs typeface="+mn-lt"/>
              </a:endParaRPr>
            </a:p>
            <a:p>
              <a:pPr marL="342900" indent="-342900">
                <a:buAutoNum type="arabicPeriod"/>
              </a:pPr>
              <a:r>
                <a:rPr lang="en-US" sz="1350" spc="-1" dirty="0">
                  <a:ea typeface="+mn-lt"/>
                  <a:cs typeface="+mn-lt"/>
                </a:rPr>
                <a:t>Farmer, C. &amp; Medina, H. (2020). Dimensionless parameter-based numerical model for double conical dielectric elastomer actuators. </a:t>
              </a:r>
              <a:r>
                <a:rPr lang="en-US" sz="1350" i="1" spc="-1" dirty="0">
                  <a:ea typeface="+mn-lt"/>
                  <a:cs typeface="+mn-lt"/>
                </a:rPr>
                <a:t>Engineering Research Express</a:t>
              </a:r>
              <a:r>
                <a:rPr lang="en-US" sz="1350" spc="-1" dirty="0">
                  <a:ea typeface="+mn-lt"/>
                  <a:cs typeface="+mn-lt"/>
                </a:rPr>
                <a:t>, 2(3), p.35020.</a:t>
              </a:r>
            </a:p>
            <a:p>
              <a:pPr marL="342900" indent="-342900">
                <a:buAutoNum type="arabicPeriod"/>
              </a:pPr>
              <a:endParaRPr lang="en-US" sz="1350" spc="-1" dirty="0">
                <a:cs typeface="Arial"/>
              </a:endParaRPr>
            </a:p>
          </p:txBody>
        </p:sp>
        <p:sp>
          <p:nvSpPr>
            <p:cNvPr id="67" name="CustomShape 17"/>
            <p:cNvSpPr/>
            <p:nvPr/>
          </p:nvSpPr>
          <p:spPr>
            <a:xfrm>
              <a:off x="33949591" y="24203705"/>
              <a:ext cx="9338369" cy="1791513"/>
            </a:xfrm>
            <a:prstGeom prst="rect">
              <a:avLst/>
            </a:prstGeom>
            <a:solidFill>
              <a:srgbClr val="0A254E"/>
            </a:solidFill>
            <a:ln>
              <a:solidFill>
                <a:schemeClr val="tx1"/>
              </a:solidFill>
            </a:ln>
          </p:spPr>
          <p:style>
            <a:lnRef idx="0">
              <a:scrgbClr r="0" g="0" b="0"/>
            </a:lnRef>
            <a:fillRef idx="0">
              <a:scrgbClr r="0" g="0" b="0"/>
            </a:fillRef>
            <a:effectRef idx="0">
              <a:scrgbClr r="0" g="0" b="0"/>
            </a:effectRef>
            <a:fontRef idx="minor"/>
          </p:style>
          <p:txBody>
            <a:bodyPr wrap="square" lIns="131400" tIns="65880" rIns="131400" bIns="65880" anchor="t">
              <a:spAutoFit/>
            </a:bodyPr>
            <a:lstStyle/>
            <a:p>
              <a:pPr algn="ctr"/>
              <a:r>
                <a:rPr lang="en-US" sz="4800" b="0" strike="noStrike" spc="-1">
                  <a:solidFill>
                    <a:srgbClr val="FFFFFF"/>
                  </a:solidFill>
                  <a:latin typeface="Times New Roman"/>
                </a:rPr>
                <a:t>References</a:t>
              </a:r>
              <a:endParaRPr lang="en-US" sz="4800" b="0" strike="noStrike" spc="-1">
                <a:latin typeface="Arial"/>
              </a:endParaRPr>
            </a:p>
          </p:txBody>
        </p:sp>
      </p:grpSp>
      <p:grpSp>
        <p:nvGrpSpPr>
          <p:cNvPr id="68" name="Group 18"/>
          <p:cNvGrpSpPr/>
          <p:nvPr/>
        </p:nvGrpSpPr>
        <p:grpSpPr>
          <a:xfrm>
            <a:off x="34021900" y="4999028"/>
            <a:ext cx="9260669" cy="11918111"/>
            <a:chOff x="34008480" y="3934440"/>
            <a:chExt cx="9277920" cy="13938814"/>
          </a:xfrm>
        </p:grpSpPr>
        <p:sp>
          <p:nvSpPr>
            <p:cNvPr id="69" name="CustomShape 19"/>
            <p:cNvSpPr/>
            <p:nvPr/>
          </p:nvSpPr>
          <p:spPr>
            <a:xfrm>
              <a:off x="34008480" y="4801320"/>
              <a:ext cx="9277920" cy="12821760"/>
            </a:xfrm>
            <a:prstGeom prst="rect">
              <a:avLst/>
            </a:prstGeom>
            <a:solidFill>
              <a:srgbClr val="FFFFFF"/>
            </a:solidFill>
            <a:ln cap="rnd">
              <a:solidFill>
                <a:schemeClr val="tx1"/>
              </a:solidFill>
            </a:ln>
          </p:spPr>
          <p:style>
            <a:lnRef idx="0">
              <a:scrgbClr r="0" g="0" b="0"/>
            </a:lnRef>
            <a:fillRef idx="0">
              <a:scrgbClr r="0" g="0" b="0"/>
            </a:fillRef>
            <a:effectRef idx="0">
              <a:scrgbClr r="0" g="0" b="0"/>
            </a:effectRef>
            <a:fontRef idx="minor"/>
          </p:style>
          <p:txBody>
            <a:bodyPr lIns="182880" tIns="45000" rIns="182880" bIns="45000">
              <a:noAutofit/>
            </a:bodyPr>
            <a:lstStyle/>
            <a:p>
              <a:pPr algn="just">
                <a:lnSpc>
                  <a:spcPct val="100000"/>
                </a:lnSpc>
              </a:pPr>
              <a:endParaRPr lang="en-US" sz="1800" b="0" strike="noStrike" spc="-1">
                <a:latin typeface="Arial"/>
              </a:endParaRPr>
            </a:p>
            <a:p>
              <a:pPr algn="just">
                <a:lnSpc>
                  <a:spcPct val="100000"/>
                </a:lnSpc>
              </a:pPr>
              <a:endParaRPr lang="en-US" sz="1800" b="0" strike="noStrike" spc="-1">
                <a:latin typeface="Arial"/>
              </a:endParaRPr>
            </a:p>
            <a:p>
              <a:pPr algn="just">
                <a:lnSpc>
                  <a:spcPct val="100000"/>
                </a:lnSpc>
              </a:pPr>
              <a:endParaRPr lang="en-US" sz="1800" b="0" strike="noStrike" spc="-1">
                <a:latin typeface="Arial"/>
              </a:endParaRPr>
            </a:p>
            <a:p>
              <a:pPr algn="just">
                <a:lnSpc>
                  <a:spcPct val="100000"/>
                </a:lnSpc>
              </a:pPr>
              <a:endParaRPr lang="en-US" sz="1800" b="0" strike="noStrike" spc="-1">
                <a:latin typeface="Arial"/>
              </a:endParaRPr>
            </a:p>
            <a:p>
              <a:pPr algn="just">
                <a:lnSpc>
                  <a:spcPct val="100000"/>
                </a:lnSpc>
              </a:pPr>
              <a:endParaRPr lang="en-US" sz="1800" b="0" strike="noStrike" spc="-1">
                <a:latin typeface="Arial"/>
              </a:endParaRPr>
            </a:p>
            <a:p>
              <a:pPr algn="just">
                <a:lnSpc>
                  <a:spcPct val="100000"/>
                </a:lnSpc>
              </a:pPr>
              <a:endParaRPr lang="en-US" sz="1800" b="0" strike="noStrike" spc="-1">
                <a:latin typeface="Arial"/>
              </a:endParaRPr>
            </a:p>
            <a:p>
              <a:pPr algn="just">
                <a:lnSpc>
                  <a:spcPct val="100000"/>
                </a:lnSpc>
              </a:pPr>
              <a:endParaRPr lang="en-US" sz="1800" b="0" strike="noStrike" spc="-1">
                <a:latin typeface="Arial"/>
              </a:endParaRPr>
            </a:p>
            <a:p>
              <a:pPr algn="just">
                <a:lnSpc>
                  <a:spcPct val="100000"/>
                </a:lnSpc>
              </a:pPr>
              <a:endParaRPr lang="en-US" sz="1800" b="0" strike="noStrike" spc="-1">
                <a:latin typeface="Arial"/>
              </a:endParaRPr>
            </a:p>
            <a:p>
              <a:pPr algn="just">
                <a:lnSpc>
                  <a:spcPct val="100000"/>
                </a:lnSpc>
              </a:pPr>
              <a:endParaRPr lang="en-US" sz="1800" b="0" strike="noStrike" spc="-1">
                <a:latin typeface="Arial"/>
              </a:endParaRPr>
            </a:p>
          </p:txBody>
        </p:sp>
        <p:sp>
          <p:nvSpPr>
            <p:cNvPr id="70" name="CustomShape 20"/>
            <p:cNvSpPr/>
            <p:nvPr/>
          </p:nvSpPr>
          <p:spPr>
            <a:xfrm>
              <a:off x="34011360" y="3934440"/>
              <a:ext cx="9275040" cy="1016480"/>
            </a:xfrm>
            <a:prstGeom prst="rect">
              <a:avLst/>
            </a:prstGeom>
            <a:solidFill>
              <a:srgbClr val="0A254E"/>
            </a:solidFill>
            <a:ln>
              <a:solidFill>
                <a:schemeClr val="tx1"/>
              </a:solidFill>
            </a:ln>
          </p:spPr>
          <p:style>
            <a:lnRef idx="0">
              <a:scrgbClr r="0" g="0" b="0"/>
            </a:lnRef>
            <a:fillRef idx="0">
              <a:scrgbClr r="0" g="0" b="0"/>
            </a:fillRef>
            <a:effectRef idx="0">
              <a:scrgbClr r="0" g="0" b="0"/>
            </a:effectRef>
            <a:fontRef idx="minor"/>
          </p:style>
          <p:txBody>
            <a:bodyPr lIns="131400" tIns="65880" rIns="131400" bIns="65880" anchor="t">
              <a:spAutoFit/>
            </a:bodyPr>
            <a:lstStyle/>
            <a:p>
              <a:pPr algn="ctr">
                <a:lnSpc>
                  <a:spcPct val="100000"/>
                </a:lnSpc>
              </a:pPr>
              <a:r>
                <a:rPr lang="en-US" sz="4800" spc="-1">
                  <a:solidFill>
                    <a:srgbClr val="FFFFFF"/>
                  </a:solidFill>
                  <a:latin typeface="Times New Roman"/>
                </a:rPr>
                <a:t>Methods</a:t>
              </a:r>
              <a:endParaRPr lang="en-US" sz="4800" b="0" strike="noStrike" spc="-1">
                <a:solidFill>
                  <a:srgbClr val="FFFFFF"/>
                </a:solidFill>
                <a:latin typeface="Times New Roman"/>
              </a:endParaRPr>
            </a:p>
          </p:txBody>
        </p:sp>
        <p:sp>
          <p:nvSpPr>
            <p:cNvPr id="71" name="CustomShape 21"/>
            <p:cNvSpPr/>
            <p:nvPr/>
          </p:nvSpPr>
          <p:spPr>
            <a:xfrm>
              <a:off x="34142755" y="5168375"/>
              <a:ext cx="9008742" cy="12704879"/>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just">
                <a:lnSpc>
                  <a:spcPct val="100000"/>
                </a:lnSpc>
              </a:pPr>
              <a:endParaRPr lang="en-US" sz="2000" b="0" strike="noStrike" spc="-1" dirty="0">
                <a:ea typeface="+mn-lt"/>
                <a:cs typeface="+mn-lt"/>
              </a:endParaRPr>
            </a:p>
            <a:p>
              <a:pPr algn="just"/>
              <a:r>
                <a:rPr lang="en-US" sz="2000" spc="-1" dirty="0">
                  <a:latin typeface="Arial"/>
                  <a:cs typeface="Arial"/>
                </a:rPr>
                <a:t>In spring 2020, the researchers sought </a:t>
              </a:r>
              <a:r>
                <a:rPr lang="en-US" sz="2000" b="0" strike="noStrike" spc="-1" dirty="0">
                  <a:latin typeface="Arial"/>
                  <a:cs typeface="Arial"/>
                </a:rPr>
                <a:t>to </a:t>
              </a:r>
              <a:r>
                <a:rPr lang="en-US" sz="2000" spc="-1" dirty="0">
                  <a:latin typeface="Arial"/>
                  <a:cs typeface="Arial"/>
                </a:rPr>
                <a:t>establish a non-recurrent deep learning model by following </a:t>
              </a:r>
              <a:r>
                <a:rPr lang="en-US" sz="2000" b="0" strike="noStrike" spc="-1" dirty="0">
                  <a:latin typeface="Arial"/>
                  <a:cs typeface="Arial"/>
                </a:rPr>
                <a:t>the </a:t>
              </a:r>
              <a:r>
                <a:rPr lang="en-US" sz="2000" spc="-1" dirty="0">
                  <a:latin typeface="Arial"/>
                  <a:cs typeface="Arial"/>
                </a:rPr>
                <a:t>example in [1], which achieved model-free learning by first starting with a fourth-order empirical polynomial approximation of desired displacement against required voltage at each modeled time-step</a:t>
              </a:r>
              <a:r>
                <a:rPr lang="en-US" sz="2000" b="0" strike="noStrike" spc="-1" dirty="0">
                  <a:latin typeface="Arial"/>
                  <a:cs typeface="Arial"/>
                </a:rPr>
                <a:t>.</a:t>
              </a:r>
              <a:r>
                <a:rPr lang="en-US" sz="2000" spc="-1" dirty="0">
                  <a:latin typeface="Arial"/>
                  <a:cs typeface="Arial"/>
                </a:rPr>
                <a:t> Then, a deep</a:t>
              </a:r>
              <a:r>
                <a:rPr lang="en-US" sz="2000" b="0" strike="noStrike" spc="-1" dirty="0">
                  <a:latin typeface="Arial"/>
                  <a:cs typeface="Arial"/>
                </a:rPr>
                <a:t> </a:t>
              </a:r>
              <a:r>
                <a:rPr lang="en-US" sz="2000" spc="-1" dirty="0">
                  <a:latin typeface="Arial"/>
                  <a:cs typeface="Arial"/>
                </a:rPr>
                <a:t>neural network fine-tuned the approximation provided by a small action space of adjustments to the approximation. A time step </a:t>
              </a:r>
              <a:r>
                <a:rPr lang="en-US" sz="2000" b="0" strike="noStrike" spc="-1" dirty="0">
                  <a:latin typeface="Arial"/>
                  <a:cs typeface="Arial"/>
                </a:rPr>
                <a:t>of </a:t>
              </a:r>
              <a:r>
                <a:rPr lang="en-US" sz="2000" spc="-1" dirty="0">
                  <a:latin typeface="Arial"/>
                  <a:cs typeface="Arial"/>
                </a:rPr>
                <a:t>0.1 seconds proves sufficient </a:t>
              </a:r>
              <a:r>
                <a:rPr lang="en-US" sz="2000" b="0" strike="noStrike" spc="-1" dirty="0">
                  <a:latin typeface="Arial"/>
                  <a:cs typeface="Arial"/>
                </a:rPr>
                <a:t>for </a:t>
              </a:r>
              <a:r>
                <a:rPr lang="en-US" sz="2000" spc="-1" dirty="0">
                  <a:latin typeface="Arial"/>
                  <a:cs typeface="Arial"/>
                </a:rPr>
                <a:t>simulating continuous control (Figure E). Gathering data for this step entailed detailed data-collection of elastomer behavior. </a:t>
              </a:r>
              <a:r>
                <a:rPr lang="en-US" sz="2000" spc="-1" dirty="0">
                  <a:ea typeface="+mn-lt"/>
                  <a:cs typeface="+mn-lt"/>
                </a:rPr>
                <a:t>Digital commands sent to an ESP-32 microcontroller controlled the pulse-width modulation (PWM) of signal sent to the elastomer. The elastomer's actuation was measured with an </a:t>
              </a:r>
              <a:r>
                <a:rPr lang="en-US" sz="2000" spc="-1" dirty="0" err="1">
                  <a:ea typeface="+mn-lt"/>
                  <a:cs typeface="+mn-lt"/>
                </a:rPr>
                <a:t>optoNCDT</a:t>
              </a:r>
              <a:r>
                <a:rPr lang="en-US" sz="2000" spc="-1" dirty="0">
                  <a:ea typeface="+mn-lt"/>
                  <a:cs typeface="+mn-lt"/>
                </a:rPr>
                <a:t> 1320 laser distance sensor (Figure D). The ESP-32 and the laser optical sensor connected to the host computer with standard UART-to-USB connections. Code was shared among the collaborators via GitLab. </a:t>
              </a:r>
              <a:r>
                <a:rPr lang="en-US" sz="2000" spc="-1" dirty="0">
                  <a:latin typeface="Arial"/>
                  <a:cs typeface="Arial"/>
                </a:rPr>
                <a:t>COVID-19 forced lab closures, but work was continued remotely over the </a:t>
              </a:r>
              <a:r>
                <a:rPr lang="en-US" sz="2000" spc="-1" dirty="0" err="1">
                  <a:latin typeface="Arial"/>
                  <a:cs typeface="Arial"/>
                </a:rPr>
                <a:t>JupyterLab</a:t>
              </a:r>
              <a:r>
                <a:rPr lang="en-US" sz="2000" spc="-1" dirty="0">
                  <a:latin typeface="Arial"/>
                  <a:cs typeface="Arial"/>
                </a:rPr>
                <a:t> interface [6]. </a:t>
              </a:r>
              <a:endParaRPr lang="en-US" dirty="0">
                <a:latin typeface="Arial"/>
                <a:cs typeface="Arial"/>
              </a:endParaRPr>
            </a:p>
            <a:p>
              <a:pPr algn="just"/>
              <a:endParaRPr lang="en-US" sz="2000" spc="-1" dirty="0">
                <a:latin typeface="Arial"/>
                <a:cs typeface="Arial"/>
              </a:endParaRPr>
            </a:p>
            <a:p>
              <a:pPr algn="just"/>
              <a:r>
                <a:rPr lang="en-US" sz="2000" spc="-1" dirty="0">
                  <a:latin typeface="Arial"/>
                  <a:cs typeface="Arial"/>
                </a:rPr>
                <a:t>In fall 2020, the shortcoming of the previous approach was realized: Once the elapsed time exceeds the number of modeled timesteps, control accuracy </a:t>
              </a:r>
              <a:r>
                <a:rPr lang="en-US" sz="2000" spc="-1" dirty="0" err="1">
                  <a:latin typeface="Arial"/>
                  <a:cs typeface="Arial"/>
                </a:rPr>
                <a:t>diminshes</a:t>
              </a:r>
              <a:r>
                <a:rPr lang="en-US" sz="2000" spc="-1" dirty="0">
                  <a:latin typeface="Arial"/>
                  <a:cs typeface="Arial"/>
                </a:rPr>
                <a:t>. Thus, the code necessary for a truly deep recurrent approach like that implemented in </a:t>
              </a:r>
              <a:r>
                <a:rPr lang="en-US" sz="2000" spc="-1" dirty="0">
                  <a:ea typeface="+mn-lt"/>
                  <a:cs typeface="+mn-lt"/>
                </a:rPr>
                <a:t>[7] was developed. In any machine learning development cycle, tuning hyperparameters (e.g. network depth and learning rate) presents the most challenging step. The desired learning environment  must be run many times (episodes) to tune these values. Even with good hyperparameters, model-free deep reinforcement learning takes significant experience to converge [8]. Thus, existing models were taken and a simulator created (Figure C). The simulator utilized a modified version of the standard linear solid (SLS) model. The traditional SLS model uses linear springs and dampers to approximate the time-dependent stress in a material. With the significant viscoelastic effects, the SLS model was modified to include non-linear springs which used the Gent </a:t>
              </a:r>
              <a:r>
                <a:rPr lang="en-US" sz="2000" spc="-1" dirty="0" err="1">
                  <a:ea typeface="+mn-lt"/>
                  <a:cs typeface="+mn-lt"/>
                </a:rPr>
                <a:t>hyperelastic</a:t>
              </a:r>
              <a:r>
                <a:rPr lang="en-US" sz="2000" spc="-1" dirty="0">
                  <a:ea typeface="+mn-lt"/>
                  <a:cs typeface="+mn-lt"/>
                </a:rPr>
                <a:t> model to approximate the stress [10]. The modified SLS model was found to be accurate for linear displacement. The simulation helped achieve preliminary results of teaching a controller toward maintaining constant actuation (Figure F).</a:t>
              </a:r>
              <a:endParaRPr lang="en-US" sz="2000" spc="-1" dirty="0">
                <a:latin typeface="Arial"/>
                <a:cs typeface="Arial"/>
              </a:endParaRPr>
            </a:p>
          </p:txBody>
        </p:sp>
      </p:grpSp>
      <p:sp>
        <p:nvSpPr>
          <p:cNvPr id="76" name="CustomShape 26"/>
          <p:cNvSpPr/>
          <p:nvPr/>
        </p:nvSpPr>
        <p:spPr>
          <a:xfrm>
            <a:off x="11747880" y="26415360"/>
            <a:ext cx="30348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en-US" sz="1800" b="1" strike="noStrike" spc="-1">
                <a:solidFill>
                  <a:srgbClr val="FFFFFF"/>
                </a:solidFill>
                <a:latin typeface="Garamond"/>
              </a:rPr>
              <a:t>C</a:t>
            </a:r>
            <a:endParaRPr lang="en-US" sz="1800" b="0" strike="noStrike" spc="-1">
              <a:latin typeface="Arial"/>
            </a:endParaRPr>
          </a:p>
        </p:txBody>
      </p:sp>
      <p:sp>
        <p:nvSpPr>
          <p:cNvPr id="77" name="CustomShape 27"/>
          <p:cNvSpPr/>
          <p:nvPr/>
        </p:nvSpPr>
        <p:spPr>
          <a:xfrm>
            <a:off x="13991760" y="24248160"/>
            <a:ext cx="30348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en-US" sz="1800" b="1" strike="noStrike" spc="-1">
                <a:solidFill>
                  <a:srgbClr val="FFFFFF"/>
                </a:solidFill>
                <a:latin typeface="Garamond"/>
              </a:rPr>
              <a:t>B</a:t>
            </a:r>
            <a:endParaRPr lang="en-US" sz="1800" b="0" strike="noStrike" spc="-1">
              <a:latin typeface="Arial"/>
            </a:endParaRPr>
          </a:p>
        </p:txBody>
      </p:sp>
      <p:sp>
        <p:nvSpPr>
          <p:cNvPr id="78" name="CustomShape 28"/>
          <p:cNvSpPr/>
          <p:nvPr/>
        </p:nvSpPr>
        <p:spPr>
          <a:xfrm>
            <a:off x="11747880" y="24248160"/>
            <a:ext cx="30348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en-US" sz="1800" b="1" strike="noStrike" spc="-1">
                <a:solidFill>
                  <a:srgbClr val="FFFFFF"/>
                </a:solidFill>
                <a:latin typeface="Garamond"/>
              </a:rPr>
              <a:t>A</a:t>
            </a:r>
            <a:endParaRPr lang="en-US" sz="1800" b="0" strike="noStrike" spc="-1">
              <a:latin typeface="Arial"/>
            </a:endParaRPr>
          </a:p>
        </p:txBody>
      </p:sp>
      <p:grpSp>
        <p:nvGrpSpPr>
          <p:cNvPr id="7" name="Group 6">
            <a:extLst>
              <a:ext uri="{FF2B5EF4-FFF2-40B4-BE49-F238E27FC236}">
                <a16:creationId xmlns:a16="http://schemas.microsoft.com/office/drawing/2014/main" id="{8D376B98-B93E-43E4-8BD1-9C76F8C25943}"/>
              </a:ext>
            </a:extLst>
          </p:cNvPr>
          <p:cNvGrpSpPr/>
          <p:nvPr/>
        </p:nvGrpSpPr>
        <p:grpSpPr>
          <a:xfrm>
            <a:off x="11355766" y="5375368"/>
            <a:ext cx="22413217" cy="6854619"/>
            <a:chOff x="10996895" y="5375368"/>
            <a:chExt cx="22413217" cy="6854619"/>
          </a:xfrm>
        </p:grpSpPr>
        <p:pic>
          <p:nvPicPr>
            <p:cNvPr id="5" name="Picture 5" descr="Chart, scatter chart&#10;&#10;Description automatically generated">
              <a:extLst>
                <a:ext uri="{FF2B5EF4-FFF2-40B4-BE49-F238E27FC236}">
                  <a16:creationId xmlns:a16="http://schemas.microsoft.com/office/drawing/2014/main" id="{109EFBDD-F57B-49D1-9AEF-3BD123941466}"/>
                </a:ext>
              </a:extLst>
            </p:cNvPr>
            <p:cNvPicPr>
              <a:picLocks noChangeAspect="1"/>
            </p:cNvPicPr>
            <p:nvPr/>
          </p:nvPicPr>
          <p:blipFill>
            <a:blip r:embed="rId15"/>
            <a:stretch>
              <a:fillRect/>
            </a:stretch>
          </p:blipFill>
          <p:spPr>
            <a:xfrm>
              <a:off x="10996895" y="5375368"/>
              <a:ext cx="21955620" cy="4580598"/>
            </a:xfrm>
            <a:prstGeom prst="rect">
              <a:avLst/>
            </a:prstGeom>
          </p:spPr>
        </p:pic>
        <p:sp>
          <p:nvSpPr>
            <p:cNvPr id="6" name="TextBox 5">
              <a:extLst>
                <a:ext uri="{FF2B5EF4-FFF2-40B4-BE49-F238E27FC236}">
                  <a16:creationId xmlns:a16="http://schemas.microsoft.com/office/drawing/2014/main" id="{E6CFE9AE-C397-4E90-9F55-83A3DB0766B8}"/>
                </a:ext>
              </a:extLst>
            </p:cNvPr>
            <p:cNvSpPr txBox="1"/>
            <p:nvPr/>
          </p:nvSpPr>
          <p:spPr>
            <a:xfrm>
              <a:off x="11321142" y="9921663"/>
              <a:ext cx="22088970"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latin typeface="Times New Roman"/>
                  <a:cs typeface="Times New Roman"/>
                </a:rPr>
                <a:t>Figure A: </a:t>
              </a:r>
              <a:r>
                <a:rPr lang="en-US" sz="2400">
                  <a:latin typeface="Times New Roman"/>
                  <a:ea typeface="+mn-lt"/>
                  <a:cs typeface="+mn-lt"/>
                </a:rPr>
                <a:t>A comparative hierarchy of machine learning strategies. Techniques toward the left solve more difficult problems. there are three fundamental models of machine learning: unsupervised, supervised, and reinforcement. Unsupervised learning can discern clustering in datasets, while supervised learning can perform classification. Reinforcement learning (RL), however, enables live control in a Markov decision process. Rather than providing a direct classification, as in supervised learning, RL determines the right balance of exploration and exploitation. This type learns an optimal </a:t>
              </a:r>
              <a:r>
                <a:rPr lang="en-US" sz="2400" i="1">
                  <a:latin typeface="Times New Roman"/>
                  <a:ea typeface="+mn-lt"/>
                  <a:cs typeface="+mn-lt"/>
                </a:rPr>
                <a:t>policy </a:t>
              </a:r>
              <a:r>
                <a:rPr lang="en-US" sz="2400">
                  <a:latin typeface="Times New Roman"/>
                  <a:ea typeface="+mn-lt"/>
                  <a:cs typeface="+mn-lt"/>
                </a:rPr>
                <a:t>-- a deterministic mapping from time-state to action -- by optimizing the reward provided by the environment over some time.</a:t>
              </a:r>
              <a:endParaRPr lang="en-US" sz="2400">
                <a:latin typeface="Times New Roman"/>
                <a:ea typeface="+mn-lt"/>
                <a:cs typeface="Times New Roman"/>
              </a:endParaRPr>
            </a:p>
            <a:p>
              <a:pPr algn="ctr"/>
              <a:endParaRPr lang="en-US" sz="2400">
                <a:latin typeface="Times New Roman"/>
                <a:cs typeface="Arial"/>
              </a:endParaRPr>
            </a:p>
          </p:txBody>
        </p:sp>
      </p:grpSp>
      <p:grpSp>
        <p:nvGrpSpPr>
          <p:cNvPr id="11" name="Group 10">
            <a:extLst>
              <a:ext uri="{FF2B5EF4-FFF2-40B4-BE49-F238E27FC236}">
                <a16:creationId xmlns:a16="http://schemas.microsoft.com/office/drawing/2014/main" id="{AF0C83B7-F2CF-4D4C-B78B-C866CCDDC051}"/>
              </a:ext>
            </a:extLst>
          </p:cNvPr>
          <p:cNvGrpSpPr/>
          <p:nvPr/>
        </p:nvGrpSpPr>
        <p:grpSpPr>
          <a:xfrm>
            <a:off x="12051360" y="12221488"/>
            <a:ext cx="6655717" cy="5960850"/>
            <a:chOff x="23670321" y="10975177"/>
            <a:chExt cx="8936904" cy="6845412"/>
          </a:xfrm>
        </p:grpSpPr>
        <p:pic>
          <p:nvPicPr>
            <p:cNvPr id="8" name="Picture 8" descr="Diagram&#10;&#10;Description automatically generated">
              <a:extLst>
                <a:ext uri="{FF2B5EF4-FFF2-40B4-BE49-F238E27FC236}">
                  <a16:creationId xmlns:a16="http://schemas.microsoft.com/office/drawing/2014/main" id="{69A7A7CA-3F5F-404A-99E1-7E1E967067A8}"/>
                </a:ext>
              </a:extLst>
            </p:cNvPr>
            <p:cNvPicPr>
              <a:picLocks noChangeAspect="1"/>
            </p:cNvPicPr>
            <p:nvPr/>
          </p:nvPicPr>
          <p:blipFill>
            <a:blip r:embed="rId16"/>
            <a:stretch>
              <a:fillRect/>
            </a:stretch>
          </p:blipFill>
          <p:spPr>
            <a:xfrm>
              <a:off x="24206112" y="10975177"/>
              <a:ext cx="7254664" cy="5233132"/>
            </a:xfrm>
            <a:prstGeom prst="rect">
              <a:avLst/>
            </a:prstGeom>
          </p:spPr>
        </p:pic>
        <p:sp>
          <p:nvSpPr>
            <p:cNvPr id="10" name="TextBox 9">
              <a:extLst>
                <a:ext uri="{FF2B5EF4-FFF2-40B4-BE49-F238E27FC236}">
                  <a16:creationId xmlns:a16="http://schemas.microsoft.com/office/drawing/2014/main" id="{7B4C8C72-724B-4C46-BF8F-EC0C59F67601}"/>
                </a:ext>
              </a:extLst>
            </p:cNvPr>
            <p:cNvSpPr txBox="1"/>
            <p:nvPr/>
          </p:nvSpPr>
          <p:spPr>
            <a:xfrm>
              <a:off x="23670321" y="16230067"/>
              <a:ext cx="8936904" cy="15905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Times New Roman"/>
                  <a:cs typeface="Times New Roman"/>
                </a:rPr>
                <a:t>Figure B</a:t>
              </a:r>
              <a:r>
                <a:rPr lang="en-US" sz="2800" dirty="0">
                  <a:latin typeface="Times New Roman"/>
                  <a:cs typeface="Times New Roman"/>
                </a:rPr>
                <a:t>: Process diagram of reinforcement learning control, showing the interplay between actions and rewards</a:t>
              </a:r>
              <a:endParaRPr lang="en-US" sz="2800" b="1" dirty="0">
                <a:latin typeface="Times New Roman"/>
                <a:cs typeface="Times New Roman"/>
              </a:endParaRPr>
            </a:p>
          </p:txBody>
        </p:sp>
      </p:grpSp>
      <p:cxnSp>
        <p:nvCxnSpPr>
          <p:cNvPr id="18" name="Straight Arrow Connector 17">
            <a:extLst>
              <a:ext uri="{FF2B5EF4-FFF2-40B4-BE49-F238E27FC236}">
                <a16:creationId xmlns:a16="http://schemas.microsoft.com/office/drawing/2014/main" id="{8D07EC71-6F40-4306-99AC-6CDE182AFCF0}"/>
              </a:ext>
            </a:extLst>
          </p:cNvPr>
          <p:cNvCxnSpPr/>
          <p:nvPr/>
        </p:nvCxnSpPr>
        <p:spPr>
          <a:xfrm flipV="1">
            <a:off x="11394069" y="18588122"/>
            <a:ext cx="21843732" cy="601"/>
          </a:xfrm>
          <a:prstGeom prst="straightConnector1">
            <a:avLst/>
          </a:prstGeom>
          <a:ln/>
        </p:spPr>
        <p:style>
          <a:lnRef idx="3">
            <a:schemeClr val="dk1"/>
          </a:lnRef>
          <a:fillRef idx="0">
            <a:schemeClr val="dk1"/>
          </a:fillRef>
          <a:effectRef idx="2">
            <a:schemeClr val="dk1"/>
          </a:effectRef>
          <a:fontRef idx="minor">
            <a:schemeClr val="tx1"/>
          </a:fontRef>
        </p:style>
      </p:cxnSp>
      <p:grpSp>
        <p:nvGrpSpPr>
          <p:cNvPr id="22" name="Group 21">
            <a:extLst>
              <a:ext uri="{FF2B5EF4-FFF2-40B4-BE49-F238E27FC236}">
                <a16:creationId xmlns:a16="http://schemas.microsoft.com/office/drawing/2014/main" id="{A787D65F-76EE-4F87-94AD-73E7BF39BEF9}"/>
              </a:ext>
            </a:extLst>
          </p:cNvPr>
          <p:cNvGrpSpPr/>
          <p:nvPr/>
        </p:nvGrpSpPr>
        <p:grpSpPr>
          <a:xfrm>
            <a:off x="11564554" y="23889973"/>
            <a:ext cx="8797290" cy="8013212"/>
            <a:chOff x="11583604" y="17452334"/>
            <a:chExt cx="10664190" cy="9441844"/>
          </a:xfrm>
        </p:grpSpPr>
        <p:pic>
          <p:nvPicPr>
            <p:cNvPr id="15" name="Picture 15" descr="Chart, histogram&#10;&#10;Description automatically generated">
              <a:extLst>
                <a:ext uri="{FF2B5EF4-FFF2-40B4-BE49-F238E27FC236}">
                  <a16:creationId xmlns:a16="http://schemas.microsoft.com/office/drawing/2014/main" id="{6EBF55A2-52FA-426A-B29F-9DB93258D591}"/>
                </a:ext>
              </a:extLst>
            </p:cNvPr>
            <p:cNvPicPr>
              <a:picLocks noChangeAspect="1"/>
            </p:cNvPicPr>
            <p:nvPr/>
          </p:nvPicPr>
          <p:blipFill>
            <a:blip r:embed="rId17"/>
            <a:stretch>
              <a:fillRect/>
            </a:stretch>
          </p:blipFill>
          <p:spPr>
            <a:xfrm>
              <a:off x="11583604" y="17452334"/>
              <a:ext cx="10664190" cy="7419819"/>
            </a:xfrm>
            <a:prstGeom prst="rect">
              <a:avLst/>
            </a:prstGeom>
          </p:spPr>
        </p:pic>
        <p:sp>
          <p:nvSpPr>
            <p:cNvPr id="21" name="TextBox 20">
              <a:extLst>
                <a:ext uri="{FF2B5EF4-FFF2-40B4-BE49-F238E27FC236}">
                  <a16:creationId xmlns:a16="http://schemas.microsoft.com/office/drawing/2014/main" id="{5AE14355-DF73-4CA3-8190-25C79E376A78}"/>
                </a:ext>
              </a:extLst>
            </p:cNvPr>
            <p:cNvSpPr txBox="1"/>
            <p:nvPr/>
          </p:nvSpPr>
          <p:spPr>
            <a:xfrm>
              <a:off x="12270018" y="24754552"/>
              <a:ext cx="9687674" cy="21396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Times New Roman"/>
                  <a:cs typeface="Times New Roman"/>
                </a:rPr>
                <a:t>Figure E</a:t>
              </a:r>
              <a:r>
                <a:rPr lang="en-US" sz="2800" dirty="0">
                  <a:latin typeface="Times New Roman"/>
                  <a:cs typeface="Times New Roman"/>
                </a:rPr>
                <a:t>: Convergence of polynomial-based displacement prediction over time, in the manner of Li et al (2017), with fit data gathered from real-time planar elastomer.</a:t>
              </a:r>
            </a:p>
          </p:txBody>
        </p:sp>
      </p:grpSp>
      <p:grpSp>
        <p:nvGrpSpPr>
          <p:cNvPr id="23" name="Group 22">
            <a:extLst>
              <a:ext uri="{FF2B5EF4-FFF2-40B4-BE49-F238E27FC236}">
                <a16:creationId xmlns:a16="http://schemas.microsoft.com/office/drawing/2014/main" id="{8A97CC1C-33ED-4D9E-AE36-6E9BF19C9CE2}"/>
              </a:ext>
            </a:extLst>
          </p:cNvPr>
          <p:cNvGrpSpPr/>
          <p:nvPr/>
        </p:nvGrpSpPr>
        <p:grpSpPr>
          <a:xfrm>
            <a:off x="23799603" y="24081673"/>
            <a:ext cx="8776033" cy="7492114"/>
            <a:chOff x="23228368" y="17795106"/>
            <a:chExt cx="9823783" cy="8919045"/>
          </a:xfrm>
        </p:grpSpPr>
        <p:pic>
          <p:nvPicPr>
            <p:cNvPr id="14" name="Picture 14" descr="Chart, line chart&#10;&#10;Description automatically generated">
              <a:extLst>
                <a:ext uri="{FF2B5EF4-FFF2-40B4-BE49-F238E27FC236}">
                  <a16:creationId xmlns:a16="http://schemas.microsoft.com/office/drawing/2014/main" id="{4605F144-9737-4D10-A467-0F296CFBD42B}"/>
                </a:ext>
              </a:extLst>
            </p:cNvPr>
            <p:cNvPicPr>
              <a:picLocks noChangeAspect="1"/>
            </p:cNvPicPr>
            <p:nvPr/>
          </p:nvPicPr>
          <p:blipFill>
            <a:blip r:embed="rId18"/>
            <a:stretch>
              <a:fillRect/>
            </a:stretch>
          </p:blipFill>
          <p:spPr>
            <a:xfrm>
              <a:off x="23228368" y="17795106"/>
              <a:ext cx="9823783" cy="6760944"/>
            </a:xfrm>
            <a:prstGeom prst="rect">
              <a:avLst/>
            </a:prstGeom>
          </p:spPr>
        </p:pic>
        <p:sp>
          <p:nvSpPr>
            <p:cNvPr id="62" name="TextBox 61">
              <a:extLst>
                <a:ext uri="{FF2B5EF4-FFF2-40B4-BE49-F238E27FC236}">
                  <a16:creationId xmlns:a16="http://schemas.microsoft.com/office/drawing/2014/main" id="{CDFC51A0-D253-47DE-9B4F-74C9690B42B3}"/>
                </a:ext>
              </a:extLst>
            </p:cNvPr>
            <p:cNvSpPr txBox="1"/>
            <p:nvPr/>
          </p:nvSpPr>
          <p:spPr>
            <a:xfrm>
              <a:off x="23300569" y="24552420"/>
              <a:ext cx="9687674" cy="21617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Times New Roman"/>
                  <a:cs typeface="Times New Roman"/>
                </a:rPr>
                <a:t>Figure F</a:t>
              </a:r>
              <a:r>
                <a:rPr lang="en-US" sz="2800" dirty="0">
                  <a:latin typeface="Times New Roman"/>
                  <a:cs typeface="Times New Roman"/>
                </a:rPr>
                <a:t>: Initial results of epsilon-greedy deep recurrent </a:t>
              </a:r>
              <a:r>
                <a:rPr lang="en-US" sz="2800" i="1" dirty="0">
                  <a:latin typeface="Times New Roman"/>
                  <a:cs typeface="Times New Roman"/>
                </a:rPr>
                <a:t>Q</a:t>
              </a:r>
              <a:r>
                <a:rPr lang="en-US" sz="2800" dirty="0">
                  <a:latin typeface="Times New Roman"/>
                  <a:cs typeface="Times New Roman"/>
                </a:rPr>
                <a:t>-learning strategy to maintain a constant desired actuation against the impacts of hysteresis, with fit data gathered from elastomer simulator.</a:t>
              </a:r>
            </a:p>
          </p:txBody>
        </p:sp>
      </p:grpSp>
      <p:sp>
        <p:nvSpPr>
          <p:cNvPr id="139" name="Oval 138">
            <a:extLst>
              <a:ext uri="{FF2B5EF4-FFF2-40B4-BE49-F238E27FC236}">
                <a16:creationId xmlns:a16="http://schemas.microsoft.com/office/drawing/2014/main" id="{7EBE5216-E6FE-40F4-8C58-848876AE3EE3}"/>
              </a:ext>
            </a:extLst>
          </p:cNvPr>
          <p:cNvSpPr/>
          <p:nvPr/>
        </p:nvSpPr>
        <p:spPr>
          <a:xfrm>
            <a:off x="3854596" y="1704430"/>
            <a:ext cx="91440" cy="9144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B6F39BCF-BBC7-4CBE-A2B3-4AD069BEA852}"/>
              </a:ext>
            </a:extLst>
          </p:cNvPr>
          <p:cNvPicPr>
            <a:picLocks noChangeAspect="1"/>
          </p:cNvPicPr>
          <p:nvPr/>
        </p:nvPicPr>
        <p:blipFill>
          <a:blip r:embed="rId19"/>
          <a:stretch>
            <a:fillRect/>
          </a:stretch>
        </p:blipFill>
        <p:spPr>
          <a:xfrm>
            <a:off x="22165996" y="11865306"/>
            <a:ext cx="8811545" cy="5395138"/>
          </a:xfrm>
          <a:prstGeom prst="rect">
            <a:avLst/>
          </a:prstGeom>
        </p:spPr>
      </p:pic>
      <p:sp>
        <p:nvSpPr>
          <p:cNvPr id="96" name="TextBox 95">
            <a:extLst>
              <a:ext uri="{FF2B5EF4-FFF2-40B4-BE49-F238E27FC236}">
                <a16:creationId xmlns:a16="http://schemas.microsoft.com/office/drawing/2014/main" id="{88C8514A-7ED7-4C99-A799-7E10484981B6}"/>
              </a:ext>
            </a:extLst>
          </p:cNvPr>
          <p:cNvSpPr txBox="1"/>
          <p:nvPr/>
        </p:nvSpPr>
        <p:spPr>
          <a:xfrm>
            <a:off x="22456192" y="16962926"/>
            <a:ext cx="8521349"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a:latin typeface="Times New Roman"/>
                <a:cs typeface="Times New Roman"/>
              </a:rPr>
              <a:t>Figure C</a:t>
            </a:r>
            <a:r>
              <a:rPr lang="en-US" sz="2800" dirty="0">
                <a:latin typeface="Times New Roman"/>
                <a:cs typeface="Times New Roman"/>
              </a:rPr>
              <a:t>: The non-linear material simulation utilized the standard linear solid model with the spring being non-</a:t>
            </a:r>
            <a:r>
              <a:rPr lang="en-US" sz="2800">
                <a:latin typeface="Times New Roman"/>
                <a:cs typeface="Times New Roman"/>
              </a:rPr>
              <a:t>linear </a:t>
            </a:r>
            <a:r>
              <a:rPr lang="en-US" sz="2800" err="1">
                <a:latin typeface="Times New Roman"/>
                <a:cs typeface="Times New Roman"/>
              </a:rPr>
              <a:t>hyperelastic</a:t>
            </a:r>
            <a:r>
              <a:rPr lang="en-US" sz="2800" dirty="0">
                <a:latin typeface="Times New Roman"/>
                <a:cs typeface="Times New Roman"/>
              </a:rPr>
              <a:t>.</a:t>
            </a:r>
            <a:endParaRPr lang="en-US" sz="2800" b="1" dirty="0">
              <a:latin typeface="Times New Roman"/>
              <a:cs typeface="Times New Roman"/>
            </a:endParaRPr>
          </a:p>
        </p:txBody>
      </p:sp>
      <p:grpSp>
        <p:nvGrpSpPr>
          <p:cNvPr id="2" name="Group 1">
            <a:extLst>
              <a:ext uri="{FF2B5EF4-FFF2-40B4-BE49-F238E27FC236}">
                <a16:creationId xmlns:a16="http://schemas.microsoft.com/office/drawing/2014/main" id="{BAE5E98B-039E-4B7B-BC70-9B80B37BD1E2}"/>
              </a:ext>
            </a:extLst>
          </p:cNvPr>
          <p:cNvGrpSpPr/>
          <p:nvPr/>
        </p:nvGrpSpPr>
        <p:grpSpPr>
          <a:xfrm>
            <a:off x="12951701" y="19026321"/>
            <a:ext cx="19452144" cy="4456756"/>
            <a:chOff x="13142865" y="18529295"/>
            <a:chExt cx="19452144" cy="4456756"/>
          </a:xfrm>
        </p:grpSpPr>
        <p:sp>
          <p:nvSpPr>
            <p:cNvPr id="63" name="TextBox 1">
              <a:extLst>
                <a:ext uri="{FF2B5EF4-FFF2-40B4-BE49-F238E27FC236}">
                  <a16:creationId xmlns:a16="http://schemas.microsoft.com/office/drawing/2014/main" id="{9BFC5DA5-6DD5-48D1-AC16-D7E051BF874B}"/>
                </a:ext>
              </a:extLst>
            </p:cNvPr>
            <p:cNvSpPr txBox="1"/>
            <p:nvPr/>
          </p:nvSpPr>
          <p:spPr>
            <a:xfrm>
              <a:off x="13142865" y="22462831"/>
              <a:ext cx="19307180"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a:latin typeface="Times New Roman"/>
                  <a:cs typeface="Times New Roman"/>
                </a:rPr>
                <a:t>Figure D</a:t>
              </a:r>
              <a:r>
                <a:rPr lang="en-US" sz="2800" dirty="0">
                  <a:latin typeface="Times New Roman"/>
                  <a:cs typeface="Times New Roman"/>
                </a:rPr>
                <a:t>: Diagram of a laser communication stabilizer systems, the proposed application for implemented machine-learning control</a:t>
              </a:r>
            </a:p>
          </p:txBody>
        </p:sp>
        <p:grpSp>
          <p:nvGrpSpPr>
            <p:cNvPr id="172" name="Group 171">
              <a:extLst>
                <a:ext uri="{FF2B5EF4-FFF2-40B4-BE49-F238E27FC236}">
                  <a16:creationId xmlns:a16="http://schemas.microsoft.com/office/drawing/2014/main" id="{1CD971B1-CE47-4A00-B874-A606851CE0DC}"/>
                </a:ext>
              </a:extLst>
            </p:cNvPr>
            <p:cNvGrpSpPr/>
            <p:nvPr/>
          </p:nvGrpSpPr>
          <p:grpSpPr>
            <a:xfrm>
              <a:off x="13142865" y="18529295"/>
              <a:ext cx="19452144" cy="3764673"/>
              <a:chOff x="12620444" y="19201736"/>
              <a:chExt cx="19452144" cy="3764673"/>
            </a:xfrm>
          </p:grpSpPr>
          <p:sp>
            <p:nvSpPr>
              <p:cNvPr id="173" name="Rectangle 172">
                <a:extLst>
                  <a:ext uri="{FF2B5EF4-FFF2-40B4-BE49-F238E27FC236}">
                    <a16:creationId xmlns:a16="http://schemas.microsoft.com/office/drawing/2014/main" id="{139C3260-B699-41BA-9622-9C1678A62CFF}"/>
                  </a:ext>
                </a:extLst>
              </p:cNvPr>
              <p:cNvSpPr/>
              <p:nvPr/>
            </p:nvSpPr>
            <p:spPr>
              <a:xfrm>
                <a:off x="12620444" y="20797246"/>
                <a:ext cx="3349592" cy="81108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Laser Transmitter</a:t>
                </a:r>
              </a:p>
            </p:txBody>
          </p:sp>
          <p:sp>
            <p:nvSpPr>
              <p:cNvPr id="174" name="Oval 173">
                <a:extLst>
                  <a:ext uri="{FF2B5EF4-FFF2-40B4-BE49-F238E27FC236}">
                    <a16:creationId xmlns:a16="http://schemas.microsoft.com/office/drawing/2014/main" id="{92B68FFF-D48A-4881-A917-6C7C9D749713}"/>
                  </a:ext>
                </a:extLst>
              </p:cNvPr>
              <p:cNvSpPr/>
              <p:nvPr/>
            </p:nvSpPr>
            <p:spPr>
              <a:xfrm>
                <a:off x="26227765" y="19747063"/>
                <a:ext cx="731520" cy="280049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a:extLst>
                  <a:ext uri="{FF2B5EF4-FFF2-40B4-BE49-F238E27FC236}">
                    <a16:creationId xmlns:a16="http://schemas.microsoft.com/office/drawing/2014/main" id="{B8A6B39A-EBBC-4DA2-ADAF-C43A93A381F1}"/>
                  </a:ext>
                </a:extLst>
              </p:cNvPr>
              <p:cNvSpPr/>
              <p:nvPr/>
            </p:nvSpPr>
            <p:spPr>
              <a:xfrm>
                <a:off x="26151840" y="19747063"/>
                <a:ext cx="419928" cy="28004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a:extLst>
                  <a:ext uri="{FF2B5EF4-FFF2-40B4-BE49-F238E27FC236}">
                    <a16:creationId xmlns:a16="http://schemas.microsoft.com/office/drawing/2014/main" id="{3AD38FC3-2690-4861-A7B2-DF58FD88B939}"/>
                  </a:ext>
                </a:extLst>
              </p:cNvPr>
              <p:cNvSpPr>
                <a:spLocks noChangeAspect="1"/>
              </p:cNvSpPr>
              <p:nvPr/>
            </p:nvSpPr>
            <p:spPr>
              <a:xfrm>
                <a:off x="26389355" y="20365678"/>
                <a:ext cx="408340" cy="1563269"/>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a:extLst>
                  <a:ext uri="{FF2B5EF4-FFF2-40B4-BE49-F238E27FC236}">
                    <a16:creationId xmlns:a16="http://schemas.microsoft.com/office/drawing/2014/main" id="{1D085234-7DF2-430B-B8BB-9F0260A6C520}"/>
                  </a:ext>
                </a:extLst>
              </p:cNvPr>
              <p:cNvSpPr/>
              <p:nvPr/>
            </p:nvSpPr>
            <p:spPr>
              <a:xfrm>
                <a:off x="25783213" y="19747063"/>
                <a:ext cx="731520" cy="280049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8" name="Straight Connector 177">
                <a:extLst>
                  <a:ext uri="{FF2B5EF4-FFF2-40B4-BE49-F238E27FC236}">
                    <a16:creationId xmlns:a16="http://schemas.microsoft.com/office/drawing/2014/main" id="{0FDD2FD0-67EE-47D5-A68D-0FEB0239D868}"/>
                  </a:ext>
                </a:extLst>
              </p:cNvPr>
              <p:cNvCxnSpPr>
                <a:cxnSpLocks/>
                <a:stCxn id="174" idx="0"/>
                <a:endCxn id="177" idx="0"/>
              </p:cNvCxnSpPr>
              <p:nvPr/>
            </p:nvCxnSpPr>
            <p:spPr>
              <a:xfrm flipH="1">
                <a:off x="26148973" y="19747063"/>
                <a:ext cx="444552"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79" name="Straight Connector 178">
                <a:extLst>
                  <a:ext uri="{FF2B5EF4-FFF2-40B4-BE49-F238E27FC236}">
                    <a16:creationId xmlns:a16="http://schemas.microsoft.com/office/drawing/2014/main" id="{EE4A016D-FAE2-4900-8171-92AAD9735E41}"/>
                  </a:ext>
                </a:extLst>
              </p:cNvPr>
              <p:cNvCxnSpPr>
                <a:cxnSpLocks/>
                <a:stCxn id="174" idx="4"/>
                <a:endCxn id="177" idx="4"/>
              </p:cNvCxnSpPr>
              <p:nvPr/>
            </p:nvCxnSpPr>
            <p:spPr>
              <a:xfrm flipH="1">
                <a:off x="26148973" y="22547562"/>
                <a:ext cx="444552" cy="0"/>
              </a:xfrm>
              <a:prstGeom prst="line">
                <a:avLst/>
              </a:prstGeom>
              <a:ln w="28575"/>
            </p:spPr>
            <p:style>
              <a:lnRef idx="1">
                <a:schemeClr val="dk1"/>
              </a:lnRef>
              <a:fillRef idx="0">
                <a:schemeClr val="dk1"/>
              </a:fillRef>
              <a:effectRef idx="0">
                <a:schemeClr val="dk1"/>
              </a:effectRef>
              <a:fontRef idx="minor">
                <a:schemeClr val="tx1"/>
              </a:fontRef>
            </p:style>
          </p:cxnSp>
          <p:sp>
            <p:nvSpPr>
              <p:cNvPr id="180" name="Oval 179">
                <a:extLst>
                  <a:ext uri="{FF2B5EF4-FFF2-40B4-BE49-F238E27FC236}">
                    <a16:creationId xmlns:a16="http://schemas.microsoft.com/office/drawing/2014/main" id="{D10126C7-B435-4571-8837-C098903F80B0}"/>
                  </a:ext>
                </a:extLst>
              </p:cNvPr>
              <p:cNvSpPr>
                <a:spLocks noChangeAspect="1"/>
              </p:cNvSpPr>
              <p:nvPr/>
            </p:nvSpPr>
            <p:spPr>
              <a:xfrm>
                <a:off x="25944803" y="20365678"/>
                <a:ext cx="408340" cy="1563269"/>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a:extLst>
                  <a:ext uri="{FF2B5EF4-FFF2-40B4-BE49-F238E27FC236}">
                    <a16:creationId xmlns:a16="http://schemas.microsoft.com/office/drawing/2014/main" id="{6E5B4A6C-3A72-4D3D-94DB-589280CFEAD1}"/>
                  </a:ext>
                </a:extLst>
              </p:cNvPr>
              <p:cNvSpPr/>
              <p:nvPr/>
            </p:nvSpPr>
            <p:spPr>
              <a:xfrm>
                <a:off x="26116920" y="21928947"/>
                <a:ext cx="75925" cy="61984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B6EE1D8-2DDC-4C66-8A66-C0DD49C473A2}"/>
                  </a:ext>
                </a:extLst>
              </p:cNvPr>
              <p:cNvSpPr/>
              <p:nvPr/>
            </p:nvSpPr>
            <p:spPr>
              <a:xfrm flipH="1">
                <a:off x="26131670" y="21274772"/>
                <a:ext cx="45720" cy="73152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a:extLst>
                  <a:ext uri="{FF2B5EF4-FFF2-40B4-BE49-F238E27FC236}">
                    <a16:creationId xmlns:a16="http://schemas.microsoft.com/office/drawing/2014/main" id="{CF7C54E3-71AF-418E-8888-0F897C235B77}"/>
                  </a:ext>
                </a:extLst>
              </p:cNvPr>
              <p:cNvSpPr/>
              <p:nvPr/>
            </p:nvSpPr>
            <p:spPr>
              <a:xfrm>
                <a:off x="26555121" y="19771149"/>
                <a:ext cx="75925" cy="61984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CAEC9E43-40A0-480E-BC8B-0210B21A4E04}"/>
                  </a:ext>
                </a:extLst>
              </p:cNvPr>
              <p:cNvSpPr/>
              <p:nvPr/>
            </p:nvSpPr>
            <p:spPr>
              <a:xfrm flipH="1">
                <a:off x="26570223" y="20283248"/>
                <a:ext cx="45719" cy="73152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5" name="Straight Arrow Connector 184">
                <a:extLst>
                  <a:ext uri="{FF2B5EF4-FFF2-40B4-BE49-F238E27FC236}">
                    <a16:creationId xmlns:a16="http://schemas.microsoft.com/office/drawing/2014/main" id="{CC5F3C3A-AEAF-4932-B6A3-95AD05D76131}"/>
                  </a:ext>
                </a:extLst>
              </p:cNvPr>
              <p:cNvCxnSpPr>
                <a:cxnSpLocks/>
              </p:cNvCxnSpPr>
              <p:nvPr/>
            </p:nvCxnSpPr>
            <p:spPr>
              <a:xfrm flipH="1">
                <a:off x="26606688" y="21722016"/>
                <a:ext cx="814534" cy="38221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86" name="Straight Arrow Connector 185">
                <a:extLst>
                  <a:ext uri="{FF2B5EF4-FFF2-40B4-BE49-F238E27FC236}">
                    <a16:creationId xmlns:a16="http://schemas.microsoft.com/office/drawing/2014/main" id="{4A433FE2-FA88-4435-A904-AF6DE40E5337}"/>
                  </a:ext>
                </a:extLst>
              </p:cNvPr>
              <p:cNvCxnSpPr>
                <a:cxnSpLocks/>
                <a:stCxn id="188" idx="2"/>
              </p:cNvCxnSpPr>
              <p:nvPr/>
            </p:nvCxnSpPr>
            <p:spPr>
              <a:xfrm>
                <a:off x="25152145" y="19848067"/>
                <a:ext cx="994347" cy="103964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87" name="Straight Arrow Connector 186">
                <a:extLst>
                  <a:ext uri="{FF2B5EF4-FFF2-40B4-BE49-F238E27FC236}">
                    <a16:creationId xmlns:a16="http://schemas.microsoft.com/office/drawing/2014/main" id="{B8B6DB44-923F-4BD7-8ED6-913CB0259C6C}"/>
                  </a:ext>
                </a:extLst>
              </p:cNvPr>
              <p:cNvCxnSpPr>
                <a:cxnSpLocks/>
                <a:stCxn id="188" idx="2"/>
                <a:endCxn id="184" idx="1"/>
              </p:cNvCxnSpPr>
              <p:nvPr/>
            </p:nvCxnSpPr>
            <p:spPr>
              <a:xfrm>
                <a:off x="25152145" y="19848067"/>
                <a:ext cx="1463797" cy="80094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88" name="TextBox 187">
                <a:extLst>
                  <a:ext uri="{FF2B5EF4-FFF2-40B4-BE49-F238E27FC236}">
                    <a16:creationId xmlns:a16="http://schemas.microsoft.com/office/drawing/2014/main" id="{E319FFEA-978C-4DF1-9391-F5CF0B2E2951}"/>
                  </a:ext>
                </a:extLst>
              </p:cNvPr>
              <p:cNvSpPr txBox="1"/>
              <p:nvPr/>
            </p:nvSpPr>
            <p:spPr>
              <a:xfrm>
                <a:off x="24360945" y="19201736"/>
                <a:ext cx="1582400" cy="646331"/>
              </a:xfrm>
              <a:prstGeom prst="rect">
                <a:avLst/>
              </a:prstGeom>
              <a:noFill/>
            </p:spPr>
            <p:txBody>
              <a:bodyPr wrap="square" rtlCol="0">
                <a:spAutoFit/>
              </a:bodyPr>
              <a:lstStyle/>
              <a:p>
                <a:pPr algn="ctr"/>
                <a:r>
                  <a:rPr lang="en-US" dirty="0"/>
                  <a:t>Compliant Electrodes</a:t>
                </a:r>
              </a:p>
            </p:txBody>
          </p:sp>
          <p:sp>
            <p:nvSpPr>
              <p:cNvPr id="189" name="TextBox 188">
                <a:extLst>
                  <a:ext uri="{FF2B5EF4-FFF2-40B4-BE49-F238E27FC236}">
                    <a16:creationId xmlns:a16="http://schemas.microsoft.com/office/drawing/2014/main" id="{DFD8C273-8010-41B0-BCA1-F1B14E51CF96}"/>
                  </a:ext>
                </a:extLst>
              </p:cNvPr>
              <p:cNvSpPr txBox="1"/>
              <p:nvPr/>
            </p:nvSpPr>
            <p:spPr>
              <a:xfrm>
                <a:off x="26828647" y="20995661"/>
                <a:ext cx="1582400" cy="646331"/>
              </a:xfrm>
              <a:prstGeom prst="rect">
                <a:avLst/>
              </a:prstGeom>
              <a:noFill/>
            </p:spPr>
            <p:txBody>
              <a:bodyPr wrap="square" rtlCol="0">
                <a:spAutoFit/>
              </a:bodyPr>
              <a:lstStyle/>
              <a:p>
                <a:pPr algn="ctr"/>
                <a:r>
                  <a:rPr lang="en-US" dirty="0"/>
                  <a:t>Dielectric Elastomer</a:t>
                </a:r>
              </a:p>
            </p:txBody>
          </p:sp>
          <p:sp>
            <p:nvSpPr>
              <p:cNvPr id="190" name="Rectangle 189">
                <a:extLst>
                  <a:ext uri="{FF2B5EF4-FFF2-40B4-BE49-F238E27FC236}">
                    <a16:creationId xmlns:a16="http://schemas.microsoft.com/office/drawing/2014/main" id="{9DFF8D32-F166-4D8E-B4AA-B56B989BFD1A}"/>
                  </a:ext>
                </a:extLst>
              </p:cNvPr>
              <p:cNvSpPr/>
              <p:nvPr/>
            </p:nvSpPr>
            <p:spPr>
              <a:xfrm>
                <a:off x="26067960" y="21014768"/>
                <a:ext cx="159805" cy="338927"/>
              </a:xfrm>
              <a:prstGeom prst="rect">
                <a:avLst/>
              </a:prstGeom>
              <a:solidFill>
                <a:schemeClr val="accent3">
                  <a:lumMod val="7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191" name="Straight Arrow Connector 190">
                <a:extLst>
                  <a:ext uri="{FF2B5EF4-FFF2-40B4-BE49-F238E27FC236}">
                    <a16:creationId xmlns:a16="http://schemas.microsoft.com/office/drawing/2014/main" id="{02687E27-94C7-46B9-BA25-D55EDD273FA5}"/>
                  </a:ext>
                </a:extLst>
              </p:cNvPr>
              <p:cNvCxnSpPr>
                <a:cxnSpLocks/>
                <a:stCxn id="192" idx="0"/>
                <a:endCxn id="190" idx="2"/>
              </p:cNvCxnSpPr>
              <p:nvPr/>
            </p:nvCxnSpPr>
            <p:spPr>
              <a:xfrm flipV="1">
                <a:off x="24802552" y="21353695"/>
                <a:ext cx="1345311" cy="96638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2" name="TextBox 191">
                <a:extLst>
                  <a:ext uri="{FF2B5EF4-FFF2-40B4-BE49-F238E27FC236}">
                    <a16:creationId xmlns:a16="http://schemas.microsoft.com/office/drawing/2014/main" id="{DEA44562-0B79-47A7-8170-6D5BC5B8C86C}"/>
                  </a:ext>
                </a:extLst>
              </p:cNvPr>
              <p:cNvSpPr txBox="1"/>
              <p:nvPr/>
            </p:nvSpPr>
            <p:spPr>
              <a:xfrm>
                <a:off x="24011352" y="22320078"/>
                <a:ext cx="1582400" cy="646331"/>
              </a:xfrm>
              <a:prstGeom prst="rect">
                <a:avLst/>
              </a:prstGeom>
              <a:noFill/>
            </p:spPr>
            <p:txBody>
              <a:bodyPr wrap="square" rtlCol="0">
                <a:spAutoFit/>
              </a:bodyPr>
              <a:lstStyle/>
              <a:p>
                <a:pPr algn="ctr"/>
                <a:r>
                  <a:rPr lang="en-US" dirty="0"/>
                  <a:t>Laser Receiver</a:t>
                </a:r>
              </a:p>
            </p:txBody>
          </p:sp>
          <p:cxnSp>
            <p:nvCxnSpPr>
              <p:cNvPr id="193" name="Straight Connector 192">
                <a:extLst>
                  <a:ext uri="{FF2B5EF4-FFF2-40B4-BE49-F238E27FC236}">
                    <a16:creationId xmlns:a16="http://schemas.microsoft.com/office/drawing/2014/main" id="{47A4FF9C-76BD-4ED4-B236-89532A1A00C3}"/>
                  </a:ext>
                </a:extLst>
              </p:cNvPr>
              <p:cNvCxnSpPr>
                <a:cxnSpLocks/>
              </p:cNvCxnSpPr>
              <p:nvPr/>
            </p:nvCxnSpPr>
            <p:spPr>
              <a:xfrm>
                <a:off x="15970036" y="21193160"/>
                <a:ext cx="10149840" cy="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94" name="Straight Arrow Connector 193">
                <a:extLst>
                  <a:ext uri="{FF2B5EF4-FFF2-40B4-BE49-F238E27FC236}">
                    <a16:creationId xmlns:a16="http://schemas.microsoft.com/office/drawing/2014/main" id="{C4C93688-2934-44D2-8D19-DD585B18E030}"/>
                  </a:ext>
                </a:extLst>
              </p:cNvPr>
              <p:cNvCxnSpPr>
                <a:cxnSpLocks/>
                <a:stCxn id="195" idx="0"/>
              </p:cNvCxnSpPr>
              <p:nvPr/>
            </p:nvCxnSpPr>
            <p:spPr>
              <a:xfrm flipV="1">
                <a:off x="21153044" y="21274772"/>
                <a:ext cx="0" cy="71087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5" name="TextBox 194">
                <a:extLst>
                  <a:ext uri="{FF2B5EF4-FFF2-40B4-BE49-F238E27FC236}">
                    <a16:creationId xmlns:a16="http://schemas.microsoft.com/office/drawing/2014/main" id="{FA0559FA-ED0D-4A23-B918-034BF0BCA976}"/>
                  </a:ext>
                </a:extLst>
              </p:cNvPr>
              <p:cNvSpPr txBox="1"/>
              <p:nvPr/>
            </p:nvSpPr>
            <p:spPr>
              <a:xfrm>
                <a:off x="20361844" y="21985642"/>
                <a:ext cx="1582400" cy="646331"/>
              </a:xfrm>
              <a:prstGeom prst="rect">
                <a:avLst/>
              </a:prstGeom>
              <a:noFill/>
            </p:spPr>
            <p:txBody>
              <a:bodyPr wrap="square" rtlCol="0">
                <a:spAutoFit/>
              </a:bodyPr>
              <a:lstStyle/>
              <a:p>
                <a:pPr algn="ctr"/>
                <a:r>
                  <a:rPr lang="en-US" dirty="0"/>
                  <a:t>Ultraviolet Laser</a:t>
                </a:r>
              </a:p>
            </p:txBody>
          </p:sp>
          <p:sp>
            <p:nvSpPr>
              <p:cNvPr id="196" name="Rectangle 195">
                <a:extLst>
                  <a:ext uri="{FF2B5EF4-FFF2-40B4-BE49-F238E27FC236}">
                    <a16:creationId xmlns:a16="http://schemas.microsoft.com/office/drawing/2014/main" id="{85A1B0AA-2D15-4CC5-BDBB-3C0D702A3BB8}"/>
                  </a:ext>
                </a:extLst>
              </p:cNvPr>
              <p:cNvSpPr/>
              <p:nvPr/>
            </p:nvSpPr>
            <p:spPr>
              <a:xfrm>
                <a:off x="29024534" y="20900602"/>
                <a:ext cx="3048054" cy="7483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High Voltage Controller</a:t>
                </a:r>
              </a:p>
            </p:txBody>
          </p:sp>
          <p:sp>
            <p:nvSpPr>
              <p:cNvPr id="197" name="Freeform: Shape 196">
                <a:extLst>
                  <a:ext uri="{FF2B5EF4-FFF2-40B4-BE49-F238E27FC236}">
                    <a16:creationId xmlns:a16="http://schemas.microsoft.com/office/drawing/2014/main" id="{C746DC60-449A-461F-9370-CF18CF390C4A}"/>
                  </a:ext>
                </a:extLst>
              </p:cNvPr>
              <p:cNvSpPr/>
              <p:nvPr/>
            </p:nvSpPr>
            <p:spPr>
              <a:xfrm>
                <a:off x="26130315" y="21243537"/>
                <a:ext cx="2935706" cy="1718925"/>
              </a:xfrm>
              <a:custGeom>
                <a:avLst/>
                <a:gdLst>
                  <a:gd name="connsiteX0" fmla="*/ 0 w 2935706"/>
                  <a:gd name="connsiteY0" fmla="*/ 1299411 h 1718925"/>
                  <a:gd name="connsiteX1" fmla="*/ 500514 w 2935706"/>
                  <a:gd name="connsiteY1" fmla="*/ 1674796 h 1718925"/>
                  <a:gd name="connsiteX2" fmla="*/ 2079057 w 2935706"/>
                  <a:gd name="connsiteY2" fmla="*/ 394636 h 1718925"/>
                  <a:gd name="connsiteX3" fmla="*/ 2935706 w 2935706"/>
                  <a:gd name="connsiteY3" fmla="*/ 0 h 1718925"/>
                </a:gdLst>
                <a:ahLst/>
                <a:cxnLst>
                  <a:cxn ang="0">
                    <a:pos x="connsiteX0" y="connsiteY0"/>
                  </a:cxn>
                  <a:cxn ang="0">
                    <a:pos x="connsiteX1" y="connsiteY1"/>
                  </a:cxn>
                  <a:cxn ang="0">
                    <a:pos x="connsiteX2" y="connsiteY2"/>
                  </a:cxn>
                  <a:cxn ang="0">
                    <a:pos x="connsiteX3" y="connsiteY3"/>
                  </a:cxn>
                </a:cxnLst>
                <a:rect l="l" t="t" r="r" b="b"/>
                <a:pathLst>
                  <a:path w="2935706" h="1718925">
                    <a:moveTo>
                      <a:pt x="0" y="1299411"/>
                    </a:moveTo>
                    <a:cubicBezTo>
                      <a:pt x="77002" y="1562501"/>
                      <a:pt x="154005" y="1825592"/>
                      <a:pt x="500514" y="1674796"/>
                    </a:cubicBezTo>
                    <a:cubicBezTo>
                      <a:pt x="847024" y="1524000"/>
                      <a:pt x="1673192" y="673769"/>
                      <a:pt x="2079057" y="394636"/>
                    </a:cubicBezTo>
                    <a:cubicBezTo>
                      <a:pt x="2484922" y="115503"/>
                      <a:pt x="2799348" y="16042"/>
                      <a:pt x="2935706" y="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Freeform: Shape 197">
                <a:extLst>
                  <a:ext uri="{FF2B5EF4-FFF2-40B4-BE49-F238E27FC236}">
                    <a16:creationId xmlns:a16="http://schemas.microsoft.com/office/drawing/2014/main" id="{B2CC34DD-62CF-4C7C-9AA2-41F8F9167776}"/>
                  </a:ext>
                </a:extLst>
              </p:cNvPr>
              <p:cNvSpPr/>
              <p:nvPr/>
            </p:nvSpPr>
            <p:spPr>
              <a:xfrm>
                <a:off x="26594602" y="19255679"/>
                <a:ext cx="3108960" cy="1911309"/>
              </a:xfrm>
              <a:custGeom>
                <a:avLst/>
                <a:gdLst>
                  <a:gd name="connsiteX0" fmla="*/ 0 w 3108960"/>
                  <a:gd name="connsiteY0" fmla="*/ 514612 h 1911309"/>
                  <a:gd name="connsiteX1" fmla="*/ 587141 w 3108960"/>
                  <a:gd name="connsiteY1" fmla="*/ 62224 h 1911309"/>
                  <a:gd name="connsiteX2" fmla="*/ 1992430 w 3108960"/>
                  <a:gd name="connsiteY2" fmla="*/ 1727395 h 1911309"/>
                  <a:gd name="connsiteX3" fmla="*/ 3108960 w 3108960"/>
                  <a:gd name="connsiteY3" fmla="*/ 1794772 h 1911309"/>
                </a:gdLst>
                <a:ahLst/>
                <a:cxnLst>
                  <a:cxn ang="0">
                    <a:pos x="connsiteX0" y="connsiteY0"/>
                  </a:cxn>
                  <a:cxn ang="0">
                    <a:pos x="connsiteX1" y="connsiteY1"/>
                  </a:cxn>
                  <a:cxn ang="0">
                    <a:pos x="connsiteX2" y="connsiteY2"/>
                  </a:cxn>
                  <a:cxn ang="0">
                    <a:pos x="connsiteX3" y="connsiteY3"/>
                  </a:cxn>
                </a:cxnLst>
                <a:rect l="l" t="t" r="r" b="b"/>
                <a:pathLst>
                  <a:path w="3108960" h="1911309">
                    <a:moveTo>
                      <a:pt x="0" y="514612"/>
                    </a:moveTo>
                    <a:cubicBezTo>
                      <a:pt x="127534" y="187353"/>
                      <a:pt x="255069" y="-139906"/>
                      <a:pt x="587141" y="62224"/>
                    </a:cubicBezTo>
                    <a:cubicBezTo>
                      <a:pt x="919213" y="264354"/>
                      <a:pt x="1572127" y="1438637"/>
                      <a:pt x="1992430" y="1727395"/>
                    </a:cubicBezTo>
                    <a:cubicBezTo>
                      <a:pt x="2412733" y="2016153"/>
                      <a:pt x="2760846" y="1905462"/>
                      <a:pt x="3108960" y="179477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TotalTime>
  <Words>2069</Words>
  <Application>Microsoft Office PowerPoint</Application>
  <PresentationFormat>Custom</PresentationFormat>
  <Paragraphs>92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Ryan Montalvo</dc:creator>
  <dc:description/>
  <cp:lastModifiedBy>Carson Farmer</cp:lastModifiedBy>
  <cp:revision>137</cp:revision>
  <dcterms:created xsi:type="dcterms:W3CDTF">2013-10-19T16:33:22Z</dcterms:created>
  <dcterms:modified xsi:type="dcterms:W3CDTF">2021-03-15T18:06:34Z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Custom</vt:lpwstr>
  </property>
  <property fmtid="{D5CDD505-2E9C-101B-9397-08002B2CF9AE}" pid="9" name="ScaleCrop">
    <vt:bool>false</vt:bool>
  </property>
  <property fmtid="{D5CDD505-2E9C-101B-9397-08002B2CF9AE}" pid="10" name="ShareDoc">
    <vt:bool>false</vt:bool>
  </property>
  <property fmtid="{D5CDD505-2E9C-101B-9397-08002B2CF9AE}" pid="11" name="Slides">
    <vt:i4>1</vt:i4>
  </property>
</Properties>
</file>