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 d="100"/>
          <a:sy n="17" d="100"/>
        </p:scale>
        <p:origin x="1522" y="82"/>
      </p:cViewPr>
      <p:guideLst>
        <p:guide orient="horz" pos="10369"/>
        <p:guide pos="1612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Q%20Group:Q%20Group%20Coloniz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ryanmontalvo:Documents:Liberty:Research:Spring%202014:Colonizations:R%20Group:R%20Group%20Coloniz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(A) Colonization</a:t>
            </a:r>
            <a:r>
              <a:rPr lang="en-US" baseline="0"/>
              <a:t> of </a:t>
            </a:r>
            <a:r>
              <a:rPr lang="en-US"/>
              <a:t>MG1655∆qseC</a:t>
            </a:r>
            <a:r>
              <a:rPr lang="en-US" baseline="0"/>
              <a:t> 10</a:t>
            </a:r>
            <a:r>
              <a:rPr lang="en-US" baseline="30000"/>
              <a:t>5 </a:t>
            </a:r>
            <a:r>
              <a:rPr lang="en-US" baseline="0"/>
              <a:t>CFU Vs. </a:t>
            </a:r>
            <a:r>
              <a:rPr lang="en-US"/>
              <a:t>MG1655</a:t>
            </a:r>
            <a:r>
              <a:rPr lang="en-US" baseline="0"/>
              <a:t> </a:t>
            </a:r>
            <a:r>
              <a:rPr lang="en-US"/>
              <a:t>WT </a:t>
            </a:r>
            <a:r>
              <a:rPr lang="en-US" sz="1800" b="1" i="0" u="none" strike="noStrike" baseline="0">
                <a:effectLst/>
              </a:rPr>
              <a:t>10</a:t>
            </a:r>
            <a:r>
              <a:rPr lang="en-US" sz="1800" b="1" i="0" u="none" strike="noStrike" baseline="30000">
                <a:effectLst/>
              </a:rPr>
              <a:t>5 </a:t>
            </a:r>
            <a:r>
              <a:rPr lang="en-US" sz="1800" b="1" i="0" u="none" strike="noStrike" baseline="0">
                <a:effectLst/>
              </a:rPr>
              <a:t>CFU </a:t>
            </a:r>
            <a:endParaRPr lang="en-US"/>
          </a:p>
        </c:rich>
      </c:tx>
      <c:overlay val="0"/>
    </c:title>
    <c:autoTitleDeleted val="0"/>
    <c:plotArea>
      <c:layout/>
      <c:lineChart>
        <c:grouping val="standard"/>
        <c:varyColors val="0"/>
        <c:ser>
          <c:idx val="2"/>
          <c:order val="2"/>
          <c:tx>
            <c:strRef>
              <c:f>Graph!$C$47</c:f>
              <c:strCache>
                <c:ptCount val="1"/>
              </c:strCache>
            </c:strRef>
          </c:tx>
          <c:cat>
            <c:numRef>
              <c:f>Graph!$B$48:$B$51</c:f>
              <c:numCache>
                <c:formatCode>General</c:formatCode>
                <c:ptCount val="4"/>
              </c:numCache>
            </c:numRef>
          </c:cat>
          <c:val>
            <c:numRef>
              <c:f>Graph!$C$48:$C$51</c:f>
              <c:numCache>
                <c:formatCode>General</c:formatCode>
                <c:ptCount val="4"/>
              </c:numCache>
            </c:numRef>
          </c:val>
          <c:smooth val="0"/>
          <c:extLst>
            <c:ext xmlns:c16="http://schemas.microsoft.com/office/drawing/2014/chart" uri="{C3380CC4-5D6E-409C-BE32-E72D297353CC}">
              <c16:uniqueId val="{00000000-C04F-44A2-A2A2-7AE2F4E15A6C}"/>
            </c:ext>
          </c:extLst>
        </c:ser>
        <c:ser>
          <c:idx val="3"/>
          <c:order val="3"/>
          <c:tx>
            <c:strRef>
              <c:f>Graph!$D$47</c:f>
              <c:strCache>
                <c:ptCount val="1"/>
              </c:strCache>
            </c:strRef>
          </c:tx>
          <c:cat>
            <c:numRef>
              <c:f>Graph!$B$48:$B$51</c:f>
              <c:numCache>
                <c:formatCode>General</c:formatCode>
                <c:ptCount val="4"/>
              </c:numCache>
            </c:numRef>
          </c:cat>
          <c:val>
            <c:numRef>
              <c:f>Graph!$D$48:$D$51</c:f>
              <c:numCache>
                <c:formatCode>General</c:formatCode>
                <c:ptCount val="4"/>
              </c:numCache>
            </c:numRef>
          </c:val>
          <c:smooth val="0"/>
          <c:extLst>
            <c:ext xmlns:c16="http://schemas.microsoft.com/office/drawing/2014/chart" uri="{C3380CC4-5D6E-409C-BE32-E72D297353CC}">
              <c16:uniqueId val="{00000001-C04F-44A2-A2A2-7AE2F4E15A6C}"/>
            </c:ext>
          </c:extLst>
        </c:ser>
        <c:ser>
          <c:idx val="0"/>
          <c:order val="0"/>
          <c:tx>
            <c:strRef>
              <c:f>Graph!$B$7</c:f>
              <c:strCache>
                <c:ptCount val="1"/>
                <c:pt idx="0">
                  <c:v>WT Avg</c:v>
                </c:pt>
              </c:strCache>
            </c:strRef>
          </c:tx>
          <c:spPr>
            <a:ln>
              <a:solidFill>
                <a:srgbClr val="1270FC"/>
              </a:solidFill>
            </a:ln>
          </c:spPr>
          <c:marker>
            <c:spPr>
              <a:solidFill>
                <a:srgbClr val="1270FC"/>
              </a:solidFill>
              <a:ln>
                <a:solidFill>
                  <a:srgbClr val="1270FC"/>
                </a:solidFill>
              </a:ln>
            </c:spPr>
          </c:marker>
          <c:errBars>
            <c:errDir val="y"/>
            <c:errBarType val="both"/>
            <c:errValType val="cust"/>
            <c:noEndCap val="0"/>
            <c:plus>
              <c:numRef>
                <c:f>Graph!$C$11:$K$11</c:f>
                <c:numCache>
                  <c:formatCode>General</c:formatCode>
                  <c:ptCount val="9"/>
                  <c:pt idx="0">
                    <c:v>0.43970931180684503</c:v>
                  </c:pt>
                  <c:pt idx="1">
                    <c:v>0.299755580067955</c:v>
                  </c:pt>
                  <c:pt idx="2">
                    <c:v>0.84746568887087803</c:v>
                  </c:pt>
                  <c:pt idx="3">
                    <c:v>0.56356347294120501</c:v>
                  </c:pt>
                  <c:pt idx="4">
                    <c:v>0.217579562755324</c:v>
                  </c:pt>
                  <c:pt idx="5">
                    <c:v>0.39106854304372002</c:v>
                  </c:pt>
                  <c:pt idx="6">
                    <c:v>0.45059977467187801</c:v>
                  </c:pt>
                  <c:pt idx="7">
                    <c:v>0.57044159789843196</c:v>
                  </c:pt>
                  <c:pt idx="8">
                    <c:v>0.72760618732150495</c:v>
                  </c:pt>
                </c:numCache>
              </c:numRef>
            </c:plus>
            <c:minus>
              <c:numRef>
                <c:f>Graph!$C$11:$K$11</c:f>
                <c:numCache>
                  <c:formatCode>General</c:formatCode>
                  <c:ptCount val="9"/>
                  <c:pt idx="0">
                    <c:v>0.43970931180684503</c:v>
                  </c:pt>
                  <c:pt idx="1">
                    <c:v>0.299755580067955</c:v>
                  </c:pt>
                  <c:pt idx="2">
                    <c:v>0.84746568887087803</c:v>
                  </c:pt>
                  <c:pt idx="3">
                    <c:v>0.56356347294120501</c:v>
                  </c:pt>
                  <c:pt idx="4">
                    <c:v>0.217579562755324</c:v>
                  </c:pt>
                  <c:pt idx="5">
                    <c:v>0.39106854304372002</c:v>
                  </c:pt>
                  <c:pt idx="6">
                    <c:v>0.45059977467187801</c:v>
                  </c:pt>
                  <c:pt idx="7">
                    <c:v>0.57044159789843196</c:v>
                  </c:pt>
                  <c:pt idx="8">
                    <c:v>0.72760618732150495</c:v>
                  </c:pt>
                </c:numCache>
              </c:numRef>
            </c:minus>
          </c:errBars>
          <c:cat>
            <c:strRef>
              <c:f>Graph!$C$6:$K$6</c:f>
              <c:strCache>
                <c:ptCount val="9"/>
                <c:pt idx="0">
                  <c:v>5Hr</c:v>
                </c:pt>
                <c:pt idx="1">
                  <c:v>D1</c:v>
                </c:pt>
                <c:pt idx="2">
                  <c:v>D3</c:v>
                </c:pt>
                <c:pt idx="3">
                  <c:v>D5</c:v>
                </c:pt>
                <c:pt idx="4">
                  <c:v>D7</c:v>
                </c:pt>
                <c:pt idx="5">
                  <c:v>D9</c:v>
                </c:pt>
                <c:pt idx="6">
                  <c:v>D11</c:v>
                </c:pt>
                <c:pt idx="7">
                  <c:v>D13</c:v>
                </c:pt>
                <c:pt idx="8">
                  <c:v>D15</c:v>
                </c:pt>
              </c:strCache>
            </c:strRef>
          </c:cat>
          <c:val>
            <c:numRef>
              <c:f>Graph!$C$7:$I$7</c:f>
              <c:numCache>
                <c:formatCode>General</c:formatCode>
                <c:ptCount val="7"/>
                <c:pt idx="0">
                  <c:v>5.7191257850081421</c:v>
                </c:pt>
                <c:pt idx="1">
                  <c:v>6.9492460141066701</c:v>
                </c:pt>
                <c:pt idx="2">
                  <c:v>6.1278451521913846</c:v>
                </c:pt>
                <c:pt idx="3">
                  <c:v>5.385108472746384</c:v>
                </c:pt>
                <c:pt idx="4">
                  <c:v>4.7951518502058574</c:v>
                </c:pt>
                <c:pt idx="5">
                  <c:v>4.1876922875055227</c:v>
                </c:pt>
                <c:pt idx="6">
                  <c:v>4.1534095016252746</c:v>
                </c:pt>
              </c:numCache>
            </c:numRef>
          </c:val>
          <c:smooth val="0"/>
          <c:extLst>
            <c:ext xmlns:c16="http://schemas.microsoft.com/office/drawing/2014/chart" uri="{C3380CC4-5D6E-409C-BE32-E72D297353CC}">
              <c16:uniqueId val="{00000002-C04F-44A2-A2A2-7AE2F4E15A6C}"/>
            </c:ext>
          </c:extLst>
        </c:ser>
        <c:ser>
          <c:idx val="1"/>
          <c:order val="1"/>
          <c:tx>
            <c:strRef>
              <c:f>Graph!$B$13</c:f>
              <c:strCache>
                <c:ptCount val="1"/>
                <c:pt idx="0">
                  <c:v>∆qseC Avg</c:v>
                </c:pt>
              </c:strCache>
            </c:strRef>
          </c:tx>
          <c:spPr>
            <a:ln>
              <a:solidFill>
                <a:srgbClr val="65CE1E"/>
              </a:solidFill>
            </a:ln>
          </c:spPr>
          <c:marker>
            <c:spPr>
              <a:solidFill>
                <a:srgbClr val="65CE1E"/>
              </a:solidFill>
              <a:ln>
                <a:solidFill>
                  <a:srgbClr val="65CE1E"/>
                </a:solidFill>
              </a:ln>
            </c:spPr>
          </c:marker>
          <c:errBars>
            <c:errDir val="y"/>
            <c:errBarType val="both"/>
            <c:errValType val="cust"/>
            <c:noEndCap val="0"/>
            <c:plus>
              <c:numRef>
                <c:f>Graph!$C$17:$K$17</c:f>
                <c:numCache>
                  <c:formatCode>General</c:formatCode>
                  <c:ptCount val="9"/>
                  <c:pt idx="0">
                    <c:v>0.55966157060240695</c:v>
                  </c:pt>
                  <c:pt idx="1">
                    <c:v>0.100930027622689</c:v>
                  </c:pt>
                  <c:pt idx="2">
                    <c:v>0.186146511041998</c:v>
                  </c:pt>
                  <c:pt idx="3">
                    <c:v>0.442381886466653</c:v>
                  </c:pt>
                  <c:pt idx="4">
                    <c:v>0.149989068069108</c:v>
                  </c:pt>
                  <c:pt idx="5">
                    <c:v>0.22175584274472199</c:v>
                  </c:pt>
                  <c:pt idx="6">
                    <c:v>3.9535969973116501E-2</c:v>
                  </c:pt>
                  <c:pt idx="7">
                    <c:v>0.21636328567504701</c:v>
                  </c:pt>
                  <c:pt idx="8">
                    <c:v>4.7428250793145499E-2</c:v>
                  </c:pt>
                </c:numCache>
              </c:numRef>
            </c:plus>
            <c:minus>
              <c:numRef>
                <c:f>Graph!$C$17:$K$17</c:f>
                <c:numCache>
                  <c:formatCode>General</c:formatCode>
                  <c:ptCount val="9"/>
                  <c:pt idx="0">
                    <c:v>0.55966157060240695</c:v>
                  </c:pt>
                  <c:pt idx="1">
                    <c:v>0.100930027622689</c:v>
                  </c:pt>
                  <c:pt idx="2">
                    <c:v>0.186146511041998</c:v>
                  </c:pt>
                  <c:pt idx="3">
                    <c:v>0.442381886466653</c:v>
                  </c:pt>
                  <c:pt idx="4">
                    <c:v>0.149989068069108</c:v>
                  </c:pt>
                  <c:pt idx="5">
                    <c:v>0.22175584274472199</c:v>
                  </c:pt>
                  <c:pt idx="6">
                    <c:v>3.9535969973116501E-2</c:v>
                  </c:pt>
                  <c:pt idx="7">
                    <c:v>0.21636328567504701</c:v>
                  </c:pt>
                  <c:pt idx="8">
                    <c:v>4.7428250793145499E-2</c:v>
                  </c:pt>
                </c:numCache>
              </c:numRef>
            </c:minus>
          </c:errBars>
          <c:cat>
            <c:strRef>
              <c:f>Graph!$C$6:$K$6</c:f>
              <c:strCache>
                <c:ptCount val="9"/>
                <c:pt idx="0">
                  <c:v>5Hr</c:v>
                </c:pt>
                <c:pt idx="1">
                  <c:v>D1</c:v>
                </c:pt>
                <c:pt idx="2">
                  <c:v>D3</c:v>
                </c:pt>
                <c:pt idx="3">
                  <c:v>D5</c:v>
                </c:pt>
                <c:pt idx="4">
                  <c:v>D7</c:v>
                </c:pt>
                <c:pt idx="5">
                  <c:v>D9</c:v>
                </c:pt>
                <c:pt idx="6">
                  <c:v>D11</c:v>
                </c:pt>
                <c:pt idx="7">
                  <c:v>D13</c:v>
                </c:pt>
                <c:pt idx="8">
                  <c:v>D15</c:v>
                </c:pt>
              </c:strCache>
            </c:strRef>
          </c:cat>
          <c:val>
            <c:numRef>
              <c:f>Graph!$C$13:$I$13</c:f>
              <c:numCache>
                <c:formatCode>General</c:formatCode>
                <c:ptCount val="7"/>
                <c:pt idx="0">
                  <c:v>5.6798816666735856</c:v>
                </c:pt>
                <c:pt idx="1">
                  <c:v>7.1901485451141269</c:v>
                </c:pt>
                <c:pt idx="2">
                  <c:v>7.0054456436349737</c:v>
                </c:pt>
                <c:pt idx="3">
                  <c:v>6.8576103068969134</c:v>
                </c:pt>
                <c:pt idx="4">
                  <c:v>6.9551068152666069</c:v>
                </c:pt>
                <c:pt idx="5">
                  <c:v>6.546811375191723</c:v>
                </c:pt>
                <c:pt idx="6">
                  <c:v>6.404271453419276</c:v>
                </c:pt>
              </c:numCache>
            </c:numRef>
          </c:val>
          <c:smooth val="0"/>
          <c:extLst>
            <c:ext xmlns:c16="http://schemas.microsoft.com/office/drawing/2014/chart" uri="{C3380CC4-5D6E-409C-BE32-E72D297353CC}">
              <c16:uniqueId val="{00000003-C04F-44A2-A2A2-7AE2F4E15A6C}"/>
            </c:ext>
          </c:extLst>
        </c:ser>
        <c:dLbls>
          <c:showLegendKey val="0"/>
          <c:showVal val="0"/>
          <c:showCatName val="0"/>
          <c:showSerName val="0"/>
          <c:showPercent val="0"/>
          <c:showBubbleSize val="0"/>
        </c:dLbls>
        <c:marker val="1"/>
        <c:smooth val="0"/>
        <c:axId val="2125205664"/>
        <c:axId val="2112391488"/>
      </c:lineChart>
      <c:catAx>
        <c:axId val="2125205664"/>
        <c:scaling>
          <c:orientation val="minMax"/>
        </c:scaling>
        <c:delete val="0"/>
        <c:axPos val="b"/>
        <c:title>
          <c:tx>
            <c:rich>
              <a:bodyPr/>
              <a:lstStyle/>
              <a:p>
                <a:pPr>
                  <a:defRPr/>
                </a:pPr>
                <a:r>
                  <a:rPr lang="en-US"/>
                  <a:t>Days</a:t>
                </a:r>
              </a:p>
            </c:rich>
          </c:tx>
          <c:overlay val="0"/>
        </c:title>
        <c:numFmt formatCode="General" sourceLinked="1"/>
        <c:majorTickMark val="out"/>
        <c:minorTickMark val="none"/>
        <c:tickLblPos val="nextTo"/>
        <c:crossAx val="2112391488"/>
        <c:crosses val="autoZero"/>
        <c:auto val="1"/>
        <c:lblAlgn val="ctr"/>
        <c:lblOffset val="100"/>
        <c:noMultiLvlLbl val="0"/>
      </c:catAx>
      <c:valAx>
        <c:axId val="2112391488"/>
        <c:scaling>
          <c:orientation val="minMax"/>
        </c:scaling>
        <c:delete val="0"/>
        <c:axPos val="l"/>
        <c:title>
          <c:tx>
            <c:rich>
              <a:bodyPr rot="-5400000" vert="horz"/>
              <a:lstStyle/>
              <a:p>
                <a:pPr>
                  <a:defRPr/>
                </a:pPr>
                <a:r>
                  <a:rPr lang="en-US"/>
                  <a:t>Log CFU/G Feces</a:t>
                </a:r>
              </a:p>
            </c:rich>
          </c:tx>
          <c:overlay val="0"/>
        </c:title>
        <c:numFmt formatCode="General" sourceLinked="1"/>
        <c:majorTickMark val="out"/>
        <c:minorTickMark val="none"/>
        <c:tickLblPos val="nextTo"/>
        <c:crossAx val="2125205664"/>
        <c:crosses val="autoZero"/>
        <c:crossBetween val="between"/>
      </c:valAx>
    </c:plotArea>
    <c:legend>
      <c:legendPos val="r"/>
      <c:legendEntry>
        <c:idx val="0"/>
        <c:delete val="1"/>
      </c:legendEntry>
      <c:legendEntry>
        <c:idx val="1"/>
        <c:delete val="1"/>
      </c:legendEntry>
      <c:layout>
        <c:manualLayout>
          <c:xMode val="edge"/>
          <c:yMode val="edge"/>
          <c:x val="0.80384573311613805"/>
          <c:y val="0.53612258863681606"/>
          <c:w val="0.167304016632842"/>
          <c:h val="0.22093414065816"/>
        </c:manualLayout>
      </c:layout>
      <c:overlay val="1"/>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3.4674907831226558E-2"/>
          <c:y val="6.6796493544466609E-2"/>
          <c:w val="0.88258318022838123"/>
          <c:h val="0.8583501363493895"/>
        </c:manualLayout>
      </c:layout>
      <c:lineChart>
        <c:grouping val="standard"/>
        <c:varyColors val="0"/>
        <c:ser>
          <c:idx val="1"/>
          <c:order val="0"/>
          <c:tx>
            <c:strRef>
              <c:f>Graph!$B$13</c:f>
              <c:strCache>
                <c:ptCount val="1"/>
                <c:pt idx="0">
                  <c:v>∆qseC Avg</c:v>
                </c:pt>
              </c:strCache>
            </c:strRef>
          </c:tx>
          <c:spPr>
            <a:ln>
              <a:solidFill>
                <a:srgbClr val="65CE1E"/>
              </a:solidFill>
            </a:ln>
          </c:spPr>
          <c:marker>
            <c:spPr>
              <a:solidFill>
                <a:srgbClr val="008080"/>
              </a:solidFill>
              <a:ln>
                <a:solidFill>
                  <a:srgbClr val="65CE1E"/>
                </a:solidFill>
              </a:ln>
            </c:spPr>
          </c:marker>
          <c:errBars>
            <c:errDir val="y"/>
            <c:errBarType val="both"/>
            <c:errValType val="cust"/>
            <c:noEndCap val="0"/>
            <c:plus>
              <c:numRef>
                <c:f>Graph!$C$17:$K$17</c:f>
                <c:numCache>
                  <c:formatCode>General</c:formatCode>
                  <c:ptCount val="9"/>
                  <c:pt idx="0">
                    <c:v>0.107673937450466</c:v>
                  </c:pt>
                  <c:pt idx="1">
                    <c:v>0.731097126709774</c:v>
                  </c:pt>
                  <c:pt idx="2">
                    <c:v>0.29125392707369901</c:v>
                  </c:pt>
                  <c:pt idx="3">
                    <c:v>0.39493402704247399</c:v>
                  </c:pt>
                  <c:pt idx="4">
                    <c:v>0.41654568677856402</c:v>
                  </c:pt>
                  <c:pt idx="5">
                    <c:v>0.55334071129332196</c:v>
                  </c:pt>
                  <c:pt idx="6">
                    <c:v>0.345900483212779</c:v>
                  </c:pt>
                  <c:pt idx="7">
                    <c:v>0</c:v>
                  </c:pt>
                  <c:pt idx="8">
                    <c:v>0</c:v>
                  </c:pt>
                </c:numCache>
              </c:numRef>
            </c:plus>
            <c:minus>
              <c:numRef>
                <c:f>Graph!$C$17:$K$17</c:f>
                <c:numCache>
                  <c:formatCode>General</c:formatCode>
                  <c:ptCount val="9"/>
                  <c:pt idx="0">
                    <c:v>0.107673937450466</c:v>
                  </c:pt>
                  <c:pt idx="1">
                    <c:v>0.731097126709774</c:v>
                  </c:pt>
                  <c:pt idx="2">
                    <c:v>0.29125392707369901</c:v>
                  </c:pt>
                  <c:pt idx="3">
                    <c:v>0.39493402704247399</c:v>
                  </c:pt>
                  <c:pt idx="4">
                    <c:v>0.41654568677856402</c:v>
                  </c:pt>
                  <c:pt idx="5">
                    <c:v>0.55334071129332196</c:v>
                  </c:pt>
                  <c:pt idx="6">
                    <c:v>0.345900483212779</c:v>
                  </c:pt>
                  <c:pt idx="7">
                    <c:v>0</c:v>
                  </c:pt>
                  <c:pt idx="8">
                    <c:v>0</c:v>
                  </c:pt>
                </c:numCache>
              </c:numRef>
            </c:minus>
          </c:errBars>
          <c:cat>
            <c:strRef>
              <c:f>Graph!$C$6:$K$6</c:f>
              <c:strCache>
                <c:ptCount val="9"/>
                <c:pt idx="0">
                  <c:v>5Hr</c:v>
                </c:pt>
                <c:pt idx="1">
                  <c:v>D1</c:v>
                </c:pt>
                <c:pt idx="2">
                  <c:v>D3</c:v>
                </c:pt>
                <c:pt idx="3">
                  <c:v>D5</c:v>
                </c:pt>
                <c:pt idx="4">
                  <c:v>D7</c:v>
                </c:pt>
                <c:pt idx="5">
                  <c:v>D9</c:v>
                </c:pt>
                <c:pt idx="6">
                  <c:v>D11</c:v>
                </c:pt>
                <c:pt idx="7">
                  <c:v>D13</c:v>
                </c:pt>
                <c:pt idx="8">
                  <c:v>D15</c:v>
                </c:pt>
              </c:strCache>
            </c:strRef>
          </c:cat>
          <c:val>
            <c:numRef>
              <c:f>Graph!$C$13:$I$13</c:f>
              <c:numCache>
                <c:formatCode>General</c:formatCode>
                <c:ptCount val="7"/>
                <c:pt idx="0">
                  <c:v>6.0527120793756932</c:v>
                </c:pt>
                <c:pt idx="1">
                  <c:v>5.8363845101647076</c:v>
                </c:pt>
                <c:pt idx="2">
                  <c:v>7.1826308787037751</c:v>
                </c:pt>
                <c:pt idx="3">
                  <c:v>6.9715485574072318</c:v>
                </c:pt>
                <c:pt idx="4">
                  <c:v>6.5635463372386544</c:v>
                </c:pt>
                <c:pt idx="5">
                  <c:v>6.7377508343318731</c:v>
                </c:pt>
                <c:pt idx="6">
                  <c:v>7.1416272122103548</c:v>
                </c:pt>
              </c:numCache>
            </c:numRef>
          </c:val>
          <c:smooth val="0"/>
          <c:extLst>
            <c:ext xmlns:c16="http://schemas.microsoft.com/office/drawing/2014/chart" uri="{C3380CC4-5D6E-409C-BE32-E72D297353CC}">
              <c16:uniqueId val="{00000001-7B20-4738-AB45-BEF28DD57FB8}"/>
            </c:ext>
          </c:extLst>
        </c:ser>
        <c:dLbls>
          <c:showLegendKey val="0"/>
          <c:showVal val="0"/>
          <c:showCatName val="0"/>
          <c:showSerName val="0"/>
          <c:showPercent val="0"/>
          <c:showBubbleSize val="0"/>
        </c:dLbls>
        <c:marker val="1"/>
        <c:smooth val="0"/>
        <c:axId val="2112630032"/>
        <c:axId val="2125362144"/>
      </c:lineChart>
      <c:catAx>
        <c:axId val="2112630032"/>
        <c:scaling>
          <c:orientation val="minMax"/>
        </c:scaling>
        <c:delete val="0"/>
        <c:axPos val="b"/>
        <c:title>
          <c:tx>
            <c:rich>
              <a:bodyPr/>
              <a:lstStyle/>
              <a:p>
                <a:pPr>
                  <a:defRPr/>
                </a:pPr>
                <a:r>
                  <a:rPr lang="en-US"/>
                  <a:t>Days</a:t>
                </a:r>
              </a:p>
            </c:rich>
          </c:tx>
          <c:overlay val="0"/>
        </c:title>
        <c:numFmt formatCode="General" sourceLinked="0"/>
        <c:majorTickMark val="out"/>
        <c:minorTickMark val="none"/>
        <c:tickLblPos val="nextTo"/>
        <c:crossAx val="2125362144"/>
        <c:crosses val="autoZero"/>
        <c:auto val="1"/>
        <c:lblAlgn val="ctr"/>
        <c:lblOffset val="100"/>
        <c:noMultiLvlLbl val="0"/>
      </c:catAx>
      <c:valAx>
        <c:axId val="2125362144"/>
        <c:scaling>
          <c:orientation val="minMax"/>
          <c:min val="0"/>
        </c:scaling>
        <c:delete val="1"/>
        <c:axPos val="l"/>
        <c:title>
          <c:tx>
            <c:rich>
              <a:bodyPr rot="-5400000" vert="horz"/>
              <a:lstStyle/>
              <a:p>
                <a:pPr>
                  <a:defRPr/>
                </a:pPr>
                <a:r>
                  <a:rPr lang="en-US"/>
                  <a:t>Log CFU/G Feces</a:t>
                </a:r>
              </a:p>
            </c:rich>
          </c:tx>
          <c:overlay val="0"/>
        </c:title>
        <c:numFmt formatCode="General" sourceLinked="1"/>
        <c:majorTickMark val="out"/>
        <c:minorTickMark val="none"/>
        <c:tickLblPos val="nextTo"/>
        <c:crossAx val="2112630032"/>
        <c:crosses val="autoZero"/>
        <c:crossBetween val="midCat"/>
      </c:valAx>
      <c:spPr>
        <a:noFill/>
        <a:ln w="25400">
          <a:noFill/>
        </a:ln>
      </c:spPr>
    </c:plotArea>
    <c:legend>
      <c:legendPos val="r"/>
      <c:layout>
        <c:manualLayout>
          <c:xMode val="edge"/>
          <c:yMode val="edge"/>
          <c:x val="0.826613840361483"/>
          <c:y val="0.61517499739845305"/>
          <c:w val="0.161758338001913"/>
          <c:h val="0.19771922074097201"/>
        </c:manualLayout>
      </c:layout>
      <c:overlay val="1"/>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3/15/2021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3/15/2021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8585" y="140747"/>
            <a:ext cx="42534030" cy="2111410"/>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400" b="1" dirty="0">
                <a:latin typeface="Times New Roman"/>
                <a:cs typeface="Times New Roman"/>
              </a:rPr>
              <a:t>An Analysis of Loneliness and the Contributing Factors Among College Students </a:t>
            </a:r>
          </a:p>
          <a:p>
            <a:pPr algn="ctr"/>
            <a:r>
              <a:rPr lang="en-US" sz="4400" b="1" dirty="0">
                <a:latin typeface="Times New Roman"/>
                <a:cs typeface="Times New Roman"/>
              </a:rPr>
              <a:t>Blake Fraser, Abigail Taber, Jessica Eason, Hayden Goff, Rachel Goodall, and Elizabeth Moffitt</a:t>
            </a:r>
          </a:p>
        </p:txBody>
      </p:sp>
      <p:sp>
        <p:nvSpPr>
          <p:cNvPr id="26" name="Rectangle 25"/>
          <p:cNvSpPr/>
          <p:nvPr/>
        </p:nvSpPr>
        <p:spPr>
          <a:xfrm>
            <a:off x="26067966" y="22728382"/>
            <a:ext cx="21945600" cy="261610"/>
          </a:xfrm>
          <a:prstGeom prst="rect">
            <a:avLst/>
          </a:prstGeom>
        </p:spPr>
        <p:txBody>
          <a:bodyPr lIns="91440" tIns="45720" rIns="91440" bIns="45720" anchor="t">
            <a:spAutoFit/>
          </a:bodyPr>
          <a:lstStyle/>
          <a:p>
            <a:r>
              <a:rPr lang="en-US" sz="1100">
                <a:latin typeface="Lucida Grande"/>
                <a:cs typeface="Lucida Grande"/>
              </a:rPr>
              <a:t>  1        2       3       4        5       6        7       8        9      10      11     12      13     </a:t>
            </a:r>
            <a:endParaRPr lang="en-US"/>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373" y="492677"/>
            <a:ext cx="6640649" cy="1560830"/>
          </a:xfrm>
          <a:prstGeom prst="rect">
            <a:avLst/>
          </a:prstGeom>
        </p:spPr>
      </p:pic>
      <p:sp>
        <p:nvSpPr>
          <p:cNvPr id="159" name="TextBox 158"/>
          <p:cNvSpPr txBox="1"/>
          <p:nvPr/>
        </p:nvSpPr>
        <p:spPr>
          <a:xfrm>
            <a:off x="34040394" y="25903994"/>
            <a:ext cx="9321064" cy="4318491"/>
          </a:xfrm>
          <a:prstGeom prst="rect">
            <a:avLst/>
          </a:prstGeom>
          <a:solidFill>
            <a:schemeClr val="bg1"/>
          </a:solidFill>
          <a:ln>
            <a:solidFill>
              <a:schemeClr val="tx1"/>
            </a:solidFill>
          </a:ln>
        </p:spPr>
        <p:txBody>
          <a:bodyPr wrap="square" lIns="131445" tIns="65723" rIns="131445" bIns="65723" rtlCol="0" anchor="t">
            <a:spAutoFit/>
          </a:bodyPr>
          <a:lstStyle/>
          <a:p>
            <a:endParaRPr lang="en-US" sz="2000" dirty="0">
              <a:latin typeface="Times New Roman"/>
              <a:cs typeface="Times New Roman"/>
            </a:endParaRPr>
          </a:p>
          <a:p>
            <a:r>
              <a:rPr lang="en-US" sz="1400" dirty="0">
                <a:latin typeface="Times New Roman" panose="02020603050405020304" pitchFamily="18" charset="0"/>
                <a:ea typeface="+mn-lt"/>
                <a:cs typeface="Times New Roman" panose="02020603050405020304" pitchFamily="18" charset="0"/>
              </a:rPr>
              <a:t>Hayley, A. C., Downey, L. A., </a:t>
            </a:r>
            <a:r>
              <a:rPr lang="en-US" sz="1400" dirty="0" err="1">
                <a:latin typeface="Times New Roman" panose="02020603050405020304" pitchFamily="18" charset="0"/>
                <a:ea typeface="+mn-lt"/>
                <a:cs typeface="Times New Roman" panose="02020603050405020304" pitchFamily="18" charset="0"/>
              </a:rPr>
              <a:t>Stough</a:t>
            </a:r>
            <a:r>
              <a:rPr lang="en-US" sz="1400" dirty="0">
                <a:latin typeface="Times New Roman" panose="02020603050405020304" pitchFamily="18" charset="0"/>
                <a:ea typeface="+mn-lt"/>
                <a:cs typeface="Times New Roman" panose="02020603050405020304" pitchFamily="18" charset="0"/>
              </a:rPr>
              <a:t>, C., Sivertsen, B., </a:t>
            </a:r>
            <a:r>
              <a:rPr lang="en-US" sz="1400" dirty="0" err="1">
                <a:latin typeface="Times New Roman" panose="02020603050405020304" pitchFamily="18" charset="0"/>
                <a:ea typeface="+mn-lt"/>
                <a:cs typeface="Times New Roman" panose="02020603050405020304" pitchFamily="18" charset="0"/>
              </a:rPr>
              <a:t>Knapstad</a:t>
            </a:r>
            <a:r>
              <a:rPr lang="en-US" sz="1400" dirty="0">
                <a:latin typeface="Times New Roman" panose="02020603050405020304" pitchFamily="18" charset="0"/>
                <a:ea typeface="+mn-lt"/>
                <a:cs typeface="Times New Roman" panose="02020603050405020304" pitchFamily="18" charset="0"/>
              </a:rPr>
              <a:t>, M., &amp; </a:t>
            </a:r>
            <a:r>
              <a:rPr lang="en-US" sz="1400" dirty="0" err="1">
                <a:latin typeface="Times New Roman" panose="02020603050405020304" pitchFamily="18" charset="0"/>
                <a:ea typeface="+mn-lt"/>
                <a:cs typeface="Times New Roman" panose="02020603050405020304" pitchFamily="18" charset="0"/>
              </a:rPr>
              <a:t>Øverland</a:t>
            </a:r>
            <a:r>
              <a:rPr lang="en-US" sz="1400" dirty="0">
                <a:latin typeface="Times New Roman" panose="02020603050405020304" pitchFamily="18" charset="0"/>
                <a:ea typeface="+mn-lt"/>
                <a:cs typeface="Times New Roman" panose="02020603050405020304" pitchFamily="18" charset="0"/>
              </a:rPr>
              <a:t>, S.    </a:t>
            </a:r>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ea typeface="+mn-lt"/>
                <a:cs typeface="Times New Roman" panose="02020603050405020304" pitchFamily="18" charset="0"/>
              </a:rPr>
              <a:t>(2017). Social and emotional loneliness and self‐reported difficulty initiating and maintaining sleep (DIMS) in a sample of Norwegian university students. </a:t>
            </a:r>
            <a:r>
              <a:rPr lang="en-US" sz="1400" i="1" dirty="0">
                <a:latin typeface="Times New Roman" panose="02020603050405020304" pitchFamily="18" charset="0"/>
                <a:ea typeface="+mn-lt"/>
                <a:cs typeface="Times New Roman" panose="02020603050405020304" pitchFamily="18" charset="0"/>
              </a:rPr>
              <a:t>Scandinavian Journal of Psychology</a:t>
            </a:r>
            <a:r>
              <a:rPr lang="en-US" sz="1400" dirty="0">
                <a:latin typeface="Times New Roman" panose="02020603050405020304" pitchFamily="18" charset="0"/>
                <a:ea typeface="+mn-lt"/>
                <a:cs typeface="Times New Roman" panose="02020603050405020304" pitchFamily="18" charset="0"/>
              </a:rPr>
              <a:t>, </a:t>
            </a:r>
            <a:r>
              <a:rPr lang="en-US" sz="1400" i="1" dirty="0">
                <a:latin typeface="Times New Roman" panose="02020603050405020304" pitchFamily="18" charset="0"/>
                <a:ea typeface="+mn-lt"/>
                <a:cs typeface="Times New Roman" panose="02020603050405020304" pitchFamily="18" charset="0"/>
              </a:rPr>
              <a:t>58</a:t>
            </a:r>
            <a:r>
              <a:rPr lang="en-US" sz="1400" dirty="0">
                <a:latin typeface="Times New Roman" panose="02020603050405020304" pitchFamily="18" charset="0"/>
                <a:ea typeface="+mn-lt"/>
                <a:cs typeface="Times New Roman" panose="02020603050405020304" pitchFamily="18" charset="0"/>
              </a:rPr>
              <a:t>(1), 91-99. doi:10.1111/sjop.12343</a:t>
            </a: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ea typeface="+mn-lt"/>
              <a:cs typeface="Times New Roman" panose="02020603050405020304" pitchFamily="18" charset="0"/>
            </a:endParaRPr>
          </a:p>
          <a:p>
            <a:r>
              <a:rPr lang="en-US" sz="1400" dirty="0">
                <a:latin typeface="Times New Roman" panose="02020603050405020304" pitchFamily="18" charset="0"/>
                <a:ea typeface="+mn-lt"/>
                <a:cs typeface="Times New Roman" panose="02020603050405020304" pitchFamily="18" charset="0"/>
              </a:rPr>
              <a:t>Kim, N. S. &amp; Park, E. Y. (2009). </a:t>
            </a:r>
            <a:r>
              <a:rPr lang="en-US" sz="1400" dirty="0" err="1">
                <a:latin typeface="Times New Roman" panose="02020603050405020304" pitchFamily="18" charset="0"/>
                <a:ea typeface="+mn-lt"/>
                <a:cs typeface="Times New Roman" panose="02020603050405020304" pitchFamily="18" charset="0"/>
              </a:rPr>
              <a:t>ConceptBuilder</a:t>
            </a:r>
            <a:r>
              <a:rPr lang="en-US" sz="1400" dirty="0">
                <a:latin typeface="Times New Roman" panose="02020603050405020304" pitchFamily="18" charset="0"/>
                <a:ea typeface="+mn-lt"/>
                <a:cs typeface="Times New Roman" panose="02020603050405020304" pitchFamily="18" charset="0"/>
              </a:rPr>
              <a:t>: An open-source software tool for measuring, depicting, and quantifying causal models. </a:t>
            </a:r>
            <a:r>
              <a:rPr lang="en-US" sz="1400" i="1" dirty="0">
                <a:latin typeface="Times New Roman" panose="02020603050405020304" pitchFamily="18" charset="0"/>
                <a:ea typeface="+mn-lt"/>
                <a:cs typeface="Times New Roman" panose="02020603050405020304" pitchFamily="18" charset="0"/>
              </a:rPr>
              <a:t>The Psychonomic Society 41</a:t>
            </a:r>
            <a:r>
              <a:rPr lang="en-US" sz="1400" dirty="0">
                <a:latin typeface="Times New Roman" panose="02020603050405020304" pitchFamily="18" charset="0"/>
                <a:ea typeface="+mn-lt"/>
                <a:cs typeface="Times New Roman" panose="02020603050405020304" pitchFamily="18" charset="0"/>
              </a:rPr>
              <a:t>(1), 128-136. doi:10.3758/BRM.41.1.128</a:t>
            </a:r>
            <a:endParaRPr lang="en-US" sz="1400" dirty="0">
              <a:latin typeface="Times New Roman" panose="02020603050405020304" pitchFamily="18" charset="0"/>
              <a:cs typeface="Times New Roman" panose="02020603050405020304" pitchFamily="18" charset="0"/>
            </a:endParaRPr>
          </a:p>
          <a:p>
            <a:endParaRPr lang="en-US" sz="1400" i="1" dirty="0">
              <a:cs typeface="Calibri"/>
            </a:endParaRPr>
          </a:p>
          <a:p>
            <a:r>
              <a:rPr lang="en-US" sz="1400" dirty="0">
                <a:latin typeface="Times New Roman" panose="02020603050405020304" pitchFamily="18" charset="0"/>
                <a:cs typeface="Times New Roman" panose="02020603050405020304" pitchFamily="18" charset="0"/>
              </a:rPr>
              <a:t>Lee, C.S., and Sara E.G. (2016). Loneliness, stress, and social support in young adulthood: Does the source of support matter? </a:t>
            </a:r>
            <a:r>
              <a:rPr lang="en-US" sz="1400" i="1" dirty="0">
                <a:latin typeface="Times New Roman" panose="02020603050405020304" pitchFamily="18" charset="0"/>
                <a:cs typeface="Times New Roman" panose="02020603050405020304" pitchFamily="18" charset="0"/>
              </a:rPr>
              <a:t>Journal of Youth and Adolescence 45</a:t>
            </a:r>
            <a:r>
              <a:rPr lang="en-US" sz="1400" dirty="0">
                <a:latin typeface="Times New Roman" panose="02020603050405020304" pitchFamily="18" charset="0"/>
                <a:cs typeface="Times New Roman" panose="02020603050405020304" pitchFamily="18" charset="0"/>
              </a:rPr>
              <a:t>(3), 568–80. doi:10.1007/s10964-015-0395-9</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Moeller, Robert W., and Martin </a:t>
            </a:r>
            <a:r>
              <a:rPr lang="en-US" sz="1400" dirty="0" err="1">
                <a:latin typeface="Times New Roman" panose="02020603050405020304" pitchFamily="18" charset="0"/>
                <a:cs typeface="Times New Roman" panose="02020603050405020304" pitchFamily="18" charset="0"/>
              </a:rPr>
              <a:t>Seehuus</a:t>
            </a:r>
            <a:r>
              <a:rPr lang="en-US" sz="1400" dirty="0">
                <a:latin typeface="Times New Roman" panose="02020603050405020304" pitchFamily="18" charset="0"/>
                <a:cs typeface="Times New Roman" panose="02020603050405020304" pitchFamily="18" charset="0"/>
              </a:rPr>
              <a:t>. (2019). Loneliness as a mediator for college students’ social skills and experiences of depression and anxiety. </a:t>
            </a:r>
            <a:r>
              <a:rPr lang="en-US" sz="1400" i="1" dirty="0">
                <a:latin typeface="Times New Roman" panose="02020603050405020304" pitchFamily="18" charset="0"/>
                <a:cs typeface="Times New Roman" panose="02020603050405020304" pitchFamily="18" charset="0"/>
              </a:rPr>
              <a:t>Journal of Adolescence 73, </a:t>
            </a:r>
            <a:r>
              <a:rPr lang="en-US" sz="1400" dirty="0">
                <a:latin typeface="Times New Roman" panose="02020603050405020304" pitchFamily="18" charset="0"/>
                <a:cs typeface="Times New Roman" panose="02020603050405020304" pitchFamily="18" charset="0"/>
              </a:rPr>
              <a:t>1–13. doi:10.1016/j.adolescence.2019.03.006</a:t>
            </a:r>
          </a:p>
          <a:p>
            <a:endParaRPr lang="en-US" sz="1400" dirty="0">
              <a:latin typeface="Times New Roman"/>
              <a:cs typeface="Times New Roman"/>
            </a:endParaRPr>
          </a:p>
          <a:p>
            <a:r>
              <a:rPr lang="en-US" sz="1400" dirty="0">
                <a:latin typeface="Times New Roman"/>
                <a:cs typeface="Times New Roman"/>
              </a:rPr>
              <a:t>Stickley, A., &amp; Ai, K.(2016). Loneliness, common mental disorders and suicidal behavior: Findings from a general population survey. </a:t>
            </a:r>
            <a:r>
              <a:rPr lang="en-US" sz="1400" i="1" dirty="0">
                <a:latin typeface="Times New Roman"/>
                <a:cs typeface="Times New Roman"/>
              </a:rPr>
              <a:t>Journal of Affective Disorders 197, </a:t>
            </a:r>
            <a:r>
              <a:rPr lang="en-US" sz="1400" dirty="0">
                <a:latin typeface="Times New Roman"/>
                <a:cs typeface="Times New Roman"/>
              </a:rPr>
              <a:t>81–87. doi:10.1016/j.jad.2016.02.054 </a:t>
            </a:r>
          </a:p>
          <a:p>
            <a:endParaRPr lang="en-US" sz="1400" dirty="0">
              <a:latin typeface="Times New Roman"/>
              <a:cs typeface="Times New Roman"/>
            </a:endParaRPr>
          </a:p>
          <a:p>
            <a:endParaRPr lang="en-US" sz="1400" dirty="0">
              <a:latin typeface="Times New Roman"/>
              <a:cs typeface="Times New Roman"/>
            </a:endParaRPr>
          </a:p>
          <a:p>
            <a:pPr algn="ctr"/>
            <a:r>
              <a:rPr lang="en-US" sz="1400" dirty="0">
                <a:latin typeface="Times New Roman"/>
                <a:cs typeface="Times New Roman"/>
              </a:rPr>
              <a:t>We would like to acknowledge the contribution of Dr. Brian M. Kelley, the faculty advisor of this project. </a:t>
            </a:r>
          </a:p>
        </p:txBody>
      </p:sp>
      <p:grpSp>
        <p:nvGrpSpPr>
          <p:cNvPr id="161" name="Group 160"/>
          <p:cNvGrpSpPr/>
          <p:nvPr/>
        </p:nvGrpSpPr>
        <p:grpSpPr>
          <a:xfrm>
            <a:off x="10721955" y="3939063"/>
            <a:ext cx="22440303" cy="28100714"/>
            <a:chOff x="13010968" y="6196827"/>
            <a:chExt cx="26180354" cy="25277327"/>
          </a:xfrm>
        </p:grpSpPr>
        <p:graphicFrame>
          <p:nvGraphicFramePr>
            <p:cNvPr id="163" name="Chart 162"/>
            <p:cNvGraphicFramePr>
              <a:graphicFrameLocks/>
            </p:cNvGraphicFramePr>
            <p:nvPr>
              <p:extLst>
                <p:ext uri="{D42A27DB-BD31-4B8C-83A1-F6EECF244321}">
                  <p14:modId xmlns:p14="http://schemas.microsoft.com/office/powerpoint/2010/main" val="898341306"/>
                </p:ext>
              </p:extLst>
            </p:nvPr>
          </p:nvGraphicFramePr>
          <p:xfrm>
            <a:off x="14424527" y="11426239"/>
            <a:ext cx="5722654" cy="46177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4" name="Chart 163"/>
            <p:cNvGraphicFramePr>
              <a:graphicFrameLocks/>
            </p:cNvGraphicFramePr>
            <p:nvPr>
              <p:extLst>
                <p:ext uri="{D42A27DB-BD31-4B8C-83A1-F6EECF244321}">
                  <p14:modId xmlns:p14="http://schemas.microsoft.com/office/powerpoint/2010/main" val="403424833"/>
                </p:ext>
              </p:extLst>
            </p:nvPr>
          </p:nvGraphicFramePr>
          <p:xfrm>
            <a:off x="19766716" y="10469564"/>
            <a:ext cx="5722654" cy="4617720"/>
          </p:xfrm>
          <a:graphic>
            <a:graphicData uri="http://schemas.openxmlformats.org/drawingml/2006/chart">
              <c:chart xmlns:c="http://schemas.openxmlformats.org/drawingml/2006/chart" xmlns:r="http://schemas.openxmlformats.org/officeDocument/2006/relationships" r:id="rId5"/>
            </a:graphicData>
          </a:graphic>
        </p:graphicFrame>
        <p:sp>
          <p:nvSpPr>
            <p:cNvPr id="162" name="TextBox 161"/>
            <p:cNvSpPr txBox="1"/>
            <p:nvPr/>
          </p:nvSpPr>
          <p:spPr>
            <a:xfrm>
              <a:off x="13010968" y="6196827"/>
              <a:ext cx="26180354" cy="25277327"/>
            </a:xfrm>
            <a:prstGeom prst="rect">
              <a:avLst/>
            </a:prstGeom>
            <a:solidFill>
              <a:srgbClr val="FFFFFF"/>
            </a:solidFill>
            <a:ln cap="rnd">
              <a:solidFill>
                <a:schemeClr val="tx1"/>
              </a:solidFill>
            </a:ln>
          </p:spPr>
          <p:txBody>
            <a:bodyPr wrap="square" lIns="182880" rIns="182880" rtlCol="0">
              <a:noAutofit/>
            </a:bodyPr>
            <a:lstStyle/>
            <a:p>
              <a:pPr algn="just"/>
              <a:endParaRPr lang="en-US" sz="1800">
                <a:latin typeface="Times New Roman"/>
                <a:cs typeface="Times New Roman"/>
              </a:endParaRPr>
            </a:p>
          </p:txBody>
        </p:sp>
      </p:grpSp>
      <p:sp>
        <p:nvSpPr>
          <p:cNvPr id="165" name="TextBox 164"/>
          <p:cNvSpPr txBox="1"/>
          <p:nvPr/>
        </p:nvSpPr>
        <p:spPr>
          <a:xfrm>
            <a:off x="774729" y="4801136"/>
            <a:ext cx="9312771" cy="7150035"/>
          </a:xfrm>
          <a:prstGeom prst="rect">
            <a:avLst/>
          </a:prstGeom>
          <a:solidFill>
            <a:schemeClr val="bg1"/>
          </a:solidFill>
          <a:ln>
            <a:solidFill>
              <a:srgbClr val="000000"/>
            </a:solidFill>
          </a:ln>
        </p:spPr>
        <p:txBody>
          <a:bodyPr wrap="square" lIns="131445" tIns="65723" rIns="131445" bIns="65723" rtlCol="0" anchor="t">
            <a:spAutoFit/>
          </a:bodyPr>
          <a:lstStyle/>
          <a:p>
            <a:endParaRPr lang="en-US" sz="1800" b="1">
              <a:latin typeface="Times New Roman"/>
              <a:cs typeface="Times New Roman"/>
            </a:endParaRPr>
          </a:p>
          <a:p>
            <a:r>
              <a:rPr lang="en-US" sz="2000" b="1">
                <a:latin typeface="Times New Roman"/>
                <a:ea typeface="+mn-lt"/>
                <a:cs typeface="+mn-lt"/>
              </a:rPr>
              <a:t>Background: </a:t>
            </a:r>
            <a:r>
              <a:rPr lang="en-US" sz="2000">
                <a:latin typeface="Times New Roman"/>
                <a:ea typeface="+mn-lt"/>
                <a:cs typeface="+mn-lt"/>
              </a:rPr>
              <a:t>Loneliness, while subjective, is widespread and associated with poor mental health outcomes, including anxiety, depression, and suicidal ideation. Feelings of loneliness occur when one’s perception of social relationships does not meet their desired level of social connectedness. Through extensive review of the literature, contributing factors to loneliness were condensed into 18 overall categories, such as life transitions, social anxiety, conflicting priorities, and social exclusion. Most populations experience these factors to some extent; however, due to the intensity of exposure brought on by a transition into college, university students are widely susceptible to experiencing these factors. Considering the potential negative outcomes regarding loneliness, it is pertinent to understand the students’ perspectives. The purpose of the present study is to better define and understand the concept of loneliness both in terms of degree and causal factors. </a:t>
            </a:r>
            <a:r>
              <a:rPr lang="en-US" sz="2000" b="1">
                <a:latin typeface="Times New Roman"/>
                <a:ea typeface="+mn-lt"/>
                <a:cs typeface="+mn-lt"/>
              </a:rPr>
              <a:t>Methods: </a:t>
            </a:r>
            <a:r>
              <a:rPr lang="en-US" sz="2000">
                <a:latin typeface="Times New Roman"/>
                <a:ea typeface="+mn-lt"/>
                <a:cs typeface="+mn-lt"/>
              </a:rPr>
              <a:t>The participants must take two loneliness instruments, the R-UCLA Loneliness Instrument as well as the Student Social Capital Instrument (SSCI) and then create a concept map of the causal variables of loneliness. </a:t>
            </a:r>
            <a:r>
              <a:rPr lang="en-US" sz="2000" b="1">
                <a:latin typeface="Times New Roman"/>
                <a:ea typeface="+mn-lt"/>
                <a:cs typeface="+mn-lt"/>
              </a:rPr>
              <a:t>Results: </a:t>
            </a:r>
            <a:r>
              <a:rPr lang="en-US" sz="2000">
                <a:latin typeface="Times New Roman"/>
                <a:ea typeface="+mn-lt"/>
                <a:cs typeface="+mn-lt"/>
              </a:rPr>
              <a:t>The study is ongoing and in the data collection and analyses stages; therefore, results are pending. </a:t>
            </a:r>
            <a:r>
              <a:rPr lang="en-US" sz="2000" b="1">
                <a:latin typeface="Times New Roman"/>
                <a:ea typeface="+mn-lt"/>
                <a:cs typeface="+mn-lt"/>
              </a:rPr>
              <a:t>Conclusion: </a:t>
            </a:r>
            <a:r>
              <a:rPr lang="en-US" sz="2000">
                <a:latin typeface="Times New Roman"/>
                <a:ea typeface="+mn-lt"/>
                <a:cs typeface="+mn-lt"/>
              </a:rPr>
              <a:t>Potential implications include developing a more consistent operational definition for the concept of loneliness, validating the SSCI, and identifying individuals who pose a higher risk for experiencing increased levels of loneliness. Based on the findings of the present study, it is recommended that further research attempts to establish the reliability and validity of the SSCI as well as work to develop loneliness interventions. </a:t>
            </a:r>
          </a:p>
          <a:p>
            <a:pPr algn="just"/>
            <a:endParaRPr lang="en-US" sz="1800">
              <a:latin typeface="Times New Roman"/>
              <a:cs typeface="Times New Roman"/>
            </a:endParaRPr>
          </a:p>
        </p:txBody>
      </p:sp>
      <p:sp>
        <p:nvSpPr>
          <p:cNvPr id="166" name="TextBox 165"/>
          <p:cNvSpPr txBox="1"/>
          <p:nvPr/>
        </p:nvSpPr>
        <p:spPr>
          <a:xfrm>
            <a:off x="797833" y="3934552"/>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Times New Roman"/>
                <a:cs typeface="Times New Roman"/>
              </a:rPr>
              <a:t>Abstract and/or Background</a:t>
            </a:r>
            <a:endParaRPr lang="en-US" sz="6000">
              <a:solidFill>
                <a:schemeClr val="bg1"/>
              </a:solidFill>
              <a:latin typeface="Times New Roman"/>
              <a:cs typeface="Times New Roman"/>
            </a:endParaRPr>
          </a:p>
        </p:txBody>
      </p:sp>
      <p:sp>
        <p:nvSpPr>
          <p:cNvPr id="167" name="TextBox 166"/>
          <p:cNvSpPr txBox="1"/>
          <p:nvPr/>
        </p:nvSpPr>
        <p:spPr>
          <a:xfrm>
            <a:off x="797829" y="14734586"/>
            <a:ext cx="9312772" cy="5364931"/>
          </a:xfrm>
          <a:prstGeom prst="rect">
            <a:avLst/>
          </a:prstGeom>
          <a:solidFill>
            <a:schemeClr val="bg1"/>
          </a:solidFill>
          <a:ln>
            <a:solidFill>
              <a:schemeClr val="tx1"/>
            </a:solidFill>
          </a:ln>
        </p:spPr>
        <p:txBody>
          <a:bodyPr wrap="square" lIns="131445" tIns="65723" rIns="131445" bIns="65723" rtlCol="0" anchor="t">
            <a:spAutoFit/>
          </a:bodyPr>
          <a:lstStyle/>
          <a:p>
            <a:endParaRPr lang="en-US" sz="2000">
              <a:latin typeface="Times New Roman"/>
              <a:cs typeface="Times New Roman"/>
            </a:endParaRPr>
          </a:p>
          <a:p>
            <a:r>
              <a:rPr lang="en-US" sz="2000">
                <a:latin typeface="Times New Roman"/>
                <a:cs typeface="Times New Roman"/>
              </a:rPr>
              <a:t>Loneliness is a well-known feeling that individuals are likely to experience at some point in their life; however, loneliness that is severe and persistent poses risks to an individual's mental health. For this reason, this research aims to gain a greater understanding of the concept of loneliness by identifying factors that contribute to loneliness the most. The study's purpose is to measure the subjective and explicit levels of loneliness within the participants. There are three main research questions being investigated: </a:t>
            </a:r>
            <a:endParaRPr lang="en-US" sz="2000">
              <a:latin typeface="Times New Roman"/>
              <a:cs typeface="Calibri"/>
            </a:endParaRPr>
          </a:p>
          <a:p>
            <a:endParaRPr lang="en-US" sz="2000">
              <a:latin typeface="Times New Roman"/>
              <a:cs typeface="Times New Roman"/>
            </a:endParaRPr>
          </a:p>
          <a:p>
            <a:r>
              <a:rPr lang="en-US" sz="2000">
                <a:latin typeface="Times New Roman"/>
                <a:cs typeface="Times New Roman"/>
              </a:rPr>
              <a:t>1) What is the prevalence of loneliness amongst Liberty University students?</a:t>
            </a:r>
            <a:endParaRPr lang="en-US" sz="2000">
              <a:latin typeface="Times New Roman"/>
              <a:cs typeface="Calibri"/>
            </a:endParaRPr>
          </a:p>
          <a:p>
            <a:r>
              <a:rPr lang="en-US" sz="2000">
                <a:latin typeface="Times New Roman"/>
                <a:cs typeface="Times New Roman"/>
              </a:rPr>
              <a:t>2) How do Liberty University students implicitly define loneliness and rank its causal variables? </a:t>
            </a:r>
            <a:endParaRPr lang="en-US" sz="2000">
              <a:latin typeface="Times New Roman"/>
              <a:cs typeface="Calibri"/>
            </a:endParaRPr>
          </a:p>
          <a:p>
            <a:r>
              <a:rPr lang="en-US" sz="2000">
                <a:latin typeface="Times New Roman"/>
                <a:cs typeface="Times New Roman"/>
              </a:rPr>
              <a:t>3) Do lonely and non-lonely people differ in their conception, definition, and beliefs about loneliness? </a:t>
            </a:r>
            <a:endParaRPr lang="en-US" sz="2000">
              <a:latin typeface="Times New Roman"/>
              <a:cs typeface="Calibri"/>
            </a:endParaRPr>
          </a:p>
          <a:p>
            <a:endParaRPr lang="en-US" sz="2000">
              <a:solidFill>
                <a:schemeClr val="bg1"/>
              </a:solidFill>
              <a:latin typeface="Times New Roman"/>
              <a:cs typeface="Times New Roman"/>
            </a:endParaRPr>
          </a:p>
          <a:p>
            <a:endParaRPr lang="en-US" sz="2000">
              <a:solidFill>
                <a:schemeClr val="bg1"/>
              </a:solidFill>
              <a:latin typeface="Times New Roman"/>
              <a:cs typeface="Times New Roman"/>
            </a:endParaRPr>
          </a:p>
          <a:p>
            <a:endParaRPr lang="en-US" sz="2000">
              <a:solidFill>
                <a:schemeClr val="bg1"/>
              </a:solidFill>
              <a:latin typeface="Times New Roman"/>
              <a:cs typeface="Times New Roman"/>
            </a:endParaRPr>
          </a:p>
        </p:txBody>
      </p:sp>
      <p:sp>
        <p:nvSpPr>
          <p:cNvPr id="168" name="TextBox 167"/>
          <p:cNvSpPr txBox="1"/>
          <p:nvPr/>
        </p:nvSpPr>
        <p:spPr>
          <a:xfrm>
            <a:off x="793233" y="13864669"/>
            <a:ext cx="9326880" cy="871393"/>
          </a:xfrm>
          <a:prstGeom prst="rect">
            <a:avLst/>
          </a:prstGeom>
          <a:solidFill>
            <a:srgbClr val="0A254E"/>
          </a:solidFill>
          <a:ln>
            <a:solidFill>
              <a:srgbClr val="000000"/>
            </a:solidFill>
          </a:ln>
        </p:spPr>
        <p:txBody>
          <a:bodyPr wrap="square" lIns="131445" tIns="65723" rIns="131445" bIns="65723" rtlCol="0" anchor="t">
            <a:spAutoFit/>
          </a:bodyPr>
          <a:lstStyle/>
          <a:p>
            <a:pPr algn="ctr"/>
            <a:r>
              <a:rPr lang="en-US" sz="4800">
                <a:solidFill>
                  <a:schemeClr val="bg1"/>
                </a:solidFill>
                <a:latin typeface="Times New Roman"/>
                <a:cs typeface="Times New Roman"/>
              </a:rPr>
              <a:t>Introduction and Research Questions</a:t>
            </a:r>
            <a:endParaRPr lang="en-US" sz="6000">
              <a:solidFill>
                <a:schemeClr val="bg1"/>
              </a:solidFill>
              <a:latin typeface="Times New Roman"/>
              <a:cs typeface="Times New Roman"/>
            </a:endParaRPr>
          </a:p>
        </p:txBody>
      </p:sp>
      <p:sp>
        <p:nvSpPr>
          <p:cNvPr id="170" name="TextBox 169"/>
          <p:cNvSpPr txBox="1"/>
          <p:nvPr/>
        </p:nvSpPr>
        <p:spPr>
          <a:xfrm>
            <a:off x="822197" y="22118561"/>
            <a:ext cx="9302451" cy="7589520"/>
          </a:xfrm>
          <a:prstGeom prst="rect">
            <a:avLst/>
          </a:prstGeom>
          <a:solidFill>
            <a:schemeClr val="bg1"/>
          </a:solidFill>
          <a:ln cap="rnd">
            <a:solidFill>
              <a:schemeClr val="tx1"/>
            </a:solidFill>
          </a:ln>
        </p:spPr>
        <p:txBody>
          <a:bodyPr wrap="square" lIns="182880" tIns="45720" rIns="182880" bIns="45720" rtlCol="0" anchor="t">
            <a:noAutofit/>
          </a:bodyPr>
          <a:lstStyle/>
          <a:p>
            <a:pPr algn="just"/>
            <a:endParaRPr lang="en-US" sz="1800">
              <a:latin typeface="Times New Roman"/>
              <a:cs typeface="Times New Roman"/>
            </a:endParaRPr>
          </a:p>
          <a:p>
            <a:pPr algn="just"/>
            <a:endParaRPr lang="en-US" sz="2000">
              <a:latin typeface="Times New Roman"/>
              <a:cs typeface="Times New Roman"/>
            </a:endParaRPr>
          </a:p>
          <a:p>
            <a:pPr algn="just"/>
            <a:r>
              <a:rPr lang="en-US" sz="2000" dirty="0">
                <a:latin typeface="Times New Roman"/>
                <a:cs typeface="Times New Roman"/>
              </a:rPr>
              <a:t>Currently, the data gathered represents a sample of 57 undergraduate students [at </a:t>
            </a:r>
            <a:r>
              <a:rPr lang="en-US" sz="2000">
                <a:latin typeface="Times New Roman"/>
                <a:cs typeface="Times New Roman"/>
              </a:rPr>
              <a:t>Liberty University]; however, the data collection phase is ongoing, and the sample size is expected to grow. To be </a:t>
            </a:r>
            <a:r>
              <a:rPr lang="en-US" sz="2000" dirty="0">
                <a:latin typeface="Times New Roman"/>
                <a:cs typeface="Times New Roman"/>
              </a:rPr>
              <a:t>included in the study, students had to be 18 years of age or older, a residential student, and enrolled in a residential, undergraduate psychology course. </a:t>
            </a:r>
            <a:endParaRPr lang="en-US" dirty="0"/>
          </a:p>
          <a:p>
            <a:pPr algn="just"/>
            <a:endParaRPr lang="en-US" sz="2000" dirty="0">
              <a:latin typeface="Times New Roman"/>
              <a:cs typeface="Times New Roman"/>
            </a:endParaRPr>
          </a:p>
          <a:p>
            <a:pPr algn="just"/>
            <a:r>
              <a:rPr lang="en-US" sz="2000" dirty="0">
                <a:latin typeface="Times New Roman"/>
                <a:cs typeface="Times New Roman"/>
              </a:rPr>
              <a:t>This study utilizes a quantitative, cross-sectional survey research design. Students were recruited through brief presentations given by researchers in psychology classrooms. Data collection began in the semester of Fall 2020 and is ongoing. Students were asked to come to a residential research lab, where they would first submit their electronic informed consent. Then, the participants completed a brief demographics survey, as well as the Revised UCLA Loneliness Scale (R-UCLA) and the Student Social Capital Instrument (SSCI). Following completion of the surveys, they students were asked to </a:t>
            </a:r>
            <a:r>
              <a:rPr lang="en-US" sz="2000">
                <a:latin typeface="Times New Roman"/>
                <a:cs typeface="Times New Roman"/>
              </a:rPr>
              <a:t>construct a concept map with the Concept Builder (CB) software. Once finished, students were able to ask additional questions or leave the research lab. Participants received compensation in the form of three psychology activity credits. </a:t>
            </a:r>
            <a:endParaRPr lang="en-US" sz="2000" dirty="0">
              <a:latin typeface="Times New Roman"/>
              <a:cs typeface="Times New Roman"/>
            </a:endParaRPr>
          </a:p>
          <a:p>
            <a:pPr algn="just"/>
            <a:endParaRPr lang="en-US" sz="2000" dirty="0">
              <a:latin typeface="Times New Roman"/>
              <a:cs typeface="Times New Roman"/>
            </a:endParaRPr>
          </a:p>
          <a:p>
            <a:pPr algn="just"/>
            <a:r>
              <a:rPr lang="en-US" sz="2000" dirty="0">
                <a:latin typeface="Times New Roman"/>
                <a:cs typeface="Times New Roman"/>
              </a:rPr>
              <a:t>The R-UCLA and SSCI are employed to measure explicit data on feelings of loneliness. </a:t>
            </a:r>
            <a:r>
              <a:rPr lang="en-US" sz="2000">
                <a:latin typeface="Times New Roman"/>
                <a:cs typeface="Times New Roman"/>
              </a:rPr>
              <a:t>The concept mapping activity via the CB software gives students an opportunity to make </a:t>
            </a:r>
            <a:r>
              <a:rPr lang="en-US" sz="2000" dirty="0">
                <a:latin typeface="Times New Roman"/>
                <a:cs typeface="Times New Roman"/>
              </a:rPr>
              <a:t>connections between perceived causal factors of loneliness from an individual perspective. The goal of this activity is to obtain implicit data. </a:t>
            </a:r>
          </a:p>
          <a:p>
            <a:pPr algn="just"/>
            <a:endParaRPr lang="en-US" sz="2000" dirty="0">
              <a:latin typeface="Times New Roman"/>
              <a:cs typeface="Times New Roman"/>
            </a:endParaRPr>
          </a:p>
          <a:p>
            <a:pPr algn="just"/>
            <a:endParaRPr lang="en-US" sz="2000" dirty="0">
              <a:latin typeface="Times New Roman"/>
              <a:cs typeface="Times New Roman"/>
            </a:endParaRPr>
          </a:p>
          <a:p>
            <a:pPr algn="just"/>
            <a:endParaRPr lang="en-US" sz="2000">
              <a:latin typeface="Times New Roman"/>
              <a:cs typeface="Times New Roman"/>
            </a:endParaRPr>
          </a:p>
          <a:p>
            <a:pPr algn="just"/>
            <a:endParaRPr lang="en-US" sz="1800">
              <a:latin typeface="Times New Roman"/>
              <a:cs typeface="Times New Roman"/>
            </a:endParaRPr>
          </a:p>
          <a:p>
            <a:pPr algn="just"/>
            <a:endParaRPr lang="en-US" sz="1800" dirty="0">
              <a:latin typeface="Times New Roman"/>
              <a:cs typeface="Times New Roman"/>
            </a:endParaRPr>
          </a:p>
        </p:txBody>
      </p:sp>
      <p:sp>
        <p:nvSpPr>
          <p:cNvPr id="171" name="TextBox 170"/>
          <p:cNvSpPr txBox="1"/>
          <p:nvPr/>
        </p:nvSpPr>
        <p:spPr>
          <a:xfrm>
            <a:off x="832373" y="21397382"/>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Times New Roman"/>
                <a:cs typeface="Times New Roman"/>
              </a:rPr>
              <a:t>Methods</a:t>
            </a:r>
            <a:endParaRPr lang="en-US" sz="6000">
              <a:solidFill>
                <a:schemeClr val="bg1"/>
              </a:solidFill>
              <a:latin typeface="Times New Roman"/>
              <a:cs typeface="Times New Roman"/>
            </a:endParaRPr>
          </a:p>
        </p:txBody>
      </p:sp>
      <p:grpSp>
        <p:nvGrpSpPr>
          <p:cNvPr id="175" name="Group 174"/>
          <p:cNvGrpSpPr/>
          <p:nvPr/>
        </p:nvGrpSpPr>
        <p:grpSpPr>
          <a:xfrm>
            <a:off x="34089421" y="18512077"/>
            <a:ext cx="9262894" cy="4462963"/>
            <a:chOff x="34114657" y="17838275"/>
            <a:chExt cx="9302450" cy="5338602"/>
          </a:xfrm>
        </p:grpSpPr>
        <p:sp>
          <p:nvSpPr>
            <p:cNvPr id="176" name="TextBox 175"/>
            <p:cNvSpPr txBox="1"/>
            <p:nvPr/>
          </p:nvSpPr>
          <p:spPr>
            <a:xfrm>
              <a:off x="34114657" y="18649563"/>
              <a:ext cx="9302450" cy="4527314"/>
            </a:xfrm>
            <a:prstGeom prst="rect">
              <a:avLst/>
            </a:prstGeom>
            <a:solidFill>
              <a:srgbClr val="FFFFFF"/>
            </a:solidFill>
            <a:ln cap="rnd">
              <a:solidFill>
                <a:schemeClr val="tx1"/>
              </a:solidFill>
            </a:ln>
          </p:spPr>
          <p:txBody>
            <a:bodyPr wrap="square" lIns="182880" rIns="182880" rtlCol="0">
              <a:noAutofit/>
            </a:bodyPr>
            <a:lstStyle/>
            <a:p>
              <a:pPr algn="just"/>
              <a:endParaRPr lang="en-US" sz="2000" dirty="0">
                <a:latin typeface="Times New Roman"/>
                <a:cs typeface="Times New Roman"/>
              </a:endParaRPr>
            </a:p>
            <a:p>
              <a:pPr marL="514350" indent="-514350">
                <a:lnSpc>
                  <a:spcPct val="140000"/>
                </a:lnSpc>
                <a:buFontTx/>
                <a:buAutoNum type="arabicPeriod"/>
              </a:pPr>
              <a:r>
                <a:rPr lang="en-US" sz="2000" dirty="0">
                  <a:latin typeface="Times New Roman"/>
                  <a:cs typeface="Times New Roman"/>
                </a:rPr>
                <a:t>Determine physiological correlates of loneliness using galvanic skin response (GSR) and cortisol output. </a:t>
              </a:r>
            </a:p>
            <a:p>
              <a:pPr marL="514350" indent="-514350">
                <a:lnSpc>
                  <a:spcPct val="140000"/>
                </a:lnSpc>
                <a:buFontTx/>
                <a:buAutoNum type="arabicPeriod"/>
              </a:pPr>
              <a:r>
                <a:rPr lang="en-US" sz="2000" dirty="0">
                  <a:latin typeface="Times New Roman"/>
                  <a:cs typeface="Times New Roman"/>
                </a:rPr>
                <a:t>Develop an individualized intervention for implementation at Liberty University.</a:t>
              </a:r>
            </a:p>
            <a:p>
              <a:pPr marL="514350" indent="-514350">
                <a:lnSpc>
                  <a:spcPct val="140000"/>
                </a:lnSpc>
                <a:buFontTx/>
                <a:buAutoNum type="arabicPeriod"/>
              </a:pPr>
              <a:r>
                <a:rPr lang="en-US" sz="2000" dirty="0">
                  <a:latin typeface="Times New Roman"/>
                  <a:cs typeface="Times New Roman"/>
                </a:rPr>
                <a:t>Compare concept maps of professionals in the behavioral health field, education, and church with concept maps of individuals with high levels of loneliness. </a:t>
              </a:r>
            </a:p>
            <a:p>
              <a:pPr marL="514350" indent="-514350">
                <a:lnSpc>
                  <a:spcPct val="140000"/>
                </a:lnSpc>
                <a:buFontTx/>
                <a:buAutoNum type="arabicPeriod"/>
              </a:pPr>
              <a:r>
                <a:rPr lang="en-US" sz="2000" dirty="0">
                  <a:latin typeface="Times New Roman"/>
                  <a:cs typeface="Times New Roman"/>
                </a:rPr>
                <a:t>Extend the research to other contexts and populations. </a:t>
              </a:r>
            </a:p>
            <a:p>
              <a:pPr marL="514350" indent="-514350">
                <a:lnSpc>
                  <a:spcPct val="140000"/>
                </a:lnSpc>
                <a:buFontTx/>
                <a:buAutoNum type="arabicPeriod"/>
              </a:pPr>
              <a:endParaRPr lang="en-US" sz="2000" dirty="0">
                <a:latin typeface="Times New Roman"/>
                <a:cs typeface="Times New Roman"/>
              </a:endParaRP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Garamond"/>
                  <a:cs typeface="Garamond"/>
                </a:rPr>
                <a:t>Future Work</a:t>
              </a:r>
              <a:endParaRPr lang="en-US" sz="6000">
                <a:solidFill>
                  <a:schemeClr val="bg1"/>
                </a:solidFill>
                <a:latin typeface="Garamond"/>
                <a:cs typeface="Garamond"/>
              </a:endParaRPr>
            </a:p>
          </p:txBody>
        </p:sp>
      </p:grpSp>
      <p:sp>
        <p:nvSpPr>
          <p:cNvPr id="178" name="TextBox 177"/>
          <p:cNvSpPr txBox="1"/>
          <p:nvPr/>
        </p:nvSpPr>
        <p:spPr>
          <a:xfrm>
            <a:off x="34039958" y="24559849"/>
            <a:ext cx="9321500" cy="161005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Times New Roman"/>
                <a:cs typeface="Times New Roman"/>
              </a:rPr>
              <a:t>References and/or Acknowledgments</a:t>
            </a:r>
            <a:endParaRPr lang="en-US" sz="6000">
              <a:solidFill>
                <a:schemeClr val="bg1"/>
              </a:solidFill>
              <a:latin typeface="Times New Roman"/>
              <a:cs typeface="Times New Roman"/>
            </a:endParaRPr>
          </a:p>
        </p:txBody>
      </p:sp>
      <p:grpSp>
        <p:nvGrpSpPr>
          <p:cNvPr id="179" name="Group 178"/>
          <p:cNvGrpSpPr/>
          <p:nvPr/>
        </p:nvGrpSpPr>
        <p:grpSpPr>
          <a:xfrm>
            <a:off x="34008529" y="3934552"/>
            <a:ext cx="9338317" cy="13689030"/>
            <a:chOff x="34008529" y="3934553"/>
            <a:chExt cx="9338317" cy="12101144"/>
          </a:xfrm>
        </p:grpSpPr>
        <p:sp>
          <p:nvSpPr>
            <p:cNvPr id="180" name="TextBox 179"/>
            <p:cNvSpPr txBox="1"/>
            <p:nvPr/>
          </p:nvSpPr>
          <p:spPr>
            <a:xfrm>
              <a:off x="34008529" y="4700802"/>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a:p>
              <a:pPr algn="just"/>
              <a:endParaRPr lang="en-US" sz="1800">
                <a:latin typeface="Garamond"/>
                <a:cs typeface="Garamond"/>
              </a:endParaRPr>
            </a:p>
          </p:txBody>
        </p:sp>
        <p:sp>
          <p:nvSpPr>
            <p:cNvPr id="181" name="TextBox 180"/>
            <p:cNvSpPr txBox="1"/>
            <p:nvPr/>
          </p:nvSpPr>
          <p:spPr>
            <a:xfrm>
              <a:off x="34011515" y="3934553"/>
              <a:ext cx="9275274" cy="77031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a:solidFill>
                    <a:schemeClr val="bg1"/>
                  </a:solidFill>
                  <a:latin typeface="Times New Roman"/>
                  <a:cs typeface="Times New Roman"/>
                </a:rPr>
                <a:t>Results and/or Conclusion</a:t>
              </a:r>
              <a:endParaRPr lang="en-US" sz="6000">
                <a:solidFill>
                  <a:schemeClr val="bg1"/>
                </a:solidFill>
                <a:latin typeface="Times New Roman"/>
                <a:cs typeface="Times New Roman"/>
              </a:endParaRPr>
            </a:p>
          </p:txBody>
        </p:sp>
        <p:sp>
          <p:nvSpPr>
            <p:cNvPr id="182" name="Rectangle 181"/>
            <p:cNvSpPr/>
            <p:nvPr/>
          </p:nvSpPr>
          <p:spPr>
            <a:xfrm>
              <a:off x="34044397" y="5229153"/>
              <a:ext cx="9302449" cy="5795207"/>
            </a:xfrm>
            <a:prstGeom prst="rect">
              <a:avLst/>
            </a:prstGeom>
          </p:spPr>
          <p:txBody>
            <a:bodyPr wrap="square" lIns="91440" tIns="45720" rIns="91440" bIns="45720" anchor="t">
              <a:spAutoFit/>
            </a:bodyPr>
            <a:lstStyle/>
            <a:p>
              <a:r>
                <a:rPr lang="en-US" sz="2000" b="1" dirty="0">
                  <a:solidFill>
                    <a:schemeClr val="bg1"/>
                  </a:solidFill>
                  <a:latin typeface="Times New Roman"/>
                  <a:cs typeface="Times New Roman"/>
                </a:rPr>
                <a:t>Results</a:t>
              </a:r>
              <a:endParaRPr lang="en-US" sz="2000" dirty="0">
                <a:solidFill>
                  <a:schemeClr val="bg1"/>
                </a:solidFill>
                <a:latin typeface="Times New Roman"/>
                <a:cs typeface="Times New Roman"/>
              </a:endParaRPr>
            </a:p>
            <a:p>
              <a:r>
                <a:rPr lang="en-US" sz="2000" b="1" dirty="0">
                  <a:latin typeface="Times New Roman"/>
                  <a:cs typeface="Times New Roman"/>
                </a:rPr>
                <a:t>Anticipated Results: </a:t>
              </a:r>
              <a:r>
                <a:rPr lang="en-US" sz="2000" dirty="0">
                  <a:latin typeface="Times New Roman"/>
                  <a:cs typeface="Times New Roman"/>
                </a:rPr>
                <a:t>The research study is currently ongoing and awaiting complete data analysis and results. The anticipated analysis includes the correlation between the R-UCLA LS and the SSCI, the descriptive statistics of both instruments as well as the concept map, a </a:t>
              </a:r>
              <a:r>
                <a:rPr lang="en-US" sz="2000" dirty="0" err="1">
                  <a:latin typeface="Times New Roman"/>
                  <a:cs typeface="Times New Roman"/>
                </a:rPr>
                <a:t>nonparamteric</a:t>
              </a:r>
              <a:r>
                <a:rPr lang="en-US" sz="2000" dirty="0">
                  <a:latin typeface="Times New Roman"/>
                  <a:cs typeface="Times New Roman"/>
                </a:rPr>
                <a:t> </a:t>
              </a:r>
              <a:r>
                <a:rPr lang="en-US" sz="2000" dirty="0" err="1">
                  <a:latin typeface="Times New Roman"/>
                  <a:cs typeface="Times New Roman"/>
                </a:rPr>
                <a:t>Wilxoxon</a:t>
              </a:r>
              <a:r>
                <a:rPr lang="en-US" sz="2000" dirty="0">
                  <a:latin typeface="Times New Roman"/>
                  <a:cs typeface="Times New Roman"/>
                </a:rPr>
                <a:t> test to determine if there is a statistical difference between how lonely vs non-lonely people rank-order the contributing factors to loneliness in the concept map, and a correlation between the contributing factors on the SSCI stated explicitly and the contributing factors on the concept map stated implicitly. </a:t>
              </a: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r>
                <a:rPr lang="en-US" sz="2000" b="1" dirty="0">
                  <a:latin typeface="Times New Roman"/>
                  <a:cs typeface="Times New Roman"/>
                </a:rPr>
                <a:t>Conclusions: </a:t>
              </a:r>
              <a:r>
                <a:rPr lang="en-US" sz="2000" dirty="0">
                  <a:latin typeface="Times New Roman"/>
                  <a:cs typeface="Times New Roman"/>
                </a:rPr>
                <a:t>After the appropriate data analysis and results are done, the conclusions will be listed. The possible conclusions gained from the research study will touch on the how many people are lonely according to both of the loneliness instruments, whether or not the SSCI has internal and external validity, some of the improvements to be made to the SSCI, the relationship between level of loneliness and how people rank-order their concept maps, and the correlation between the contributing factors presented explicitly in the SSCI and implicitly in the concept map.</a:t>
              </a:r>
            </a:p>
            <a:p>
              <a:endParaRPr lang="en-US" sz="2000" dirty="0">
                <a:latin typeface="Times New Roman"/>
                <a:cs typeface="Times New Roman"/>
              </a:endParaRPr>
            </a:p>
            <a:p>
              <a:endParaRPr lang="en-US" sz="2000" dirty="0">
                <a:latin typeface="Times New Roman"/>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a:solidFill>
                  <a:srgbClr val="FFFFFF"/>
                </a:solidFill>
                <a:latin typeface="Garamond"/>
                <a:cs typeface="Garamond"/>
              </a:rPr>
              <a:t>A</a:t>
            </a:r>
          </a:p>
        </p:txBody>
      </p:sp>
      <p:pic>
        <p:nvPicPr>
          <p:cNvPr id="3" name="Picture 4" descr="Chart, line chart&#10;&#10;Description automatically generated">
            <a:extLst>
              <a:ext uri="{FF2B5EF4-FFF2-40B4-BE49-F238E27FC236}">
                <a16:creationId xmlns:a16="http://schemas.microsoft.com/office/drawing/2014/main" id="{C3587C5D-7D28-4FD5-938C-A0B5DFA4D947}"/>
              </a:ext>
            </a:extLst>
          </p:cNvPr>
          <p:cNvPicPr>
            <a:picLocks noChangeAspect="1"/>
          </p:cNvPicPr>
          <p:nvPr/>
        </p:nvPicPr>
        <p:blipFill>
          <a:blip r:embed="rId6"/>
          <a:stretch>
            <a:fillRect/>
          </a:stretch>
        </p:blipFill>
        <p:spPr>
          <a:xfrm>
            <a:off x="10723435" y="22264994"/>
            <a:ext cx="22027346" cy="9420485"/>
          </a:xfrm>
          <a:prstGeom prst="rect">
            <a:avLst/>
          </a:prstGeom>
        </p:spPr>
      </p:pic>
      <p:pic>
        <p:nvPicPr>
          <p:cNvPr id="2" name="Picture 4" descr="Diagram&#10;&#10;Description automatically generated">
            <a:extLst>
              <a:ext uri="{FF2B5EF4-FFF2-40B4-BE49-F238E27FC236}">
                <a16:creationId xmlns:a16="http://schemas.microsoft.com/office/drawing/2014/main" id="{A5EEB280-554B-48A0-8966-DE8183564702}"/>
              </a:ext>
            </a:extLst>
          </p:cNvPr>
          <p:cNvPicPr>
            <a:picLocks noChangeAspect="1"/>
          </p:cNvPicPr>
          <p:nvPr/>
        </p:nvPicPr>
        <p:blipFill>
          <a:blip r:embed="rId7"/>
          <a:stretch>
            <a:fillRect/>
          </a:stretch>
        </p:blipFill>
        <p:spPr>
          <a:xfrm>
            <a:off x="11140172" y="6054787"/>
            <a:ext cx="10014341" cy="5307441"/>
          </a:xfrm>
          <a:prstGeom prst="rect">
            <a:avLst/>
          </a:prstGeom>
          <a:ln>
            <a:solidFill>
              <a:srgbClr val="C00000"/>
            </a:solidFill>
          </a:ln>
        </p:spPr>
      </p:pic>
      <p:pic>
        <p:nvPicPr>
          <p:cNvPr id="5" name="Picture 5" descr="Diagram&#10;&#10;Description automatically generated">
            <a:extLst>
              <a:ext uri="{FF2B5EF4-FFF2-40B4-BE49-F238E27FC236}">
                <a16:creationId xmlns:a16="http://schemas.microsoft.com/office/drawing/2014/main" id="{B9AA3C9D-024B-4EFB-8D92-6E5C9F825B40}"/>
              </a:ext>
            </a:extLst>
          </p:cNvPr>
          <p:cNvPicPr>
            <a:picLocks noChangeAspect="1"/>
          </p:cNvPicPr>
          <p:nvPr/>
        </p:nvPicPr>
        <p:blipFill>
          <a:blip r:embed="rId8"/>
          <a:stretch>
            <a:fillRect/>
          </a:stretch>
        </p:blipFill>
        <p:spPr>
          <a:xfrm>
            <a:off x="22317172" y="15889644"/>
            <a:ext cx="9834600" cy="5265537"/>
          </a:xfrm>
          <a:prstGeom prst="rect">
            <a:avLst/>
          </a:prstGeom>
          <a:ln>
            <a:solidFill>
              <a:srgbClr val="C00000"/>
            </a:solidFill>
          </a:ln>
        </p:spPr>
      </p:pic>
      <p:sp>
        <p:nvSpPr>
          <p:cNvPr id="6" name="TextBox 5">
            <a:extLst>
              <a:ext uri="{FF2B5EF4-FFF2-40B4-BE49-F238E27FC236}">
                <a16:creationId xmlns:a16="http://schemas.microsoft.com/office/drawing/2014/main" id="{1C343922-49D5-4618-A9D1-314999F67039}"/>
              </a:ext>
            </a:extLst>
          </p:cNvPr>
          <p:cNvSpPr txBox="1"/>
          <p:nvPr/>
        </p:nvSpPr>
        <p:spPr>
          <a:xfrm>
            <a:off x="17547816" y="3941065"/>
            <a:ext cx="1043571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7200"/>
              <a:t>Sample Concept Maps</a:t>
            </a:r>
            <a:endParaRPr lang="en-US" sz="7200">
              <a:cs typeface="Calibri"/>
            </a:endParaRPr>
          </a:p>
        </p:txBody>
      </p:sp>
      <p:graphicFrame>
        <p:nvGraphicFramePr>
          <p:cNvPr id="10" name="Table 9">
            <a:extLst>
              <a:ext uri="{FF2B5EF4-FFF2-40B4-BE49-F238E27FC236}">
                <a16:creationId xmlns:a16="http://schemas.microsoft.com/office/drawing/2014/main" id="{DD6ADB47-1C41-4656-A27F-FE4FA1951B61}"/>
              </a:ext>
            </a:extLst>
          </p:cNvPr>
          <p:cNvGraphicFramePr>
            <a:graphicFrameLocks noGrp="1"/>
          </p:cNvGraphicFramePr>
          <p:nvPr>
            <p:extLst>
              <p:ext uri="{D42A27DB-BD31-4B8C-83A1-F6EECF244321}">
                <p14:modId xmlns:p14="http://schemas.microsoft.com/office/powerpoint/2010/main" val="1224208242"/>
              </p:ext>
            </p:extLst>
          </p:nvPr>
        </p:nvGraphicFramePr>
        <p:xfrm>
          <a:off x="22309349" y="5919080"/>
          <a:ext cx="9055717" cy="8650339"/>
        </p:xfrm>
        <a:graphic>
          <a:graphicData uri="http://schemas.openxmlformats.org/drawingml/2006/table">
            <a:tbl>
              <a:tblPr firstRow="1" bandRow="1">
                <a:tableStyleId>{5C22544A-7EE6-4342-B048-85BDC9FD1C3A}</a:tableStyleId>
              </a:tblPr>
              <a:tblGrid>
                <a:gridCol w="1950910">
                  <a:extLst>
                    <a:ext uri="{9D8B030D-6E8A-4147-A177-3AD203B41FA5}">
                      <a16:colId xmlns:a16="http://schemas.microsoft.com/office/drawing/2014/main" val="2202252394"/>
                    </a:ext>
                  </a:extLst>
                </a:gridCol>
                <a:gridCol w="1630611">
                  <a:extLst>
                    <a:ext uri="{9D8B030D-6E8A-4147-A177-3AD203B41FA5}">
                      <a16:colId xmlns:a16="http://schemas.microsoft.com/office/drawing/2014/main" val="590022349"/>
                    </a:ext>
                  </a:extLst>
                </a:gridCol>
                <a:gridCol w="5474196">
                  <a:extLst>
                    <a:ext uri="{9D8B030D-6E8A-4147-A177-3AD203B41FA5}">
                      <a16:colId xmlns:a16="http://schemas.microsoft.com/office/drawing/2014/main" val="1483754424"/>
                    </a:ext>
                  </a:extLst>
                </a:gridCol>
              </a:tblGrid>
              <a:tr h="455281">
                <a:tc>
                  <a:txBody>
                    <a:bodyPr/>
                    <a:lstStyle/>
                    <a:p>
                      <a:pPr fontAlgn="b"/>
                      <a:r>
                        <a:rPr lang="en-US" sz="1100">
                          <a:effectLst/>
                        </a:rPr>
                        <a:t>Rank</a:t>
                      </a:r>
                      <a:endParaRPr lang="en-US" sz="1100" b="1">
                        <a:solidFill>
                          <a:srgbClr val="FFFFFF"/>
                        </a:solidFill>
                        <a:effectLst/>
                        <a:latin typeface="Calibri" panose="020F0502020204030204" pitchFamily="34" charset="0"/>
                      </a:endParaRPr>
                    </a:p>
                  </a:txBody>
                  <a:tcPr marL="9525" marR="9525" marT="9525" anchor="b"/>
                </a:tc>
                <a:tc>
                  <a:txBody>
                    <a:bodyPr/>
                    <a:lstStyle/>
                    <a:p>
                      <a:pPr fontAlgn="b"/>
                      <a:r>
                        <a:rPr lang="en-US" sz="1100">
                          <a:effectLst/>
                        </a:rPr>
                        <a:t>Score</a:t>
                      </a:r>
                      <a:endParaRPr lang="en-US" sz="1100" b="1">
                        <a:solidFill>
                          <a:srgbClr val="FFFFFF"/>
                        </a:solidFill>
                        <a:effectLst/>
                        <a:latin typeface="Calibri" panose="020F0502020204030204" pitchFamily="34" charset="0"/>
                      </a:endParaRPr>
                    </a:p>
                  </a:txBody>
                  <a:tcPr marL="9525" marR="9525" marT="9525" anchor="b"/>
                </a:tc>
                <a:tc>
                  <a:txBody>
                    <a:bodyPr/>
                    <a:lstStyle/>
                    <a:p>
                      <a:pPr fontAlgn="b"/>
                      <a:r>
                        <a:rPr lang="en-US" sz="1100">
                          <a:effectLst/>
                        </a:rPr>
                        <a:t>Contributing Factor</a:t>
                      </a:r>
                      <a:endParaRPr lang="en-US" sz="1100" b="1">
                        <a:solidFill>
                          <a:srgbClr val="FFFFFF"/>
                        </a:solidFill>
                        <a:effectLst/>
                        <a:latin typeface="Calibri" panose="020F0502020204030204" pitchFamily="34" charset="0"/>
                      </a:endParaRPr>
                    </a:p>
                  </a:txBody>
                  <a:tcPr marL="9525" marR="9525" marT="9525" anchor="b"/>
                </a:tc>
                <a:extLst>
                  <a:ext uri="{0D108BD9-81ED-4DB2-BD59-A6C34878D82A}">
                    <a16:rowId xmlns:a16="http://schemas.microsoft.com/office/drawing/2014/main" val="1404576206"/>
                  </a:ext>
                </a:extLst>
              </a:tr>
              <a:tr h="455281">
                <a:tc>
                  <a:txBody>
                    <a:bodyPr/>
                    <a:lstStyle/>
                    <a:p>
                      <a:pPr algn="r" fontAlgn="b"/>
                      <a:r>
                        <a:rPr lang="en-US" sz="1100">
                          <a:effectLst/>
                        </a:rPr>
                        <a:t>1</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396886.5</a:t>
                      </a:r>
                      <a:endParaRPr lang="en-US" sz="1100">
                        <a:effectLst/>
                        <a:latin typeface="Calibri" panose="020F0502020204030204" pitchFamily="34" charset="0"/>
                      </a:endParaRPr>
                    </a:p>
                  </a:txBody>
                  <a:tcPr marL="9525" marR="9525" marT="9525" anchor="b"/>
                </a:tc>
                <a:tc>
                  <a:txBody>
                    <a:bodyPr/>
                    <a:lstStyle/>
                    <a:p>
                      <a:pPr fontAlgn="b"/>
                      <a:r>
                        <a:rPr lang="en-US" sz="1100">
                          <a:effectLst/>
                        </a:rPr>
                        <a:t>Lack of Social Skills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454935810"/>
                  </a:ext>
                </a:extLst>
              </a:tr>
              <a:tr h="455281">
                <a:tc>
                  <a:txBody>
                    <a:bodyPr/>
                    <a:lstStyle/>
                    <a:p>
                      <a:pPr algn="r" fontAlgn="b"/>
                      <a:r>
                        <a:rPr lang="en-US" sz="1100">
                          <a:effectLst/>
                        </a:rPr>
                        <a:t>2</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76014.5</a:t>
                      </a:r>
                      <a:endParaRPr lang="en-US" sz="1100">
                        <a:effectLst/>
                        <a:latin typeface="Calibri" panose="020F0502020204030204" pitchFamily="34" charset="0"/>
                      </a:endParaRPr>
                    </a:p>
                  </a:txBody>
                  <a:tcPr marL="9525" marR="9525" marT="9525" anchor="b"/>
                </a:tc>
                <a:tc>
                  <a:txBody>
                    <a:bodyPr/>
                    <a:lstStyle/>
                    <a:p>
                      <a:pPr fontAlgn="b"/>
                      <a:r>
                        <a:rPr lang="en-US" sz="1100">
                          <a:effectLst/>
                        </a:rPr>
                        <a:t>Problems with\nSpeech/Articulation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980777593"/>
                  </a:ext>
                </a:extLst>
              </a:tr>
              <a:tr h="455281">
                <a:tc>
                  <a:txBody>
                    <a:bodyPr/>
                    <a:lstStyle/>
                    <a:p>
                      <a:pPr algn="r" fontAlgn="b"/>
                      <a:r>
                        <a:rPr lang="en-US" sz="1100">
                          <a:effectLst/>
                        </a:rPr>
                        <a:t>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15863</a:t>
                      </a:r>
                      <a:endParaRPr lang="en-US" sz="1100">
                        <a:effectLst/>
                        <a:latin typeface="Calibri" panose="020F0502020204030204" pitchFamily="34" charset="0"/>
                      </a:endParaRPr>
                    </a:p>
                  </a:txBody>
                  <a:tcPr marL="9525" marR="9525" marT="9525" anchor="b"/>
                </a:tc>
                <a:tc>
                  <a:txBody>
                    <a:bodyPr/>
                    <a:lstStyle/>
                    <a:p>
                      <a:pPr fontAlgn="b"/>
                      <a:r>
                        <a:rPr lang="en-US" sz="1100">
                          <a:effectLst/>
                        </a:rPr>
                        <a:t>\nBullying/Mistreatment</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040998027"/>
                  </a:ext>
                </a:extLst>
              </a:tr>
              <a:tr h="455281">
                <a:tc>
                  <a:txBody>
                    <a:bodyPr/>
                    <a:lstStyle/>
                    <a:p>
                      <a:pPr algn="r" fontAlgn="b"/>
                      <a:r>
                        <a:rPr lang="en-US" sz="1100">
                          <a:effectLst/>
                        </a:rPr>
                        <a:t>4</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4905.5</a:t>
                      </a:r>
                      <a:endParaRPr lang="en-US" sz="1100">
                        <a:effectLst/>
                        <a:latin typeface="Calibri" panose="020F0502020204030204" pitchFamily="34" charset="0"/>
                      </a:endParaRPr>
                    </a:p>
                  </a:txBody>
                  <a:tcPr marL="9525" marR="9525" marT="9525" anchor="b"/>
                </a:tc>
                <a:tc>
                  <a:txBody>
                    <a:bodyPr/>
                    <a:lstStyle/>
                    <a:p>
                      <a:pPr fontAlgn="b"/>
                      <a:r>
                        <a:rPr lang="en-US" sz="1100">
                          <a:effectLst/>
                        </a:rPr>
                        <a:t>Lack of Identity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354178965"/>
                  </a:ext>
                </a:extLst>
              </a:tr>
              <a:tr h="455281">
                <a:tc>
                  <a:txBody>
                    <a:bodyPr/>
                    <a:lstStyle/>
                    <a:p>
                      <a:pPr algn="r" fontAlgn="b"/>
                      <a:r>
                        <a:rPr lang="en-US" sz="1100">
                          <a:effectLst/>
                        </a:rPr>
                        <a:t>4</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4905.5</a:t>
                      </a:r>
                      <a:endParaRPr lang="en-US" sz="1100">
                        <a:effectLst/>
                        <a:latin typeface="Calibri" panose="020F0502020204030204" pitchFamily="34" charset="0"/>
                      </a:endParaRPr>
                    </a:p>
                  </a:txBody>
                  <a:tcPr marL="9525" marR="9525" marT="9525" anchor="b"/>
                </a:tc>
                <a:tc>
                  <a:txBody>
                    <a:bodyPr/>
                    <a:lstStyle/>
                    <a:p>
                      <a:pPr fontAlgn="b"/>
                      <a:r>
                        <a:rPr lang="en-US" sz="1100">
                          <a:effectLst/>
                        </a:rPr>
                        <a:t>Negative Self-Talk</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2097785841"/>
                  </a:ext>
                </a:extLst>
              </a:tr>
              <a:tr h="455281">
                <a:tc>
                  <a:txBody>
                    <a:bodyPr/>
                    <a:lstStyle/>
                    <a:p>
                      <a:pPr algn="r" fontAlgn="b"/>
                      <a:r>
                        <a:rPr lang="en-US" sz="1100">
                          <a:effectLst/>
                        </a:rPr>
                        <a:t>5</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3270.5</a:t>
                      </a:r>
                      <a:endParaRPr lang="en-US" sz="1100">
                        <a:effectLst/>
                        <a:latin typeface="Calibri" panose="020F0502020204030204" pitchFamily="34" charset="0"/>
                      </a:endParaRPr>
                    </a:p>
                  </a:txBody>
                  <a:tcPr marL="9525" marR="9525" marT="9525" anchor="b"/>
                </a:tc>
                <a:tc>
                  <a:txBody>
                    <a:bodyPr/>
                    <a:lstStyle/>
                    <a:p>
                      <a:pPr fontAlgn="b"/>
                      <a:r>
                        <a:rPr lang="en-US" sz="1100">
                          <a:effectLst/>
                        </a:rPr>
                        <a:t>Interests Do Not\nMatch Social Norms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100072814"/>
                  </a:ext>
                </a:extLst>
              </a:tr>
              <a:tr h="455281">
                <a:tc>
                  <a:txBody>
                    <a:bodyPr/>
                    <a:lstStyle/>
                    <a:p>
                      <a:pPr algn="r" fontAlgn="b"/>
                      <a:r>
                        <a:rPr lang="en-US" sz="1100">
                          <a:effectLst/>
                        </a:rPr>
                        <a:t>6</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353</a:t>
                      </a:r>
                      <a:endParaRPr lang="en-US" sz="1100">
                        <a:effectLst/>
                        <a:latin typeface="Calibri" panose="020F0502020204030204" pitchFamily="34" charset="0"/>
                      </a:endParaRPr>
                    </a:p>
                  </a:txBody>
                  <a:tcPr marL="9525" marR="9525" marT="9525" anchor="b"/>
                </a:tc>
                <a:tc>
                  <a:txBody>
                    <a:bodyPr/>
                    <a:lstStyle/>
                    <a:p>
                      <a:pPr fontAlgn="b"/>
                      <a:r>
                        <a:rPr lang="en-US" sz="1100">
                          <a:effectLst/>
                        </a:rPr>
                        <a:t>Fear of\nRejection/Insecurity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722497308"/>
                  </a:ext>
                </a:extLst>
              </a:tr>
              <a:tr h="455281">
                <a:tc>
                  <a:txBody>
                    <a:bodyPr/>
                    <a:lstStyle/>
                    <a:p>
                      <a:pPr algn="r" fontAlgn="b"/>
                      <a:r>
                        <a:rPr lang="en-US" sz="1100">
                          <a:effectLst/>
                        </a:rPr>
                        <a:t>7</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330.5</a:t>
                      </a:r>
                      <a:endParaRPr lang="en-US" sz="1100">
                        <a:effectLst/>
                        <a:latin typeface="Calibri" panose="020F0502020204030204" pitchFamily="34" charset="0"/>
                      </a:endParaRPr>
                    </a:p>
                  </a:txBody>
                  <a:tcPr marL="9525" marR="9525" marT="9525" anchor="b"/>
                </a:tc>
                <a:tc>
                  <a:txBody>
                    <a:bodyPr/>
                    <a:lstStyle/>
                    <a:p>
                      <a:pPr fontAlgn="b"/>
                      <a:r>
                        <a:rPr lang="en-US" sz="1100">
                          <a:effectLst/>
                        </a:rPr>
                        <a:t>Social\nMedia/Technology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717080081"/>
                  </a:ext>
                </a:extLst>
              </a:tr>
              <a:tr h="455281">
                <a:tc>
                  <a:txBody>
                    <a:bodyPr/>
                    <a:lstStyle/>
                    <a:p>
                      <a:pPr algn="r" fontAlgn="b"/>
                      <a:r>
                        <a:rPr lang="en-US" sz="1100">
                          <a:effectLst/>
                        </a:rPr>
                        <a:t>8</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180.5</a:t>
                      </a:r>
                      <a:endParaRPr lang="en-US" sz="1100">
                        <a:effectLst/>
                        <a:latin typeface="Calibri" panose="020F0502020204030204" pitchFamily="34" charset="0"/>
                      </a:endParaRPr>
                    </a:p>
                  </a:txBody>
                  <a:tcPr marL="9525" marR="9525" marT="9525" anchor="b"/>
                </a:tc>
                <a:tc>
                  <a:txBody>
                    <a:bodyPr/>
                    <a:lstStyle/>
                    <a:p>
                      <a:pPr fontAlgn="b"/>
                      <a:r>
                        <a:rPr lang="en-US" sz="1100">
                          <a:effectLst/>
                        </a:rPr>
                        <a:t>Life Transitions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180338794"/>
                  </a:ext>
                </a:extLst>
              </a:tr>
              <a:tr h="455281">
                <a:tc>
                  <a:txBody>
                    <a:bodyPr/>
                    <a:lstStyle/>
                    <a:p>
                      <a:pPr algn="r" fontAlgn="b"/>
                      <a:r>
                        <a:rPr lang="en-US" sz="1100">
                          <a:effectLst/>
                        </a:rPr>
                        <a:t>9</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23</a:t>
                      </a:r>
                      <a:endParaRPr lang="en-US" sz="1100">
                        <a:effectLst/>
                        <a:latin typeface="Calibri" panose="020F0502020204030204" pitchFamily="34" charset="0"/>
                      </a:endParaRPr>
                    </a:p>
                  </a:txBody>
                  <a:tcPr marL="9525" marR="9525" marT="9525" anchor="b"/>
                </a:tc>
                <a:tc>
                  <a:txBody>
                    <a:bodyPr/>
                    <a:lstStyle/>
                    <a:p>
                      <a:pPr fontAlgn="b"/>
                      <a:r>
                        <a:rPr lang="en-US" sz="1100">
                          <a:effectLst/>
                        </a:rPr>
                        <a:t>Lack of Social\nMotivation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148391590"/>
                  </a:ext>
                </a:extLst>
              </a:tr>
              <a:tr h="455281">
                <a:tc>
                  <a:txBody>
                    <a:bodyPr/>
                    <a:lstStyle/>
                    <a:p>
                      <a:pPr algn="r" fontAlgn="b"/>
                      <a:r>
                        <a:rPr lang="en-US" sz="1100">
                          <a:effectLst/>
                        </a:rPr>
                        <a:t>10</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15.5</a:t>
                      </a:r>
                      <a:endParaRPr lang="en-US" sz="1100">
                        <a:effectLst/>
                        <a:latin typeface="Calibri" panose="020F0502020204030204" pitchFamily="34" charset="0"/>
                      </a:endParaRPr>
                    </a:p>
                  </a:txBody>
                  <a:tcPr marL="9525" marR="9525" marT="9525" anchor="b"/>
                </a:tc>
                <a:tc>
                  <a:txBody>
                    <a:bodyPr/>
                    <a:lstStyle/>
                    <a:p>
                      <a:pPr fontAlgn="b"/>
                      <a:r>
                        <a:rPr lang="en-US" sz="1100">
                          <a:effectLst/>
                        </a:rPr>
                        <a:t>Grief/Loss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423526507"/>
                  </a:ext>
                </a:extLst>
              </a:tr>
              <a:tr h="455281">
                <a:tc>
                  <a:txBody>
                    <a:bodyPr/>
                    <a:lstStyle/>
                    <a:p>
                      <a:pPr algn="r" fontAlgn="b"/>
                      <a:r>
                        <a:rPr lang="en-US" sz="1100">
                          <a:effectLst/>
                        </a:rPr>
                        <a:t>12</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8</a:t>
                      </a:r>
                      <a:endParaRPr lang="en-US" sz="1100">
                        <a:effectLst/>
                        <a:latin typeface="Calibri" panose="020F0502020204030204" pitchFamily="34" charset="0"/>
                      </a:endParaRPr>
                    </a:p>
                  </a:txBody>
                  <a:tcPr marL="9525" marR="9525" marT="9525" anchor="b"/>
                </a:tc>
                <a:tc>
                  <a:txBody>
                    <a:bodyPr/>
                    <a:lstStyle/>
                    <a:p>
                      <a:pPr fontAlgn="b"/>
                      <a:r>
                        <a:rPr lang="en-US" sz="1100">
                          <a:effectLst/>
                        </a:rPr>
                        <a:t>Geographic Location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887116799"/>
                  </a:ext>
                </a:extLst>
              </a:tr>
              <a:tr h="455281">
                <a:tc>
                  <a:txBody>
                    <a:bodyPr/>
                    <a:lstStyle/>
                    <a:p>
                      <a:pPr algn="r" fontAlgn="b"/>
                      <a:r>
                        <a:rPr lang="en-US" sz="1100">
                          <a:effectLst/>
                        </a:rPr>
                        <a:t>12</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8</a:t>
                      </a:r>
                      <a:endParaRPr lang="en-US" sz="1100">
                        <a:effectLst/>
                        <a:latin typeface="Calibri" panose="020F0502020204030204" pitchFamily="34" charset="0"/>
                      </a:endParaRPr>
                    </a:p>
                  </a:txBody>
                  <a:tcPr marL="9525" marR="9525" marT="9525" anchor="b"/>
                </a:tc>
                <a:tc>
                  <a:txBody>
                    <a:bodyPr/>
                    <a:lstStyle/>
                    <a:p>
                      <a:pPr fontAlgn="b"/>
                      <a:r>
                        <a:rPr lang="en-US" sz="1100">
                          <a:effectLst/>
                        </a:rPr>
                        <a:t>Chronic\nIllness/Handicapped</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625651534"/>
                  </a:ext>
                </a:extLst>
              </a:tr>
              <a:tr h="455281">
                <a:tc>
                  <a:txBody>
                    <a:bodyPr/>
                    <a:lstStyle/>
                    <a:p>
                      <a:pPr algn="r" fontAlgn="b"/>
                      <a:r>
                        <a:rPr lang="en-US" sz="1100">
                          <a:effectLst/>
                        </a:rPr>
                        <a:t>12</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8</a:t>
                      </a:r>
                      <a:endParaRPr lang="en-US" sz="1100">
                        <a:effectLst/>
                        <a:latin typeface="Calibri" panose="020F0502020204030204" pitchFamily="34" charset="0"/>
                      </a:endParaRPr>
                    </a:p>
                  </a:txBody>
                  <a:tcPr marL="9525" marR="9525" marT="9525" anchor="b"/>
                </a:tc>
                <a:tc>
                  <a:txBody>
                    <a:bodyPr/>
                    <a:lstStyle/>
                    <a:p>
                      <a:pPr fontAlgn="b"/>
                      <a:r>
                        <a:rPr lang="en-US" sz="1100">
                          <a:effectLst/>
                        </a:rPr>
                        <a:t>Conflicting\nPriorities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245759360"/>
                  </a:ext>
                </a:extLst>
              </a:tr>
              <a:tr h="455281">
                <a:tc>
                  <a:txBody>
                    <a:bodyPr/>
                    <a:lstStyle/>
                    <a:p>
                      <a:pPr algn="r" fontAlgn="b"/>
                      <a:r>
                        <a:rPr lang="en-US" sz="1100">
                          <a:effectLst/>
                        </a:rPr>
                        <a:t>13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0.5</a:t>
                      </a:r>
                      <a:endParaRPr lang="en-US" sz="1100">
                        <a:effectLst/>
                        <a:latin typeface="Calibri" panose="020F0502020204030204" pitchFamily="34" charset="0"/>
                      </a:endParaRPr>
                    </a:p>
                  </a:txBody>
                  <a:tcPr marL="9525" marR="9525" marT="9525" anchor="b"/>
                </a:tc>
                <a:tc>
                  <a:txBody>
                    <a:bodyPr/>
                    <a:lstStyle/>
                    <a:p>
                      <a:pPr fontAlgn="b"/>
                      <a:r>
                        <a:rPr lang="en-US" sz="1100">
                          <a:effectLst/>
                        </a:rPr>
                        <a:t>Social Anxiety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752733483"/>
                  </a:ext>
                </a:extLst>
              </a:tr>
              <a:tr h="455281">
                <a:tc>
                  <a:txBody>
                    <a:bodyPr/>
                    <a:lstStyle/>
                    <a:p>
                      <a:pPr algn="r" fontAlgn="b"/>
                      <a:r>
                        <a:rPr lang="en-US" sz="1100">
                          <a:effectLst/>
                        </a:rPr>
                        <a:t>13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0.5</a:t>
                      </a:r>
                      <a:endParaRPr lang="en-US" sz="1100">
                        <a:effectLst/>
                        <a:latin typeface="Calibri" panose="020F0502020204030204" pitchFamily="34" charset="0"/>
                      </a:endParaRPr>
                    </a:p>
                  </a:txBody>
                  <a:tcPr marL="9525" marR="9525" marT="9525" anchor="b"/>
                </a:tc>
                <a:tc>
                  <a:txBody>
                    <a:bodyPr/>
                    <a:lstStyle/>
                    <a:p>
                      <a:pPr fontAlgn="b"/>
                      <a:r>
                        <a:rPr lang="en-US" sz="1100">
                          <a:effectLst/>
                        </a:rPr>
                        <a:t>Social Exclusion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804583399"/>
                  </a:ext>
                </a:extLst>
              </a:tr>
              <a:tr h="455281">
                <a:tc>
                  <a:txBody>
                    <a:bodyPr/>
                    <a:lstStyle/>
                    <a:p>
                      <a:pPr algn="r" fontAlgn="b"/>
                      <a:r>
                        <a:rPr lang="en-US" sz="1100">
                          <a:effectLst/>
                        </a:rPr>
                        <a:t>13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0.5</a:t>
                      </a:r>
                      <a:endParaRPr lang="en-US" sz="1100">
                        <a:effectLst/>
                        <a:latin typeface="Calibri" panose="020F0502020204030204" pitchFamily="34" charset="0"/>
                      </a:endParaRPr>
                    </a:p>
                  </a:txBody>
                  <a:tcPr marL="9525" marR="9525" marT="9525" anchor="b"/>
                </a:tc>
                <a:tc>
                  <a:txBody>
                    <a:bodyPr/>
                    <a:lstStyle/>
                    <a:p>
                      <a:pPr fontAlgn="b"/>
                      <a:r>
                        <a:rPr lang="en-US" sz="1100">
                          <a:effectLst/>
                        </a:rPr>
                        <a:t>Manipulation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272916661"/>
                  </a:ext>
                </a:extLst>
              </a:tr>
              <a:tr h="455281">
                <a:tc>
                  <a:txBody>
                    <a:bodyPr/>
                    <a:lstStyle/>
                    <a:p>
                      <a:pPr algn="r" fontAlgn="b"/>
                      <a:r>
                        <a:rPr lang="en-US" sz="1100">
                          <a:effectLst/>
                        </a:rPr>
                        <a:t>13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0.5</a:t>
                      </a:r>
                      <a:endParaRPr lang="en-US" sz="1100">
                        <a:effectLst/>
                        <a:latin typeface="Calibri" panose="020F0502020204030204" pitchFamily="34" charset="0"/>
                      </a:endParaRPr>
                    </a:p>
                  </a:txBody>
                  <a:tcPr marL="9525" marR="9525" marT="9525" anchor="b"/>
                </a:tc>
                <a:tc>
                  <a:txBody>
                    <a:bodyPr/>
                    <a:lstStyle/>
                    <a:p>
                      <a:pPr fontAlgn="b"/>
                      <a:r>
                        <a:rPr lang="en-US" sz="1100">
                          <a:effectLst/>
                        </a:rPr>
                        <a:t>Negative Outlook on\nLife</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2259834081"/>
                  </a:ext>
                </a:extLst>
              </a:tr>
            </a:tbl>
          </a:graphicData>
        </a:graphic>
      </p:graphicFrame>
      <p:graphicFrame>
        <p:nvGraphicFramePr>
          <p:cNvPr id="12" name="Table 11">
            <a:extLst>
              <a:ext uri="{FF2B5EF4-FFF2-40B4-BE49-F238E27FC236}">
                <a16:creationId xmlns:a16="http://schemas.microsoft.com/office/drawing/2014/main" id="{F66B1AC4-B56D-4A82-8DE5-6874DBC2B013}"/>
              </a:ext>
            </a:extLst>
          </p:cNvPr>
          <p:cNvGraphicFramePr>
            <a:graphicFrameLocks noGrp="1"/>
          </p:cNvGraphicFramePr>
          <p:nvPr>
            <p:extLst>
              <p:ext uri="{D42A27DB-BD31-4B8C-83A1-F6EECF244321}">
                <p14:modId xmlns:p14="http://schemas.microsoft.com/office/powerpoint/2010/main" val="182955068"/>
              </p:ext>
            </p:extLst>
          </p:nvPr>
        </p:nvGraphicFramePr>
        <p:xfrm>
          <a:off x="11647598" y="12146361"/>
          <a:ext cx="9055538" cy="9403126"/>
        </p:xfrm>
        <a:graphic>
          <a:graphicData uri="http://schemas.openxmlformats.org/drawingml/2006/table">
            <a:tbl>
              <a:tblPr firstRow="1" bandRow="1">
                <a:tableStyleId>{5C22544A-7EE6-4342-B048-85BDC9FD1C3A}</a:tableStyleId>
              </a:tblPr>
              <a:tblGrid>
                <a:gridCol w="1950871">
                  <a:extLst>
                    <a:ext uri="{9D8B030D-6E8A-4147-A177-3AD203B41FA5}">
                      <a16:colId xmlns:a16="http://schemas.microsoft.com/office/drawing/2014/main" val="3598162071"/>
                    </a:ext>
                  </a:extLst>
                </a:gridCol>
                <a:gridCol w="1630579">
                  <a:extLst>
                    <a:ext uri="{9D8B030D-6E8A-4147-A177-3AD203B41FA5}">
                      <a16:colId xmlns:a16="http://schemas.microsoft.com/office/drawing/2014/main" val="143436907"/>
                    </a:ext>
                  </a:extLst>
                </a:gridCol>
                <a:gridCol w="5474088">
                  <a:extLst>
                    <a:ext uri="{9D8B030D-6E8A-4147-A177-3AD203B41FA5}">
                      <a16:colId xmlns:a16="http://schemas.microsoft.com/office/drawing/2014/main" val="2252793597"/>
                    </a:ext>
                  </a:extLst>
                </a:gridCol>
              </a:tblGrid>
              <a:tr h="349855">
                <a:tc>
                  <a:txBody>
                    <a:bodyPr/>
                    <a:lstStyle/>
                    <a:p>
                      <a:pPr fontAlgn="b"/>
                      <a:r>
                        <a:rPr lang="en-US" sz="1100">
                          <a:effectLst/>
                        </a:rPr>
                        <a:t>Rank</a:t>
                      </a:r>
                      <a:endParaRPr lang="en-US" sz="1100" b="1">
                        <a:solidFill>
                          <a:srgbClr val="FFFFFF"/>
                        </a:solidFill>
                        <a:effectLst/>
                        <a:latin typeface="Calibri" panose="020F0502020204030204" pitchFamily="34" charset="0"/>
                      </a:endParaRPr>
                    </a:p>
                  </a:txBody>
                  <a:tcPr marL="9525" marR="9525" marT="9525" anchor="b"/>
                </a:tc>
                <a:tc>
                  <a:txBody>
                    <a:bodyPr/>
                    <a:lstStyle/>
                    <a:p>
                      <a:pPr fontAlgn="b"/>
                      <a:r>
                        <a:rPr lang="en-US" sz="1100">
                          <a:effectLst/>
                        </a:rPr>
                        <a:t>Score</a:t>
                      </a:r>
                      <a:endParaRPr lang="en-US" sz="1100" b="1">
                        <a:solidFill>
                          <a:srgbClr val="FFFFFF"/>
                        </a:solidFill>
                        <a:effectLst/>
                        <a:latin typeface="Calibri" panose="020F0502020204030204" pitchFamily="34" charset="0"/>
                      </a:endParaRPr>
                    </a:p>
                  </a:txBody>
                  <a:tcPr marL="9525" marR="9525" marT="9525" anchor="b"/>
                </a:tc>
                <a:tc>
                  <a:txBody>
                    <a:bodyPr/>
                    <a:lstStyle/>
                    <a:p>
                      <a:pPr fontAlgn="b"/>
                      <a:r>
                        <a:rPr lang="en-US" sz="1100">
                          <a:effectLst/>
                        </a:rPr>
                        <a:t>Contributing Factor</a:t>
                      </a:r>
                      <a:endParaRPr lang="en-US" sz="1100" b="1">
                        <a:solidFill>
                          <a:srgbClr val="FFFFFF"/>
                        </a:solidFill>
                        <a:effectLst/>
                        <a:latin typeface="Calibri" panose="020F0502020204030204" pitchFamily="34" charset="0"/>
                      </a:endParaRPr>
                    </a:p>
                  </a:txBody>
                  <a:tcPr marL="9525" marR="9525" marT="9525" anchor="b"/>
                </a:tc>
                <a:extLst>
                  <a:ext uri="{0D108BD9-81ED-4DB2-BD59-A6C34878D82A}">
                    <a16:rowId xmlns:a16="http://schemas.microsoft.com/office/drawing/2014/main" val="1502421332"/>
                  </a:ext>
                </a:extLst>
              </a:tr>
              <a:tr h="559768">
                <a:tc>
                  <a:txBody>
                    <a:bodyPr/>
                    <a:lstStyle/>
                    <a:p>
                      <a:pPr algn="r" fontAlgn="b"/>
                      <a:r>
                        <a:rPr lang="en-US" sz="1100">
                          <a:effectLst/>
                        </a:rPr>
                        <a:t>1</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3.50388E+13</a:t>
                      </a:r>
                      <a:endParaRPr lang="en-US" sz="1100">
                        <a:effectLst/>
                        <a:latin typeface="Calibri" panose="020F0502020204030204" pitchFamily="34" charset="0"/>
                      </a:endParaRPr>
                    </a:p>
                  </a:txBody>
                  <a:tcPr marL="9525" marR="9525" marT="9525" anchor="b"/>
                </a:tc>
                <a:tc>
                  <a:txBody>
                    <a:bodyPr/>
                    <a:lstStyle/>
                    <a:p>
                      <a:pPr fontAlgn="b"/>
                      <a:r>
                        <a:rPr lang="en-US" sz="1100">
                          <a:effectLst/>
                        </a:rPr>
                        <a:t>Negative Self-Talk</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933871926"/>
                  </a:ext>
                </a:extLst>
              </a:tr>
              <a:tr h="559768">
                <a:tc>
                  <a:txBody>
                    <a:bodyPr/>
                    <a:lstStyle/>
                    <a:p>
                      <a:pPr algn="r" fontAlgn="b"/>
                      <a:r>
                        <a:rPr lang="en-US" sz="1100">
                          <a:effectLst/>
                        </a:rPr>
                        <a:t>2</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3.09282E+13</a:t>
                      </a:r>
                      <a:endParaRPr lang="en-US" sz="1100">
                        <a:effectLst/>
                        <a:latin typeface="Calibri" panose="020F0502020204030204" pitchFamily="34" charset="0"/>
                      </a:endParaRPr>
                    </a:p>
                  </a:txBody>
                  <a:tcPr marL="9525" marR="9525" marT="9525" anchor="b"/>
                </a:tc>
                <a:tc>
                  <a:txBody>
                    <a:bodyPr/>
                    <a:lstStyle/>
                    <a:p>
                      <a:pPr fontAlgn="b"/>
                      <a:r>
                        <a:rPr lang="en-US" sz="1100">
                          <a:effectLst/>
                        </a:rPr>
                        <a:t>Lack of Identity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902758957"/>
                  </a:ext>
                </a:extLst>
              </a:tr>
              <a:tr h="559768">
                <a:tc>
                  <a:txBody>
                    <a:bodyPr/>
                    <a:lstStyle/>
                    <a:p>
                      <a:pPr algn="r" fontAlgn="b"/>
                      <a:r>
                        <a:rPr lang="en-US" sz="1100">
                          <a:effectLst/>
                        </a:rPr>
                        <a:t>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2.98311E+13</a:t>
                      </a:r>
                      <a:endParaRPr lang="en-US" sz="1100">
                        <a:effectLst/>
                        <a:latin typeface="Calibri" panose="020F0502020204030204" pitchFamily="34" charset="0"/>
                      </a:endParaRPr>
                    </a:p>
                  </a:txBody>
                  <a:tcPr marL="9525" marR="9525" marT="9525" anchor="b"/>
                </a:tc>
                <a:tc>
                  <a:txBody>
                    <a:bodyPr/>
                    <a:lstStyle/>
                    <a:p>
                      <a:pPr fontAlgn="b"/>
                      <a:r>
                        <a:rPr lang="en-US" sz="1100">
                          <a:effectLst/>
                        </a:rPr>
                        <a:t>\nBullying/Mistreatment</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935848182"/>
                  </a:ext>
                </a:extLst>
              </a:tr>
              <a:tr h="559768">
                <a:tc>
                  <a:txBody>
                    <a:bodyPr/>
                    <a:lstStyle/>
                    <a:p>
                      <a:pPr algn="r" fontAlgn="b"/>
                      <a:r>
                        <a:rPr lang="en-US" sz="1100">
                          <a:effectLst/>
                        </a:rPr>
                        <a:t>4</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2.90559E+13</a:t>
                      </a:r>
                      <a:endParaRPr lang="en-US" sz="1100">
                        <a:effectLst/>
                        <a:latin typeface="Calibri" panose="020F0502020204030204" pitchFamily="34" charset="0"/>
                      </a:endParaRPr>
                    </a:p>
                  </a:txBody>
                  <a:tcPr marL="9525" marR="9525" marT="9525" anchor="b"/>
                </a:tc>
                <a:tc>
                  <a:txBody>
                    <a:bodyPr/>
                    <a:lstStyle/>
                    <a:p>
                      <a:pPr fontAlgn="b"/>
                      <a:r>
                        <a:rPr lang="en-US" sz="1100">
                          <a:effectLst/>
                        </a:rPr>
                        <a:t>Fear of\nRejection/Insecurity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14031144"/>
                  </a:ext>
                </a:extLst>
              </a:tr>
              <a:tr h="559768">
                <a:tc>
                  <a:txBody>
                    <a:bodyPr/>
                    <a:lstStyle/>
                    <a:p>
                      <a:pPr algn="r" fontAlgn="b"/>
                      <a:r>
                        <a:rPr lang="en-US" sz="1100">
                          <a:effectLst/>
                        </a:rPr>
                        <a:t>5</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1.83467E+13</a:t>
                      </a:r>
                      <a:endParaRPr lang="en-US" sz="1100">
                        <a:effectLst/>
                        <a:latin typeface="Calibri" panose="020F0502020204030204" pitchFamily="34" charset="0"/>
                      </a:endParaRPr>
                    </a:p>
                  </a:txBody>
                  <a:tcPr marL="9525" marR="9525" marT="9525" anchor="b"/>
                </a:tc>
                <a:tc>
                  <a:txBody>
                    <a:bodyPr/>
                    <a:lstStyle/>
                    <a:p>
                      <a:pPr fontAlgn="b"/>
                      <a:r>
                        <a:rPr lang="en-US" sz="1100">
                          <a:effectLst/>
                        </a:rPr>
                        <a:t>Grief/Loss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114982413"/>
                  </a:ext>
                </a:extLst>
              </a:tr>
              <a:tr h="559768">
                <a:tc>
                  <a:txBody>
                    <a:bodyPr/>
                    <a:lstStyle/>
                    <a:p>
                      <a:pPr algn="r" fontAlgn="b"/>
                      <a:r>
                        <a:rPr lang="en-US" sz="1100">
                          <a:effectLst/>
                        </a:rPr>
                        <a:t>6</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1.47824E+13</a:t>
                      </a:r>
                      <a:endParaRPr lang="en-US" sz="1100">
                        <a:effectLst/>
                        <a:latin typeface="Calibri" panose="020F0502020204030204" pitchFamily="34" charset="0"/>
                      </a:endParaRPr>
                    </a:p>
                  </a:txBody>
                  <a:tcPr marL="9525" marR="9525" marT="9525" anchor="b"/>
                </a:tc>
                <a:tc>
                  <a:txBody>
                    <a:bodyPr/>
                    <a:lstStyle/>
                    <a:p>
                      <a:pPr fontAlgn="b"/>
                      <a:r>
                        <a:rPr lang="en-US" sz="1100">
                          <a:effectLst/>
                        </a:rPr>
                        <a:t>Social\nMedia/Technology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2009968687"/>
                  </a:ext>
                </a:extLst>
              </a:tr>
              <a:tr h="559768">
                <a:tc>
                  <a:txBody>
                    <a:bodyPr/>
                    <a:lstStyle/>
                    <a:p>
                      <a:pPr algn="r" fontAlgn="b"/>
                      <a:r>
                        <a:rPr lang="en-US" sz="1100">
                          <a:effectLst/>
                        </a:rPr>
                        <a:t>7</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1.32131E+13</a:t>
                      </a:r>
                      <a:endParaRPr lang="en-US" sz="1100">
                        <a:effectLst/>
                        <a:latin typeface="Calibri" panose="020F0502020204030204" pitchFamily="34" charset="0"/>
                      </a:endParaRPr>
                    </a:p>
                  </a:txBody>
                  <a:tcPr marL="9525" marR="9525" marT="9525" anchor="b"/>
                </a:tc>
                <a:tc>
                  <a:txBody>
                    <a:bodyPr/>
                    <a:lstStyle/>
                    <a:p>
                      <a:pPr fontAlgn="b"/>
                      <a:r>
                        <a:rPr lang="en-US" sz="1100">
                          <a:effectLst/>
                        </a:rPr>
                        <a:t>Social Anxiety</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664591133"/>
                  </a:ext>
                </a:extLst>
              </a:tr>
              <a:tr h="559768">
                <a:tc>
                  <a:txBody>
                    <a:bodyPr/>
                    <a:lstStyle/>
                    <a:p>
                      <a:pPr algn="r" fontAlgn="b"/>
                      <a:r>
                        <a:rPr lang="en-US" sz="1100">
                          <a:effectLst/>
                        </a:rPr>
                        <a:t>8</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1.28436E+13</a:t>
                      </a:r>
                      <a:endParaRPr lang="en-US" sz="1100">
                        <a:effectLst/>
                        <a:latin typeface="Calibri" panose="020F0502020204030204" pitchFamily="34" charset="0"/>
                      </a:endParaRPr>
                    </a:p>
                  </a:txBody>
                  <a:tcPr marL="9525" marR="9525" marT="9525" anchor="b"/>
                </a:tc>
                <a:tc>
                  <a:txBody>
                    <a:bodyPr/>
                    <a:lstStyle/>
                    <a:p>
                      <a:pPr fontAlgn="b"/>
                      <a:r>
                        <a:rPr lang="en-US" sz="1100">
                          <a:effectLst/>
                        </a:rPr>
                        <a:t>Problems with\nSpeech/Articulation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180705676"/>
                  </a:ext>
                </a:extLst>
              </a:tr>
              <a:tr h="586780">
                <a:tc>
                  <a:txBody>
                    <a:bodyPr/>
                    <a:lstStyle/>
                    <a:p>
                      <a:pPr algn="r" fontAlgn="b"/>
                      <a:r>
                        <a:rPr lang="en-US" sz="1100">
                          <a:effectLst/>
                        </a:rPr>
                        <a:t>9</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9.92167E+12</a:t>
                      </a:r>
                      <a:endParaRPr lang="en-US" sz="1100">
                        <a:effectLst/>
                        <a:latin typeface="Calibri" panose="020F0502020204030204" pitchFamily="34" charset="0"/>
                      </a:endParaRPr>
                    </a:p>
                  </a:txBody>
                  <a:tcPr marL="9525" marR="9525" marT="9525" anchor="b"/>
                </a:tc>
                <a:tc>
                  <a:txBody>
                    <a:bodyPr/>
                    <a:lstStyle/>
                    <a:p>
                      <a:pPr fontAlgn="b"/>
                      <a:r>
                        <a:rPr lang="en-US" sz="1100">
                          <a:effectLst/>
                        </a:rPr>
                        <a:t>Life Transitions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2610375986"/>
                  </a:ext>
                </a:extLst>
              </a:tr>
              <a:tr h="559768">
                <a:tc>
                  <a:txBody>
                    <a:bodyPr/>
                    <a:lstStyle/>
                    <a:p>
                      <a:pPr algn="r" fontAlgn="b"/>
                      <a:r>
                        <a:rPr lang="en-US" sz="1100">
                          <a:effectLst/>
                        </a:rPr>
                        <a:t>10</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9.92059E+12</a:t>
                      </a:r>
                      <a:endParaRPr lang="en-US" sz="1100">
                        <a:effectLst/>
                        <a:latin typeface="Calibri" panose="020F0502020204030204" pitchFamily="34" charset="0"/>
                      </a:endParaRPr>
                    </a:p>
                  </a:txBody>
                  <a:tcPr marL="9525" marR="9525" marT="9525" anchor="b"/>
                </a:tc>
                <a:tc>
                  <a:txBody>
                    <a:bodyPr/>
                    <a:lstStyle/>
                    <a:p>
                      <a:pPr fontAlgn="b"/>
                      <a:r>
                        <a:rPr lang="en-US" sz="1100">
                          <a:effectLst/>
                        </a:rPr>
                        <a:t>Chronic\nIllness/Handicapped</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786863452"/>
                  </a:ext>
                </a:extLst>
              </a:tr>
              <a:tr h="559768">
                <a:tc>
                  <a:txBody>
                    <a:bodyPr/>
                    <a:lstStyle/>
                    <a:p>
                      <a:pPr algn="r" fontAlgn="b"/>
                      <a:r>
                        <a:rPr lang="en-US" sz="1100">
                          <a:effectLst/>
                        </a:rPr>
                        <a:t>11</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9.85495E+12</a:t>
                      </a:r>
                      <a:endParaRPr lang="en-US" sz="1100">
                        <a:effectLst/>
                        <a:latin typeface="Calibri" panose="020F0502020204030204" pitchFamily="34" charset="0"/>
                      </a:endParaRPr>
                    </a:p>
                  </a:txBody>
                  <a:tcPr marL="9525" marR="9525" marT="9525" anchor="b"/>
                </a:tc>
                <a:tc>
                  <a:txBody>
                    <a:bodyPr/>
                    <a:lstStyle/>
                    <a:p>
                      <a:pPr fontAlgn="b"/>
                      <a:r>
                        <a:rPr lang="en-US" sz="1100">
                          <a:effectLst/>
                        </a:rPr>
                        <a:t>Negative Outlook on\nLife</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785024943"/>
                  </a:ext>
                </a:extLst>
              </a:tr>
              <a:tr h="349855">
                <a:tc>
                  <a:txBody>
                    <a:bodyPr/>
                    <a:lstStyle/>
                    <a:p>
                      <a:pPr algn="r" fontAlgn="b"/>
                      <a:r>
                        <a:rPr lang="en-US" sz="1100">
                          <a:effectLst/>
                        </a:rPr>
                        <a:t>12</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8.6985E+12</a:t>
                      </a:r>
                      <a:endParaRPr lang="en-US" sz="1100">
                        <a:effectLst/>
                        <a:latin typeface="Calibri" panose="020F0502020204030204" pitchFamily="34" charset="0"/>
                      </a:endParaRPr>
                    </a:p>
                  </a:txBody>
                  <a:tcPr marL="9525" marR="9525" marT="9525" anchor="b"/>
                </a:tc>
                <a:tc>
                  <a:txBody>
                    <a:bodyPr/>
                    <a:lstStyle/>
                    <a:p>
                      <a:pPr fontAlgn="b"/>
                      <a:r>
                        <a:rPr lang="en-US" sz="1100">
                          <a:effectLst/>
                        </a:rPr>
                        <a:t>Conflicting\nPriorities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354276896"/>
                  </a:ext>
                </a:extLst>
              </a:tr>
              <a:tr h="559768">
                <a:tc>
                  <a:txBody>
                    <a:bodyPr/>
                    <a:lstStyle/>
                    <a:p>
                      <a:pPr algn="r" fontAlgn="b"/>
                      <a:r>
                        <a:rPr lang="en-US" sz="1100">
                          <a:effectLst/>
                        </a:rPr>
                        <a:t>13</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6.78471E+12</a:t>
                      </a:r>
                      <a:endParaRPr lang="en-US" sz="1100">
                        <a:effectLst/>
                        <a:latin typeface="Calibri" panose="020F0502020204030204" pitchFamily="34" charset="0"/>
                      </a:endParaRPr>
                    </a:p>
                  </a:txBody>
                  <a:tcPr marL="9525" marR="9525" marT="9525" anchor="b"/>
                </a:tc>
                <a:tc>
                  <a:txBody>
                    <a:bodyPr/>
                    <a:lstStyle/>
                    <a:p>
                      <a:pPr fontAlgn="b"/>
                      <a:r>
                        <a:rPr lang="en-US" sz="1100">
                          <a:effectLst/>
                        </a:rPr>
                        <a:t>Lack of Social Skills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40112181"/>
                  </a:ext>
                </a:extLst>
              </a:tr>
              <a:tr h="559768">
                <a:tc>
                  <a:txBody>
                    <a:bodyPr/>
                    <a:lstStyle/>
                    <a:p>
                      <a:pPr algn="r" fontAlgn="b"/>
                      <a:r>
                        <a:rPr lang="en-US" sz="1100">
                          <a:effectLst/>
                        </a:rPr>
                        <a:t>14</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2.86406E+12</a:t>
                      </a:r>
                      <a:endParaRPr lang="en-US" sz="1100">
                        <a:effectLst/>
                        <a:latin typeface="Calibri" panose="020F0502020204030204" pitchFamily="34" charset="0"/>
                      </a:endParaRPr>
                    </a:p>
                  </a:txBody>
                  <a:tcPr marL="9525" marR="9525" marT="9525" anchor="b"/>
                </a:tc>
                <a:tc>
                  <a:txBody>
                    <a:bodyPr/>
                    <a:lstStyle/>
                    <a:p>
                      <a:pPr fontAlgn="b"/>
                      <a:r>
                        <a:rPr lang="en-US" sz="1100">
                          <a:effectLst/>
                        </a:rPr>
                        <a:t>Social Exclusion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417306749"/>
                  </a:ext>
                </a:extLst>
              </a:tr>
              <a:tr h="349855">
                <a:tc>
                  <a:txBody>
                    <a:bodyPr/>
                    <a:lstStyle/>
                    <a:p>
                      <a:pPr algn="r" fontAlgn="b"/>
                      <a:r>
                        <a:rPr lang="en-US" sz="1100">
                          <a:effectLst/>
                        </a:rPr>
                        <a:t>15</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2.7903E+12</a:t>
                      </a:r>
                      <a:endParaRPr lang="en-US" sz="1100">
                        <a:effectLst/>
                        <a:latin typeface="Calibri" panose="020F0502020204030204" pitchFamily="34" charset="0"/>
                      </a:endParaRPr>
                    </a:p>
                  </a:txBody>
                  <a:tcPr marL="9525" marR="9525" marT="9525" anchor="b"/>
                </a:tc>
                <a:tc>
                  <a:txBody>
                    <a:bodyPr/>
                    <a:lstStyle/>
                    <a:p>
                      <a:pPr fontAlgn="b"/>
                      <a:r>
                        <a:rPr lang="en-US" sz="1100">
                          <a:effectLst/>
                        </a:rPr>
                        <a:t>Geographic Location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587652420"/>
                  </a:ext>
                </a:extLst>
              </a:tr>
              <a:tr h="349855">
                <a:tc>
                  <a:txBody>
                    <a:bodyPr/>
                    <a:lstStyle/>
                    <a:p>
                      <a:pPr algn="r" fontAlgn="b"/>
                      <a:r>
                        <a:rPr lang="en-US" sz="1100">
                          <a:effectLst/>
                        </a:rPr>
                        <a:t>16</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15.5</a:t>
                      </a:r>
                      <a:endParaRPr lang="en-US" sz="1100">
                        <a:effectLst/>
                        <a:latin typeface="Calibri" panose="020F0502020204030204" pitchFamily="34" charset="0"/>
                      </a:endParaRPr>
                    </a:p>
                  </a:txBody>
                  <a:tcPr marL="9525" marR="9525" marT="9525" anchor="b"/>
                </a:tc>
                <a:tc>
                  <a:txBody>
                    <a:bodyPr/>
                    <a:lstStyle/>
                    <a:p>
                      <a:pPr fontAlgn="b"/>
                      <a:r>
                        <a:rPr lang="en-US" sz="1100">
                          <a:effectLst/>
                        </a:rPr>
                        <a:t>Lack of Social\nMotivation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148669572"/>
                  </a:ext>
                </a:extLst>
              </a:tr>
              <a:tr h="349855">
                <a:tc>
                  <a:txBody>
                    <a:bodyPr/>
                    <a:lstStyle/>
                    <a:p>
                      <a:pPr algn="r" fontAlgn="b"/>
                      <a:r>
                        <a:rPr lang="en-US" sz="1100">
                          <a:effectLst/>
                        </a:rPr>
                        <a:t>17</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0.5</a:t>
                      </a:r>
                      <a:endParaRPr lang="en-US" sz="1100">
                        <a:effectLst/>
                        <a:latin typeface="Calibri" panose="020F0502020204030204" pitchFamily="34" charset="0"/>
                      </a:endParaRPr>
                    </a:p>
                  </a:txBody>
                  <a:tcPr marL="9525" marR="9525" marT="9525" anchor="b"/>
                </a:tc>
                <a:tc>
                  <a:txBody>
                    <a:bodyPr/>
                    <a:lstStyle/>
                    <a:p>
                      <a:pPr fontAlgn="b"/>
                      <a:r>
                        <a:rPr lang="en-US" sz="1100">
                          <a:effectLst/>
                        </a:rPr>
                        <a:t>Interests Do Not\nMatch Social Norms</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1417951470"/>
                  </a:ext>
                </a:extLst>
              </a:tr>
              <a:tr h="349855">
                <a:tc>
                  <a:txBody>
                    <a:bodyPr/>
                    <a:lstStyle/>
                    <a:p>
                      <a:pPr algn="r" fontAlgn="b"/>
                      <a:r>
                        <a:rPr lang="en-US" sz="1100">
                          <a:effectLst/>
                        </a:rPr>
                        <a:t>17</a:t>
                      </a:r>
                      <a:endParaRPr lang="en-US" sz="1100">
                        <a:effectLst/>
                        <a:latin typeface="Calibri" panose="020F0502020204030204" pitchFamily="34" charset="0"/>
                      </a:endParaRPr>
                    </a:p>
                  </a:txBody>
                  <a:tcPr marL="9525" marR="9525" marT="9525" anchor="b"/>
                </a:tc>
                <a:tc>
                  <a:txBody>
                    <a:bodyPr/>
                    <a:lstStyle/>
                    <a:p>
                      <a:pPr algn="r" fontAlgn="b"/>
                      <a:r>
                        <a:rPr lang="en-US" sz="1100">
                          <a:effectLst/>
                        </a:rPr>
                        <a:t>0.5</a:t>
                      </a:r>
                      <a:endParaRPr lang="en-US" sz="1100">
                        <a:effectLst/>
                        <a:latin typeface="Calibri" panose="020F0502020204030204" pitchFamily="34" charset="0"/>
                      </a:endParaRPr>
                    </a:p>
                  </a:txBody>
                  <a:tcPr marL="9525" marR="9525" marT="9525" anchor="b"/>
                </a:tc>
                <a:tc>
                  <a:txBody>
                    <a:bodyPr/>
                    <a:lstStyle/>
                    <a:p>
                      <a:pPr fontAlgn="b"/>
                      <a:r>
                        <a:rPr lang="en-US" sz="1100">
                          <a:effectLst/>
                        </a:rPr>
                        <a:t>Manipulation</a:t>
                      </a:r>
                      <a:endParaRPr lang="en-US" sz="1100">
                        <a:effectLst/>
                        <a:latin typeface="Calibri" panose="020F0502020204030204" pitchFamily="34" charset="0"/>
                      </a:endParaRPr>
                    </a:p>
                  </a:txBody>
                  <a:tcPr marL="9525" marR="9525" marT="9525" anchor="b"/>
                </a:tc>
                <a:extLst>
                  <a:ext uri="{0D108BD9-81ED-4DB2-BD59-A6C34878D82A}">
                    <a16:rowId xmlns:a16="http://schemas.microsoft.com/office/drawing/2014/main" val="3401118745"/>
                  </a:ext>
                </a:extLst>
              </a:tr>
            </a:tbl>
          </a:graphicData>
        </a:graphic>
      </p:graphicFrame>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EF030542032D43BC5F01239E14DC76" ma:contentTypeVersion="8" ma:contentTypeDescription="Create a new document." ma:contentTypeScope="" ma:versionID="1b985ef9d53e945db4c496f244334343">
  <xsd:schema xmlns:xsd="http://www.w3.org/2001/XMLSchema" xmlns:xs="http://www.w3.org/2001/XMLSchema" xmlns:p="http://schemas.microsoft.com/office/2006/metadata/properties" xmlns:ns3="d14244e4-395b-4fd1-acc6-64aa0061673c" xmlns:ns4="de3660d6-4181-4209-a426-763532879c2f" targetNamespace="http://schemas.microsoft.com/office/2006/metadata/properties" ma:root="true" ma:fieldsID="831f1eeb10c780b411ee1f73b851b0cb" ns3:_="" ns4:_="">
    <xsd:import namespace="d14244e4-395b-4fd1-acc6-64aa0061673c"/>
    <xsd:import namespace="de3660d6-4181-4209-a426-763532879c2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4244e4-395b-4fd1-acc6-64aa006167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e3660d6-4181-4209-a426-763532879c2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D1944C-82EC-4AAB-A64B-12EABBCF918C}">
  <ds:schemaRefs>
    <ds:schemaRef ds:uri="d14244e4-395b-4fd1-acc6-64aa0061673c"/>
    <ds:schemaRef ds:uri="de3660d6-4181-4209-a426-763532879c2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F3CD577-B6BB-4ABF-AB7F-B0EBC0E44356}">
  <ds:schemaRefs>
    <ds:schemaRef ds:uri="d14244e4-395b-4fd1-acc6-64aa0061673c"/>
    <ds:schemaRef ds:uri="de3660d6-4181-4209-a426-763532879c2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4F7A0C0-BB82-40AF-A704-ACA6B8600B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1083</TotalTime>
  <Words>1557</Words>
  <Application>Microsoft Office PowerPoint</Application>
  <PresentationFormat>Custom</PresentationFormat>
  <Paragraphs>185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Blake Fraser</cp:lastModifiedBy>
  <cp:revision>98</cp:revision>
  <dcterms:created xsi:type="dcterms:W3CDTF">2013-10-19T16:33:22Z</dcterms:created>
  <dcterms:modified xsi:type="dcterms:W3CDTF">2021-03-16T21:06:37Z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0x010100BAEF030542032D43BC5F01239E14DC76</vt:lpwstr>
  </property>
</Properties>
</file>