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9296400" cy="70104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5CE1E"/>
    <a:srgbClr val="00C28D"/>
    <a:srgbClr val="00B4FF"/>
    <a:srgbClr val="008080"/>
    <a:srgbClr val="1270FC"/>
    <a:srgbClr val="FFA200"/>
    <a:srgbClr val="008000"/>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64" autoAdjust="0"/>
    <p:restoredTop sz="88057" autoAdjust="0"/>
  </p:normalViewPr>
  <p:slideViewPr>
    <p:cSldViewPr snapToGrid="0" snapToObjects="1">
      <p:cViewPr>
        <p:scale>
          <a:sx n="89" d="100"/>
          <a:sy n="89" d="100"/>
        </p:scale>
        <p:origin x="-2020" y="-13500"/>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1T22:12:23.478"/>
    </inkml:context>
    <inkml:brush xml:id="br0">
      <inkml:brushProperty name="width" value="0.05" units="cm"/>
      <inkml:brushProperty name="height" value="0.05" units="cm"/>
    </inkml:brush>
  </inkml:definitions>
  <inkml:trace contextRef="#ctx0" brushRef="#br0">45 238 9416 0 0,'0'0'852'0'0,"0"0"-704"0"0,0-4-135 0 0,1 1 9 0 0,-1 0 0 0 0,0 1 1 0 0,1-1-1 0 0,-1 0 0 0 0,-1 1 1 0 0,1-1-1 0 0,0 1 0 0 0,-1-1 1 0 0,1 0-1 0 0,-1 1 0 0 0,0-1 1 0 0,0 1-1 0 0,0-1 0 0 0,0 1 1 0 0,0 0-1 0 0,0-1 0 0 0,-1 1 1 0 0,1 0-1 0 0,-1 0 0 0 0,0 0 1 0 0,1 0-1 0 0,-1 0 0 0 0,0 0 1 0 0,0 0-1 0 0,0 1 0 0 0,-4-3 1 0 0,5 3 25 0 0,0 0 0 0 0,-1 0 0 0 0,1 0 0 0 0,0 0 0 0 0,0-1 0 0 0,0 1 0 0 0,0-1 0 0 0,0 1 0 0 0,0 0 0 0 0,0-1 0 0 0,0 1 0 0 0,1-1 0 0 0,-1 0 0 0 0,1 1 0 0 0,-1-1 0 0 0,1 0 0 0 0,0 1 0 0 0,-1-1 0 0 0,1 0 0 0 0,0 1 0 0 0,0-1 0 0 0,0 0 0 0 0,0 1 0 0 0,0-1 0 0 0,1 0 0 0 0,-1 1 0 0 0,1-1 0 0 0,-1 0 0 0 0,1 1 0 0 0,-1-1 0 0 0,1 1 0 0 0,0-1 0 0 0,0 1 0 0 0,-1-1 0 0 0,1 1 0 0 0,3-4 1102 0 0,-4-20-266 0 0,0 24-742 0 0,0 0-89 0 0,-2-2-26 0 0,1 2 117 0 0,10-6-80 0 0,-2 3-47 0 0,0 0 0 0 0,0 1 0 0 0,1 0 1 0 0,-1 0-1 0 0,1 1 0 0 0,0 0 0 0 0,0 1 1 0 0,16-2-1 0 0,13-3 28 0 0,30-2-45 0 0,42-12 490 0 0,-100 18-542 0 0,0 0 0 0 0,0 1 1 0 0,0 0-1 0 0,0 0 0 0 0,16 2 0 0 0,16-1 374 0 0,-41 0-382 0 0,7-2-243 0 0,-2 2 285 0 0,1 0 18 0 0,4-1-8 0 0,-10-1-10 0 0,3 1-8 0 0,24 5 14 0 0,-20-2 12 0 0,0 0 20 0 0,-6-2 376 0 0,-1 1-587 0 0,0-1 189 0 0,0 0 0 0 0,0 0 0 0 0,0 0 1 0 0,0 1-1 0 0,0-1 0 0 0,0 0 0 0 0,0 0 0 0 0,0 0 0 0 0,0 0 1 0 0,0 0-1 0 0,0 1 0 0 0,1-1 0 0 0,-1 0 0 0 0,0 0 1 0 0,0 0-1 0 0,0 0 0 0 0,0 0 0 0 0,0 1 0 0 0,0-1 1 0 0,0 0-1 0 0,0 0 0 0 0,0 0 0 0 0,0 0 0 0 0,1 0 0 0 0,-1 0 1 0 0,0 0-1 0 0,0 0 0 0 0,0 0 0 0 0,0 1 0 0 0,0-1 1 0 0,1 0-1 0 0,-1 0 0 0 0,0 0 0 0 0,0 0 0 0 0,0 0 0 0 0,0 0 1 0 0,0 0-1 0 0,1 0 0 0 0,-1 0 0 0 0,0 0 0 0 0,0 0 1 0 0,0 0-1 0 0,0 0 0 0 0,0 0 0 0 0,1 0 0 0 0,-1 0 0 0 0,0 0 1 0 0,0 0-1 0 0,0 0 0 0 0,1-1 0 0 0,2 1-52 0 0,8 9 32 0 0,-9-4 8 0 0,-2-5-78 0 0,14 17-3490 0 0,-7-18 3038 0 0,1-2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0520"/>
          </a:xfrm>
          <a:prstGeom prst="rect">
            <a:avLst/>
          </a:prstGeom>
        </p:spPr>
        <p:txBody>
          <a:bodyPr vert="horz" lIns="93177" tIns="46589" rIns="93177" bIns="46589" rtlCol="0"/>
          <a:lstStyle>
            <a:lvl1pPr algn="r">
              <a:defRPr sz="1200"/>
            </a:lvl1pPr>
          </a:lstStyle>
          <a:p>
            <a:fld id="{36263FE2-9438-354A-B60A-5A471281E58B}" type="datetimeFigureOut">
              <a:rPr lang="en-US" smtClean="0"/>
              <a:t>3/15/2021</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0520"/>
          </a:xfrm>
          <a:prstGeom prst="rect">
            <a:avLst/>
          </a:prstGeom>
        </p:spPr>
        <p:txBody>
          <a:bodyPr vert="horz" lIns="93177" tIns="46589" rIns="93177" bIns="46589"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3/15/2021</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jpg"/><Relationship Id="rId10" Type="http://schemas.openxmlformats.org/officeDocument/2006/relationships/customXml" Target="../ink/ink1.xml"/><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129" y="504527"/>
            <a:ext cx="42534030" cy="4142735"/>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9200" b="1" dirty="0">
                <a:latin typeface="Times New Roman"/>
                <a:cs typeface="Times New Roman"/>
              </a:rPr>
              <a:t>Drones and Spatial Artificial Intelligence</a:t>
            </a:r>
          </a:p>
          <a:p>
            <a:pPr algn="ctr"/>
            <a:r>
              <a:rPr lang="en-US" sz="9200" b="1" dirty="0">
                <a:latin typeface="Times New Roman"/>
                <a:cs typeface="Times New Roman"/>
              </a:rPr>
              <a:t> for Improving Crop Yield: An Implementation Concept</a:t>
            </a:r>
          </a:p>
          <a:p>
            <a:pPr algn="ctr"/>
            <a:r>
              <a:rPr lang="en-US" sz="5800" b="1" dirty="0">
                <a:latin typeface="Times New Roman"/>
                <a:cs typeface="Times New Roman"/>
              </a:rPr>
              <a:t>Carson Farmer and Dr. Hector Medina</a:t>
            </a:r>
          </a:p>
        </p:txBody>
      </p:sp>
      <p:sp>
        <p:nvSpPr>
          <p:cNvPr id="26" name="Rectangle 25"/>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103" y="1887046"/>
            <a:ext cx="4840224" cy="1377696"/>
          </a:xfrm>
          <a:prstGeom prst="rect">
            <a:avLst/>
          </a:prstGeom>
        </p:spPr>
      </p:pic>
      <p:sp>
        <p:nvSpPr>
          <p:cNvPr id="162" name="TextBox 161"/>
          <p:cNvSpPr txBox="1"/>
          <p:nvPr/>
        </p:nvSpPr>
        <p:spPr>
          <a:xfrm>
            <a:off x="10980125" y="5348344"/>
            <a:ext cx="22440303" cy="26705541"/>
          </a:xfrm>
          <a:prstGeom prst="rect">
            <a:avLst/>
          </a:prstGeom>
          <a:solidFill>
            <a:srgbClr val="FFFFFF"/>
          </a:solidFill>
          <a:ln cap="rnd">
            <a:solidFill>
              <a:schemeClr val="tx1"/>
            </a:solidFill>
          </a:ln>
        </p:spPr>
        <p:txBody>
          <a:bodyPr wrap="square" lIns="182880" rIns="182880" rtlCol="0">
            <a:noAutofit/>
          </a:bodyPr>
          <a:lstStyle/>
          <a:p>
            <a:pPr algn="just"/>
            <a:r>
              <a:rPr lang="en-US" sz="800"/>
              <a:t>Bochkovskiy, A., Wang, C.Y. and Liao, H.Y.M., 2020. Yolov4: Optimal speed and accuracy of object detection. </a:t>
            </a:r>
            <a:r>
              <a:rPr lang="en-US" sz="800" i="1"/>
              <a:t>arXiv preprint arXiv:2004.10934</a:t>
            </a:r>
            <a:r>
              <a:rPr lang="en-US" sz="800"/>
              <a:t>.</a:t>
            </a:r>
            <a:endParaRPr lang="en-US" sz="1800" dirty="0">
              <a:latin typeface="Times New Roman"/>
              <a:cs typeface="Times New Roman"/>
            </a:endParaRPr>
          </a:p>
        </p:txBody>
      </p:sp>
      <p:grpSp>
        <p:nvGrpSpPr>
          <p:cNvPr id="8" name="Group 7">
            <a:extLst>
              <a:ext uri="{FF2B5EF4-FFF2-40B4-BE49-F238E27FC236}">
                <a16:creationId xmlns:a16="http://schemas.microsoft.com/office/drawing/2014/main" id="{E3F22A41-FE56-4ABF-B5F6-3CDDCADCA82C}"/>
              </a:ext>
            </a:extLst>
          </p:cNvPr>
          <p:cNvGrpSpPr/>
          <p:nvPr/>
        </p:nvGrpSpPr>
        <p:grpSpPr>
          <a:xfrm>
            <a:off x="809181" y="5282701"/>
            <a:ext cx="9326885" cy="6269895"/>
            <a:chOff x="809181" y="5282701"/>
            <a:chExt cx="9326885" cy="6269895"/>
          </a:xfrm>
        </p:grpSpPr>
        <p:sp>
          <p:nvSpPr>
            <p:cNvPr id="165" name="TextBox 164"/>
            <p:cNvSpPr txBox="1"/>
            <p:nvPr/>
          </p:nvSpPr>
          <p:spPr>
            <a:xfrm>
              <a:off x="809181" y="6156887"/>
              <a:ext cx="9312771" cy="5395709"/>
            </a:xfrm>
            <a:prstGeom prst="rect">
              <a:avLst/>
            </a:prstGeom>
            <a:solidFill>
              <a:schemeClr val="bg1"/>
            </a:solidFill>
            <a:ln>
              <a:solidFill>
                <a:srgbClr val="000000"/>
              </a:solidFill>
            </a:ln>
          </p:spPr>
          <p:txBody>
            <a:bodyPr wrap="square" lIns="131445" tIns="65723" rIns="131445" bIns="65723" rtlCol="0">
              <a:spAutoFit/>
            </a:bodyPr>
            <a:lstStyle/>
            <a:p>
              <a:pPr algn="just"/>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With the expected total agricultural yield expected to increase by 50%-100% by the year 2050, agricultural producers are looking for innovative methods for increasing crop yield. By utilizing computer vision and artificial intelligence, researchers have shown that computer algorithms can recognize weeds from crop growth. With recent innovations in low-cost hardware allowing for depth perception alongside high resolution imaging, new network architectures capable of detecting and recognizing­ weeds, pests, and other potential crop issues are in development. The solution we are proposing to develop utilizes a vision processing unit to perform accelerated machine learning on camera images` to achieve near real-time results without incurring extra computational time on the host computer. The system allows for o</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ff-network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or edge applications to be developed which are capable of performing object recognition and classification without the use of powerful computers. Furthermore, with the average farm in Virginia being approximately 180 acres, autonomous mapping and planning is required for accurate estimation of crop health. With this application, a prior unmanned aerial vehicle (UAV), which was used for social distance monitoring, provides a suitable vehicle for performing autonomous mapping and crop analysis of the field. Combining the autonomous UAV with the advanced camera system, achieving accurate crop health information is now in the realm of possibility. Furthermore, farmers will benefit from the additional crop information provided by the system and can implement custom pest prevention and herbicide deployment protocols. With these new advances, future improvements to how farming is conducted are expected. The results expected to be achieved are shown in Fig. 1.</a:t>
              </a:r>
              <a:endParaRPr lang="en-US" sz="2000" dirty="0">
                <a:latin typeface="Times New Roman" panose="02020603050405020304" pitchFamily="18" charset="0"/>
                <a:cs typeface="Times New Roman" panose="02020603050405020304" pitchFamily="18" charset="0"/>
              </a:endParaRPr>
            </a:p>
          </p:txBody>
        </p:sp>
        <p:sp>
          <p:nvSpPr>
            <p:cNvPr id="166" name="TextBox 165"/>
            <p:cNvSpPr txBox="1"/>
            <p:nvPr/>
          </p:nvSpPr>
          <p:spPr>
            <a:xfrm>
              <a:off x="834650" y="5282701"/>
              <a:ext cx="9301416" cy="87139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Abstract	</a:t>
              </a:r>
              <a:endParaRPr lang="en-US" sz="6000" dirty="0">
                <a:solidFill>
                  <a:schemeClr val="bg1"/>
                </a:solidFill>
                <a:latin typeface="Times New Roman"/>
                <a:cs typeface="Times New Roman"/>
              </a:endParaRPr>
            </a:p>
          </p:txBody>
        </p:sp>
      </p:grpSp>
      <p:grpSp>
        <p:nvGrpSpPr>
          <p:cNvPr id="19" name="Group 18">
            <a:extLst>
              <a:ext uri="{FF2B5EF4-FFF2-40B4-BE49-F238E27FC236}">
                <a16:creationId xmlns:a16="http://schemas.microsoft.com/office/drawing/2014/main" id="{D10F68F8-DDC8-4969-A649-7FD7920FF28F}"/>
              </a:ext>
            </a:extLst>
          </p:cNvPr>
          <p:cNvGrpSpPr/>
          <p:nvPr/>
        </p:nvGrpSpPr>
        <p:grpSpPr>
          <a:xfrm>
            <a:off x="833615" y="11765476"/>
            <a:ext cx="9326882" cy="8700583"/>
            <a:chOff x="671918" y="13104470"/>
            <a:chExt cx="9326882" cy="8700583"/>
          </a:xfrm>
        </p:grpSpPr>
        <p:sp>
          <p:nvSpPr>
            <p:cNvPr id="167" name="TextBox 166"/>
            <p:cNvSpPr txBox="1"/>
            <p:nvPr/>
          </p:nvSpPr>
          <p:spPr>
            <a:xfrm>
              <a:off x="671918" y="13977909"/>
              <a:ext cx="9312772" cy="7827144"/>
            </a:xfrm>
            <a:prstGeom prst="rect">
              <a:avLst/>
            </a:prstGeom>
            <a:solidFill>
              <a:schemeClr val="bg1"/>
            </a:solidFill>
            <a:ln>
              <a:solidFill>
                <a:schemeClr val="tx1"/>
              </a:solidFill>
            </a:ln>
          </p:spPr>
          <p:txBody>
            <a:bodyPr wrap="square" lIns="131445" tIns="65723" rIns="131445" bIns="65723" rtlCol="0">
              <a:spAutoFit/>
            </a:bodyPr>
            <a:lstStyle/>
            <a:p>
              <a:pPr algn="just"/>
              <a:r>
                <a:rPr lang="en-US" sz="2000" dirty="0">
                  <a:latin typeface="Times New Roman"/>
                  <a:cs typeface="Times New Roman"/>
                </a:rPr>
                <a:t>In Virginia, a significant amount of income results from agriculture and related industries [1]. According to the Virginia Department of Agriculture and Consumer Services, agriculture comprises approximately $70 billion of the total state income and provides more than 334,000 jobs in the Commonwealth of Virginia [1]. Five of the top ten nationwide agricultural commodities are produced in Virginia [1]. With recent interests in increasing the total yield of farms to meet growing demand around the world, farmers are beginning to turn to “smart” techniques to further improve their total yield [2, 3, 4].  With artificial intelligence (AI) and computer vision (CV) becoming more accessible and deployable, the agriculture industry is beginning to utilize these advances in unique ways [5-7]. One such example is the Microsoft project </a:t>
              </a:r>
              <a:r>
                <a:rPr lang="en-US" sz="2000" i="1" dirty="0" err="1">
                  <a:latin typeface="Times New Roman"/>
                  <a:cs typeface="Times New Roman"/>
                </a:rPr>
                <a:t>Farmbeat</a:t>
              </a:r>
              <a:r>
                <a:rPr lang="en-US" sz="2000" i="1" dirty="0">
                  <a:latin typeface="Times New Roman"/>
                  <a:cs typeface="Times New Roman"/>
                </a:rPr>
                <a:t> </a:t>
              </a:r>
              <a:r>
                <a:rPr lang="en-US" sz="2000" dirty="0">
                  <a:latin typeface="Times New Roman"/>
                  <a:cs typeface="Times New Roman"/>
                </a:rPr>
                <a:t>[6]. The </a:t>
              </a:r>
              <a:r>
                <a:rPr lang="en-US" sz="2000" i="1" dirty="0" err="1">
                  <a:latin typeface="Times New Roman"/>
                  <a:cs typeface="Times New Roman"/>
                </a:rPr>
                <a:t>Farmbeats</a:t>
              </a:r>
              <a:r>
                <a:rPr lang="en-US" sz="2000" dirty="0">
                  <a:latin typeface="Times New Roman"/>
                  <a:cs typeface="Times New Roman"/>
                </a:rPr>
                <a:t> project combined advances in wireless communication with distributed sensors to determine soil moisture levels for farms [6]. From examining other external factors on crop growth and yield, weeds were shows to have a significant impact on the growth of plants and distribution of nutrients and have developed metric for measuring the impact of weeds [8]. These metrics predict that as the density of weeds in the field increases, then the total crop yield will rapidly decrease. Likewise, it has been shown that the influence of rodents can decrease crop yield by at least 12% [9]. Furthermore, diseases, such as </a:t>
              </a:r>
              <a:r>
                <a:rPr lang="en-US" sz="2000" i="1" dirty="0">
                  <a:latin typeface="Times New Roman"/>
                  <a:cs typeface="Times New Roman"/>
                </a:rPr>
                <a:t>Sooty Mold,</a:t>
              </a:r>
              <a:r>
                <a:rPr lang="en-US" sz="2000" dirty="0">
                  <a:latin typeface="Times New Roman"/>
                  <a:cs typeface="Times New Roman"/>
                </a:rPr>
                <a:t> have been found to create widespread losses to farms (see Fig. 2) [10]. While these “smart” systems have proven useful in creasing total yield, the average farm in Virginia is 181 acres [1], which creates a challenge in deploying sensors and cameras to monitor the whole field. The use of a drone and additional information about crops will be able to benefit farmers by helping them increase the total yield. In utilizing autonomous drones, the research aims to combine the power of advanced computer vision and machine learning to autonomous systems to gather information about the field and distribution of plant diseases, weeds, and insects.</a:t>
              </a:r>
            </a:p>
          </p:txBody>
        </p:sp>
        <p:sp>
          <p:nvSpPr>
            <p:cNvPr id="168" name="TextBox 167"/>
            <p:cNvSpPr txBox="1"/>
            <p:nvPr/>
          </p:nvSpPr>
          <p:spPr>
            <a:xfrm>
              <a:off x="671920" y="13104470"/>
              <a:ext cx="9326880" cy="871393"/>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Background and Introduction</a:t>
              </a:r>
              <a:endParaRPr lang="en-US" sz="6000" dirty="0">
                <a:solidFill>
                  <a:schemeClr val="bg1"/>
                </a:solidFill>
                <a:latin typeface="Times New Roman"/>
                <a:cs typeface="Times New Roman"/>
              </a:endParaRPr>
            </a:p>
          </p:txBody>
        </p:sp>
      </p:grpSp>
      <p:grpSp>
        <p:nvGrpSpPr>
          <p:cNvPr id="18" name="Group 17">
            <a:extLst>
              <a:ext uri="{FF2B5EF4-FFF2-40B4-BE49-F238E27FC236}">
                <a16:creationId xmlns:a16="http://schemas.microsoft.com/office/drawing/2014/main" id="{FB1A5554-ACA2-495E-BF00-4A9B94F1692A}"/>
              </a:ext>
            </a:extLst>
          </p:cNvPr>
          <p:cNvGrpSpPr/>
          <p:nvPr/>
        </p:nvGrpSpPr>
        <p:grpSpPr>
          <a:xfrm>
            <a:off x="833615" y="20678939"/>
            <a:ext cx="9326882" cy="11340149"/>
            <a:chOff x="371266" y="24045838"/>
            <a:chExt cx="9326882" cy="7867598"/>
          </a:xfrm>
        </p:grpSpPr>
        <p:sp>
          <p:nvSpPr>
            <p:cNvPr id="170" name="TextBox 169"/>
            <p:cNvSpPr txBox="1"/>
            <p:nvPr/>
          </p:nvSpPr>
          <p:spPr>
            <a:xfrm>
              <a:off x="371266" y="24650396"/>
              <a:ext cx="9302451" cy="7263040"/>
            </a:xfrm>
            <a:prstGeom prst="rect">
              <a:avLst/>
            </a:prstGeom>
            <a:solidFill>
              <a:schemeClr val="bg1"/>
            </a:solidFill>
            <a:ln cap="rnd">
              <a:solidFill>
                <a:schemeClr val="tx1"/>
              </a:solidFill>
            </a:ln>
          </p:spPr>
          <p:txBody>
            <a:bodyPr wrap="square" lIns="182880" rIns="182880" rtlCol="0">
              <a:noAutofit/>
            </a:bodyPr>
            <a:lstStyle/>
            <a:p>
              <a:pPr algn="just"/>
              <a:r>
                <a:rPr lang="en-US" sz="1800" b="1" u="sng" dirty="0">
                  <a:latin typeface="Times New Roman"/>
                  <a:cs typeface="Times New Roman"/>
                </a:rPr>
                <a:t>Major Milestone:</a:t>
              </a:r>
            </a:p>
            <a:p>
              <a:pPr marL="342900" indent="-342900" algn="just">
                <a:buFont typeface="+mj-lt"/>
                <a:buAutoNum type="arabicPeriod"/>
              </a:pPr>
              <a:r>
                <a:rPr lang="en-US" sz="1800" dirty="0">
                  <a:latin typeface="Times New Roman"/>
                  <a:cs typeface="Times New Roman"/>
                </a:rPr>
                <a:t>Dataset Creation</a:t>
              </a:r>
            </a:p>
            <a:p>
              <a:pPr marL="342900" indent="-342900" algn="just">
                <a:buFont typeface="+mj-lt"/>
                <a:buAutoNum type="arabicPeriod"/>
              </a:pPr>
              <a:r>
                <a:rPr lang="en-US" sz="1800" dirty="0">
                  <a:latin typeface="Times New Roman"/>
                  <a:cs typeface="Times New Roman"/>
                </a:rPr>
                <a:t>Field Navigation</a:t>
              </a:r>
            </a:p>
            <a:p>
              <a:pPr marL="342900" indent="-342900" algn="just">
                <a:buFont typeface="+mj-lt"/>
                <a:buAutoNum type="arabicPeriod"/>
              </a:pPr>
              <a:r>
                <a:rPr lang="en-US" sz="1800" dirty="0">
                  <a:latin typeface="Times New Roman"/>
                  <a:cs typeface="Times New Roman"/>
                </a:rPr>
                <a:t>Model Architecture Selection and Training for Images and Long-Term Yield</a:t>
              </a:r>
            </a:p>
            <a:p>
              <a:pPr marL="342900" indent="-342900" algn="just">
                <a:buFont typeface="+mj-lt"/>
                <a:buAutoNum type="arabicPeriod"/>
              </a:pPr>
              <a:r>
                <a:rPr lang="en-US" sz="1800" dirty="0">
                  <a:latin typeface="Times New Roman"/>
                  <a:cs typeface="Times New Roman"/>
                </a:rPr>
                <a:t>Development of Crop Treatment Recommendations</a:t>
              </a:r>
            </a:p>
            <a:p>
              <a:pPr marL="342900" indent="-342900" algn="just">
                <a:buFont typeface="+mj-lt"/>
                <a:buAutoNum type="arabicPeriod"/>
              </a:pPr>
              <a:r>
                <a:rPr lang="en-US" sz="1800" dirty="0">
                  <a:latin typeface="Times New Roman"/>
                  <a:cs typeface="Times New Roman"/>
                </a:rPr>
                <a:t>Deployment for User Testing</a:t>
              </a:r>
            </a:p>
            <a:p>
              <a:pPr marL="342900" indent="-342900" algn="just">
                <a:buFont typeface="+mj-lt"/>
                <a:buAutoNum type="arabicPeriod"/>
              </a:pPr>
              <a:endParaRPr lang="en-US" sz="1800" dirty="0">
                <a:latin typeface="Times New Roman"/>
                <a:cs typeface="Times New Roman"/>
              </a:endParaRPr>
            </a:p>
            <a:p>
              <a:pPr algn="just"/>
              <a:r>
                <a:rPr lang="en-US" sz="1800" b="1" u="sng" dirty="0">
                  <a:latin typeface="Times New Roman"/>
                  <a:cs typeface="Times New Roman"/>
                </a:rPr>
                <a:t>Description of Milestones</a:t>
              </a:r>
            </a:p>
            <a:p>
              <a:pPr marL="342900" indent="-342900" algn="just">
                <a:buFont typeface="+mj-lt"/>
                <a:buAutoNum type="arabicPeriod"/>
              </a:pPr>
              <a:r>
                <a:rPr lang="en-US" sz="1800" i="1" dirty="0">
                  <a:latin typeface="Times New Roman"/>
                  <a:cs typeface="Times New Roman"/>
                </a:rPr>
                <a:t>Dataset Creation:</a:t>
              </a:r>
              <a:r>
                <a:rPr lang="en-US" sz="1800" dirty="0">
                  <a:latin typeface="Times New Roman"/>
                  <a:cs typeface="Times New Roman"/>
                </a:rPr>
                <a:t> Resulting from an extensive literature review of plant diseases and crop changes, a dataset of labelled and annotated images will be created. Furthermore, the dataset needs to include images of the host plant and crop. These images will aid in locating the individual plants from aerial images. </a:t>
              </a:r>
            </a:p>
            <a:p>
              <a:pPr marL="342900" indent="-342900" algn="just">
                <a:buFont typeface="+mj-lt"/>
                <a:buAutoNum type="arabicPeriod"/>
              </a:pPr>
              <a:r>
                <a:rPr lang="en-US" sz="1800" i="1" dirty="0">
                  <a:latin typeface="Times New Roman"/>
                  <a:cs typeface="Times New Roman"/>
                </a:rPr>
                <a:t>Field Navigation: </a:t>
              </a:r>
              <a:r>
                <a:rPr lang="en-US" sz="1800" dirty="0">
                  <a:latin typeface="Times New Roman"/>
                  <a:cs typeface="Times New Roman"/>
                </a:rPr>
                <a:t>To limit power consumption of the drone while achieving optimal field coverage, the drone will be required to identify the planting direction of the crop and create an optimal flight path while covering the area. The design of the algorithm provides a method for performing full field navigation autonomously in locations where GPS coordinates may not be known for the field. The drone used for the tests in shown in Fig. 3.</a:t>
              </a:r>
            </a:p>
            <a:p>
              <a:pPr marL="342900" indent="-342900" algn="just">
                <a:buFont typeface="+mj-lt"/>
                <a:buAutoNum type="arabicPeriod"/>
              </a:pPr>
              <a:r>
                <a:rPr lang="en-US" sz="1800" i="1" dirty="0">
                  <a:latin typeface="Times New Roman"/>
                  <a:cs typeface="Times New Roman"/>
                </a:rPr>
                <a:t>Model Architecture Selection and Training for Images and Long-Term Yield:</a:t>
              </a:r>
              <a:r>
                <a:rPr lang="en-US" sz="1800" dirty="0">
                  <a:latin typeface="Times New Roman"/>
                  <a:cs typeface="Times New Roman"/>
                </a:rPr>
                <a:t> With a dataset of crop images along with weeds, pests, and diseases, the implementation of a neural network trained to recognized the key characteristics is required. In modern CV, the problem is decomposed into two tasks: object detection and classification (see Fig. 5). With several major models existing to accomplish these tasks, the training of such a model for the agriculture application will require multiple iterations and testing to achieve an accurately trained model. </a:t>
              </a:r>
            </a:p>
            <a:p>
              <a:pPr marL="342900" indent="-342900" algn="just">
                <a:buFont typeface="+mj-lt"/>
                <a:buAutoNum type="arabicPeriod"/>
              </a:pPr>
              <a:r>
                <a:rPr lang="en-US" sz="1800" i="1" dirty="0">
                  <a:latin typeface="Times New Roman"/>
                  <a:cs typeface="Times New Roman"/>
                </a:rPr>
                <a:t>Development of Crop Treatment Recommendations: </a:t>
              </a:r>
              <a:r>
                <a:rPr lang="en-US" sz="1800" dirty="0">
                  <a:latin typeface="Times New Roman"/>
                  <a:cs typeface="Times New Roman"/>
                </a:rPr>
                <a:t>After using a machine learning approach on the large-scale data collected from the drones, a target set of actions, such as the application of pesticides and fertilizers to specific areas will be produced. The goal of the actions will be help farmers actively work to increase crop yield during the growing cycle. The information from the 3</a:t>
              </a:r>
              <a:r>
                <a:rPr lang="en-US" sz="1800" baseline="30000" dirty="0">
                  <a:latin typeface="Times New Roman"/>
                  <a:cs typeface="Times New Roman"/>
                </a:rPr>
                <a:t>rd</a:t>
              </a:r>
              <a:r>
                <a:rPr lang="en-US" sz="1800" dirty="0">
                  <a:latin typeface="Times New Roman"/>
                  <a:cs typeface="Times New Roman"/>
                </a:rPr>
                <a:t> Milestone will determine the appropriate actions to be taken to improve the overall yield. </a:t>
              </a:r>
            </a:p>
            <a:p>
              <a:pPr marL="342900" indent="-342900" algn="just">
                <a:buFont typeface="+mj-lt"/>
                <a:buAutoNum type="arabicPeriod"/>
              </a:pPr>
              <a:r>
                <a:rPr lang="en-US" sz="1800" i="1" dirty="0">
                  <a:latin typeface="Times New Roman"/>
                  <a:cs typeface="Times New Roman"/>
                </a:rPr>
                <a:t>Deployment of User Testing: </a:t>
              </a:r>
              <a:r>
                <a:rPr lang="en-US" sz="1800" dirty="0">
                  <a:latin typeface="Times New Roman"/>
                  <a:cs typeface="Times New Roman"/>
                </a:rPr>
                <a:t> The final stage of the research involves incorporating all of the prior milestones into a coherent user interface that is accessible to the farmer. As part of the research, the plan is to connect both local and international farms to the proposed system to receive feedback on the system. In processing the data of multiple farms of varying sizes high performance computing (HPC) along with cloud-based resources will be utilized to provide farm and field specific corrective actions. The deployment of the functional system will provide new opportunities for crop providers to improve crop yield during the growth cycle. </a:t>
              </a:r>
              <a:endParaRPr lang="en-US" sz="1800" i="1" dirty="0">
                <a:latin typeface="Times New Roman"/>
                <a:cs typeface="Times New Roman"/>
              </a:endParaRPr>
            </a:p>
          </p:txBody>
        </p:sp>
        <p:sp>
          <p:nvSpPr>
            <p:cNvPr id="171" name="TextBox 170"/>
            <p:cNvSpPr txBox="1"/>
            <p:nvPr/>
          </p:nvSpPr>
          <p:spPr>
            <a:xfrm>
              <a:off x="405872" y="24045838"/>
              <a:ext cx="9292276" cy="604557"/>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Methods</a:t>
              </a:r>
              <a:endParaRPr lang="en-US" sz="6000" dirty="0">
                <a:solidFill>
                  <a:schemeClr val="bg1"/>
                </a:solidFill>
                <a:latin typeface="Times New Roman"/>
                <a:cs typeface="Times New Roman"/>
              </a:endParaRPr>
            </a:p>
          </p:txBody>
        </p:sp>
      </p:grpSp>
      <p:grpSp>
        <p:nvGrpSpPr>
          <p:cNvPr id="10" name="Group 9">
            <a:extLst>
              <a:ext uri="{FF2B5EF4-FFF2-40B4-BE49-F238E27FC236}">
                <a16:creationId xmlns:a16="http://schemas.microsoft.com/office/drawing/2014/main" id="{4784DC01-917B-4F89-8828-F046E54976E6}"/>
              </a:ext>
            </a:extLst>
          </p:cNvPr>
          <p:cNvGrpSpPr/>
          <p:nvPr/>
        </p:nvGrpSpPr>
        <p:grpSpPr>
          <a:xfrm>
            <a:off x="34020552" y="20116533"/>
            <a:ext cx="9262894" cy="4550696"/>
            <a:chOff x="34030433" y="19448837"/>
            <a:chExt cx="9262894" cy="4550696"/>
          </a:xfrm>
        </p:grpSpPr>
        <p:sp>
          <p:nvSpPr>
            <p:cNvPr id="176" name="TextBox 175"/>
            <p:cNvSpPr txBox="1"/>
            <p:nvPr/>
          </p:nvSpPr>
          <p:spPr>
            <a:xfrm>
              <a:off x="34030433" y="20320230"/>
              <a:ext cx="9262894" cy="3679303"/>
            </a:xfrm>
            <a:prstGeom prst="rect">
              <a:avLst/>
            </a:prstGeom>
            <a:solidFill>
              <a:srgbClr val="FFFFFF"/>
            </a:solidFill>
            <a:ln cap="rnd">
              <a:solidFill>
                <a:schemeClr val="tx1"/>
              </a:solidFill>
            </a:ln>
          </p:spPr>
          <p:txBody>
            <a:bodyPr wrap="square" lIns="182880" rIns="182880" rtlCol="0">
              <a:noAutofit/>
            </a:bodyPr>
            <a:lstStyle/>
            <a:p>
              <a:r>
                <a:rPr lang="en-US" sz="2000" dirty="0">
                  <a:solidFill>
                    <a:prstClr val="black"/>
                  </a:solidFill>
                  <a:latin typeface="Times New Roman"/>
                  <a:cs typeface="Times New Roman"/>
                </a:rPr>
                <a:t>As a result of the research, innovations in the agriculture industry are expected. With producers experiencing an increased demand, measure to improve the total crop yield are required. By combining low-power cutting-edge computer vision hardware and autonomous drones, the work is expected to produce a trained neural network for locating plants, weeds, diseases, and pests from aerial images. Moreover, a machine learning approach for determining appropriate actions to improve an increase in crop yield. As the system is deployed, user testing and feedback will aid in further refinement of the system to produce actionable information for the producers. The entire process is part of a new revolution in agriculture where technology and traditional farming methods are merging to produce informed and improved agricultural processes. </a:t>
              </a:r>
            </a:p>
          </p:txBody>
        </p:sp>
        <p:sp>
          <p:nvSpPr>
            <p:cNvPr id="177" name="TextBox 176"/>
            <p:cNvSpPr txBox="1"/>
            <p:nvPr/>
          </p:nvSpPr>
          <p:spPr>
            <a:xfrm>
              <a:off x="34030433" y="19448837"/>
              <a:ext cx="9262894"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Garamond"/>
                  <a:cs typeface="Garamond"/>
                </a:rPr>
                <a:t>Conclusion</a:t>
              </a:r>
              <a:endParaRPr lang="en-US" sz="6000" dirty="0">
                <a:solidFill>
                  <a:schemeClr val="bg1"/>
                </a:solidFill>
                <a:latin typeface="Garamond"/>
                <a:cs typeface="Garamond"/>
              </a:endParaRPr>
            </a:p>
          </p:txBody>
        </p:sp>
      </p:grpSp>
      <p:grpSp>
        <p:nvGrpSpPr>
          <p:cNvPr id="12" name="Group 11">
            <a:extLst>
              <a:ext uri="{FF2B5EF4-FFF2-40B4-BE49-F238E27FC236}">
                <a16:creationId xmlns:a16="http://schemas.microsoft.com/office/drawing/2014/main" id="{450F9D83-FF46-4A30-97E4-A7993D7F2565}"/>
              </a:ext>
            </a:extLst>
          </p:cNvPr>
          <p:cNvGrpSpPr/>
          <p:nvPr/>
        </p:nvGrpSpPr>
        <p:grpSpPr>
          <a:xfrm>
            <a:off x="34056352" y="25895242"/>
            <a:ext cx="9335351" cy="6158643"/>
            <a:chOff x="34026107" y="24559849"/>
            <a:chExt cx="9335351" cy="6158643"/>
          </a:xfrm>
        </p:grpSpPr>
        <p:sp>
          <p:nvSpPr>
            <p:cNvPr id="159" name="TextBox 158"/>
            <p:cNvSpPr txBox="1"/>
            <p:nvPr/>
          </p:nvSpPr>
          <p:spPr>
            <a:xfrm>
              <a:off x="34026107" y="26123002"/>
              <a:ext cx="9321064" cy="4595490"/>
            </a:xfrm>
            <a:prstGeom prst="rect">
              <a:avLst/>
            </a:prstGeom>
            <a:solidFill>
              <a:schemeClr val="bg1"/>
            </a:solidFill>
            <a:ln>
              <a:solidFill>
                <a:schemeClr val="tx1"/>
              </a:solidFill>
            </a:ln>
          </p:spPr>
          <p:txBody>
            <a:bodyPr wrap="square" lIns="131445" tIns="65723" rIns="131445" bIns="65723" rtlCol="0">
              <a:spAutoFit/>
            </a:bodyPr>
            <a:lstStyle/>
            <a:p>
              <a:r>
                <a:rPr lang="en-US" sz="1000" dirty="0">
                  <a:latin typeface="Times New Roman"/>
                  <a:cs typeface="Times New Roman"/>
                </a:rPr>
                <a:t>[1] Agriculture facts and figures. </a:t>
              </a:r>
              <a:r>
                <a:rPr lang="en-US" sz="1000" i="1" dirty="0">
                  <a:latin typeface="Times New Roman"/>
                  <a:cs typeface="Times New Roman"/>
                </a:rPr>
                <a:t>Virginia Department of Agriculture and Consumer Services</a:t>
              </a:r>
              <a:r>
                <a:rPr lang="en-US" sz="1000" dirty="0">
                  <a:latin typeface="Times New Roman"/>
                  <a:cs typeface="Times New Roman"/>
                </a:rPr>
                <a:t>, 2021.</a:t>
              </a:r>
            </a:p>
            <a:p>
              <a:endParaRPr lang="en-US" sz="1000" dirty="0">
                <a:latin typeface="Times New Roman"/>
                <a:cs typeface="Times New Roman"/>
              </a:endParaRPr>
            </a:p>
            <a:p>
              <a:r>
                <a:rPr lang="en-US" sz="1000" dirty="0">
                  <a:latin typeface="Times New Roman"/>
                  <a:cs typeface="Times New Roman"/>
                </a:rPr>
                <a:t>[2] </a:t>
              </a:r>
              <a:r>
                <a:rPr lang="en-US" sz="1000" dirty="0" err="1">
                  <a:latin typeface="Times New Roman"/>
                  <a:cs typeface="Times New Roman"/>
                </a:rPr>
                <a:t>Navin</a:t>
              </a:r>
              <a:r>
                <a:rPr lang="en-US" sz="1000" dirty="0">
                  <a:latin typeface="Times New Roman"/>
                  <a:cs typeface="Times New Roman"/>
                </a:rPr>
                <a:t>  </a:t>
              </a:r>
              <a:r>
                <a:rPr lang="en-US" sz="1000" dirty="0" err="1">
                  <a:latin typeface="Times New Roman"/>
                  <a:cs typeface="Times New Roman"/>
                </a:rPr>
                <a:t>Ramankutty</a:t>
              </a:r>
              <a:r>
                <a:rPr lang="en-US" sz="1000" dirty="0">
                  <a:latin typeface="Times New Roman"/>
                  <a:cs typeface="Times New Roman"/>
                </a:rPr>
                <a:t>,  Zia  </a:t>
              </a:r>
              <a:r>
                <a:rPr lang="en-US" sz="1000" dirty="0" err="1">
                  <a:latin typeface="Times New Roman"/>
                  <a:cs typeface="Times New Roman"/>
                </a:rPr>
                <a:t>Mehrabi</a:t>
              </a:r>
              <a:r>
                <a:rPr lang="en-US" sz="1000" dirty="0">
                  <a:latin typeface="Times New Roman"/>
                  <a:cs typeface="Times New Roman"/>
                </a:rPr>
                <a:t>,  Katharina  </a:t>
              </a:r>
              <a:r>
                <a:rPr lang="en-US" sz="1000" dirty="0" err="1">
                  <a:latin typeface="Times New Roman"/>
                  <a:cs typeface="Times New Roman"/>
                </a:rPr>
                <a:t>Waha</a:t>
              </a:r>
              <a:r>
                <a:rPr lang="en-US" sz="1000" dirty="0">
                  <a:latin typeface="Times New Roman"/>
                  <a:cs typeface="Times New Roman"/>
                </a:rPr>
                <a:t>,  Larissa  Jarvis,  Claire  </a:t>
              </a:r>
              <a:r>
                <a:rPr lang="en-US" sz="1000" dirty="0" err="1">
                  <a:latin typeface="Times New Roman"/>
                  <a:cs typeface="Times New Roman"/>
                </a:rPr>
                <a:t>Kremen</a:t>
              </a:r>
              <a:r>
                <a:rPr lang="en-US" sz="1000" dirty="0">
                  <a:latin typeface="Times New Roman"/>
                  <a:cs typeface="Times New Roman"/>
                </a:rPr>
                <a:t>,  Mario  Herrero,  and Loren H </a:t>
              </a:r>
              <a:r>
                <a:rPr lang="en-US" sz="1000" dirty="0" err="1">
                  <a:latin typeface="Times New Roman"/>
                  <a:cs typeface="Times New Roman"/>
                </a:rPr>
                <a:t>Rieseberg</a:t>
              </a:r>
              <a:r>
                <a:rPr lang="en-US" sz="1000" dirty="0">
                  <a:latin typeface="Times New Roman"/>
                  <a:cs typeface="Times New Roman"/>
                </a:rPr>
                <a:t>. Trends in global agricultural land use:  implications for environmental health and food security. </a:t>
              </a:r>
              <a:r>
                <a:rPr lang="en-US" sz="1000" i="1" dirty="0">
                  <a:latin typeface="Times New Roman"/>
                  <a:cs typeface="Times New Roman"/>
                </a:rPr>
                <a:t>Annual review of plant biology</a:t>
              </a:r>
              <a:r>
                <a:rPr lang="en-US" sz="1000" dirty="0">
                  <a:latin typeface="Times New Roman"/>
                  <a:cs typeface="Times New Roman"/>
                </a:rPr>
                <a:t>, 69:789–815, 2018.</a:t>
              </a:r>
            </a:p>
            <a:p>
              <a:endParaRPr lang="en-US" sz="1000" dirty="0">
                <a:latin typeface="Times New Roman"/>
                <a:cs typeface="Times New Roman"/>
              </a:endParaRPr>
            </a:p>
            <a:p>
              <a:r>
                <a:rPr lang="en-US" sz="1000" dirty="0">
                  <a:latin typeface="Times New Roman"/>
                  <a:cs typeface="Times New Roman"/>
                </a:rPr>
                <a:t>[3] Muhammad  Ayaz,  Mohammad  </a:t>
              </a:r>
              <a:r>
                <a:rPr lang="en-US" sz="1000" dirty="0" err="1">
                  <a:latin typeface="Times New Roman"/>
                  <a:cs typeface="Times New Roman"/>
                </a:rPr>
                <a:t>Ammad</a:t>
              </a:r>
              <a:r>
                <a:rPr lang="en-US" sz="1000" dirty="0">
                  <a:latin typeface="Times New Roman"/>
                  <a:cs typeface="Times New Roman"/>
                </a:rPr>
                <a:t>-Uddin,  Zubair  Sharif,  Ali  Mansour,  and  El-</a:t>
              </a:r>
              <a:r>
                <a:rPr lang="en-US" sz="1000" dirty="0" err="1">
                  <a:latin typeface="Times New Roman"/>
                  <a:cs typeface="Times New Roman"/>
                </a:rPr>
                <a:t>Hadi</a:t>
              </a:r>
              <a:r>
                <a:rPr lang="en-US" sz="1000" dirty="0">
                  <a:latin typeface="Times New Roman"/>
                  <a:cs typeface="Times New Roman"/>
                </a:rPr>
                <a:t>  M  </a:t>
              </a:r>
              <a:r>
                <a:rPr lang="en-US" sz="1000" dirty="0" err="1">
                  <a:latin typeface="Times New Roman"/>
                  <a:cs typeface="Times New Roman"/>
                </a:rPr>
                <a:t>Aggoune</a:t>
              </a:r>
              <a:r>
                <a:rPr lang="en-US" sz="1000" dirty="0">
                  <a:latin typeface="Times New Roman"/>
                  <a:cs typeface="Times New Roman"/>
                </a:rPr>
                <a:t>. Internet-of-things (</a:t>
              </a:r>
              <a:r>
                <a:rPr lang="en-US" sz="1000" dirty="0" err="1">
                  <a:latin typeface="Times New Roman"/>
                  <a:cs typeface="Times New Roman"/>
                </a:rPr>
                <a:t>iot</a:t>
              </a:r>
              <a:r>
                <a:rPr lang="en-US" sz="1000" dirty="0">
                  <a:latin typeface="Times New Roman"/>
                  <a:cs typeface="Times New Roman"/>
                </a:rPr>
                <a:t>)-based smart agriculture:  Toward making the fields talk. </a:t>
              </a:r>
              <a:r>
                <a:rPr lang="en-US" sz="1000" i="1" dirty="0">
                  <a:latin typeface="Times New Roman"/>
                  <a:cs typeface="Times New Roman"/>
                </a:rPr>
                <a:t>IEEE Access</a:t>
              </a:r>
              <a:r>
                <a:rPr lang="en-US" sz="1000" dirty="0">
                  <a:latin typeface="Times New Roman"/>
                  <a:cs typeface="Times New Roman"/>
                </a:rPr>
                <a:t>, 7:129551–129583, 2019.</a:t>
              </a:r>
            </a:p>
            <a:p>
              <a:endParaRPr lang="en-US" sz="1000" dirty="0">
                <a:latin typeface="Times New Roman"/>
                <a:cs typeface="Times New Roman"/>
              </a:endParaRPr>
            </a:p>
            <a:p>
              <a:r>
                <a:rPr lang="en-US" sz="1000" dirty="0">
                  <a:latin typeface="Times New Roman"/>
                  <a:cs typeface="Times New Roman"/>
                </a:rPr>
                <a:t>[4] N  Suma,  Sandra  Rhea  Samson,  S  Saranya,  G  </a:t>
              </a:r>
              <a:r>
                <a:rPr lang="en-US" sz="1000" dirty="0" err="1">
                  <a:latin typeface="Times New Roman"/>
                  <a:cs typeface="Times New Roman"/>
                </a:rPr>
                <a:t>Shanmugapriya</a:t>
              </a:r>
              <a:r>
                <a:rPr lang="en-US" sz="1000" dirty="0">
                  <a:latin typeface="Times New Roman"/>
                  <a:cs typeface="Times New Roman"/>
                </a:rPr>
                <a:t>,  and  R  </a:t>
              </a:r>
              <a:r>
                <a:rPr lang="en-US" sz="1000" dirty="0" err="1">
                  <a:latin typeface="Times New Roman"/>
                  <a:cs typeface="Times New Roman"/>
                </a:rPr>
                <a:t>Subhashri</a:t>
              </a:r>
              <a:r>
                <a:rPr lang="en-US" sz="1000" dirty="0">
                  <a:latin typeface="Times New Roman"/>
                  <a:cs typeface="Times New Roman"/>
                </a:rPr>
                <a:t>.   </a:t>
              </a:r>
              <a:r>
                <a:rPr lang="en-US" sz="1000" dirty="0" err="1">
                  <a:latin typeface="Times New Roman"/>
                  <a:cs typeface="Times New Roman"/>
                </a:rPr>
                <a:t>Iot</a:t>
              </a:r>
              <a:r>
                <a:rPr lang="en-US" sz="1000" dirty="0">
                  <a:latin typeface="Times New Roman"/>
                  <a:cs typeface="Times New Roman"/>
                </a:rPr>
                <a:t>  based  smart  agriculture  monitoring  system. </a:t>
              </a:r>
              <a:r>
                <a:rPr lang="en-US" sz="1000" i="1" dirty="0">
                  <a:latin typeface="Times New Roman"/>
                  <a:cs typeface="Times New Roman"/>
                </a:rPr>
                <a:t>International Journal on Recent and Innovation Trends in computing and communication</a:t>
              </a:r>
              <a:r>
                <a:rPr lang="en-US" sz="1000" dirty="0">
                  <a:latin typeface="Times New Roman"/>
                  <a:cs typeface="Times New Roman"/>
                </a:rPr>
                <a:t>, 5(2):177–181, 2017.</a:t>
              </a:r>
            </a:p>
            <a:p>
              <a:endParaRPr lang="en-US" sz="1000" dirty="0">
                <a:latin typeface="Times New Roman"/>
                <a:cs typeface="Times New Roman"/>
              </a:endParaRPr>
            </a:p>
            <a:p>
              <a:r>
                <a:rPr lang="en-US" sz="1000" dirty="0">
                  <a:latin typeface="Times New Roman"/>
                  <a:cs typeface="Times New Roman"/>
                </a:rPr>
                <a:t>[5] </a:t>
              </a:r>
              <a:r>
                <a:rPr lang="en-US" sz="1000" dirty="0" err="1">
                  <a:latin typeface="Times New Roman"/>
                  <a:cs typeface="Times New Roman"/>
                </a:rPr>
                <a:t>Mang</a:t>
              </a:r>
              <a:r>
                <a:rPr lang="en-US" sz="1000" dirty="0">
                  <a:latin typeface="Times New Roman"/>
                  <a:cs typeface="Times New Roman"/>
                </a:rPr>
                <a:t> Tik Chiu, </a:t>
              </a:r>
              <a:r>
                <a:rPr lang="en-US" sz="1000" dirty="0" err="1">
                  <a:latin typeface="Times New Roman"/>
                  <a:cs typeface="Times New Roman"/>
                </a:rPr>
                <a:t>Xingqian</a:t>
              </a:r>
              <a:r>
                <a:rPr lang="en-US" sz="1000" dirty="0">
                  <a:latin typeface="Times New Roman"/>
                  <a:cs typeface="Times New Roman"/>
                </a:rPr>
                <a:t> Xu, </a:t>
              </a:r>
              <a:r>
                <a:rPr lang="en-US" sz="1000" dirty="0" err="1">
                  <a:latin typeface="Times New Roman"/>
                  <a:cs typeface="Times New Roman"/>
                </a:rPr>
                <a:t>Yunchao</a:t>
              </a:r>
              <a:r>
                <a:rPr lang="en-US" sz="1000" dirty="0">
                  <a:latin typeface="Times New Roman"/>
                  <a:cs typeface="Times New Roman"/>
                </a:rPr>
                <a:t> Wei, </a:t>
              </a:r>
              <a:r>
                <a:rPr lang="en-US" sz="1000" dirty="0" err="1">
                  <a:latin typeface="Times New Roman"/>
                  <a:cs typeface="Times New Roman"/>
                </a:rPr>
                <a:t>Zilong</a:t>
              </a:r>
              <a:r>
                <a:rPr lang="en-US" sz="1000" dirty="0">
                  <a:latin typeface="Times New Roman"/>
                  <a:cs typeface="Times New Roman"/>
                </a:rPr>
                <a:t> Huang, Alexander G Schwing, Robert Brunner, </a:t>
              </a:r>
              <a:r>
                <a:rPr lang="en-US" sz="1000" dirty="0" err="1">
                  <a:latin typeface="Times New Roman"/>
                  <a:cs typeface="Times New Roman"/>
                </a:rPr>
                <a:t>Hrant</a:t>
              </a:r>
              <a:r>
                <a:rPr lang="en-US" sz="1000" dirty="0">
                  <a:latin typeface="Times New Roman"/>
                  <a:cs typeface="Times New Roman"/>
                </a:rPr>
                <a:t> </a:t>
              </a:r>
              <a:r>
                <a:rPr lang="en-US" sz="1000" dirty="0" err="1">
                  <a:latin typeface="Times New Roman"/>
                  <a:cs typeface="Times New Roman"/>
                </a:rPr>
                <a:t>Khachatrian</a:t>
              </a:r>
              <a:r>
                <a:rPr lang="en-US" sz="1000" dirty="0">
                  <a:latin typeface="Times New Roman"/>
                  <a:cs typeface="Times New Roman"/>
                </a:rPr>
                <a:t>, </a:t>
              </a:r>
              <a:r>
                <a:rPr lang="en-US" sz="1000" dirty="0" err="1">
                  <a:latin typeface="Times New Roman"/>
                  <a:cs typeface="Times New Roman"/>
                </a:rPr>
                <a:t>Hovnatan</a:t>
              </a:r>
              <a:r>
                <a:rPr lang="en-US" sz="1000" dirty="0">
                  <a:latin typeface="Times New Roman"/>
                  <a:cs typeface="Times New Roman"/>
                </a:rPr>
                <a:t> </a:t>
              </a:r>
              <a:r>
                <a:rPr lang="en-US" sz="1000" dirty="0" err="1">
                  <a:latin typeface="Times New Roman"/>
                  <a:cs typeface="Times New Roman"/>
                </a:rPr>
                <a:t>Karapetyan</a:t>
              </a:r>
              <a:r>
                <a:rPr lang="en-US" sz="1000" dirty="0">
                  <a:latin typeface="Times New Roman"/>
                  <a:cs typeface="Times New Roman"/>
                </a:rPr>
                <a:t>, Ivan Dozier, Greg Rose, et al. Agriculture-vision: A large aerial image database for agricultural pattern analysis. In </a:t>
              </a:r>
              <a:r>
                <a:rPr lang="en-US" sz="1000" i="1" dirty="0">
                  <a:latin typeface="Times New Roman"/>
                  <a:cs typeface="Times New Roman"/>
                </a:rPr>
                <a:t>Proceedings of the IEEE/CVF Conference on Computer Vision and Pattern Recognition</a:t>
              </a:r>
              <a:r>
                <a:rPr lang="en-US" sz="1000" dirty="0">
                  <a:latin typeface="Times New Roman"/>
                  <a:cs typeface="Times New Roman"/>
                </a:rPr>
                <a:t>, pages 2828–2838, 2020.</a:t>
              </a:r>
            </a:p>
            <a:p>
              <a:endParaRPr lang="en-US" sz="1000" dirty="0">
                <a:latin typeface="Times New Roman"/>
                <a:cs typeface="Times New Roman"/>
              </a:endParaRPr>
            </a:p>
            <a:p>
              <a:r>
                <a:rPr lang="en-US" sz="1000" dirty="0">
                  <a:latin typeface="Times New Roman"/>
                  <a:cs typeface="Times New Roman"/>
                </a:rPr>
                <a:t>[6] Deepak </a:t>
              </a:r>
              <a:r>
                <a:rPr lang="en-US" sz="1000" dirty="0" err="1">
                  <a:latin typeface="Times New Roman"/>
                  <a:cs typeface="Times New Roman"/>
                </a:rPr>
                <a:t>Vasisht</a:t>
              </a:r>
              <a:r>
                <a:rPr lang="en-US" sz="1000" dirty="0">
                  <a:latin typeface="Times New Roman"/>
                  <a:cs typeface="Times New Roman"/>
                </a:rPr>
                <a:t>, </a:t>
              </a:r>
              <a:r>
                <a:rPr lang="en-US" sz="1000" dirty="0" err="1">
                  <a:latin typeface="Times New Roman"/>
                  <a:cs typeface="Times New Roman"/>
                </a:rPr>
                <a:t>Zerina</a:t>
              </a:r>
              <a:r>
                <a:rPr lang="en-US" sz="1000" dirty="0">
                  <a:latin typeface="Times New Roman"/>
                  <a:cs typeface="Times New Roman"/>
                </a:rPr>
                <a:t> Kapetanovic, </a:t>
              </a:r>
              <a:r>
                <a:rPr lang="en-US" sz="1000" dirty="0" err="1">
                  <a:latin typeface="Times New Roman"/>
                  <a:cs typeface="Times New Roman"/>
                </a:rPr>
                <a:t>Jongho</a:t>
              </a:r>
              <a:r>
                <a:rPr lang="en-US" sz="1000" dirty="0">
                  <a:latin typeface="Times New Roman"/>
                  <a:cs typeface="Times New Roman"/>
                </a:rPr>
                <a:t> Won, </a:t>
              </a:r>
              <a:r>
                <a:rPr lang="en-US" sz="1000" dirty="0" err="1">
                  <a:latin typeface="Times New Roman"/>
                  <a:cs typeface="Times New Roman"/>
                </a:rPr>
                <a:t>Xinxin</a:t>
              </a:r>
              <a:r>
                <a:rPr lang="en-US" sz="1000" dirty="0">
                  <a:latin typeface="Times New Roman"/>
                  <a:cs typeface="Times New Roman"/>
                </a:rPr>
                <a:t> </a:t>
              </a:r>
              <a:r>
                <a:rPr lang="en-US" sz="1000" dirty="0" err="1">
                  <a:latin typeface="Times New Roman"/>
                  <a:cs typeface="Times New Roman"/>
                </a:rPr>
                <a:t>Jin</a:t>
              </a:r>
              <a:r>
                <a:rPr lang="en-US" sz="1000" dirty="0">
                  <a:latin typeface="Times New Roman"/>
                  <a:cs typeface="Times New Roman"/>
                </a:rPr>
                <a:t>, Ranveer Chandra, </a:t>
              </a:r>
              <a:r>
                <a:rPr lang="en-US" sz="1000" dirty="0" err="1">
                  <a:latin typeface="Times New Roman"/>
                  <a:cs typeface="Times New Roman"/>
                </a:rPr>
                <a:t>Sudipta</a:t>
              </a:r>
              <a:r>
                <a:rPr lang="en-US" sz="1000" dirty="0">
                  <a:latin typeface="Times New Roman"/>
                  <a:cs typeface="Times New Roman"/>
                </a:rPr>
                <a:t> Sinha, Ashish Kapoor, </a:t>
              </a:r>
              <a:r>
                <a:rPr lang="en-US" sz="1000" dirty="0" err="1">
                  <a:latin typeface="Times New Roman"/>
                  <a:cs typeface="Times New Roman"/>
                </a:rPr>
                <a:t>Madhusudhan</a:t>
              </a:r>
              <a:r>
                <a:rPr lang="en-US" sz="1000" dirty="0">
                  <a:latin typeface="Times New Roman"/>
                  <a:cs typeface="Times New Roman"/>
                </a:rPr>
                <a:t> Sudarshan, and Sean Stratman.  </a:t>
              </a:r>
              <a:r>
                <a:rPr lang="en-US" sz="1000" dirty="0" err="1">
                  <a:latin typeface="Times New Roman"/>
                  <a:cs typeface="Times New Roman"/>
                </a:rPr>
                <a:t>Farmbeats</a:t>
              </a:r>
              <a:r>
                <a:rPr lang="en-US" sz="1000" dirty="0">
                  <a:latin typeface="Times New Roman"/>
                  <a:cs typeface="Times New Roman"/>
                </a:rPr>
                <a:t>:  An </a:t>
              </a:r>
              <a:r>
                <a:rPr lang="en-US" sz="1000" dirty="0" err="1">
                  <a:latin typeface="Times New Roman"/>
                  <a:cs typeface="Times New Roman"/>
                </a:rPr>
                <a:t>iot</a:t>
              </a:r>
              <a:r>
                <a:rPr lang="en-US" sz="1000" dirty="0">
                  <a:latin typeface="Times New Roman"/>
                  <a:cs typeface="Times New Roman"/>
                </a:rPr>
                <a:t> platform for data-driven agriculture.  In </a:t>
              </a:r>
              <a:r>
                <a:rPr lang="en-US" sz="1000" i="1" dirty="0">
                  <a:latin typeface="Times New Roman"/>
                  <a:cs typeface="Times New Roman"/>
                </a:rPr>
                <a:t>14th USENIX Symposium on Networked Systems Design and Implementation (NSDI17)</a:t>
              </a:r>
              <a:r>
                <a:rPr lang="en-US" sz="1000" dirty="0">
                  <a:latin typeface="Times New Roman"/>
                  <a:cs typeface="Times New Roman"/>
                </a:rPr>
                <a:t>, pages 515–529, 2017.</a:t>
              </a:r>
            </a:p>
            <a:p>
              <a:endParaRPr lang="en-US" sz="1000" dirty="0">
                <a:latin typeface="Times New Roman"/>
                <a:cs typeface="Times New Roman"/>
              </a:endParaRPr>
            </a:p>
            <a:p>
              <a:r>
                <a:rPr lang="en-US" sz="1000" dirty="0">
                  <a:latin typeface="Times New Roman"/>
                  <a:cs typeface="Times New Roman"/>
                </a:rPr>
                <a:t>[7] </a:t>
              </a:r>
              <a:r>
                <a:rPr lang="en-US" sz="1000" dirty="0" err="1">
                  <a:latin typeface="Times New Roman"/>
                  <a:cs typeface="Times New Roman"/>
                </a:rPr>
                <a:t>Maanak</a:t>
              </a:r>
              <a:r>
                <a:rPr lang="en-US" sz="1000" dirty="0">
                  <a:latin typeface="Times New Roman"/>
                  <a:cs typeface="Times New Roman"/>
                </a:rPr>
                <a:t> Gupta,  Mahmoud </a:t>
              </a:r>
              <a:r>
                <a:rPr lang="en-US" sz="1000" dirty="0" err="1">
                  <a:latin typeface="Times New Roman"/>
                  <a:cs typeface="Times New Roman"/>
                </a:rPr>
                <a:t>Abdelsalam</a:t>
              </a:r>
              <a:r>
                <a:rPr lang="en-US" sz="1000" dirty="0">
                  <a:latin typeface="Times New Roman"/>
                  <a:cs typeface="Times New Roman"/>
                </a:rPr>
                <a:t>,  </a:t>
              </a:r>
              <a:r>
                <a:rPr lang="en-US" sz="1000" dirty="0" err="1">
                  <a:latin typeface="Times New Roman"/>
                  <a:cs typeface="Times New Roman"/>
                </a:rPr>
                <a:t>Sajad</a:t>
              </a:r>
              <a:r>
                <a:rPr lang="en-US" sz="1000" dirty="0">
                  <a:latin typeface="Times New Roman"/>
                  <a:cs typeface="Times New Roman"/>
                </a:rPr>
                <a:t> </a:t>
              </a:r>
              <a:r>
                <a:rPr lang="en-US" sz="1000" dirty="0" err="1">
                  <a:latin typeface="Times New Roman"/>
                  <a:cs typeface="Times New Roman"/>
                </a:rPr>
                <a:t>Khorsandroo</a:t>
              </a:r>
              <a:r>
                <a:rPr lang="en-US" sz="1000" dirty="0">
                  <a:latin typeface="Times New Roman"/>
                  <a:cs typeface="Times New Roman"/>
                </a:rPr>
                <a:t>,  and Sudip Mittal.  Security and privacy in smart farming:  Challenges and opportunities. </a:t>
              </a:r>
              <a:r>
                <a:rPr lang="en-US" sz="1000" i="1" dirty="0">
                  <a:latin typeface="Times New Roman"/>
                  <a:cs typeface="Times New Roman"/>
                </a:rPr>
                <a:t>IEEE Access</a:t>
              </a:r>
              <a:r>
                <a:rPr lang="en-US" sz="1000" dirty="0">
                  <a:latin typeface="Times New Roman"/>
                  <a:cs typeface="Times New Roman"/>
                </a:rPr>
                <a:t>, 8:34564–34584, 2020.</a:t>
              </a:r>
            </a:p>
            <a:p>
              <a:endParaRPr lang="en-US" sz="1000" dirty="0">
                <a:latin typeface="Times New Roman"/>
                <a:cs typeface="Times New Roman"/>
              </a:endParaRPr>
            </a:p>
            <a:p>
              <a:r>
                <a:rPr lang="en-US" sz="1000" dirty="0">
                  <a:latin typeface="Times New Roman"/>
                  <a:cs typeface="Times New Roman"/>
                </a:rPr>
                <a:t>[8] HDJ Van </a:t>
              </a:r>
              <a:r>
                <a:rPr lang="en-US" sz="1000" dirty="0" err="1">
                  <a:latin typeface="Times New Roman"/>
                  <a:cs typeface="Times New Roman"/>
                </a:rPr>
                <a:t>Heemst</a:t>
              </a:r>
              <a:r>
                <a:rPr lang="en-US" sz="1000" dirty="0">
                  <a:latin typeface="Times New Roman"/>
                  <a:cs typeface="Times New Roman"/>
                </a:rPr>
                <a:t>.  The influence of weed competition on crop yield. </a:t>
              </a:r>
              <a:r>
                <a:rPr lang="en-US" sz="1000" i="1" dirty="0">
                  <a:latin typeface="Times New Roman"/>
                  <a:cs typeface="Times New Roman"/>
                </a:rPr>
                <a:t>Agricultural Systems</a:t>
              </a:r>
              <a:r>
                <a:rPr lang="en-US" sz="1000" dirty="0">
                  <a:latin typeface="Times New Roman"/>
                  <a:cs typeface="Times New Roman"/>
                </a:rPr>
                <a:t>, 18(2):81–93,1985.</a:t>
              </a:r>
            </a:p>
            <a:p>
              <a:endParaRPr lang="en-US" sz="1000" dirty="0">
                <a:latin typeface="Times New Roman"/>
                <a:cs typeface="Times New Roman"/>
              </a:endParaRPr>
            </a:p>
            <a:p>
              <a:r>
                <a:rPr lang="en-US" sz="1000" dirty="0">
                  <a:latin typeface="Times New Roman"/>
                  <a:cs typeface="Times New Roman"/>
                </a:rPr>
                <a:t>[9] Peter R Brown, Neil I </a:t>
              </a:r>
              <a:r>
                <a:rPr lang="en-US" sz="1000" dirty="0" err="1">
                  <a:latin typeface="Times New Roman"/>
                  <a:cs typeface="Times New Roman"/>
                </a:rPr>
                <a:t>Huth</a:t>
              </a:r>
              <a:r>
                <a:rPr lang="en-US" sz="1000" dirty="0">
                  <a:latin typeface="Times New Roman"/>
                  <a:cs typeface="Times New Roman"/>
                </a:rPr>
                <a:t>, Peter B Banks, and Grant R Singleton.  Relationship between abundance of rodents and damage to agricultural crops. </a:t>
              </a:r>
              <a:r>
                <a:rPr lang="en-US" sz="1000" i="1" dirty="0">
                  <a:latin typeface="Times New Roman"/>
                  <a:cs typeface="Times New Roman"/>
                </a:rPr>
                <a:t>Agriculture, ecosystems &amp; environment</a:t>
              </a:r>
              <a:r>
                <a:rPr lang="en-US" sz="1000" dirty="0">
                  <a:latin typeface="Times New Roman"/>
                  <a:cs typeface="Times New Roman"/>
                </a:rPr>
                <a:t>, 120(2-4):405–415, 2007.</a:t>
              </a:r>
            </a:p>
            <a:p>
              <a:endParaRPr lang="en-US" sz="1000" dirty="0">
                <a:latin typeface="Times New Roman"/>
                <a:cs typeface="Times New Roman"/>
              </a:endParaRPr>
            </a:p>
            <a:p>
              <a:r>
                <a:rPr lang="en-US" sz="1000" dirty="0">
                  <a:latin typeface="Times New Roman"/>
                  <a:cs typeface="Times New Roman"/>
                </a:rPr>
                <a:t>[10] Tedders, W. L., &amp; Smith, J. S. (1976). Shading effect on pecan by sooty mold growth. </a:t>
              </a:r>
              <a:r>
                <a:rPr lang="en-US" sz="1000" i="1" dirty="0">
                  <a:latin typeface="Times New Roman"/>
                  <a:cs typeface="Times New Roman"/>
                </a:rPr>
                <a:t>Journal of Economic Entomology</a:t>
              </a:r>
              <a:r>
                <a:rPr lang="en-US" sz="1000" dirty="0">
                  <a:latin typeface="Times New Roman"/>
                  <a:cs typeface="Times New Roman"/>
                </a:rPr>
                <a:t>, 69(4), 551-553.</a:t>
              </a:r>
            </a:p>
            <a:p>
              <a:endParaRPr lang="en-US" sz="1000" dirty="0">
                <a:latin typeface="Times New Roman"/>
                <a:cs typeface="Times New Roman"/>
              </a:endParaRPr>
            </a:p>
            <a:p>
              <a:r>
                <a:rPr lang="en-US" sz="1000" dirty="0">
                  <a:latin typeface="Times New Roman"/>
                  <a:cs typeface="Times New Roman"/>
                </a:rPr>
                <a:t>[11] </a:t>
              </a:r>
              <a:r>
                <a:rPr lang="en-US" sz="1000" dirty="0" err="1">
                  <a:latin typeface="Times New Roman"/>
                  <a:cs typeface="Times New Roman"/>
                </a:rPr>
                <a:t>Bochkovskiy</a:t>
              </a:r>
              <a:r>
                <a:rPr lang="en-US" sz="1000" dirty="0">
                  <a:latin typeface="Times New Roman"/>
                  <a:cs typeface="Times New Roman"/>
                </a:rPr>
                <a:t>, A., Wang, C.Y. and Liao, H.Y.M., 2020. Yolov4: Optimal speed and accuracy of object detection. </a:t>
              </a:r>
              <a:r>
                <a:rPr lang="en-US" sz="1000" i="1" dirty="0" err="1">
                  <a:latin typeface="Times New Roman"/>
                  <a:cs typeface="Times New Roman"/>
                </a:rPr>
                <a:t>arXiv</a:t>
              </a:r>
              <a:r>
                <a:rPr lang="en-US" sz="1000" i="1" dirty="0">
                  <a:latin typeface="Times New Roman"/>
                  <a:cs typeface="Times New Roman"/>
                </a:rPr>
                <a:t> preprint </a:t>
              </a:r>
              <a:r>
                <a:rPr lang="en-US" sz="1000" dirty="0">
                  <a:latin typeface="Times New Roman"/>
                  <a:cs typeface="Times New Roman"/>
                </a:rPr>
                <a:t>arXiv:2004.10934.</a:t>
              </a:r>
            </a:p>
          </p:txBody>
        </p:sp>
        <p:sp>
          <p:nvSpPr>
            <p:cNvPr id="178" name="TextBox 177"/>
            <p:cNvSpPr txBox="1"/>
            <p:nvPr/>
          </p:nvSpPr>
          <p:spPr>
            <a:xfrm>
              <a:off x="34039958" y="24559849"/>
              <a:ext cx="9321500" cy="1610057"/>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References and/or Acknowledgments</a:t>
              </a:r>
              <a:endParaRPr lang="en-US" sz="6000" dirty="0">
                <a:solidFill>
                  <a:schemeClr val="bg1"/>
                </a:solidFill>
                <a:latin typeface="Times New Roman"/>
                <a:cs typeface="Times New Roman"/>
              </a:endParaRPr>
            </a:p>
          </p:txBody>
        </p:sp>
      </p:grpSp>
      <p:grpSp>
        <p:nvGrpSpPr>
          <p:cNvPr id="179" name="Group 178"/>
          <p:cNvGrpSpPr/>
          <p:nvPr/>
        </p:nvGrpSpPr>
        <p:grpSpPr>
          <a:xfrm>
            <a:off x="33926582" y="5359605"/>
            <a:ext cx="9450834" cy="13528915"/>
            <a:chOff x="34011515" y="3934553"/>
            <a:chExt cx="9450834" cy="13316842"/>
          </a:xfrm>
        </p:grpSpPr>
        <p:sp>
          <p:nvSpPr>
            <p:cNvPr id="180" name="TextBox 179" descr="re expected to"/>
            <p:cNvSpPr txBox="1"/>
            <p:nvPr/>
          </p:nvSpPr>
          <p:spPr>
            <a:xfrm>
              <a:off x="34023519" y="4808877"/>
              <a:ext cx="9278259" cy="12442518"/>
            </a:xfrm>
            <a:prstGeom prst="rect">
              <a:avLst/>
            </a:prstGeom>
            <a:solidFill>
              <a:srgbClr val="FFFFFF"/>
            </a:solidFill>
            <a:ln cap="rnd">
              <a:solidFill>
                <a:schemeClr val="tx1"/>
              </a:solidFill>
            </a:ln>
          </p:spPr>
          <p:txBody>
            <a:bodyPr wrap="square" lIns="182880" rIns="182880" rtlCol="0">
              <a:noAutofit/>
            </a:bodyPr>
            <a:lstStyle/>
            <a:p>
              <a:pPr algn="just"/>
              <a:r>
                <a:rPr lang="en-US" sz="2000" b="1" u="sng" dirty="0">
                  <a:latin typeface="Times New Roman" panose="02020603050405020304" pitchFamily="18" charset="0"/>
                  <a:cs typeface="Times New Roman" panose="02020603050405020304" pitchFamily="18" charset="0"/>
                </a:rPr>
                <a:t>Expected Challenges:</a:t>
              </a:r>
            </a:p>
            <a:p>
              <a:pPr marL="342900" indent="-342900" algn="just">
                <a:buAutoNum type="arabicPeriod"/>
              </a:pPr>
              <a:r>
                <a:rPr lang="en-US" sz="2000" i="1" dirty="0">
                  <a:latin typeface="Times New Roman" panose="02020603050405020304" pitchFamily="18" charset="0"/>
                  <a:cs typeface="Times New Roman" panose="02020603050405020304" pitchFamily="18" charset="0"/>
                </a:rPr>
                <a:t>Diverse Dataset and Annotation/Labeling: </a:t>
              </a:r>
              <a:r>
                <a:rPr lang="en-US" sz="2000" dirty="0">
                  <a:latin typeface="Times New Roman" panose="02020603050405020304" pitchFamily="18" charset="0"/>
                  <a:cs typeface="Times New Roman" panose="02020603050405020304" pitchFamily="18" charset="0"/>
                </a:rPr>
                <a:t>With the research focuses on directly helping farmers, considerations for the types of crop, possible pest and diseases, and the variety of weeds needs to be accounted for when designing the system. The training data developed for the system will require a diverse grouping of different plants and diseases to be present. An issue that could arise is having a dataset too small where the network is not able to be trained to accurately recognize the disease or inaccurately characterizes plants. In performing data gathering flights, images from the camera can be directly taken and stored. The human aspect of the project will involve a manual process of annotating each image and labels plants, diseases, weeds, and pests for detection. The labeled images will look similar to Fig. 2. Furthermore, the fusion of depth data with the optical image will be introduced which will requires further logging of information alongside the images (see Fig. 4). </a:t>
              </a:r>
              <a:endParaRPr lang="en-US" sz="2000" i="1" dirty="0">
                <a:latin typeface="Times New Roman" panose="02020603050405020304" pitchFamily="18" charset="0"/>
                <a:cs typeface="Times New Roman" panose="02020603050405020304" pitchFamily="18" charset="0"/>
              </a:endParaRPr>
            </a:p>
            <a:p>
              <a:pPr marL="342900" indent="-342900" algn="just">
                <a:buAutoNum type="arabicPeriod"/>
              </a:pPr>
              <a:r>
                <a:rPr lang="en-US" sz="2000" i="1" dirty="0">
                  <a:latin typeface="Times New Roman" panose="02020603050405020304" pitchFamily="18" charset="0"/>
                  <a:cs typeface="Times New Roman" panose="02020603050405020304" pitchFamily="18" charset="0"/>
                </a:rPr>
                <a:t>Route Planning and Navigation: </a:t>
              </a:r>
              <a:r>
                <a:rPr lang="en-US" sz="2000" dirty="0">
                  <a:latin typeface="Times New Roman" panose="02020603050405020304" pitchFamily="18" charset="0"/>
                  <a:cs typeface="Times New Roman" panose="02020603050405020304" pitchFamily="18" charset="0"/>
                </a:rPr>
                <a:t>With the drone flying over different fields and crop types, a suitable navigation system is required. The implementation of the navigation scheme will need to make use of visual cues from the field to determine crop boundaries. Since UAVs have a tradeoff between battery life and weight, achieving optimal flight paths will allow for coverage of the field while minimizing the flight time of the drone. </a:t>
              </a:r>
            </a:p>
            <a:p>
              <a:pPr marL="342900" indent="-342900" algn="just">
                <a:buAutoNum type="arabicPeriod"/>
              </a:pPr>
              <a:r>
                <a:rPr lang="en-US" sz="2000" i="1" dirty="0">
                  <a:latin typeface="Times New Roman" panose="02020603050405020304" pitchFamily="18" charset="0"/>
                  <a:cs typeface="Times New Roman" panose="02020603050405020304" pitchFamily="18" charset="0"/>
                </a:rPr>
                <a:t>Data Interpretation: </a:t>
              </a:r>
              <a:r>
                <a:rPr lang="en-US" sz="2000" dirty="0">
                  <a:latin typeface="Times New Roman" panose="02020603050405020304" pitchFamily="18" charset="0"/>
                  <a:cs typeface="Times New Roman" panose="02020603050405020304" pitchFamily="18" charset="0"/>
                </a:rPr>
                <a:t>After a neural network similar to Fig. 5 has proceed the image and depth data from the drone, the actions and recommendations to the farmer need to be determined. These actions are formulated from a combination of analysis of historical data informed by a literature review of the appropriate methods mitigating the loss incurred.</a:t>
              </a:r>
            </a:p>
            <a:p>
              <a:pPr algn="just"/>
              <a:endParaRPr lang="en-US" sz="2000" b="1" u="sng" dirty="0">
                <a:latin typeface="Times New Roman" panose="02020603050405020304" pitchFamily="18" charset="0"/>
                <a:cs typeface="Times New Roman" panose="02020603050405020304" pitchFamily="18" charset="0"/>
              </a:endParaRPr>
            </a:p>
            <a:p>
              <a:pPr algn="just"/>
              <a:r>
                <a:rPr lang="en-US" sz="2000" b="1" u="sng" dirty="0">
                  <a:latin typeface="Times New Roman" panose="02020603050405020304" pitchFamily="18" charset="0"/>
                  <a:cs typeface="Times New Roman" panose="02020603050405020304" pitchFamily="18" charset="0"/>
                </a:rPr>
                <a:t>Expected Results:</a:t>
              </a:r>
            </a:p>
            <a:p>
              <a:pPr marL="342900" indent="-342900" algn="just">
                <a:buAutoNum type="arabicPeriod"/>
              </a:pPr>
              <a:r>
                <a:rPr lang="en-US" sz="2000" i="1" dirty="0">
                  <a:latin typeface="Times New Roman" panose="02020603050405020304" pitchFamily="18" charset="0"/>
                  <a:cs typeface="Times New Roman" panose="02020603050405020304" pitchFamily="18" charset="0"/>
                </a:rPr>
                <a:t>Informed Decision Process for Mitigating Crop Losses: </a:t>
              </a:r>
              <a:r>
                <a:rPr lang="en-US" sz="2000" dirty="0">
                  <a:latin typeface="Times New Roman" panose="02020603050405020304" pitchFamily="18" charset="0"/>
                  <a:cs typeface="Times New Roman" panose="02020603050405020304" pitchFamily="18" charset="0"/>
                </a:rPr>
                <a:t>Ultimately, the research aims to produce an integrated system capable of determining the impacts of external factors on crop growth. Furthermore, the system will be designed to be scalable to a large number of producers to aid in increasing crop yield. With the informed decision process, producers are expected to see an increase in total yield as a result of targeted actions</a:t>
              </a:r>
            </a:p>
            <a:p>
              <a:pPr marL="342900" indent="-342900" algn="just">
                <a:buAutoNum type="arabicPeriod"/>
              </a:pPr>
              <a:r>
                <a:rPr lang="en-US" sz="2000" i="1" dirty="0">
                  <a:latin typeface="Times New Roman" panose="02020603050405020304" pitchFamily="18" charset="0"/>
                  <a:cs typeface="Times New Roman" panose="02020603050405020304" pitchFamily="18" charset="0"/>
                </a:rPr>
                <a:t>Crop Type, Pest, Disease, and Weed Dataset with Depth Information:</a:t>
              </a:r>
              <a:r>
                <a:rPr lang="en-US" sz="2000" dirty="0">
                  <a:latin typeface="Times New Roman" panose="02020603050405020304" pitchFamily="18" charset="0"/>
                  <a:cs typeface="Times New Roman" panose="02020603050405020304" pitchFamily="18" charset="0"/>
                </a:rPr>
                <a:t> A byproduct of the research will be a dataset containing information on different crop types, pests, diseases, and weeds correlated with depth information gathered from the cameras. The new dataset will be required for training the neural networks responsible for determining the locations, sizes, and shapes of the external factors. </a:t>
              </a:r>
            </a:p>
            <a:p>
              <a:pPr marL="342900" indent="-342900" algn="just">
                <a:buAutoNum type="arabicPeriod"/>
              </a:pPr>
              <a:r>
                <a:rPr lang="en-US" sz="2000" i="1" dirty="0">
                  <a:latin typeface="Times New Roman" panose="02020603050405020304" pitchFamily="18" charset="0"/>
                  <a:cs typeface="Times New Roman" panose="02020603050405020304" pitchFamily="18" charset="0"/>
                </a:rPr>
                <a:t>Large-Scale Crop Management System: </a:t>
              </a:r>
              <a:r>
                <a:rPr lang="en-US" sz="2000" dirty="0">
                  <a:latin typeface="Times New Roman" panose="02020603050405020304" pitchFamily="18" charset="0"/>
                  <a:cs typeface="Times New Roman" panose="02020603050405020304" pitchFamily="18" charset="0"/>
                </a:rPr>
                <a:t>The process of deploying the neural network demonstrates a new era in integrating HPC and cloud resources into agriculture. The crop management system developed provides a key milestone for producers in seeing an increase in crop yield from technological interfaces. </a:t>
              </a:r>
              <a:endParaRPr lang="en-US" sz="2000" i="1" dirty="0">
                <a:latin typeface="Times New Roman" panose="02020603050405020304" pitchFamily="18" charset="0"/>
                <a:cs typeface="Times New Roman" panose="02020603050405020304" pitchFamily="18" charset="0"/>
              </a:endParaRPr>
            </a:p>
          </p:txBody>
        </p:sp>
        <p:sp>
          <p:nvSpPr>
            <p:cNvPr id="181" name="TextBox 180"/>
            <p:cNvSpPr txBox="1"/>
            <p:nvPr/>
          </p:nvSpPr>
          <p:spPr>
            <a:xfrm>
              <a:off x="34011515" y="3934553"/>
              <a:ext cx="9275274" cy="85773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Expected Challenges and Results</a:t>
              </a:r>
            </a:p>
          </p:txBody>
        </p:sp>
        <p:sp>
          <p:nvSpPr>
            <p:cNvPr id="182" name="Rectangle 181"/>
            <p:cNvSpPr/>
            <p:nvPr/>
          </p:nvSpPr>
          <p:spPr>
            <a:xfrm>
              <a:off x="34159900" y="5167890"/>
              <a:ext cx="9302449" cy="393838"/>
            </a:xfrm>
            <a:prstGeom prst="rect">
              <a:avLst/>
            </a:prstGeom>
          </p:spPr>
          <p:txBody>
            <a:bodyPr wrap="square">
              <a:spAutoFit/>
            </a:bodyPr>
            <a:lstStyle/>
            <a:p>
              <a:endParaRPr lang="en-US" sz="2000" dirty="0">
                <a:latin typeface="Times New Roman"/>
                <a:cs typeface="Times New Roman"/>
              </a:endParaRPr>
            </a:p>
          </p:txBody>
        </p:sp>
      </p:grpSp>
      <p:sp>
        <p:nvSpPr>
          <p:cNvPr id="187" name="TextBox 186"/>
          <p:cNvSpPr txBox="1"/>
          <p:nvPr/>
        </p:nvSpPr>
        <p:spPr>
          <a:xfrm>
            <a:off x="11747803" y="26415377"/>
            <a:ext cx="303933" cy="369332"/>
          </a:xfrm>
          <a:prstGeom prst="rect">
            <a:avLst/>
          </a:prstGeom>
          <a:noFill/>
        </p:spPr>
        <p:txBody>
          <a:bodyPr wrap="square" rtlCol="0">
            <a:spAutoFit/>
          </a:bodyPr>
          <a:lstStyle/>
          <a:p>
            <a:pPr algn="just"/>
            <a:r>
              <a:rPr lang="en-US" sz="1800" b="1" dirty="0">
                <a:solidFill>
                  <a:schemeClr val="bg1"/>
                </a:solidFill>
                <a:latin typeface="Garamond"/>
                <a:cs typeface="Garamond"/>
              </a:rPr>
              <a:t>C</a:t>
            </a:r>
          </a:p>
        </p:txBody>
      </p:sp>
      <p:sp>
        <p:nvSpPr>
          <p:cNvPr id="188" name="TextBox 187"/>
          <p:cNvSpPr txBox="1"/>
          <p:nvPr/>
        </p:nvSpPr>
        <p:spPr>
          <a:xfrm>
            <a:off x="13991911"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B</a:t>
            </a:r>
          </a:p>
        </p:txBody>
      </p:sp>
      <p:sp>
        <p:nvSpPr>
          <p:cNvPr id="189" name="TextBox 188"/>
          <p:cNvSpPr txBox="1"/>
          <p:nvPr/>
        </p:nvSpPr>
        <p:spPr>
          <a:xfrm>
            <a:off x="11747803"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A</a:t>
            </a:r>
          </a:p>
        </p:txBody>
      </p:sp>
      <p:sp>
        <p:nvSpPr>
          <p:cNvPr id="218" name="Rectangle 217"/>
          <p:cNvSpPr/>
          <p:nvPr/>
        </p:nvSpPr>
        <p:spPr>
          <a:xfrm>
            <a:off x="29753501" y="26300715"/>
            <a:ext cx="5256763" cy="246221"/>
          </a:xfrm>
          <a:prstGeom prst="rect">
            <a:avLst/>
          </a:prstGeom>
        </p:spPr>
        <p:txBody>
          <a:bodyPr wrap="square">
            <a:spAutoFit/>
          </a:bodyPr>
          <a:lstStyle/>
          <a:p>
            <a:pPr lvl="0" defTabSz="457200"/>
            <a:r>
              <a:rPr lang="en-US" sz="1000" dirty="0">
                <a:solidFill>
                  <a:prstClr val="black"/>
                </a:solidFill>
                <a:latin typeface="Times New Roman"/>
                <a:cs typeface="Times New Roman"/>
              </a:rPr>
              <a:t>4        4.5        5         5.5        6        6.5         7</a:t>
            </a:r>
          </a:p>
        </p:txBody>
      </p:sp>
      <p:grpSp>
        <p:nvGrpSpPr>
          <p:cNvPr id="14" name="Group 13">
            <a:extLst>
              <a:ext uri="{FF2B5EF4-FFF2-40B4-BE49-F238E27FC236}">
                <a16:creationId xmlns:a16="http://schemas.microsoft.com/office/drawing/2014/main" id="{6DE00C1F-0786-4B51-987F-61BEAA4E0905}"/>
              </a:ext>
            </a:extLst>
          </p:cNvPr>
          <p:cNvGrpSpPr/>
          <p:nvPr/>
        </p:nvGrpSpPr>
        <p:grpSpPr>
          <a:xfrm>
            <a:off x="11854484" y="5866341"/>
            <a:ext cx="10553700" cy="7077786"/>
            <a:chOff x="11854484" y="5866341"/>
            <a:chExt cx="10553700" cy="7077786"/>
          </a:xfrm>
        </p:grpSpPr>
        <p:sp>
          <p:nvSpPr>
            <p:cNvPr id="198" name="Rectangle 197"/>
            <p:cNvSpPr/>
            <p:nvPr/>
          </p:nvSpPr>
          <p:spPr>
            <a:xfrm>
              <a:off x="11854484" y="11928464"/>
              <a:ext cx="10553700" cy="1015663"/>
            </a:xfrm>
            <a:prstGeom prst="rect">
              <a:avLst/>
            </a:prstGeom>
          </p:spPr>
          <p:txBody>
            <a:bodyPr wrap="square">
              <a:spAutoFit/>
            </a:bodyPr>
            <a:lstStyle/>
            <a:p>
              <a:pPr lvl="0" algn="just"/>
              <a:r>
                <a:rPr lang="en-US" sz="1800" b="1" dirty="0">
                  <a:solidFill>
                    <a:prstClr val="black"/>
                  </a:solidFill>
                  <a:latin typeface="Times New Roman"/>
                  <a:cs typeface="Times New Roman"/>
                </a:rPr>
                <a:t>Figure 1. Visual Representation of Drone-based Spatial AI for Crop Improvement</a:t>
              </a:r>
            </a:p>
            <a:p>
              <a:pPr lvl="0" algn="just"/>
              <a:r>
                <a:rPr lang="en-US" sz="1400" dirty="0">
                  <a:solidFill>
                    <a:prstClr val="black"/>
                  </a:solidFill>
                  <a:latin typeface="Times New Roman"/>
                  <a:cs typeface="Times New Roman"/>
                </a:rPr>
                <a:t>Combining cutting-edge low-power computer vision hardware and autonomous flight, the goal of the research is to develop a flight system capable of gathering large amount of information from a field for processing on an HPC to provide insight to farmers on the best actions to take to produce an increase in total yield. </a:t>
              </a:r>
            </a:p>
          </p:txBody>
        </p:sp>
        <p:pic>
          <p:nvPicPr>
            <p:cNvPr id="7" name="Picture 6" descr="A screenshot of a video game&#10;&#10;Description automatically generated with medium confidence">
              <a:extLst>
                <a:ext uri="{FF2B5EF4-FFF2-40B4-BE49-F238E27FC236}">
                  <a16:creationId xmlns:a16="http://schemas.microsoft.com/office/drawing/2014/main" id="{E0B94889-E0AA-4141-A346-0399CD13985C}"/>
                </a:ext>
              </a:extLst>
            </p:cNvPr>
            <p:cNvPicPr>
              <a:picLocks noChangeAspect="1"/>
            </p:cNvPicPr>
            <p:nvPr/>
          </p:nvPicPr>
          <p:blipFill>
            <a:blip r:embed="rId4"/>
            <a:stretch>
              <a:fillRect/>
            </a:stretch>
          </p:blipFill>
          <p:spPr>
            <a:xfrm>
              <a:off x="11854484" y="5866341"/>
              <a:ext cx="10553700" cy="6057900"/>
            </a:xfrm>
            <a:prstGeom prst="rect">
              <a:avLst/>
            </a:prstGeom>
          </p:spPr>
        </p:pic>
      </p:grpSp>
      <p:grpSp>
        <p:nvGrpSpPr>
          <p:cNvPr id="6" name="Group 5">
            <a:extLst>
              <a:ext uri="{FF2B5EF4-FFF2-40B4-BE49-F238E27FC236}">
                <a16:creationId xmlns:a16="http://schemas.microsoft.com/office/drawing/2014/main" id="{4D82FB51-276D-4925-B271-67842A4655CB}"/>
              </a:ext>
            </a:extLst>
          </p:cNvPr>
          <p:cNvGrpSpPr/>
          <p:nvPr/>
        </p:nvGrpSpPr>
        <p:grpSpPr>
          <a:xfrm>
            <a:off x="11657118" y="14852147"/>
            <a:ext cx="10600661" cy="7604222"/>
            <a:chOff x="11657118" y="14297360"/>
            <a:chExt cx="10600661" cy="7604222"/>
          </a:xfrm>
        </p:grpSpPr>
        <p:sp>
          <p:nvSpPr>
            <p:cNvPr id="184" name="TextBox 183"/>
            <p:cNvSpPr txBox="1"/>
            <p:nvPr/>
          </p:nvSpPr>
          <p:spPr>
            <a:xfrm>
              <a:off x="11657118" y="20885919"/>
              <a:ext cx="10500015" cy="1015663"/>
            </a:xfrm>
            <a:prstGeom prst="rect">
              <a:avLst/>
            </a:prstGeom>
            <a:noFill/>
          </p:spPr>
          <p:txBody>
            <a:bodyPr wrap="square" rtlCol="0">
              <a:spAutoFit/>
            </a:bodyPr>
            <a:lstStyle/>
            <a:p>
              <a:pPr algn="just"/>
              <a:r>
                <a:rPr lang="en-US" sz="1800" b="1" dirty="0">
                  <a:latin typeface="Times New Roman"/>
                  <a:cs typeface="Times New Roman"/>
                </a:rPr>
                <a:t>Figure 3</a:t>
              </a:r>
              <a:r>
                <a:rPr lang="en-US" sz="1800" dirty="0">
                  <a:latin typeface="Times New Roman"/>
                  <a:cs typeface="Times New Roman"/>
                </a:rPr>
                <a:t>. </a:t>
              </a:r>
              <a:r>
                <a:rPr lang="en-US" sz="1800" b="1" dirty="0">
                  <a:latin typeface="Times New Roman"/>
                  <a:cs typeface="Times New Roman"/>
                </a:rPr>
                <a:t>Currently Developed Drone</a:t>
              </a:r>
              <a:endParaRPr lang="en-US" sz="1800" dirty="0">
                <a:latin typeface="Times New Roman"/>
                <a:cs typeface="Times New Roman"/>
              </a:endParaRPr>
            </a:p>
            <a:p>
              <a:pPr algn="just"/>
              <a:r>
                <a:rPr lang="en-US" sz="1400" dirty="0">
                  <a:latin typeface="Times New Roman"/>
                  <a:cs typeface="Times New Roman"/>
                </a:rPr>
                <a:t>The drone that is currently being used by TRACER Labs was developed for detection of people for enforcing social distancing at outdoor gatherings. Drawing from the lessons learned during the prior research, the future agriculture project builds upon the drone by adding low-power computer vision modules for gathering depth and image information.  </a:t>
              </a:r>
            </a:p>
          </p:txBody>
        </p:sp>
        <p:pic>
          <p:nvPicPr>
            <p:cNvPr id="9" name="Picture 8" descr="A picture containing indoor, weapon&#10;&#10;Description automatically generated">
              <a:extLst>
                <a:ext uri="{FF2B5EF4-FFF2-40B4-BE49-F238E27FC236}">
                  <a16:creationId xmlns:a16="http://schemas.microsoft.com/office/drawing/2014/main" id="{3271F87B-2C9F-41A9-B02A-172F264CB76F}"/>
                </a:ext>
              </a:extLst>
            </p:cNvPr>
            <p:cNvPicPr>
              <a:picLocks noChangeAspect="1"/>
            </p:cNvPicPr>
            <p:nvPr/>
          </p:nvPicPr>
          <p:blipFill rotWithShape="1">
            <a:blip r:embed="rId5"/>
            <a:srcRect b="17292"/>
            <a:stretch/>
          </p:blipFill>
          <p:spPr>
            <a:xfrm>
              <a:off x="11748521" y="14297360"/>
              <a:ext cx="10509258" cy="6588559"/>
            </a:xfrm>
            <a:prstGeom prst="rect">
              <a:avLst/>
            </a:prstGeom>
          </p:spPr>
        </p:pic>
      </p:grpSp>
      <p:cxnSp>
        <p:nvCxnSpPr>
          <p:cNvPr id="11" name="Straight Arrow Connector 10">
            <a:extLst>
              <a:ext uri="{FF2B5EF4-FFF2-40B4-BE49-F238E27FC236}">
                <a16:creationId xmlns:a16="http://schemas.microsoft.com/office/drawing/2014/main" id="{FD4EDE95-E2A8-479F-A40D-99B30BF9E905}"/>
              </a:ext>
            </a:extLst>
          </p:cNvPr>
          <p:cNvCxnSpPr>
            <a:cxnSpLocks/>
          </p:cNvCxnSpPr>
          <p:nvPr/>
        </p:nvCxnSpPr>
        <p:spPr>
          <a:xfrm flipH="1" flipV="1">
            <a:off x="13419831" y="7062520"/>
            <a:ext cx="1312670" cy="2174768"/>
          </a:xfrm>
          <a:prstGeom prst="straightConnector1">
            <a:avLst/>
          </a:prstGeom>
          <a:ln w="762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6205C67-5BEA-4DBC-84AF-102EFCB6C656}"/>
              </a:ext>
            </a:extLst>
          </p:cNvPr>
          <p:cNvSpPr txBox="1"/>
          <p:nvPr/>
        </p:nvSpPr>
        <p:spPr>
          <a:xfrm>
            <a:off x="12218252" y="5838218"/>
            <a:ext cx="2403158" cy="523220"/>
          </a:xfrm>
          <a:prstGeom prst="rect">
            <a:avLst/>
          </a:prstGeom>
          <a:solidFill>
            <a:srgbClr val="FFFFFF">
              <a:alpha val="74902"/>
            </a:srgbClr>
          </a:solidFill>
        </p:spPr>
        <p:txBody>
          <a:bodyPr wrap="none" rtlCol="0">
            <a:spAutoFit/>
          </a:bodyPr>
          <a:lstStyle/>
          <a:p>
            <a:r>
              <a:rPr lang="en-US" sz="2800" dirty="0"/>
              <a:t>Flight Direction</a:t>
            </a:r>
          </a:p>
        </p:txBody>
      </p:sp>
      <p:grpSp>
        <p:nvGrpSpPr>
          <p:cNvPr id="23" name="Group 22">
            <a:extLst>
              <a:ext uri="{FF2B5EF4-FFF2-40B4-BE49-F238E27FC236}">
                <a16:creationId xmlns:a16="http://schemas.microsoft.com/office/drawing/2014/main" id="{9CFA5048-6A54-4292-B181-70F06D3E87FA}"/>
              </a:ext>
            </a:extLst>
          </p:cNvPr>
          <p:cNvGrpSpPr/>
          <p:nvPr/>
        </p:nvGrpSpPr>
        <p:grpSpPr>
          <a:xfrm>
            <a:off x="12218252" y="5866341"/>
            <a:ext cx="20745734" cy="25427905"/>
            <a:chOff x="12218252" y="5866341"/>
            <a:chExt cx="20745734" cy="25427905"/>
          </a:xfrm>
        </p:grpSpPr>
        <p:grpSp>
          <p:nvGrpSpPr>
            <p:cNvPr id="16" name="Group 15">
              <a:extLst>
                <a:ext uri="{FF2B5EF4-FFF2-40B4-BE49-F238E27FC236}">
                  <a16:creationId xmlns:a16="http://schemas.microsoft.com/office/drawing/2014/main" id="{734A29E8-3984-4496-AAE7-9A82E17A2922}"/>
                </a:ext>
              </a:extLst>
            </p:cNvPr>
            <p:cNvGrpSpPr/>
            <p:nvPr/>
          </p:nvGrpSpPr>
          <p:grpSpPr>
            <a:xfrm>
              <a:off x="12218252" y="24364389"/>
              <a:ext cx="20513699" cy="6929857"/>
              <a:chOff x="12218252" y="24364389"/>
              <a:chExt cx="20513699" cy="6929857"/>
            </a:xfrm>
          </p:grpSpPr>
          <p:sp>
            <p:nvSpPr>
              <p:cNvPr id="209" name="TextBox 208"/>
              <p:cNvSpPr txBox="1"/>
              <p:nvPr/>
            </p:nvSpPr>
            <p:spPr>
              <a:xfrm>
                <a:off x="12218252" y="30278583"/>
                <a:ext cx="20303362" cy="1015663"/>
              </a:xfrm>
              <a:prstGeom prst="rect">
                <a:avLst/>
              </a:prstGeom>
              <a:noFill/>
            </p:spPr>
            <p:txBody>
              <a:bodyPr wrap="square" rtlCol="0">
                <a:spAutoFit/>
              </a:bodyPr>
              <a:lstStyle/>
              <a:p>
                <a:r>
                  <a:rPr lang="en-US" sz="1800" b="1" dirty="0">
                    <a:solidFill>
                      <a:prstClr val="black"/>
                    </a:solidFill>
                    <a:latin typeface="Times New Roman"/>
                    <a:cs typeface="Times New Roman"/>
                  </a:rPr>
                  <a:t>Figure 5. Network Architecture for Object Detection and Classification in Image Only Convolutional Neural Networks. </a:t>
                </a:r>
              </a:p>
              <a:p>
                <a:r>
                  <a:rPr lang="en-US" sz="1400" dirty="0">
                    <a:solidFill>
                      <a:prstClr val="black"/>
                    </a:solidFill>
                    <a:latin typeface="Times New Roman"/>
                    <a:cs typeface="Times New Roman"/>
                  </a:rPr>
                  <a:t>The process of creating a image processing neural network involves taking the input image and first determining regions of interest. Next the regions of interest are combined with a predictor to determine if the region is a classifiable object or the background. Then, depending on the type of detector, a final stage can be added to performed for advanced predictions on the image at the cost of increasing the number of training parameters and computational time. With the research being conducted, the depth data can be formatted as an extra channel in the image. </a:t>
                </a:r>
                <a:r>
                  <a:rPr lang="en-US" sz="1400">
                    <a:solidFill>
                      <a:prstClr val="black"/>
                    </a:solidFill>
                    <a:latin typeface="Times New Roman"/>
                    <a:cs typeface="Times New Roman"/>
                  </a:rPr>
                  <a:t>Image from [11] </a:t>
                </a:r>
                <a:endParaRPr lang="en-US" sz="1400" dirty="0"/>
              </a:p>
            </p:txBody>
          </p:sp>
          <p:pic>
            <p:nvPicPr>
              <p:cNvPr id="15" name="Picture 14" descr="Graphical user interface&#10;&#10;Description automatically generated with medium confidence">
                <a:extLst>
                  <a:ext uri="{FF2B5EF4-FFF2-40B4-BE49-F238E27FC236}">
                    <a16:creationId xmlns:a16="http://schemas.microsoft.com/office/drawing/2014/main" id="{31A9D950-D627-4F00-B572-1DC6BE1378F7}"/>
                  </a:ext>
                </a:extLst>
              </p:cNvPr>
              <p:cNvPicPr>
                <a:picLocks noChangeAspect="1"/>
              </p:cNvPicPr>
              <p:nvPr/>
            </p:nvPicPr>
            <p:blipFill>
              <a:blip r:embed="rId6"/>
              <a:stretch>
                <a:fillRect/>
              </a:stretch>
            </p:blipFill>
            <p:spPr>
              <a:xfrm>
                <a:off x="12218252" y="24364389"/>
                <a:ext cx="20513699" cy="5843296"/>
              </a:xfrm>
              <a:prstGeom prst="rect">
                <a:avLst/>
              </a:prstGeom>
            </p:spPr>
          </p:pic>
        </p:grpSp>
        <p:grpSp>
          <p:nvGrpSpPr>
            <p:cNvPr id="20" name="Group 19">
              <a:extLst>
                <a:ext uri="{FF2B5EF4-FFF2-40B4-BE49-F238E27FC236}">
                  <a16:creationId xmlns:a16="http://schemas.microsoft.com/office/drawing/2014/main" id="{CE190F68-2F16-49A6-9E00-2FF57DEEEE92}"/>
                </a:ext>
              </a:extLst>
            </p:cNvPr>
            <p:cNvGrpSpPr/>
            <p:nvPr/>
          </p:nvGrpSpPr>
          <p:grpSpPr>
            <a:xfrm>
              <a:off x="22782325" y="5866341"/>
              <a:ext cx="10181661" cy="10053447"/>
              <a:chOff x="22782325" y="5866341"/>
              <a:chExt cx="10181661" cy="10053447"/>
            </a:xfrm>
          </p:grpSpPr>
          <p:sp>
            <p:nvSpPr>
              <p:cNvPr id="183" name="TextBox 182"/>
              <p:cNvSpPr txBox="1"/>
              <p:nvPr/>
            </p:nvSpPr>
            <p:spPr>
              <a:xfrm>
                <a:off x="22782325" y="14904125"/>
                <a:ext cx="10181661" cy="1015663"/>
              </a:xfrm>
              <a:prstGeom prst="rect">
                <a:avLst/>
              </a:prstGeom>
              <a:noFill/>
            </p:spPr>
            <p:txBody>
              <a:bodyPr wrap="square" rtlCol="0">
                <a:spAutoFit/>
              </a:bodyPr>
              <a:lstStyle/>
              <a:p>
                <a:pPr algn="just"/>
                <a:r>
                  <a:rPr lang="en-US" sz="1800" b="1" dirty="0">
                    <a:latin typeface="Times New Roman"/>
                    <a:cs typeface="Times New Roman"/>
                  </a:rPr>
                  <a:t>Figure 2</a:t>
                </a:r>
                <a:r>
                  <a:rPr lang="en-US" sz="1800" dirty="0">
                    <a:latin typeface="Times New Roman"/>
                    <a:cs typeface="Times New Roman"/>
                  </a:rPr>
                  <a:t>. </a:t>
                </a:r>
                <a:r>
                  <a:rPr lang="en-US" sz="1800" b="1" dirty="0">
                    <a:latin typeface="Times New Roman"/>
                    <a:cs typeface="Times New Roman"/>
                  </a:rPr>
                  <a:t>Annotations of Sooty Mold on Leaves</a:t>
                </a:r>
              </a:p>
              <a:p>
                <a:pPr algn="just"/>
                <a:r>
                  <a:rPr lang="en-US" sz="1400" dirty="0">
                    <a:latin typeface="Times New Roman"/>
                    <a:cs typeface="Times New Roman"/>
                  </a:rPr>
                  <a:t>In performing the research, a diverse dataset will be gathered which will include annotations of plant type, disease, pest, and weeds. The diverse dataset will be a challenge for the research to both gather and annotate the images for training. With recent advances in annotation software, the process and be easily done but human interaction will be required to process a large number of images. </a:t>
                </a:r>
              </a:p>
            </p:txBody>
          </p:sp>
          <p:pic>
            <p:nvPicPr>
              <p:cNvPr id="17" name="Picture 16" descr="A picture containing text, agave, different&#10;&#10;Description automatically generated">
                <a:extLst>
                  <a:ext uri="{FF2B5EF4-FFF2-40B4-BE49-F238E27FC236}">
                    <a16:creationId xmlns:a16="http://schemas.microsoft.com/office/drawing/2014/main" id="{AFC9D8E1-1258-40F3-8F4B-743BA293F3C1}"/>
                  </a:ext>
                </a:extLst>
              </p:cNvPr>
              <p:cNvPicPr>
                <a:picLocks noChangeAspect="1"/>
              </p:cNvPicPr>
              <p:nvPr/>
            </p:nvPicPr>
            <p:blipFill>
              <a:blip r:embed="rId7"/>
              <a:stretch>
                <a:fillRect/>
              </a:stretch>
            </p:blipFill>
            <p:spPr>
              <a:xfrm>
                <a:off x="22782325" y="5866341"/>
                <a:ext cx="10181661" cy="9037784"/>
              </a:xfrm>
              <a:prstGeom prst="rect">
                <a:avLst/>
              </a:prstGeom>
            </p:spPr>
          </p:pic>
        </p:grpSp>
        <p:grpSp>
          <p:nvGrpSpPr>
            <p:cNvPr id="22" name="Group 21">
              <a:extLst>
                <a:ext uri="{FF2B5EF4-FFF2-40B4-BE49-F238E27FC236}">
                  <a16:creationId xmlns:a16="http://schemas.microsoft.com/office/drawing/2014/main" id="{EFF05CE9-F313-4562-BB26-5F2959772C0D}"/>
                </a:ext>
              </a:extLst>
            </p:cNvPr>
            <p:cNvGrpSpPr/>
            <p:nvPr/>
          </p:nvGrpSpPr>
          <p:grpSpPr>
            <a:xfrm>
              <a:off x="22764162" y="17318378"/>
              <a:ext cx="9842117" cy="5035815"/>
              <a:chOff x="22764162" y="17318378"/>
              <a:chExt cx="9842117" cy="5035815"/>
            </a:xfrm>
          </p:grpSpPr>
          <p:sp>
            <p:nvSpPr>
              <p:cNvPr id="200" name="Rectangle 199"/>
              <p:cNvSpPr/>
              <p:nvPr/>
            </p:nvSpPr>
            <p:spPr>
              <a:xfrm>
                <a:off x="22764162" y="21123087"/>
                <a:ext cx="9842117" cy="1231106"/>
              </a:xfrm>
              <a:prstGeom prst="rect">
                <a:avLst/>
              </a:prstGeom>
            </p:spPr>
            <p:txBody>
              <a:bodyPr wrap="square">
                <a:spAutoFit/>
              </a:bodyPr>
              <a:lstStyle/>
              <a:p>
                <a:pPr algn="just"/>
                <a:r>
                  <a:rPr lang="en-US" sz="1800" b="1" dirty="0">
                    <a:solidFill>
                      <a:prstClr val="black"/>
                    </a:solidFill>
                    <a:latin typeface="Times New Roman"/>
                    <a:cs typeface="Times New Roman"/>
                  </a:rPr>
                  <a:t>Figure 4. Depth Map (left) and Image (right) of a Bush. </a:t>
                </a:r>
              </a:p>
              <a:p>
                <a:r>
                  <a:rPr lang="en-US" sz="1400" dirty="0">
                    <a:latin typeface="Times New Roman"/>
                    <a:cs typeface="Times New Roman"/>
                  </a:rPr>
                  <a:t>The advanced camera system to be mounted on the drone is capable of capturing 4k image along with performing stereoscopic depth calculations in close to real-time. Moreover, the camera is equipped with a vision processing unit which can perform convolutional neural network calculation in close to real-time on the images and depth data. These advances allow for the drone to autonomously navigate and capture images of the field and log areas of interest. </a:t>
                </a:r>
                <a:endParaRPr lang="en-US" sz="1400" dirty="0">
                  <a:solidFill>
                    <a:prstClr val="black"/>
                  </a:solidFill>
                  <a:latin typeface="Times New Roman"/>
                  <a:cs typeface="Times New Roman"/>
                </a:endParaRPr>
              </a:p>
            </p:txBody>
          </p:sp>
          <p:grpSp>
            <p:nvGrpSpPr>
              <p:cNvPr id="21" name="Group 20">
                <a:extLst>
                  <a:ext uri="{FF2B5EF4-FFF2-40B4-BE49-F238E27FC236}">
                    <a16:creationId xmlns:a16="http://schemas.microsoft.com/office/drawing/2014/main" id="{01AC671D-0D8D-4E39-9AD6-996562B11635}"/>
                  </a:ext>
                </a:extLst>
              </p:cNvPr>
              <p:cNvGrpSpPr/>
              <p:nvPr/>
            </p:nvGrpSpPr>
            <p:grpSpPr>
              <a:xfrm>
                <a:off x="22841476" y="17318378"/>
                <a:ext cx="9687488" cy="3804709"/>
                <a:chOff x="22834126" y="17318378"/>
                <a:chExt cx="9687488" cy="3804709"/>
              </a:xfrm>
            </p:grpSpPr>
            <p:pic>
              <p:nvPicPr>
                <p:cNvPr id="24" name="Picture 23" descr="A map of the world&#10;&#10;Description automatically generated with low confidence">
                  <a:extLst>
                    <a:ext uri="{FF2B5EF4-FFF2-40B4-BE49-F238E27FC236}">
                      <a16:creationId xmlns:a16="http://schemas.microsoft.com/office/drawing/2014/main" id="{37F9145C-A4C5-417C-836B-0C2F9684E286}"/>
                    </a:ext>
                  </a:extLst>
                </p:cNvPr>
                <p:cNvPicPr>
                  <a:picLocks noChangeAspect="1"/>
                </p:cNvPicPr>
                <p:nvPr/>
              </p:nvPicPr>
              <p:blipFill rotWithShape="1">
                <a:blip r:embed="rId8"/>
                <a:srcRect l="1884" t="1488" r="7901"/>
                <a:stretch/>
              </p:blipFill>
              <p:spPr>
                <a:xfrm>
                  <a:off x="22834126" y="17318378"/>
                  <a:ext cx="5596511" cy="3804709"/>
                </a:xfrm>
                <a:prstGeom prst="rect">
                  <a:avLst/>
                </a:prstGeom>
              </p:spPr>
            </p:pic>
            <p:pic>
              <p:nvPicPr>
                <p:cNvPr id="27" name="Picture 26" descr="A picture containing ground, outdoor, plant, dirt&#10;&#10;Description automatically generated">
                  <a:extLst>
                    <a:ext uri="{FF2B5EF4-FFF2-40B4-BE49-F238E27FC236}">
                      <a16:creationId xmlns:a16="http://schemas.microsoft.com/office/drawing/2014/main" id="{16F8D487-A7DB-4F59-A482-D82DBBA1433A}"/>
                    </a:ext>
                  </a:extLst>
                </p:cNvPr>
                <p:cNvPicPr>
                  <a:picLocks noChangeAspect="1"/>
                </p:cNvPicPr>
                <p:nvPr/>
              </p:nvPicPr>
              <p:blipFill>
                <a:blip r:embed="rId9"/>
                <a:stretch>
                  <a:fillRect/>
                </a:stretch>
              </p:blipFill>
              <p:spPr>
                <a:xfrm>
                  <a:off x="28618508" y="17318378"/>
                  <a:ext cx="3903106" cy="3804709"/>
                </a:xfrm>
                <a:prstGeom prst="rect">
                  <a:avLst/>
                </a:prstGeom>
              </p:spPr>
            </p:pic>
          </p:grpSp>
        </p:grpSp>
      </p:grpSp>
      <p:sp>
        <p:nvSpPr>
          <p:cNvPr id="2" name="TextBox 1">
            <a:extLst>
              <a:ext uri="{FF2B5EF4-FFF2-40B4-BE49-F238E27FC236}">
                <a16:creationId xmlns:a16="http://schemas.microsoft.com/office/drawing/2014/main" id="{D6661908-3AC6-4A49-978A-3A7B6224F698}"/>
              </a:ext>
            </a:extLst>
          </p:cNvPr>
          <p:cNvSpPr txBox="1"/>
          <p:nvPr/>
        </p:nvSpPr>
        <p:spPr>
          <a:xfrm flipH="1">
            <a:off x="26625073" y="5893740"/>
            <a:ext cx="1993435" cy="523220"/>
          </a:xfrm>
          <a:prstGeom prst="rect">
            <a:avLst/>
          </a:prstGeom>
          <a:solidFill>
            <a:schemeClr val="tx1"/>
          </a:solidFill>
        </p:spPr>
        <p:txBody>
          <a:bodyPr wrap="square" rtlCol="0">
            <a:spAutoFit/>
          </a:bodyPr>
          <a:lstStyle/>
          <a:p>
            <a:pPr algn="ctr"/>
            <a:r>
              <a:rPr lang="en-US" sz="2800" dirty="0">
                <a:solidFill>
                  <a:schemeClr val="bg1"/>
                </a:solidFill>
              </a:rPr>
              <a:t>Sooty Mold </a:t>
            </a:r>
          </a:p>
        </p:txBody>
      </p:sp>
      <mc:AlternateContent xmlns:mc="http://schemas.openxmlformats.org/markup-compatibility/2006" xmlns:p14="http://schemas.microsoft.com/office/powerpoint/2010/main">
        <mc:Choice Requires="p14">
          <p:contentPart p14:bwMode="auto" r:id="rId10">
            <p14:nvContentPartPr>
              <p14:cNvPr id="3" name="Ink 2">
                <a:extLst>
                  <a:ext uri="{FF2B5EF4-FFF2-40B4-BE49-F238E27FC236}">
                    <a16:creationId xmlns:a16="http://schemas.microsoft.com/office/drawing/2014/main" id="{A07F457E-2204-43C7-BC6D-93584BA10FA4}"/>
                  </a:ext>
                </a:extLst>
              </p14:cNvPr>
              <p14:cNvContentPartPr/>
              <p14:nvPr/>
            </p14:nvContentPartPr>
            <p14:xfrm>
              <a:off x="27879696" y="6359400"/>
              <a:ext cx="198000" cy="85680"/>
            </p14:xfrm>
          </p:contentPart>
        </mc:Choice>
        <mc:Fallback xmlns="">
          <p:pic>
            <p:nvPicPr>
              <p:cNvPr id="3" name="Ink 2">
                <a:extLst>
                  <a:ext uri="{FF2B5EF4-FFF2-40B4-BE49-F238E27FC236}">
                    <a16:creationId xmlns:a16="http://schemas.microsoft.com/office/drawing/2014/main" id="{A07F457E-2204-43C7-BC6D-93584BA10FA4}"/>
                  </a:ext>
                </a:extLst>
              </p:cNvPr>
              <p:cNvPicPr/>
              <p:nvPr/>
            </p:nvPicPr>
            <p:blipFill>
              <a:blip r:embed="rId11"/>
              <a:stretch>
                <a:fillRect/>
              </a:stretch>
            </p:blipFill>
            <p:spPr>
              <a:xfrm>
                <a:off x="27870696" y="6350760"/>
                <a:ext cx="215640" cy="103320"/>
              </a:xfrm>
              <a:prstGeom prst="rect">
                <a:avLst/>
              </a:prstGeom>
            </p:spPr>
          </p:pic>
        </mc:Fallback>
      </mc:AlternateContent>
      <p:sp>
        <p:nvSpPr>
          <p:cNvPr id="44" name="TextBox 43">
            <a:extLst>
              <a:ext uri="{FF2B5EF4-FFF2-40B4-BE49-F238E27FC236}">
                <a16:creationId xmlns:a16="http://schemas.microsoft.com/office/drawing/2014/main" id="{F4C9901B-5A71-407B-A6E9-9A6F168B6DE1}"/>
              </a:ext>
            </a:extLst>
          </p:cNvPr>
          <p:cNvSpPr txBox="1"/>
          <p:nvPr/>
        </p:nvSpPr>
        <p:spPr>
          <a:xfrm flipH="1">
            <a:off x="23244985" y="5892485"/>
            <a:ext cx="1993435" cy="523220"/>
          </a:xfrm>
          <a:prstGeom prst="rect">
            <a:avLst/>
          </a:prstGeom>
          <a:solidFill>
            <a:schemeClr val="tx1"/>
          </a:solidFill>
        </p:spPr>
        <p:txBody>
          <a:bodyPr wrap="square" rtlCol="0">
            <a:spAutoFit/>
          </a:bodyPr>
          <a:lstStyle/>
          <a:p>
            <a:pPr algn="ctr"/>
            <a:r>
              <a:rPr lang="en-US" sz="2800" dirty="0">
                <a:solidFill>
                  <a:schemeClr val="bg1"/>
                </a:solidFill>
              </a:rPr>
              <a:t>Sooty Mold </a:t>
            </a:r>
          </a:p>
        </p:txBody>
      </p:sp>
      <p:sp>
        <p:nvSpPr>
          <p:cNvPr id="45" name="TextBox 44">
            <a:extLst>
              <a:ext uri="{FF2B5EF4-FFF2-40B4-BE49-F238E27FC236}">
                <a16:creationId xmlns:a16="http://schemas.microsoft.com/office/drawing/2014/main" id="{99C50CD5-C150-4680-97BE-004BF449C9B0}"/>
              </a:ext>
            </a:extLst>
          </p:cNvPr>
          <p:cNvSpPr txBox="1"/>
          <p:nvPr/>
        </p:nvSpPr>
        <p:spPr>
          <a:xfrm flipH="1">
            <a:off x="30129850" y="6118063"/>
            <a:ext cx="1993435" cy="523220"/>
          </a:xfrm>
          <a:prstGeom prst="rect">
            <a:avLst/>
          </a:prstGeom>
          <a:solidFill>
            <a:schemeClr val="tx1"/>
          </a:solidFill>
        </p:spPr>
        <p:txBody>
          <a:bodyPr wrap="square" rtlCol="0">
            <a:spAutoFit/>
          </a:bodyPr>
          <a:lstStyle/>
          <a:p>
            <a:pPr algn="ctr"/>
            <a:r>
              <a:rPr lang="en-US" sz="2800" dirty="0">
                <a:solidFill>
                  <a:schemeClr val="bg1"/>
                </a:solidFill>
              </a:rPr>
              <a:t>Sooty Mold </a:t>
            </a:r>
          </a:p>
        </p:txBody>
      </p:sp>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23900</TotalTime>
  <Words>2782</Words>
  <Application>Microsoft Office PowerPoint</Application>
  <PresentationFormat>Custom</PresentationFormat>
  <Paragraphs>76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Garamond</vt:lpstr>
      <vt:lpstr>Lucida Grande</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Carson Farmer</cp:lastModifiedBy>
  <cp:revision>316</cp:revision>
  <cp:lastPrinted>2021-03-13T21:31:45Z</cp:lastPrinted>
  <dcterms:created xsi:type="dcterms:W3CDTF">2013-10-19T16:33:22Z</dcterms:created>
  <dcterms:modified xsi:type="dcterms:W3CDTF">2021-03-15T12:55:09Z</dcterms:modified>
</cp:coreProperties>
</file>