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8" r:id="rId2"/>
    <p:sldId id="268" r:id="rId3"/>
    <p:sldId id="262" r:id="rId4"/>
    <p:sldId id="281" r:id="rId5"/>
    <p:sldId id="259" r:id="rId6"/>
    <p:sldId id="257" r:id="rId7"/>
    <p:sldId id="267" r:id="rId8"/>
    <p:sldId id="278" r:id="rId9"/>
    <p:sldId id="269" r:id="rId10"/>
    <p:sldId id="282" r:id="rId11"/>
    <p:sldId id="270" r:id="rId12"/>
    <p:sldId id="272" r:id="rId13"/>
    <p:sldId id="275" r:id="rId14"/>
    <p:sldId id="276" r:id="rId15"/>
    <p:sldId id="280" r:id="rId16"/>
    <p:sldId id="265" r:id="rId17"/>
    <p:sldId id="266" r:id="rId18"/>
    <p:sldId id="28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0" autoAdjust="0"/>
    <p:restoredTop sz="88249" autoAdjust="0"/>
  </p:normalViewPr>
  <p:slideViewPr>
    <p:cSldViewPr snapToGrid="0" snapToObjects="1">
      <p:cViewPr varScale="1">
        <p:scale>
          <a:sx n="100" d="100"/>
          <a:sy n="100" d="100"/>
        </p:scale>
        <p:origin x="1338"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oalk\Desktop\Liberty%20University\Spring%202019\Honors%20495\Data%20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goalk\Desktop\Liberty%20University\Spring%202019\Honors%20495\Data%20Chart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Mass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Sheet1!$B$2:$B$13</c:f>
              <c:numCache>
                <c:formatCode>General</c:formatCode>
                <c:ptCount val="12"/>
                <c:pt idx="0">
                  <c:v>0.43</c:v>
                </c:pt>
                <c:pt idx="1">
                  <c:v>0.33</c:v>
                </c:pt>
                <c:pt idx="2">
                  <c:v>0.3</c:v>
                </c:pt>
                <c:pt idx="3">
                  <c:v>0.68</c:v>
                </c:pt>
                <c:pt idx="4">
                  <c:v>0.45</c:v>
                </c:pt>
                <c:pt idx="5">
                  <c:v>1.1599999999999999</c:v>
                </c:pt>
                <c:pt idx="6">
                  <c:v>0.43</c:v>
                </c:pt>
                <c:pt idx="7">
                  <c:v>1.1399999999999999</c:v>
                </c:pt>
                <c:pt idx="8">
                  <c:v>0.87</c:v>
                </c:pt>
                <c:pt idx="9">
                  <c:v>0.85</c:v>
                </c:pt>
                <c:pt idx="10">
                  <c:v>0.36</c:v>
                </c:pt>
                <c:pt idx="11">
                  <c:v>1.06</c:v>
                </c:pt>
              </c:numCache>
            </c:numRef>
          </c:val>
          <c:extLst>
            <c:ext xmlns:c16="http://schemas.microsoft.com/office/drawing/2014/chart" uri="{C3380CC4-5D6E-409C-BE32-E72D297353CC}">
              <c16:uniqueId val="{00000000-A0AB-4CE5-AAF5-E94B8D325D5A}"/>
            </c:ext>
          </c:extLst>
        </c:ser>
        <c:dLbls>
          <c:dLblPos val="outEnd"/>
          <c:showLegendKey val="0"/>
          <c:showVal val="1"/>
          <c:showCatName val="0"/>
          <c:showSerName val="0"/>
          <c:showPercent val="0"/>
          <c:showBubbleSize val="0"/>
        </c:dLbls>
        <c:gapWidth val="100"/>
        <c:overlap val="-24"/>
        <c:axId val="545916000"/>
        <c:axId val="545916328"/>
      </c:barChart>
      <c:catAx>
        <c:axId val="545916000"/>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Individual</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5916328"/>
        <c:crosses val="autoZero"/>
        <c:auto val="1"/>
        <c:lblAlgn val="ctr"/>
        <c:lblOffset val="100"/>
        <c:noMultiLvlLbl val="0"/>
      </c:catAx>
      <c:valAx>
        <c:axId val="545916328"/>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Mass (grams)</a:t>
                </a:r>
              </a:p>
            </c:rich>
          </c:tx>
          <c:layout>
            <c:manualLayout>
              <c:xMode val="edge"/>
              <c:yMode val="edge"/>
              <c:x val="1.666114431468654E-2"/>
              <c:y val="0.32922827273663252"/>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591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Snout-Vent Length</a:t>
            </a:r>
            <a:r>
              <a:rPr lang="en-US" baseline="0" dirty="0"/>
              <a:t> </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Sheet1!$C$2:$C$13</c:f>
              <c:numCache>
                <c:formatCode>General</c:formatCode>
                <c:ptCount val="12"/>
                <c:pt idx="0">
                  <c:v>32.950000000000003</c:v>
                </c:pt>
                <c:pt idx="1">
                  <c:v>31.42</c:v>
                </c:pt>
                <c:pt idx="2">
                  <c:v>29.16</c:v>
                </c:pt>
                <c:pt idx="3">
                  <c:v>36.81</c:v>
                </c:pt>
                <c:pt idx="4">
                  <c:v>35.659999999999997</c:v>
                </c:pt>
                <c:pt idx="5">
                  <c:v>37.35</c:v>
                </c:pt>
                <c:pt idx="6">
                  <c:v>26.22</c:v>
                </c:pt>
                <c:pt idx="7">
                  <c:v>38.479999999999997</c:v>
                </c:pt>
                <c:pt idx="8">
                  <c:v>33.78</c:v>
                </c:pt>
                <c:pt idx="9">
                  <c:v>36.840000000000003</c:v>
                </c:pt>
                <c:pt idx="10">
                  <c:v>29.6</c:v>
                </c:pt>
                <c:pt idx="11">
                  <c:v>39.479999999999997</c:v>
                </c:pt>
              </c:numCache>
            </c:numRef>
          </c:val>
          <c:extLst>
            <c:ext xmlns:c16="http://schemas.microsoft.com/office/drawing/2014/chart" uri="{C3380CC4-5D6E-409C-BE32-E72D297353CC}">
              <c16:uniqueId val="{00000000-EEEC-4497-8AD6-784CBB36C017}"/>
            </c:ext>
          </c:extLst>
        </c:ser>
        <c:dLbls>
          <c:dLblPos val="outEnd"/>
          <c:showLegendKey val="0"/>
          <c:showVal val="1"/>
          <c:showCatName val="0"/>
          <c:showSerName val="0"/>
          <c:showPercent val="0"/>
          <c:showBubbleSize val="0"/>
        </c:dLbls>
        <c:gapWidth val="100"/>
        <c:overlap val="-24"/>
        <c:axId val="545915672"/>
        <c:axId val="545920592"/>
      </c:barChart>
      <c:catAx>
        <c:axId val="545915672"/>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Individual</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5920592"/>
        <c:crosses val="autoZero"/>
        <c:auto val="1"/>
        <c:lblAlgn val="ctr"/>
        <c:lblOffset val="100"/>
        <c:noMultiLvlLbl val="0"/>
      </c:catAx>
      <c:valAx>
        <c:axId val="54592059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Snout-Vent Length (mm)</a:t>
                </a:r>
              </a:p>
            </c:rich>
          </c:tx>
          <c:layout>
            <c:manualLayout>
              <c:xMode val="edge"/>
              <c:yMode val="edge"/>
              <c:x val="1.3731564139456467E-2"/>
              <c:y val="0.19621187018089933"/>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5915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Sheet1!$D$2:$D$13</c:f>
              <c:numCache>
                <c:formatCode>General</c:formatCode>
                <c:ptCount val="12"/>
                <c:pt idx="0">
                  <c:v>3</c:v>
                </c:pt>
                <c:pt idx="1">
                  <c:v>19</c:v>
                </c:pt>
                <c:pt idx="2">
                  <c:v>3</c:v>
                </c:pt>
                <c:pt idx="3">
                  <c:v>7</c:v>
                </c:pt>
                <c:pt idx="4">
                  <c:v>23</c:v>
                </c:pt>
                <c:pt idx="5">
                  <c:v>10</c:v>
                </c:pt>
                <c:pt idx="6">
                  <c:v>20</c:v>
                </c:pt>
                <c:pt idx="7">
                  <c:v>17</c:v>
                </c:pt>
                <c:pt idx="8">
                  <c:v>1</c:v>
                </c:pt>
                <c:pt idx="9">
                  <c:v>7</c:v>
                </c:pt>
                <c:pt idx="10">
                  <c:v>0</c:v>
                </c:pt>
                <c:pt idx="11">
                  <c:v>6</c:v>
                </c:pt>
              </c:numCache>
            </c:numRef>
          </c:val>
          <c:extLst>
            <c:ext xmlns:c16="http://schemas.microsoft.com/office/drawing/2014/chart" uri="{C3380CC4-5D6E-409C-BE32-E72D297353CC}">
              <c16:uniqueId val="{00000000-B9BF-4636-B697-9251CFE9CC8D}"/>
            </c:ext>
          </c:extLst>
        </c:ser>
        <c:dLbls>
          <c:dLblPos val="outEnd"/>
          <c:showLegendKey val="0"/>
          <c:showVal val="1"/>
          <c:showCatName val="0"/>
          <c:showSerName val="0"/>
          <c:showPercent val="0"/>
          <c:showBubbleSize val="0"/>
        </c:dLbls>
        <c:gapWidth val="100"/>
        <c:overlap val="-24"/>
        <c:axId val="565436808"/>
        <c:axId val="565433856"/>
      </c:barChart>
      <c:catAx>
        <c:axId val="5654368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Individual</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65433856"/>
        <c:crosses val="autoZero"/>
        <c:auto val="1"/>
        <c:lblAlgn val="ctr"/>
        <c:lblOffset val="100"/>
        <c:noMultiLvlLbl val="0"/>
      </c:catAx>
      <c:valAx>
        <c:axId val="565433856"/>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dirty="0"/>
                  <a:t>Microbial</a:t>
                </a:r>
                <a:r>
                  <a:rPr lang="en-US" sz="1400" baseline="0" dirty="0"/>
                  <a:t> </a:t>
                </a:r>
                <a:r>
                  <a:rPr lang="en-US" sz="1400" dirty="0"/>
                  <a:t> Morphotypes</a:t>
                </a:r>
              </a:p>
            </c:rich>
          </c:tx>
          <c:layout>
            <c:manualLayout>
              <c:xMode val="edge"/>
              <c:yMode val="edge"/>
              <c:x val="1.0454135157268294E-2"/>
              <c:y val="0.17617533627753859"/>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65436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spPr>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c:spPr>
          <c:invertIfNegative val="0"/>
          <c:dLbls>
            <c:dLbl>
              <c:idx val="0"/>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D20-4DEF-8B5A-3060C340D834}"/>
                </c:ext>
              </c:extLst>
            </c:dLbl>
            <c:dLbl>
              <c:idx val="2"/>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D20-4DEF-8B5A-3060C340D834}"/>
                </c:ext>
              </c:extLst>
            </c:dLbl>
            <c:dLbl>
              <c:idx val="5"/>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D20-4DEF-8B5A-3060C340D834}"/>
                </c:ext>
              </c:extLst>
            </c:dLbl>
            <c:dLbl>
              <c:idx val="7"/>
              <c:tx>
                <c:rich>
                  <a:bodyPr/>
                  <a:lstStyle/>
                  <a:p>
                    <a:r>
                      <a:rPr lang="en-US"/>
                      <a:t>N/A</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D20-4DEF-8B5A-3060C340D834}"/>
                </c:ext>
              </c:extLst>
            </c:dLbl>
            <c:dLbl>
              <c:idx val="10"/>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D20-4DEF-8B5A-3060C340D83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Sheet1!$E$2:$E$13</c:f>
              <c:numCache>
                <c:formatCode>General</c:formatCode>
                <c:ptCount val="12"/>
                <c:pt idx="0">
                  <c:v>0</c:v>
                </c:pt>
                <c:pt idx="1">
                  <c:v>11</c:v>
                </c:pt>
                <c:pt idx="2">
                  <c:v>0</c:v>
                </c:pt>
                <c:pt idx="3">
                  <c:v>6</c:v>
                </c:pt>
                <c:pt idx="4">
                  <c:v>13</c:v>
                </c:pt>
                <c:pt idx="5">
                  <c:v>0</c:v>
                </c:pt>
                <c:pt idx="6">
                  <c:v>11</c:v>
                </c:pt>
                <c:pt idx="7">
                  <c:v>0</c:v>
                </c:pt>
                <c:pt idx="8">
                  <c:v>1</c:v>
                </c:pt>
                <c:pt idx="9">
                  <c:v>4</c:v>
                </c:pt>
                <c:pt idx="10">
                  <c:v>0</c:v>
                </c:pt>
                <c:pt idx="11">
                  <c:v>4</c:v>
                </c:pt>
              </c:numCache>
            </c:numRef>
          </c:val>
          <c:extLst>
            <c:ext xmlns:c16="http://schemas.microsoft.com/office/drawing/2014/chart" uri="{C3380CC4-5D6E-409C-BE32-E72D297353CC}">
              <c16:uniqueId val="{00000000-0093-4DCB-9D70-A03AC619DF6D}"/>
            </c:ext>
          </c:extLst>
        </c:ser>
        <c:dLbls>
          <c:dLblPos val="outEnd"/>
          <c:showLegendKey val="0"/>
          <c:showVal val="1"/>
          <c:showCatName val="0"/>
          <c:showSerName val="0"/>
          <c:showPercent val="0"/>
          <c:showBubbleSize val="0"/>
        </c:dLbls>
        <c:gapWidth val="100"/>
        <c:overlap val="-24"/>
        <c:axId val="565927208"/>
        <c:axId val="565926552"/>
      </c:barChart>
      <c:catAx>
        <c:axId val="565927208"/>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Individual</a:t>
                </a:r>
              </a:p>
            </c:rich>
          </c:tx>
          <c:layout>
            <c:manualLayout>
              <c:xMode val="edge"/>
              <c:yMode val="edge"/>
              <c:x val="0.48023527625829771"/>
              <c:y val="0.93582844216505823"/>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65926552"/>
        <c:crosses val="autoZero"/>
        <c:auto val="1"/>
        <c:lblAlgn val="ctr"/>
        <c:lblOffset val="100"/>
        <c:noMultiLvlLbl val="0"/>
      </c:catAx>
      <c:valAx>
        <c:axId val="565926552"/>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Operational Taxonomic Units</a:t>
                </a:r>
              </a:p>
            </c:rich>
          </c:tx>
          <c:layout>
            <c:manualLayout>
              <c:xMode val="edge"/>
              <c:yMode val="edge"/>
              <c:x val="8.7500004306102566E-3"/>
              <c:y val="0.19909921122331758"/>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65927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3">
                <a:lumMod val="50000"/>
              </a:schemeClr>
            </a:solidFill>
            <a:ln>
              <a:solidFill>
                <a:schemeClr val="accent3">
                  <a:lumMod val="50000"/>
                </a:schemeClr>
              </a:solidFill>
            </a:ln>
            <a:effectLst>
              <a:outerShdw blurRad="40000" dist="23000" dir="5400000" rotWithShape="0">
                <a:srgbClr val="000000">
                  <a:alpha val="35000"/>
                </a:srgbClr>
              </a:outerShdw>
            </a:effectLst>
          </c:spPr>
          <c:invertIfNegative val="0"/>
          <c:dPt>
            <c:idx val="1"/>
            <c:invertIfNegative val="0"/>
            <c:bubble3D val="0"/>
            <c:spPr>
              <a:solidFill>
                <a:srgbClr val="FF0000"/>
              </a:solidFill>
              <a:ln>
                <a:solidFill>
                  <a:schemeClr val="accent3">
                    <a:lumMod val="50000"/>
                  </a:schemeClr>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0-F57E-4C2E-8EEB-769C529788E4}"/>
              </c:ext>
            </c:extLst>
          </c:dPt>
          <c:dPt>
            <c:idx val="2"/>
            <c:invertIfNegative val="0"/>
            <c:bubble3D val="0"/>
            <c:spPr>
              <a:solidFill>
                <a:srgbClr val="FF0000"/>
              </a:solidFill>
              <a:ln>
                <a:solidFill>
                  <a:schemeClr val="accent3">
                    <a:lumMod val="50000"/>
                  </a:schemeClr>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6-CDEC-489F-8614-C1704A8119D5}"/>
              </c:ext>
            </c:extLst>
          </c:dPt>
          <c:dPt>
            <c:idx val="3"/>
            <c:invertIfNegative val="0"/>
            <c:bubble3D val="0"/>
            <c:spPr>
              <a:solidFill>
                <a:srgbClr val="FF0000"/>
              </a:solidFill>
              <a:ln>
                <a:solidFill>
                  <a:schemeClr val="accent3">
                    <a:lumMod val="50000"/>
                  </a:schemeClr>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7-CDEC-489F-8614-C1704A8119D5}"/>
              </c:ext>
            </c:extLst>
          </c:dPt>
          <c:dPt>
            <c:idx val="5"/>
            <c:invertIfNegative val="0"/>
            <c:bubble3D val="0"/>
            <c:spPr>
              <a:solidFill>
                <a:srgbClr val="FF0000"/>
              </a:solidFill>
              <a:ln>
                <a:solidFill>
                  <a:schemeClr val="accent3">
                    <a:lumMod val="50000"/>
                  </a:schemeClr>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1-F57E-4C2E-8EEB-769C529788E4}"/>
              </c:ext>
            </c:extLst>
          </c:dPt>
          <c:dPt>
            <c:idx val="10"/>
            <c:invertIfNegative val="0"/>
            <c:bubble3D val="0"/>
            <c:spPr>
              <a:solidFill>
                <a:srgbClr val="FF0000"/>
              </a:solidFill>
              <a:ln>
                <a:solidFill>
                  <a:schemeClr val="accent3">
                    <a:lumMod val="50000"/>
                  </a:schemeClr>
                </a:solidFill>
              </a:ln>
              <a:effectLst>
                <a:outerShdw blurRad="40000" dist="23000" dir="5400000" rotWithShape="0">
                  <a:srgbClr val="000000">
                    <a:alpha val="35000"/>
                  </a:srgbClr>
                </a:outerShdw>
              </a:effectLst>
            </c:spPr>
            <c:extLst>
              <c:ext xmlns:c16="http://schemas.microsoft.com/office/drawing/2014/chart" uri="{C3380CC4-5D6E-409C-BE32-E72D297353CC}">
                <c16:uniqueId val="{00000002-F57E-4C2E-8EEB-769C529788E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Sheet2!$A$1:$A$25</c:f>
              <c:strCache>
                <c:ptCount val="25"/>
                <c:pt idx="0">
                  <c:v>Microbacterium</c:v>
                </c:pt>
                <c:pt idx="1">
                  <c:v>Pseudomonas</c:v>
                </c:pt>
                <c:pt idx="2">
                  <c:v>Bacillus</c:v>
                </c:pt>
                <c:pt idx="3">
                  <c:v>Arthrobacter</c:v>
                </c:pt>
                <c:pt idx="4">
                  <c:v>Rhizobium</c:v>
                </c:pt>
                <c:pt idx="5">
                  <c:v>Acinetobacter</c:v>
                </c:pt>
                <c:pt idx="6">
                  <c:v>Paenarthrobacter</c:v>
                </c:pt>
                <c:pt idx="7">
                  <c:v>Xylophilus</c:v>
                </c:pt>
                <c:pt idx="8">
                  <c:v>Ancylobacter</c:v>
                </c:pt>
                <c:pt idx="9">
                  <c:v>Cellulosimicrobium</c:v>
                </c:pt>
                <c:pt idx="10">
                  <c:v>Chryseobacterium</c:v>
                </c:pt>
                <c:pt idx="11">
                  <c:v>Curtobacterium</c:v>
                </c:pt>
                <c:pt idx="12">
                  <c:v>Deefgea</c:v>
                </c:pt>
                <c:pt idx="13">
                  <c:v>Hafnia</c:v>
                </c:pt>
                <c:pt idx="14">
                  <c:v>Lysinibacillus</c:v>
                </c:pt>
                <c:pt idx="15">
                  <c:v>Methylobacterium</c:v>
                </c:pt>
                <c:pt idx="16">
                  <c:v>Mycetocola</c:v>
                </c:pt>
                <c:pt idx="17">
                  <c:v>Obesumbacterium </c:v>
                </c:pt>
                <c:pt idx="18">
                  <c:v>Pantoea</c:v>
                </c:pt>
                <c:pt idx="19">
                  <c:v>Rhodococcus</c:v>
                </c:pt>
                <c:pt idx="20">
                  <c:v>Roseomonas</c:v>
                </c:pt>
                <c:pt idx="21">
                  <c:v>Serratia</c:v>
                </c:pt>
                <c:pt idx="22">
                  <c:v>Stenotrophomonas</c:v>
                </c:pt>
                <c:pt idx="23">
                  <c:v>Streptomyces</c:v>
                </c:pt>
                <c:pt idx="24">
                  <c:v>Terrabacter</c:v>
                </c:pt>
              </c:strCache>
            </c:strRef>
          </c:cat>
          <c:val>
            <c:numRef>
              <c:f>Sheet2!$B$1:$B$25</c:f>
              <c:numCache>
                <c:formatCode>General</c:formatCode>
                <c:ptCount val="25"/>
                <c:pt idx="0">
                  <c:v>7</c:v>
                </c:pt>
                <c:pt idx="1">
                  <c:v>7</c:v>
                </c:pt>
                <c:pt idx="2">
                  <c:v>6</c:v>
                </c:pt>
                <c:pt idx="3">
                  <c:v>3</c:v>
                </c:pt>
                <c:pt idx="4">
                  <c:v>3</c:v>
                </c:pt>
                <c:pt idx="5">
                  <c:v>2</c:v>
                </c:pt>
                <c:pt idx="6">
                  <c:v>2</c:v>
                </c:pt>
                <c:pt idx="7">
                  <c:v>2</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numCache>
            </c:numRef>
          </c:val>
          <c:extLst>
            <c:ext xmlns:c16="http://schemas.microsoft.com/office/drawing/2014/chart" uri="{C3380CC4-5D6E-409C-BE32-E72D297353CC}">
              <c16:uniqueId val="{00000000-FCB1-4132-B84E-A2BF777E8B92}"/>
            </c:ext>
          </c:extLst>
        </c:ser>
        <c:dLbls>
          <c:dLblPos val="outEnd"/>
          <c:showLegendKey val="0"/>
          <c:showVal val="1"/>
          <c:showCatName val="0"/>
          <c:showSerName val="0"/>
          <c:showPercent val="0"/>
          <c:showBubbleSize val="0"/>
        </c:dLbls>
        <c:gapWidth val="100"/>
        <c:overlap val="-24"/>
        <c:axId val="517418680"/>
        <c:axId val="517422944"/>
      </c:barChart>
      <c:catAx>
        <c:axId val="51741868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Genus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2820000" spcFirstLastPara="1" vertOverflow="ellipsis" wrap="square" anchor="ctr" anchorCtr="1"/>
          <a:lstStyle/>
          <a:p>
            <a:pPr>
              <a:defRPr sz="1200" b="1" i="0" u="none" strike="noStrike" kern="1200" baseline="0">
                <a:solidFill>
                  <a:schemeClr val="tx2"/>
                </a:solidFill>
                <a:latin typeface="+mn-lt"/>
                <a:ea typeface="+mn-ea"/>
                <a:cs typeface="+mn-cs"/>
              </a:defRPr>
            </a:pPr>
            <a:endParaRPr lang="en-US"/>
          </a:p>
        </c:txPr>
        <c:crossAx val="517422944"/>
        <c:crosses val="autoZero"/>
        <c:auto val="1"/>
        <c:lblAlgn val="ctr"/>
        <c:lblOffset val="100"/>
        <c:noMultiLvlLbl val="0"/>
      </c:catAx>
      <c:valAx>
        <c:axId val="51742294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r>
                  <a:rPr lang="en-US" sz="1400"/>
                  <a:t>Number of Isolates</a:t>
                </a:r>
              </a:p>
            </c:rich>
          </c:tx>
          <c:layout>
            <c:manualLayout>
              <c:xMode val="edge"/>
              <c:yMode val="edge"/>
              <c:x val="9.9155571522564472E-3"/>
              <c:y val="0.2043229960259193"/>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517418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00B06-1A1D-4788-8A21-CAAEE8707321}"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43065-CE8C-4219-B1A1-1C7A7D1EF09C}" type="slidenum">
              <a:rPr lang="en-US" smtClean="0"/>
              <a:t>‹#›</a:t>
            </a:fld>
            <a:endParaRPr lang="en-US"/>
          </a:p>
        </p:txBody>
      </p:sp>
    </p:spTree>
    <p:extLst>
      <p:ext uri="{BB962C8B-B14F-4D97-AF65-F5344CB8AC3E}">
        <p14:creationId xmlns:p14="http://schemas.microsoft.com/office/powerpoint/2010/main" val="2241525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Ur-a-see-a </a:t>
            </a:r>
          </a:p>
          <a:p>
            <a:r>
              <a:rPr lang="en-US" dirty="0"/>
              <a:t>Bis-</a:t>
            </a:r>
            <a:r>
              <a:rPr lang="en-US" dirty="0" err="1"/>
              <a:t>lin</a:t>
            </a:r>
            <a:r>
              <a:rPr lang="en-US" dirty="0"/>
              <a:t>-e-a-ta</a:t>
            </a:r>
          </a:p>
        </p:txBody>
      </p:sp>
      <p:sp>
        <p:nvSpPr>
          <p:cNvPr id="4" name="Slide Number Placeholder 3"/>
          <p:cNvSpPr>
            <a:spLocks noGrp="1"/>
          </p:cNvSpPr>
          <p:nvPr>
            <p:ph type="sldNum" sz="quarter" idx="5"/>
          </p:nvPr>
        </p:nvSpPr>
        <p:spPr/>
        <p:txBody>
          <a:bodyPr/>
          <a:lstStyle/>
          <a:p>
            <a:fld id="{47043065-CE8C-4219-B1A1-1C7A7D1EF09C}" type="slidenum">
              <a:rPr lang="en-US" smtClean="0"/>
              <a:t>1</a:t>
            </a:fld>
            <a:endParaRPr lang="en-US"/>
          </a:p>
        </p:txBody>
      </p:sp>
    </p:spTree>
    <p:extLst>
      <p:ext uri="{BB962C8B-B14F-4D97-AF65-F5344CB8AC3E}">
        <p14:creationId xmlns:p14="http://schemas.microsoft.com/office/powerpoint/2010/main" val="2241805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Mass and SVL data was obtained from each salamander to observe for any correlations between body condition, bacterial diversity, antifungal capacity of the cutaneous microbiome.   </a:t>
            </a:r>
            <a:endParaRPr lang="en-US" dirty="0"/>
          </a:p>
        </p:txBody>
      </p:sp>
      <p:sp>
        <p:nvSpPr>
          <p:cNvPr id="4" name="Slide Number Placeholder 3"/>
          <p:cNvSpPr>
            <a:spLocks noGrp="1"/>
          </p:cNvSpPr>
          <p:nvPr>
            <p:ph type="sldNum" sz="quarter" idx="5"/>
          </p:nvPr>
        </p:nvSpPr>
        <p:spPr/>
        <p:txBody>
          <a:bodyPr/>
          <a:lstStyle/>
          <a:p>
            <a:fld id="{47043065-CE8C-4219-B1A1-1C7A7D1EF09C}" type="slidenum">
              <a:rPr lang="en-US" smtClean="0"/>
              <a:t>11</a:t>
            </a:fld>
            <a:endParaRPr lang="en-US"/>
          </a:p>
        </p:txBody>
      </p:sp>
    </p:spTree>
    <p:extLst>
      <p:ext uri="{BB962C8B-B14F-4D97-AF65-F5344CB8AC3E}">
        <p14:creationId xmlns:p14="http://schemas.microsoft.com/office/powerpoint/2010/main" val="382352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Pure cultures were differentiated by the unaided eye into distinct microbial morphotypes. There was an average of 9.7 morphotypes per salamander.</a:t>
            </a:r>
            <a:r>
              <a:rPr lang="en-US" sz="1200" b="0" i="0" kern="1200" dirty="0">
                <a:solidFill>
                  <a:schemeClr val="tx1"/>
                </a:solidFill>
                <a:effectLst/>
                <a:latin typeface="+mn-lt"/>
                <a:ea typeface="+mn-ea"/>
                <a:cs typeface="+mn-cs"/>
              </a:rPr>
              <a:t>​</a:t>
            </a:r>
            <a:endParaRPr lang="en-US" dirty="0"/>
          </a:p>
          <a:p>
            <a:endParaRPr lang="en-US" dirty="0"/>
          </a:p>
          <a:p>
            <a:pPr marL="171450" indent="-171450">
              <a:buFont typeface="Arial" panose="020B0604020202020204" pitchFamily="34" charset="0"/>
              <a:buChar char="•"/>
            </a:pPr>
            <a:r>
              <a:rPr lang="en-US" dirty="0"/>
              <a:t>116 morphotypes with an average of 9.67 morphotypes per salamander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Microbial includes all bacteria and fungi grown up on the mass culture plates. Size, color, texture, and margin were used to determine qualitative different species of bacteria. Difference were only observed by the unaided eye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high variation between the individuals is most likely due to the selectivity of the R2A media. It is estimated that only around 2% of all bacteria are culturable on a given agar medium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just because nothing grew does not mean there was no bacteria on their skin. It just means that their core microbiome might be unculturable on that specific type of medium. </a:t>
            </a:r>
          </a:p>
        </p:txBody>
      </p:sp>
      <p:sp>
        <p:nvSpPr>
          <p:cNvPr id="4" name="Slide Number Placeholder 3"/>
          <p:cNvSpPr>
            <a:spLocks noGrp="1"/>
          </p:cNvSpPr>
          <p:nvPr>
            <p:ph type="sldNum" sz="quarter" idx="5"/>
          </p:nvPr>
        </p:nvSpPr>
        <p:spPr/>
        <p:txBody>
          <a:bodyPr/>
          <a:lstStyle/>
          <a:p>
            <a:fld id="{47043065-CE8C-4219-B1A1-1C7A7D1EF09C}" type="slidenum">
              <a:rPr lang="en-US" smtClean="0"/>
              <a:t>12</a:t>
            </a:fld>
            <a:endParaRPr lang="en-US"/>
          </a:p>
        </p:txBody>
      </p:sp>
    </p:spTree>
    <p:extLst>
      <p:ext uri="{BB962C8B-B14F-4D97-AF65-F5344CB8AC3E}">
        <p14:creationId xmlns:p14="http://schemas.microsoft.com/office/powerpoint/2010/main" val="1359658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DNA of the unique microbial types were sequenced, and each species was identified. Duplicates were combined into one operational taxonomic unit. </a:t>
            </a:r>
            <a:r>
              <a:rPr lang="en-US" sz="1200" b="0" i="0" kern="1200" dirty="0">
                <a:solidFill>
                  <a:schemeClr val="tx1"/>
                </a:solidFill>
                <a:effectLst/>
                <a:latin typeface="+mn-lt"/>
                <a:ea typeface="+mn-ea"/>
                <a:cs typeface="+mn-cs"/>
              </a:rPr>
              <a:t>​</a:t>
            </a:r>
            <a:endParaRPr lang="en-US" dirty="0"/>
          </a:p>
          <a:p>
            <a:endParaRPr lang="en-US" dirty="0"/>
          </a:p>
          <a:p>
            <a:r>
              <a:rPr lang="en-US" dirty="0"/>
              <a:t>50 OTUs were the result when the entire process was complete</a:t>
            </a:r>
          </a:p>
          <a:p>
            <a:r>
              <a:rPr lang="en-US" dirty="0"/>
              <a:t>In order for a microbial morphotype to be considered a bacterial OTU the following must occur</a:t>
            </a:r>
          </a:p>
          <a:p>
            <a:pPr marL="228600" indent="-228600">
              <a:buAutoNum type="arabicPeriod"/>
            </a:pPr>
            <a:r>
              <a:rPr lang="en-US" dirty="0"/>
              <a:t>DNA must be extracted and amplified via 16s rRNA PCR (this rules out fungi)</a:t>
            </a:r>
          </a:p>
          <a:p>
            <a:pPr marL="228600" indent="-228600">
              <a:buAutoNum type="arabicPeriod"/>
            </a:pPr>
            <a:r>
              <a:rPr lang="en-US" dirty="0"/>
              <a:t>Must have a thick enough band on a gel to confirm the presence of DNA</a:t>
            </a:r>
          </a:p>
          <a:p>
            <a:pPr marL="228600" indent="-228600">
              <a:buAutoNum type="arabicPeriod"/>
            </a:pPr>
            <a:r>
              <a:rPr lang="en-US" dirty="0"/>
              <a:t>Must give a successful hit on the BLAST database</a:t>
            </a:r>
          </a:p>
          <a:p>
            <a:pPr marL="228600" indent="-228600">
              <a:buAutoNum type="arabicPeriod"/>
            </a:pPr>
            <a:r>
              <a:rPr lang="en-US" dirty="0"/>
              <a:t>Must not be a genetically identical duplicate of bacterial from the same salamander</a:t>
            </a:r>
          </a:p>
          <a:p>
            <a:endParaRPr lang="en-US" dirty="0"/>
          </a:p>
        </p:txBody>
      </p:sp>
      <p:sp>
        <p:nvSpPr>
          <p:cNvPr id="4" name="Slide Number Placeholder 3"/>
          <p:cNvSpPr>
            <a:spLocks noGrp="1"/>
          </p:cNvSpPr>
          <p:nvPr>
            <p:ph type="sldNum" sz="quarter" idx="5"/>
          </p:nvPr>
        </p:nvSpPr>
        <p:spPr/>
        <p:txBody>
          <a:bodyPr/>
          <a:lstStyle/>
          <a:p>
            <a:fld id="{47043065-CE8C-4219-B1A1-1C7A7D1EF09C}" type="slidenum">
              <a:rPr lang="en-US" smtClean="0"/>
              <a:t>13</a:t>
            </a:fld>
            <a:endParaRPr lang="en-US"/>
          </a:p>
        </p:txBody>
      </p:sp>
    </p:spTree>
    <p:extLst>
      <p:ext uri="{BB962C8B-B14F-4D97-AF65-F5344CB8AC3E}">
        <p14:creationId xmlns:p14="http://schemas.microsoft.com/office/powerpoint/2010/main" val="937781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Sequences were blasted against the </a:t>
            </a:r>
            <a:r>
              <a:rPr lang="en-US" sz="1200" b="0" i="0" u="none" strike="noStrike" kern="1200" dirty="0" err="1">
                <a:solidFill>
                  <a:schemeClr val="tx1"/>
                </a:solidFill>
                <a:effectLst/>
                <a:latin typeface="+mn-lt"/>
                <a:ea typeface="+mn-ea"/>
                <a:cs typeface="+mn-cs"/>
              </a:rPr>
              <a:t>Genbank</a:t>
            </a:r>
            <a:r>
              <a:rPr lang="en-US" sz="1200" b="0" i="0" u="none" strike="noStrike" kern="1200" dirty="0">
                <a:solidFill>
                  <a:schemeClr val="tx1"/>
                </a:solidFill>
                <a:effectLst/>
                <a:latin typeface="+mn-lt"/>
                <a:ea typeface="+mn-ea"/>
                <a:cs typeface="+mn-cs"/>
              </a:rPr>
              <a:t> database to determine the identity of each isolate. The graph contains 7 individuals with 5 yet to contribute to the data of species diversity.</a:t>
            </a:r>
            <a:r>
              <a:rPr lang="en-US" sz="1200" b="0" i="0" kern="1200" dirty="0">
                <a:solidFill>
                  <a:schemeClr val="tx1"/>
                </a:solidFill>
                <a:effectLst/>
                <a:latin typeface="+mn-lt"/>
                <a:ea typeface="+mn-ea"/>
                <a:cs typeface="+mn-cs"/>
              </a:rPr>
              <a: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is a breakdown of all 50 bacterial OTUs and the genus in which they come from</a:t>
            </a:r>
          </a:p>
          <a:p>
            <a:pPr marL="171450" indent="-171450">
              <a:buFont typeface="Arial" panose="020B0604020202020204" pitchFamily="34" charset="0"/>
              <a:buChar char="•"/>
            </a:pPr>
            <a:r>
              <a:rPr lang="en-US" dirty="0" err="1"/>
              <a:t>Microbacterium</a:t>
            </a:r>
            <a:r>
              <a:rPr lang="en-US" dirty="0"/>
              <a:t>, pseudomonas , and bacillus were the most common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appears that most of the salamanders in this study had a core of very common genera and then an array of unique bacterial genera that were not found on any of the other 11 salamanders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data is consistent with other members of our research team that are sampling other species of salamander in central Virginia</a:t>
            </a:r>
          </a:p>
          <a:p>
            <a:pPr marL="628650" lvl="1" indent="-171450">
              <a:buFont typeface="Arial" panose="020B0604020202020204" pitchFamily="34" charset="0"/>
              <a:buChar char="•"/>
            </a:pPr>
            <a:r>
              <a:rPr lang="en-US" dirty="0"/>
              <a:t>Individual 5 and 7 had one or more OTU from each of the three common genera</a:t>
            </a:r>
          </a:p>
          <a:p>
            <a:pPr marL="628650" lvl="1" indent="-171450">
              <a:buFont typeface="Arial" panose="020B0604020202020204" pitchFamily="34" charset="0"/>
              <a:buChar char="•"/>
            </a:pPr>
            <a:r>
              <a:rPr lang="en-US" dirty="0"/>
              <a:t>Only two salamanders, 9 and 12, had no bacterial OTUs from the “core three”</a:t>
            </a:r>
          </a:p>
          <a:p>
            <a:pPr marL="171450" indent="-171450">
              <a:buFont typeface="Arial" panose="020B0604020202020204" pitchFamily="34" charset="0"/>
              <a:buChar char="•"/>
            </a:pPr>
            <a:r>
              <a:rPr lang="en-US" dirty="0"/>
              <a:t>19 anti-Bd from Acinetobacter</a:t>
            </a:r>
          </a:p>
          <a:p>
            <a:pPr marL="171450" indent="-171450">
              <a:buFont typeface="Arial" panose="020B0604020202020204" pitchFamily="34" charset="0"/>
              <a:buChar char="•"/>
            </a:pPr>
            <a:r>
              <a:rPr lang="en-US" dirty="0"/>
              <a:t>17 anti-Bd from Pseudomonas </a:t>
            </a:r>
          </a:p>
          <a:p>
            <a:pPr marL="171450" indent="-171450">
              <a:buFont typeface="Arial" panose="020B0604020202020204" pitchFamily="34" charset="0"/>
              <a:buChar char="•"/>
            </a:pPr>
            <a:r>
              <a:rPr lang="en-US" dirty="0"/>
              <a:t>5 anti-Bd from </a:t>
            </a:r>
            <a:r>
              <a:rPr lang="en-US" dirty="0" err="1"/>
              <a:t>Chryseobacterium</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HOWEVER, just because no previous study has found success with a specific genera does not mean we will not</a:t>
            </a:r>
          </a:p>
        </p:txBody>
      </p:sp>
      <p:sp>
        <p:nvSpPr>
          <p:cNvPr id="4" name="Slide Number Placeholder 3"/>
          <p:cNvSpPr>
            <a:spLocks noGrp="1"/>
          </p:cNvSpPr>
          <p:nvPr>
            <p:ph type="sldNum" sz="quarter" idx="5"/>
          </p:nvPr>
        </p:nvSpPr>
        <p:spPr/>
        <p:txBody>
          <a:bodyPr/>
          <a:lstStyle/>
          <a:p>
            <a:fld id="{47043065-CE8C-4219-B1A1-1C7A7D1EF09C}" type="slidenum">
              <a:rPr lang="en-US" smtClean="0"/>
              <a:t>14</a:t>
            </a:fld>
            <a:endParaRPr lang="en-US"/>
          </a:p>
        </p:txBody>
      </p:sp>
    </p:spTree>
    <p:extLst>
      <p:ext uri="{BB962C8B-B14F-4D97-AF65-F5344CB8AC3E}">
        <p14:creationId xmlns:p14="http://schemas.microsoft.com/office/powerpoint/2010/main" val="3543398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043065-CE8C-4219-B1A1-1C7A7D1EF09C}" type="slidenum">
              <a:rPr lang="en-US" smtClean="0"/>
              <a:t>15</a:t>
            </a:fld>
            <a:endParaRPr lang="en-US"/>
          </a:p>
        </p:txBody>
      </p:sp>
    </p:spTree>
    <p:extLst>
      <p:ext uri="{BB962C8B-B14F-4D97-AF65-F5344CB8AC3E}">
        <p14:creationId xmlns:p14="http://schemas.microsoft.com/office/powerpoint/2010/main" val="202621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Northern two-lined salamander appears to be widely unaffected by Bd even though other research has reported infected individuals in Virginia</a:t>
            </a:r>
          </a:p>
          <a:p>
            <a:pPr marL="628650" lvl="1" indent="-171450">
              <a:buFont typeface="Arial" panose="020B0604020202020204" pitchFamily="34" charset="0"/>
              <a:buChar char="•"/>
            </a:pPr>
            <a:r>
              <a:rPr lang="en-US" dirty="0"/>
              <a:t>The goal is to understand if the cutaneous microbiome of the Northern two-lined salamander plays a role in its defense against a infection of Bd</a:t>
            </a:r>
          </a:p>
          <a:p>
            <a:pPr marL="171450" indent="-171450">
              <a:buFont typeface="Arial" panose="020B0604020202020204" pitchFamily="34" charset="0"/>
              <a:buChar char="•"/>
            </a:pPr>
            <a:r>
              <a:rPr lang="en-US" dirty="0"/>
              <a:t>Three unknown bacteria that had a complete 16s rRNA gene yet had a great than 4% different to any of the known species in the databases. This could mean we have new species/strains of species of bacteria as they have a discrepancy in their 16s rRNA gene greater than 2%.</a:t>
            </a:r>
          </a:p>
          <a:p>
            <a:pPr marL="628650" lvl="1" indent="-171450">
              <a:buFont typeface="Arial" panose="020B0604020202020204" pitchFamily="34" charset="0"/>
              <a:buChar char="•"/>
            </a:pPr>
            <a:r>
              <a:rPr lang="en-US" dirty="0"/>
              <a:t>EZ </a:t>
            </a:r>
            <a:r>
              <a:rPr lang="en-US" dirty="0" err="1"/>
              <a:t>BioCloud</a:t>
            </a:r>
            <a:r>
              <a:rPr lang="en-US" dirty="0"/>
              <a:t> is an online database where we cross references our sequences and they suggest anything less than 98.6% similarity has the possibility to be a new species of bacteria. This is exciting as by their threshold, we possibly have 6 new bacterial species, three of which come from individual #12</a:t>
            </a:r>
          </a:p>
        </p:txBody>
      </p:sp>
      <p:sp>
        <p:nvSpPr>
          <p:cNvPr id="4" name="Slide Number Placeholder 3"/>
          <p:cNvSpPr>
            <a:spLocks noGrp="1"/>
          </p:cNvSpPr>
          <p:nvPr>
            <p:ph type="sldNum" sz="quarter" idx="5"/>
          </p:nvPr>
        </p:nvSpPr>
        <p:spPr/>
        <p:txBody>
          <a:bodyPr/>
          <a:lstStyle/>
          <a:p>
            <a:fld id="{47043065-CE8C-4219-B1A1-1C7A7D1EF09C}" type="slidenum">
              <a:rPr lang="en-US" smtClean="0"/>
              <a:t>16</a:t>
            </a:fld>
            <a:endParaRPr lang="en-US"/>
          </a:p>
        </p:txBody>
      </p:sp>
    </p:spTree>
    <p:extLst>
      <p:ext uri="{BB962C8B-B14F-4D97-AF65-F5344CB8AC3E}">
        <p14:creationId xmlns:p14="http://schemas.microsoft.com/office/powerpoint/2010/main" val="1852137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We would like to thank the Liberty University Department of Biology and Chemistry , the Center for Research and Scholarship, and  the Virginia Herpetological Society for funding and support. We would also like to thank the other members of Dr. Becker’s Research Team.</a:t>
            </a:r>
            <a:endParaRPr lang="en-US" dirty="0"/>
          </a:p>
        </p:txBody>
      </p:sp>
      <p:sp>
        <p:nvSpPr>
          <p:cNvPr id="4" name="Slide Number Placeholder 3"/>
          <p:cNvSpPr>
            <a:spLocks noGrp="1"/>
          </p:cNvSpPr>
          <p:nvPr>
            <p:ph type="sldNum" sz="quarter" idx="5"/>
          </p:nvPr>
        </p:nvSpPr>
        <p:spPr/>
        <p:txBody>
          <a:bodyPr/>
          <a:lstStyle/>
          <a:p>
            <a:fld id="{47043065-CE8C-4219-B1A1-1C7A7D1EF09C}" type="slidenum">
              <a:rPr lang="en-US" smtClean="0"/>
              <a:t>17</a:t>
            </a:fld>
            <a:endParaRPr lang="en-US"/>
          </a:p>
        </p:txBody>
      </p:sp>
    </p:spTree>
    <p:extLst>
      <p:ext uri="{BB962C8B-B14F-4D97-AF65-F5344CB8AC3E}">
        <p14:creationId xmlns:p14="http://schemas.microsoft.com/office/powerpoint/2010/main" val="4026984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a:p>
            <a:pPr marL="0" indent="0">
              <a:buFont typeface="+mj-lt"/>
              <a:buNone/>
            </a:pPr>
            <a:endParaRPr lang="en-US" dirty="0"/>
          </a:p>
          <a:p>
            <a:pPr marL="0" indent="0">
              <a:buFont typeface="+mj-lt"/>
              <a:buNone/>
            </a:pPr>
            <a:r>
              <a:rPr lang="en-US" dirty="0"/>
              <a:t>2. Range includes southeastern Canada into Virginia, which is considered to be the southernmost point of its range</a:t>
            </a:r>
          </a:p>
          <a:p>
            <a:pPr marL="0" indent="0">
              <a:buFont typeface="+mj-lt"/>
              <a:buNone/>
            </a:pPr>
            <a:endParaRPr lang="en-US" dirty="0"/>
          </a:p>
          <a:p>
            <a:pPr marL="0" indent="0">
              <a:buFont typeface="+mj-lt"/>
              <a:buNone/>
            </a:pPr>
            <a:r>
              <a:rPr lang="en-US" dirty="0"/>
              <a:t>5. Largest family of salamander on the planet</a:t>
            </a:r>
          </a:p>
          <a:p>
            <a:pPr marL="0" indent="0">
              <a:buFont typeface="+mj-lt"/>
              <a:buNone/>
            </a:pPr>
            <a:r>
              <a:rPr lang="en-US" dirty="0"/>
              <a:t>6. In some habitats, this family of salamander are the dominant vertebrate according to biomass statistics</a:t>
            </a:r>
          </a:p>
          <a:p>
            <a:pPr marL="0" indent="0">
              <a:buFont typeface="+mj-lt"/>
              <a:buNone/>
            </a:pPr>
            <a:endParaRPr lang="en-US" dirty="0"/>
          </a:p>
          <a:p>
            <a:pPr marL="0" indent="0">
              <a:buFont typeface="+mj-lt"/>
              <a:buNone/>
            </a:pPr>
            <a:r>
              <a:rPr lang="en-US" dirty="0"/>
              <a:t>Trans: However, amphibian species around the world have been on decline</a:t>
            </a:r>
          </a:p>
          <a:p>
            <a:pPr marL="228600" indent="-228600">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47043065-CE8C-4219-B1A1-1C7A7D1EF09C}" type="slidenum">
              <a:rPr lang="en-US" smtClean="0"/>
              <a:t>2</a:t>
            </a:fld>
            <a:endParaRPr lang="en-US"/>
          </a:p>
        </p:txBody>
      </p:sp>
    </p:spTree>
    <p:extLst>
      <p:ext uri="{BB962C8B-B14F-4D97-AF65-F5344CB8AC3E}">
        <p14:creationId xmlns:p14="http://schemas.microsoft.com/office/powerpoint/2010/main" val="1355034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Batrachochytrium </a:t>
            </a:r>
            <a:r>
              <a:rPr lang="en-US" i="1" dirty="0" err="1"/>
              <a:t>dendrobatidis</a:t>
            </a:r>
            <a:r>
              <a:rPr lang="en-US" i="1" dirty="0"/>
              <a:t> </a:t>
            </a:r>
            <a:r>
              <a:rPr lang="en-US" dirty="0"/>
              <a:t>(Bd) is a highly virulent chytrid fungus that has been linked to the decimation of amphibian populations around the world. Because of the risk and spread of this pathogen, it is important to study and monitor potentially at-risk species and their possible defenses against infection.​</a:t>
            </a:r>
          </a:p>
          <a:p>
            <a:endParaRPr lang="en-US" dirty="0"/>
          </a:p>
          <a:p>
            <a:r>
              <a:rPr lang="en-US" dirty="0"/>
              <a:t>2. Infects by rooting their spherical thalli into the amphibian’s keratinized epidermal layer of their skin</a:t>
            </a:r>
          </a:p>
          <a:p>
            <a:endParaRPr lang="en-US" dirty="0"/>
          </a:p>
          <a:p>
            <a:pPr marL="0" indent="0">
              <a:buNone/>
            </a:pPr>
            <a:r>
              <a:rPr lang="en-US" dirty="0"/>
              <a:t>5. Because many amphibians are “lungless” they rely solely on their skin for gas and ion exchange</a:t>
            </a:r>
          </a:p>
          <a:p>
            <a:pPr marL="0" indent="0">
              <a:buNone/>
            </a:pPr>
            <a:r>
              <a:rPr lang="en-US" dirty="0"/>
              <a:t>6. They then suffocate or die from cardiac arrest due to ion imbalance</a:t>
            </a:r>
          </a:p>
          <a:p>
            <a:endParaRPr lang="en-US" dirty="0"/>
          </a:p>
          <a:p>
            <a:endParaRPr lang="en-US" dirty="0"/>
          </a:p>
        </p:txBody>
      </p:sp>
      <p:sp>
        <p:nvSpPr>
          <p:cNvPr id="4" name="Slide Number Placeholder 3"/>
          <p:cNvSpPr>
            <a:spLocks noGrp="1"/>
          </p:cNvSpPr>
          <p:nvPr>
            <p:ph type="sldNum" sz="quarter" idx="5"/>
          </p:nvPr>
        </p:nvSpPr>
        <p:spPr/>
        <p:txBody>
          <a:bodyPr/>
          <a:lstStyle/>
          <a:p>
            <a:fld id="{47043065-CE8C-4219-B1A1-1C7A7D1EF09C}" type="slidenum">
              <a:rPr lang="en-US" smtClean="0"/>
              <a:t>3</a:t>
            </a:fld>
            <a:endParaRPr lang="en-US"/>
          </a:p>
        </p:txBody>
      </p:sp>
    </p:spTree>
    <p:extLst>
      <p:ext uri="{BB962C8B-B14F-4D97-AF65-F5344CB8AC3E}">
        <p14:creationId xmlns:p14="http://schemas.microsoft.com/office/powerpoint/2010/main" val="2984913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rPr>
              <a:t>4. It influences the organism's metabolism, immune system, and has a direct effect on host’s health and ability to survive</a:t>
            </a:r>
          </a:p>
          <a:p>
            <a:endParaRPr lang="en-US" dirty="0"/>
          </a:p>
          <a:p>
            <a:pPr marL="0" indent="0">
              <a:buNone/>
            </a:pPr>
            <a:r>
              <a:rPr lang="en-US" dirty="0"/>
              <a:t>6. This is known as a symbiotic microbiome, where both the bacteria and the salamander benefit from the relationship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 Diversity is the measure of how many unique bacterial colonies we got when we grew up the samples on R2A plates</a:t>
            </a:r>
          </a:p>
          <a:p>
            <a:pPr marL="0" indent="0">
              <a:buNone/>
            </a:pPr>
            <a:r>
              <a:rPr lang="en-US" dirty="0"/>
              <a:t>9. Greater cutaneous bacterial diversity has been shown to protect many organism around the world for many different pathogens</a:t>
            </a:r>
          </a:p>
        </p:txBody>
      </p:sp>
      <p:sp>
        <p:nvSpPr>
          <p:cNvPr id="4" name="Slide Number Placeholder 3"/>
          <p:cNvSpPr>
            <a:spLocks noGrp="1"/>
          </p:cNvSpPr>
          <p:nvPr>
            <p:ph type="sldNum" sz="quarter" idx="5"/>
          </p:nvPr>
        </p:nvSpPr>
        <p:spPr/>
        <p:txBody>
          <a:bodyPr/>
          <a:lstStyle/>
          <a:p>
            <a:fld id="{47043065-CE8C-4219-B1A1-1C7A7D1EF09C}" type="slidenum">
              <a:rPr lang="en-US" smtClean="0"/>
              <a:t>5</a:t>
            </a:fld>
            <a:endParaRPr lang="en-US"/>
          </a:p>
        </p:txBody>
      </p:sp>
    </p:spTree>
    <p:extLst>
      <p:ext uri="{BB962C8B-B14F-4D97-AF65-F5344CB8AC3E}">
        <p14:creationId xmlns:p14="http://schemas.microsoft.com/office/powerpoint/2010/main" val="3704856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0" indent="0">
              <a:buNone/>
            </a:pPr>
            <a:r>
              <a:rPr lang="en-US" dirty="0"/>
              <a:t>3. The bottom pictures shows “bacterial diffusion test” which plates bacterial isolates on a plate of Bd, just as an antibiotic would be placed on a lawn of bacteria to test for sensitivity</a:t>
            </a:r>
          </a:p>
          <a:p>
            <a:pPr marL="0" indent="0">
              <a:buNone/>
            </a:pPr>
            <a:endParaRPr lang="en-US" dirty="0"/>
          </a:p>
          <a:p>
            <a:pPr marL="0" indent="0">
              <a:buNone/>
            </a:pPr>
            <a:r>
              <a:rPr lang="en-US" dirty="0"/>
              <a:t>6. Cell-free supernatant (CFS) is a future study that will take the supernatant from an isolated bacterial culture, which will contain any of the antimicrobial peptides/molecules and run a challenge assay to quantify to what extent Bd is inhibited by the secretion from a particular bacterial culture.</a:t>
            </a:r>
          </a:p>
        </p:txBody>
      </p:sp>
      <p:sp>
        <p:nvSpPr>
          <p:cNvPr id="4" name="Slide Number Placeholder 3"/>
          <p:cNvSpPr>
            <a:spLocks noGrp="1"/>
          </p:cNvSpPr>
          <p:nvPr>
            <p:ph type="sldNum" sz="quarter" idx="5"/>
          </p:nvPr>
        </p:nvSpPr>
        <p:spPr/>
        <p:txBody>
          <a:bodyPr/>
          <a:lstStyle/>
          <a:p>
            <a:fld id="{47043065-CE8C-4219-B1A1-1C7A7D1EF09C}" type="slidenum">
              <a:rPr lang="en-US" smtClean="0"/>
              <a:t>6</a:t>
            </a:fld>
            <a:endParaRPr lang="en-US"/>
          </a:p>
        </p:txBody>
      </p:sp>
    </p:spTree>
    <p:extLst>
      <p:ext uri="{BB962C8B-B14F-4D97-AF65-F5344CB8AC3E}">
        <p14:creationId xmlns:p14="http://schemas.microsoft.com/office/powerpoint/2010/main" val="419105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4. So with this in mind, these are our three main questions we wanted to answer in this project</a:t>
            </a:r>
          </a:p>
        </p:txBody>
      </p:sp>
      <p:sp>
        <p:nvSpPr>
          <p:cNvPr id="4" name="Slide Number Placeholder 3"/>
          <p:cNvSpPr>
            <a:spLocks noGrp="1"/>
          </p:cNvSpPr>
          <p:nvPr>
            <p:ph type="sldNum" sz="quarter" idx="5"/>
          </p:nvPr>
        </p:nvSpPr>
        <p:spPr/>
        <p:txBody>
          <a:bodyPr/>
          <a:lstStyle/>
          <a:p>
            <a:fld id="{47043065-CE8C-4219-B1A1-1C7A7D1EF09C}" type="slidenum">
              <a:rPr lang="en-US" smtClean="0"/>
              <a:t>7</a:t>
            </a:fld>
            <a:endParaRPr lang="en-US"/>
          </a:p>
        </p:txBody>
      </p:sp>
    </p:spTree>
    <p:extLst>
      <p:ext uri="{BB962C8B-B14F-4D97-AF65-F5344CB8AC3E}">
        <p14:creationId xmlns:p14="http://schemas.microsoft.com/office/powerpoint/2010/main" val="2019603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Two-lined salamanders were caught via gloved hand from a stream in the Peaks of Otter region of the Blue Ridge Mountains of Virginia and placed in sterile bags.​</a:t>
            </a:r>
          </a:p>
          <a:p>
            <a:pPr fontAlgn="base"/>
            <a:r>
              <a:rPr lang="en-US" dirty="0"/>
              <a:t>Individuals were then washed with sterile water to remove any transient microbes, swabbed once to characterize the microbiome. ​</a:t>
            </a:r>
          </a:p>
          <a:p>
            <a:pPr fontAlgn="base"/>
            <a:r>
              <a:rPr lang="en-US" dirty="0"/>
              <a:t>The individuals were also weighed and measured for length. ​</a:t>
            </a:r>
          </a:p>
          <a:p>
            <a:endParaRPr lang="en-US" dirty="0"/>
          </a:p>
          <a:p>
            <a:endParaRPr lang="en-US" dirty="0"/>
          </a:p>
          <a:p>
            <a:pPr marL="228600" indent="-228600">
              <a:buAutoNum type="arabicPeriod" startAt="2"/>
            </a:pPr>
            <a:r>
              <a:rPr lang="en-US" dirty="0"/>
              <a:t>Which is located within the Jefferson National Forest, along the Blue Ridge Parkway </a:t>
            </a:r>
          </a:p>
          <a:p>
            <a:pPr marL="0" indent="0">
              <a:buNone/>
            </a:pPr>
            <a:endParaRPr lang="en-US" dirty="0"/>
          </a:p>
          <a:p>
            <a:r>
              <a:rPr lang="en-US" dirty="0"/>
              <a:t>4.  Mass and snout-vent length was taken of each individual</a:t>
            </a:r>
          </a:p>
          <a:p>
            <a:endParaRPr lang="en-US" dirty="0"/>
          </a:p>
        </p:txBody>
      </p:sp>
      <p:sp>
        <p:nvSpPr>
          <p:cNvPr id="4" name="Slide Number Placeholder 3"/>
          <p:cNvSpPr>
            <a:spLocks noGrp="1"/>
          </p:cNvSpPr>
          <p:nvPr>
            <p:ph type="sldNum" sz="quarter" idx="5"/>
          </p:nvPr>
        </p:nvSpPr>
        <p:spPr/>
        <p:txBody>
          <a:bodyPr/>
          <a:lstStyle/>
          <a:p>
            <a:fld id="{47043065-CE8C-4219-B1A1-1C7A7D1EF09C}" type="slidenum">
              <a:rPr lang="en-US" smtClean="0"/>
              <a:t>8</a:t>
            </a:fld>
            <a:endParaRPr lang="en-US"/>
          </a:p>
        </p:txBody>
      </p:sp>
    </p:spTree>
    <p:extLst>
      <p:ext uri="{BB962C8B-B14F-4D97-AF65-F5344CB8AC3E}">
        <p14:creationId xmlns:p14="http://schemas.microsoft.com/office/powerpoint/2010/main" val="2795754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The microbiome swabs were used to inoculate R2A plates and incubated at room temperature.​</a:t>
            </a:r>
          </a:p>
          <a:p>
            <a:pPr fontAlgn="base"/>
            <a:r>
              <a:rPr lang="en-US" dirty="0"/>
              <a:t>Colonies were separated and streaked for isolation based on different morphologies on new R2A agar plates. </a:t>
            </a:r>
          </a:p>
          <a:p>
            <a:pPr marL="0" indent="0">
              <a:buNone/>
            </a:pPr>
            <a:endParaRPr lang="en-US" dirty="0"/>
          </a:p>
          <a:p>
            <a:pPr marL="0" indent="0">
              <a:buNone/>
            </a:pPr>
            <a:r>
              <a:rPr lang="en-US" dirty="0"/>
              <a:t>2. R2A media was used as it is nutrient depleted, meaning it evens the playing field for bacteria to ensure that a few, fast growing bacteria do not overtake the plate before all the other colonies can be isolated</a:t>
            </a:r>
          </a:p>
          <a:p>
            <a:pPr marL="0" indent="0">
              <a:buNone/>
            </a:pPr>
            <a:r>
              <a:rPr lang="en-US" dirty="0"/>
              <a:t>3. The top picture shows an example of our mass culture plate with the many different colony morphologies present</a:t>
            </a:r>
          </a:p>
          <a:p>
            <a:pPr marL="0" indent="0">
              <a:buNone/>
            </a:pPr>
            <a:endParaRPr lang="en-US" dirty="0"/>
          </a:p>
          <a:p>
            <a:pPr marL="0" indent="0">
              <a:buNone/>
            </a:pPr>
            <a:r>
              <a:rPr lang="en-US" dirty="0"/>
              <a:t>5. The streak for isolation is seen in the bottom picture and is necessary to ensure a pure culture before extraction and PCR</a:t>
            </a:r>
          </a:p>
        </p:txBody>
      </p:sp>
      <p:sp>
        <p:nvSpPr>
          <p:cNvPr id="4" name="Slide Number Placeholder 3"/>
          <p:cNvSpPr>
            <a:spLocks noGrp="1"/>
          </p:cNvSpPr>
          <p:nvPr>
            <p:ph type="sldNum" sz="quarter" idx="5"/>
          </p:nvPr>
        </p:nvSpPr>
        <p:spPr/>
        <p:txBody>
          <a:bodyPr/>
          <a:lstStyle/>
          <a:p>
            <a:fld id="{47043065-CE8C-4219-B1A1-1C7A7D1EF09C}" type="slidenum">
              <a:rPr lang="en-US" smtClean="0"/>
              <a:t>9</a:t>
            </a:fld>
            <a:endParaRPr lang="en-US"/>
          </a:p>
        </p:txBody>
      </p:sp>
    </p:spTree>
    <p:extLst>
      <p:ext uri="{BB962C8B-B14F-4D97-AF65-F5344CB8AC3E}">
        <p14:creationId xmlns:p14="http://schemas.microsoft.com/office/powerpoint/2010/main" val="1485057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DNA was extracted from each pure isolated microorganism, the 16s rRNA was amplified with primers via PCR, and then sequenced to determine their identity.​</a:t>
            </a:r>
          </a:p>
          <a:p>
            <a:endParaRPr lang="en-US" dirty="0"/>
          </a:p>
        </p:txBody>
      </p:sp>
      <p:sp>
        <p:nvSpPr>
          <p:cNvPr id="4" name="Slide Number Placeholder 3"/>
          <p:cNvSpPr>
            <a:spLocks noGrp="1"/>
          </p:cNvSpPr>
          <p:nvPr>
            <p:ph type="sldNum" sz="quarter" idx="5"/>
          </p:nvPr>
        </p:nvSpPr>
        <p:spPr/>
        <p:txBody>
          <a:bodyPr/>
          <a:lstStyle/>
          <a:p>
            <a:fld id="{47043065-CE8C-4219-B1A1-1C7A7D1EF09C}" type="slidenum">
              <a:rPr lang="en-US" smtClean="0"/>
              <a:t>10</a:t>
            </a:fld>
            <a:endParaRPr lang="en-US"/>
          </a:p>
        </p:txBody>
      </p:sp>
    </p:spTree>
    <p:extLst>
      <p:ext uri="{BB962C8B-B14F-4D97-AF65-F5344CB8AC3E}">
        <p14:creationId xmlns:p14="http://schemas.microsoft.com/office/powerpoint/2010/main" val="40477232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3">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9F539B8-959B-9F40-A9B4-335D47313F70}"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155799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063553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4632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539B8-959B-9F40-A9B4-335D47313F70}"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2834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9F539B8-959B-9F40-A9B4-335D47313F70}"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89921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539B8-959B-9F40-A9B4-335D47313F70}"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35170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539B8-959B-9F40-A9B4-335D47313F70}"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172744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539B8-959B-9F40-A9B4-335D47313F70}"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14685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539B8-959B-9F40-A9B4-335D47313F70}"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2750575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solidFill>
                  <a:srgbClr val="868A9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3900289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F539B8-959B-9F40-A9B4-335D47313F70}"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E2560-1547-9E46-9222-AB130F27EA50}" type="slidenum">
              <a:rPr lang="en-US" smtClean="0"/>
              <a:t>‹#›</a:t>
            </a:fld>
            <a:endParaRPr lang="en-US"/>
          </a:p>
        </p:txBody>
      </p:sp>
    </p:spTree>
    <p:extLst>
      <p:ext uri="{BB962C8B-B14F-4D97-AF65-F5344CB8AC3E}">
        <p14:creationId xmlns:p14="http://schemas.microsoft.com/office/powerpoint/2010/main" val="417748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2"/>
                </a:solidFill>
              </a:defRPr>
            </a:lvl1pPr>
          </a:lstStyle>
          <a:p>
            <a:fld id="{C9F539B8-959B-9F40-A9B4-335D47313F70}" type="datetimeFigureOut">
              <a:rPr lang="en-US" smtClean="0"/>
              <a:pPr/>
              <a:t>3/1/2021</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rgbClr val="0A193E"/>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rgbClr val="0A193E"/>
                </a:solidFill>
              </a:defRPr>
            </a:lvl1pPr>
          </a:lstStyle>
          <a:p>
            <a:fld id="{6E8E2560-1547-9E46-9222-AB130F27EA50}" type="slidenum">
              <a:rPr lang="en-US" smtClean="0"/>
              <a:pPr/>
              <a:t>‹#›</a:t>
            </a:fld>
            <a:endParaRPr lang="en-US" dirty="0"/>
          </a:p>
        </p:txBody>
      </p:sp>
    </p:spTree>
    <p:extLst>
      <p:ext uri="{BB962C8B-B14F-4D97-AF65-F5344CB8AC3E}">
        <p14:creationId xmlns:p14="http://schemas.microsoft.com/office/powerpoint/2010/main" val="3116190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E1F2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3">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3">
              <a:lumMod val="40000"/>
              <a:lumOff val="6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2">
              <a:lumMod val="20000"/>
              <a:lumOff val="8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www.californiaherps.com/noncal/misc/miscsalamanders/pages/e.bislineata.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152" y="1570900"/>
            <a:ext cx="9905696" cy="2801798"/>
          </a:xfrm>
        </p:spPr>
        <p:txBody>
          <a:bodyPr>
            <a:noAutofit/>
          </a:bodyPr>
          <a:lstStyle/>
          <a:p>
            <a:r>
              <a:rPr lang="en-US" sz="3200" dirty="0">
                <a:latin typeface="Times New Roman" panose="02020603050405020304" pitchFamily="18" charset="0"/>
                <a:ea typeface="Calibri" panose="020F0502020204030204" pitchFamily="34" charset="0"/>
                <a:cs typeface="Times New Roman" panose="02020603050405020304" pitchFamily="18" charset="0"/>
              </a:rPr>
              <a:t>The characterization of the microbiome for the Northern two-lined salamander (</a:t>
            </a:r>
            <a:r>
              <a:rPr lang="en-US" sz="3200" i="1" dirty="0">
                <a:latin typeface="Times New Roman" panose="02020603050405020304" pitchFamily="18" charset="0"/>
                <a:ea typeface="Calibri" panose="020F0502020204030204" pitchFamily="34" charset="0"/>
                <a:cs typeface="Times New Roman" panose="02020603050405020304" pitchFamily="18" charset="0"/>
              </a:rPr>
              <a:t>Eurycea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bislineata</a:t>
            </a:r>
            <a:r>
              <a:rPr lang="en-US" sz="3200" dirty="0">
                <a:latin typeface="Times New Roman" panose="02020603050405020304" pitchFamily="18" charset="0"/>
                <a:ea typeface="Calibri" panose="020F0502020204030204" pitchFamily="34" charset="0"/>
                <a:cs typeface="Times New Roman" panose="02020603050405020304" pitchFamily="18" charset="0"/>
              </a:rPr>
              <a:t>) and its ecological interactions with the pathogen </a:t>
            </a:r>
            <a:r>
              <a:rPr lang="en-US" sz="3200" i="1" dirty="0">
                <a:latin typeface="Times New Roman" panose="02020603050405020304" pitchFamily="18" charset="0"/>
                <a:ea typeface="Calibri" panose="020F0502020204030204" pitchFamily="34" charset="0"/>
                <a:cs typeface="Times New Roman" panose="02020603050405020304" pitchFamily="18" charset="0"/>
              </a:rPr>
              <a:t>Batrachochytrium dendrobatidis</a:t>
            </a:r>
            <a:endParaRPr lang="en-US" sz="3200" dirty="0"/>
          </a:p>
        </p:txBody>
      </p:sp>
      <p:sp>
        <p:nvSpPr>
          <p:cNvPr id="3" name="Subtitle 2"/>
          <p:cNvSpPr>
            <a:spLocks noGrp="1"/>
          </p:cNvSpPr>
          <p:nvPr>
            <p:ph type="subTitle" idx="1"/>
          </p:nvPr>
        </p:nvSpPr>
        <p:spPr>
          <a:xfrm>
            <a:off x="2895600" y="4662461"/>
            <a:ext cx="6400800" cy="697375"/>
          </a:xfrm>
        </p:spPr>
        <p:txBody>
          <a:bodyPr>
            <a:normAutofit/>
          </a:bodyPr>
          <a:lstStyle/>
          <a:p>
            <a:r>
              <a:rPr lang="en-US" sz="2400" dirty="0">
                <a:latin typeface="Times New Roman" panose="02020603050405020304" pitchFamily="18" charset="0"/>
                <a:cs typeface="Times New Roman" panose="02020603050405020304" pitchFamily="18" charset="0"/>
              </a:rPr>
              <a:t> Kristen Enns</a:t>
            </a:r>
          </a:p>
        </p:txBody>
      </p:sp>
      <p:grpSp>
        <p:nvGrpSpPr>
          <p:cNvPr id="4" name="Group 3">
            <a:extLst>
              <a:ext uri="{FF2B5EF4-FFF2-40B4-BE49-F238E27FC236}">
                <a16:creationId xmlns:a16="http://schemas.microsoft.com/office/drawing/2014/main" id="{7F7DBED5-6575-465C-AE15-A50470313C4E}"/>
              </a:ext>
            </a:extLst>
          </p:cNvPr>
          <p:cNvGrpSpPr/>
          <p:nvPr/>
        </p:nvGrpSpPr>
        <p:grpSpPr>
          <a:xfrm>
            <a:off x="388937" y="4965428"/>
            <a:ext cx="3413125" cy="1640840"/>
            <a:chOff x="0" y="0"/>
            <a:chExt cx="4238625" cy="1094988"/>
          </a:xfrm>
        </p:grpSpPr>
        <p:pic>
          <p:nvPicPr>
            <p:cNvPr id="5" name="Picture 4">
              <a:extLst>
                <a:ext uri="{FF2B5EF4-FFF2-40B4-BE49-F238E27FC236}">
                  <a16:creationId xmlns:a16="http://schemas.microsoft.com/office/drawing/2014/main" id="{BCB8AA47-2909-4E04-9968-C61279EB0BF3}"/>
                </a:ext>
              </a:extLst>
            </p:cNvPr>
            <p:cNvPicPr>
              <a:picLocks noChangeAspect="1"/>
            </p:cNvPicPr>
            <p:nvPr/>
          </p:nvPicPr>
          <p:blipFill>
            <a:blip r:embed="rId3"/>
            <a:stretch>
              <a:fillRect/>
            </a:stretch>
          </p:blipFill>
          <p:spPr>
            <a:xfrm>
              <a:off x="0" y="0"/>
              <a:ext cx="4238625" cy="1076325"/>
            </a:xfrm>
            <a:prstGeom prst="rect">
              <a:avLst/>
            </a:prstGeom>
          </p:spPr>
        </p:pic>
        <p:sp>
          <p:nvSpPr>
            <p:cNvPr id="6" name="Left Brace 5">
              <a:extLst>
                <a:ext uri="{FF2B5EF4-FFF2-40B4-BE49-F238E27FC236}">
                  <a16:creationId xmlns:a16="http://schemas.microsoft.com/office/drawing/2014/main" id="{CBC9972E-F03B-448D-BC8E-19AA0F6A2995}"/>
                </a:ext>
              </a:extLst>
            </p:cNvPr>
            <p:cNvSpPr/>
            <p:nvPr/>
          </p:nvSpPr>
          <p:spPr>
            <a:xfrm rot="16320000">
              <a:off x="1047621" y="-489517"/>
              <a:ext cx="315156" cy="2344554"/>
            </a:xfrm>
            <a:prstGeom prst="leftBrace">
              <a:avLst>
                <a:gd name="adj1" fmla="val 26893"/>
                <a:gd name="adj2" fmla="val 50000"/>
              </a:avLst>
            </a:prstGeom>
            <a:ln>
              <a:solidFill>
                <a:srgbClr val="FF0000"/>
              </a:solidFill>
            </a:ln>
          </p:spPr>
          <p:style>
            <a:lnRef idx="2">
              <a:schemeClr val="dk1"/>
            </a:lnRef>
            <a:fillRef idx="0">
              <a:schemeClr val="dk1"/>
            </a:fillRef>
            <a:effectRef idx="1">
              <a:schemeClr val="dk1"/>
            </a:effectRef>
            <a:fontRef idx="minor">
              <a:schemeClr val="tx1"/>
            </a:fontRef>
          </p:style>
          <p:txBody>
            <a:bodyPr rtlCol="0" anchor="ctr"/>
            <a:lstStyle/>
            <a:p>
              <a:endParaRPr lang="en-US"/>
            </a:p>
          </p:txBody>
        </p:sp>
        <p:sp>
          <p:nvSpPr>
            <p:cNvPr id="7" name="TextBox 76">
              <a:extLst>
                <a:ext uri="{FF2B5EF4-FFF2-40B4-BE49-F238E27FC236}">
                  <a16:creationId xmlns:a16="http://schemas.microsoft.com/office/drawing/2014/main" id="{2ACB9737-FC13-4CF0-95DB-989295F2DFB6}"/>
                </a:ext>
              </a:extLst>
            </p:cNvPr>
            <p:cNvSpPr txBox="1"/>
            <p:nvPr/>
          </p:nvSpPr>
          <p:spPr>
            <a:xfrm>
              <a:off x="923668" y="742947"/>
              <a:ext cx="890953" cy="352041"/>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gn="just">
                <a:lnSpc>
                  <a:spcPct val="107000"/>
                </a:lnSpc>
                <a:spcBef>
                  <a:spcPts val="0"/>
                </a:spcBef>
                <a:spcAft>
                  <a:spcPts val="800"/>
                </a:spcAft>
              </a:pPr>
              <a:r>
                <a:rPr lang="en-US" sz="2000" kern="1200">
                  <a:solidFill>
                    <a:srgbClr val="FF0000"/>
                  </a:solidFill>
                  <a:effectLst/>
                  <a:latin typeface="Calibri" panose="020F0502020204030204" pitchFamily="34" charset="0"/>
                  <a:ea typeface="Calibri" panose="020F0502020204030204" pitchFamily="34" charset="0"/>
                  <a:cs typeface="Calibri" panose="020F0502020204030204" pitchFamily="34" charset="0"/>
                </a:rPr>
                <a:t>SVL</a:t>
              </a:r>
              <a:endParaRPr lang="en-US" sz="110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4232403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A618-4464-4ACC-AB74-128287AA3104}"/>
              </a:ext>
            </a:extLst>
          </p:cNvPr>
          <p:cNvSpPr>
            <a:spLocks noGrp="1"/>
          </p:cNvSpPr>
          <p:nvPr>
            <p:ph type="title"/>
          </p:nvPr>
        </p:nvSpPr>
        <p:spPr/>
        <p:txBody>
          <a:bodyPr/>
          <a:lstStyle/>
          <a:p>
            <a:r>
              <a:rPr lang="en-US" dirty="0"/>
              <a:t>Extraction and Analysis</a:t>
            </a:r>
          </a:p>
        </p:txBody>
      </p:sp>
      <p:sp>
        <p:nvSpPr>
          <p:cNvPr id="3" name="Content Placeholder 2">
            <a:extLst>
              <a:ext uri="{FF2B5EF4-FFF2-40B4-BE49-F238E27FC236}">
                <a16:creationId xmlns:a16="http://schemas.microsoft.com/office/drawing/2014/main" id="{09C2EB44-4691-4DCD-88B2-7C7FE66D3129}"/>
              </a:ext>
            </a:extLst>
          </p:cNvPr>
          <p:cNvSpPr>
            <a:spLocks noGrp="1"/>
          </p:cNvSpPr>
          <p:nvPr>
            <p:ph idx="1"/>
          </p:nvPr>
        </p:nvSpPr>
        <p:spPr>
          <a:xfrm>
            <a:off x="1231900" y="1600202"/>
            <a:ext cx="6057900" cy="4525963"/>
          </a:xfrm>
        </p:spPr>
        <p:txBody>
          <a:bodyPr/>
          <a:lstStyle/>
          <a:p>
            <a:pPr lvl="1"/>
            <a:r>
              <a:rPr lang="en-US" sz="2000" dirty="0">
                <a:latin typeface="Times New Roman" panose="02020603050405020304" pitchFamily="18" charset="0"/>
                <a:cs typeface="Times New Roman" panose="02020603050405020304" pitchFamily="18" charset="0"/>
              </a:rPr>
              <a:t>Once isolated, DNA was extracted from each morphotype which contained a pure isolated microorganism </a:t>
            </a:r>
          </a:p>
          <a:p>
            <a:pPr lvl="1"/>
            <a:r>
              <a:rPr lang="en-US" sz="2000" dirty="0">
                <a:latin typeface="Times New Roman" panose="02020603050405020304" pitchFamily="18" charset="0"/>
                <a:cs typeface="Times New Roman" panose="02020603050405020304" pitchFamily="18" charset="0"/>
              </a:rPr>
              <a:t>The cultures were then amplified with primers via PCR </a:t>
            </a:r>
          </a:p>
          <a:p>
            <a:pPr lvl="1"/>
            <a:r>
              <a:rPr lang="en-US" sz="2000" dirty="0">
                <a:latin typeface="Times New Roman" panose="02020603050405020304" pitchFamily="18" charset="0"/>
                <a:cs typeface="Times New Roman" panose="02020603050405020304" pitchFamily="18" charset="0"/>
              </a:rPr>
              <a:t>Sanger Sequencing was performed using the 16S ribosomal RNA gene to determine their identity </a:t>
            </a:r>
          </a:p>
          <a:p>
            <a:pPr marL="457200" lvl="1" indent="0">
              <a:buNone/>
            </a:pPr>
            <a:endParaRPr lang="en-US" sz="2000" dirty="0">
              <a:latin typeface="Times New Roman" panose="02020603050405020304" pitchFamily="18" charset="0"/>
              <a:cs typeface="Times New Roman" panose="02020603050405020304" pitchFamily="18" charset="0"/>
            </a:endParaRPr>
          </a:p>
          <a:p>
            <a:endParaRPr lang="en-US" dirty="0"/>
          </a:p>
        </p:txBody>
      </p:sp>
      <p:pic>
        <p:nvPicPr>
          <p:cNvPr id="4" name="Picture 3" descr="A picture containing indoor, table, sitting, blue&#10;&#10;Description automatically generated">
            <a:extLst>
              <a:ext uri="{FF2B5EF4-FFF2-40B4-BE49-F238E27FC236}">
                <a16:creationId xmlns:a16="http://schemas.microsoft.com/office/drawing/2014/main" id="{33CE445A-303C-44EC-8708-60D4686EB0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729486" y="1932143"/>
            <a:ext cx="2655528" cy="1991646"/>
          </a:xfrm>
          <a:prstGeom prst="rect">
            <a:avLst/>
          </a:prstGeom>
        </p:spPr>
      </p:pic>
      <p:pic>
        <p:nvPicPr>
          <p:cNvPr id="5" name="Picture 4" descr="A picture containing indoor, table, sitting, computer&#10;&#10;Description automatically generated">
            <a:extLst>
              <a:ext uri="{FF2B5EF4-FFF2-40B4-BE49-F238E27FC236}">
                <a16:creationId xmlns:a16="http://schemas.microsoft.com/office/drawing/2014/main" id="{068A0B33-DA12-4034-812B-8D786EDD88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9537185" y="4220343"/>
            <a:ext cx="2655529" cy="1991647"/>
          </a:xfrm>
          <a:prstGeom prst="rect">
            <a:avLst/>
          </a:prstGeom>
        </p:spPr>
      </p:pic>
    </p:spTree>
    <p:extLst>
      <p:ext uri="{BB962C8B-B14F-4D97-AF65-F5344CB8AC3E}">
        <p14:creationId xmlns:p14="http://schemas.microsoft.com/office/powerpoint/2010/main" val="3190890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CA30-BE83-4173-9236-AD83B825EE56}"/>
              </a:ext>
            </a:extLst>
          </p:cNvPr>
          <p:cNvSpPr>
            <a:spLocks noGrp="1"/>
          </p:cNvSpPr>
          <p:nvPr>
            <p:ph type="title"/>
          </p:nvPr>
        </p:nvSpPr>
        <p:spPr>
          <a:xfrm>
            <a:off x="609600" y="25257"/>
            <a:ext cx="10972800" cy="1143000"/>
          </a:xfrm>
        </p:spPr>
        <p:txBody>
          <a:bodyPr>
            <a:normAutofit/>
          </a:bodyPr>
          <a:lstStyle/>
          <a:p>
            <a:r>
              <a:rPr lang="en-US" sz="4000" dirty="0">
                <a:latin typeface="Times New Roman" panose="02020603050405020304" pitchFamily="18" charset="0"/>
                <a:cs typeface="Times New Roman" panose="02020603050405020304" pitchFamily="18" charset="0"/>
              </a:rPr>
              <a:t>Field Data</a:t>
            </a:r>
          </a:p>
        </p:txBody>
      </p:sp>
      <p:graphicFrame>
        <p:nvGraphicFramePr>
          <p:cNvPr id="3" name="Chart 2">
            <a:extLst>
              <a:ext uri="{FF2B5EF4-FFF2-40B4-BE49-F238E27FC236}">
                <a16:creationId xmlns:a16="http://schemas.microsoft.com/office/drawing/2014/main" id="{1C50C2DE-08D4-47B2-8BE2-28C0DDF9622C}"/>
              </a:ext>
            </a:extLst>
          </p:cNvPr>
          <p:cNvGraphicFramePr/>
          <p:nvPr>
            <p:extLst>
              <p:ext uri="{D42A27DB-BD31-4B8C-83A1-F6EECF244321}">
                <p14:modId xmlns:p14="http://schemas.microsoft.com/office/powerpoint/2010/main" val="2389658693"/>
              </p:ext>
            </p:extLst>
          </p:nvPr>
        </p:nvGraphicFramePr>
        <p:xfrm>
          <a:off x="2777278" y="914401"/>
          <a:ext cx="6637443" cy="30987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0F35BF0-BACF-4747-9111-EFA8F1A14579}"/>
              </a:ext>
            </a:extLst>
          </p:cNvPr>
          <p:cNvGraphicFramePr/>
          <p:nvPr>
            <p:extLst>
              <p:ext uri="{D42A27DB-BD31-4B8C-83A1-F6EECF244321}">
                <p14:modId xmlns:p14="http://schemas.microsoft.com/office/powerpoint/2010/main" val="2937285990"/>
              </p:ext>
            </p:extLst>
          </p:nvPr>
        </p:nvGraphicFramePr>
        <p:xfrm>
          <a:off x="2739331" y="3917371"/>
          <a:ext cx="6713338" cy="300297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D191BB18-0FBF-4F27-A70F-C56787E7D2B6}"/>
              </a:ext>
            </a:extLst>
          </p:cNvPr>
          <p:cNvSpPr txBox="1"/>
          <p:nvPr/>
        </p:nvSpPr>
        <p:spPr>
          <a:xfrm>
            <a:off x="9219862" y="2941818"/>
            <a:ext cx="2557397" cy="400110"/>
          </a:xfrm>
          <a:prstGeom prst="rect">
            <a:avLst/>
          </a:prstGeom>
          <a:noFill/>
        </p:spPr>
        <p:txBody>
          <a:bodyPr wrap="square" rtlCol="0">
            <a:spAutoFit/>
          </a:bodyPr>
          <a:lstStyle/>
          <a:p>
            <a:pPr algn="ctr"/>
            <a:r>
              <a:rPr lang="en-US" sz="2000" b="1" dirty="0">
                <a:solidFill>
                  <a:schemeClr val="accent3">
                    <a:lumMod val="50000"/>
                  </a:schemeClr>
                </a:solidFill>
                <a:latin typeface="Times New Roman" panose="02020603050405020304" pitchFamily="18" charset="0"/>
                <a:cs typeface="Times New Roman" panose="02020603050405020304" pitchFamily="18" charset="0"/>
              </a:rPr>
              <a:t>Average = 0.67 g</a:t>
            </a:r>
          </a:p>
        </p:txBody>
      </p:sp>
      <p:sp>
        <p:nvSpPr>
          <p:cNvPr id="6" name="TextBox 5">
            <a:extLst>
              <a:ext uri="{FF2B5EF4-FFF2-40B4-BE49-F238E27FC236}">
                <a16:creationId xmlns:a16="http://schemas.microsoft.com/office/drawing/2014/main" id="{F3412E1E-54D8-4196-95C0-177A6316B032}"/>
              </a:ext>
            </a:extLst>
          </p:cNvPr>
          <p:cNvSpPr txBox="1"/>
          <p:nvPr/>
        </p:nvSpPr>
        <p:spPr>
          <a:xfrm>
            <a:off x="9414721" y="5907385"/>
            <a:ext cx="2557397" cy="400110"/>
          </a:xfrm>
          <a:prstGeom prst="rect">
            <a:avLst/>
          </a:prstGeom>
          <a:noFill/>
        </p:spPr>
        <p:txBody>
          <a:bodyPr wrap="square" rtlCol="0">
            <a:spAutoFit/>
          </a:bodyPr>
          <a:lstStyle/>
          <a:p>
            <a:r>
              <a:rPr lang="en-US" sz="2000" b="1" dirty="0">
                <a:solidFill>
                  <a:schemeClr val="accent3">
                    <a:lumMod val="50000"/>
                  </a:schemeClr>
                </a:solidFill>
                <a:latin typeface="Times New Roman" panose="02020603050405020304" pitchFamily="18" charset="0"/>
                <a:cs typeface="Times New Roman" panose="02020603050405020304" pitchFamily="18" charset="0"/>
              </a:rPr>
              <a:t>Average = 33.98 mm</a:t>
            </a:r>
          </a:p>
        </p:txBody>
      </p:sp>
    </p:spTree>
    <p:extLst>
      <p:ext uri="{BB962C8B-B14F-4D97-AF65-F5344CB8AC3E}">
        <p14:creationId xmlns:p14="http://schemas.microsoft.com/office/powerpoint/2010/main" val="2259891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CB913-CAC5-45F1-B850-016A7246CCD7}"/>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Unique Microbial Morphotypes</a:t>
            </a:r>
          </a:p>
        </p:txBody>
      </p:sp>
      <p:graphicFrame>
        <p:nvGraphicFramePr>
          <p:cNvPr id="3" name="Chart 2">
            <a:extLst>
              <a:ext uri="{FF2B5EF4-FFF2-40B4-BE49-F238E27FC236}">
                <a16:creationId xmlns:a16="http://schemas.microsoft.com/office/drawing/2014/main" id="{6D8FDF5B-A6F3-4FF9-B75C-AA34B6357DE7}"/>
              </a:ext>
            </a:extLst>
          </p:cNvPr>
          <p:cNvGraphicFramePr/>
          <p:nvPr>
            <p:extLst>
              <p:ext uri="{D42A27DB-BD31-4B8C-83A1-F6EECF244321}">
                <p14:modId xmlns:p14="http://schemas.microsoft.com/office/powerpoint/2010/main" val="1146869707"/>
              </p:ext>
            </p:extLst>
          </p:nvPr>
        </p:nvGraphicFramePr>
        <p:xfrm>
          <a:off x="1578406" y="1417639"/>
          <a:ext cx="9035188" cy="516572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549035A0-91CF-409C-B1DB-4A2EE7110059}"/>
              </a:ext>
            </a:extLst>
          </p:cNvPr>
          <p:cNvSpPr txBox="1"/>
          <p:nvPr/>
        </p:nvSpPr>
        <p:spPr>
          <a:xfrm>
            <a:off x="8267883" y="2002366"/>
            <a:ext cx="2557397" cy="400110"/>
          </a:xfrm>
          <a:prstGeom prst="rect">
            <a:avLst/>
          </a:prstGeom>
          <a:noFill/>
        </p:spPr>
        <p:txBody>
          <a:bodyPr wrap="square" rtlCol="0">
            <a:spAutoFit/>
          </a:bodyPr>
          <a:lstStyle/>
          <a:p>
            <a:pPr algn="ctr"/>
            <a:r>
              <a:rPr lang="en-US" sz="2000" b="1" dirty="0">
                <a:solidFill>
                  <a:schemeClr val="accent3">
                    <a:lumMod val="50000"/>
                  </a:schemeClr>
                </a:solidFill>
                <a:latin typeface="Times New Roman" panose="02020603050405020304" pitchFamily="18" charset="0"/>
                <a:cs typeface="Times New Roman" panose="02020603050405020304" pitchFamily="18" charset="0"/>
              </a:rPr>
              <a:t>Average = 9.67</a:t>
            </a:r>
          </a:p>
        </p:txBody>
      </p:sp>
    </p:spTree>
    <p:extLst>
      <p:ext uri="{BB962C8B-B14F-4D97-AF65-F5344CB8AC3E}">
        <p14:creationId xmlns:p14="http://schemas.microsoft.com/office/powerpoint/2010/main" val="501422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0CA2D-887D-4768-8EAF-14793EB17F79}"/>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Bacterial Richness (OTUs)</a:t>
            </a:r>
          </a:p>
        </p:txBody>
      </p:sp>
      <p:graphicFrame>
        <p:nvGraphicFramePr>
          <p:cNvPr id="3" name="Chart 2">
            <a:extLst>
              <a:ext uri="{FF2B5EF4-FFF2-40B4-BE49-F238E27FC236}">
                <a16:creationId xmlns:a16="http://schemas.microsoft.com/office/drawing/2014/main" id="{E62104AE-65AF-4FD6-8B0B-FE18ADE9DB3A}"/>
              </a:ext>
            </a:extLst>
          </p:cNvPr>
          <p:cNvGraphicFramePr>
            <a:graphicFrameLocks/>
          </p:cNvGraphicFramePr>
          <p:nvPr>
            <p:extLst>
              <p:ext uri="{D42A27DB-BD31-4B8C-83A1-F6EECF244321}">
                <p14:modId xmlns:p14="http://schemas.microsoft.com/office/powerpoint/2010/main" val="2937954337"/>
              </p:ext>
            </p:extLst>
          </p:nvPr>
        </p:nvGraphicFramePr>
        <p:xfrm>
          <a:off x="1741714" y="1417639"/>
          <a:ext cx="8708571" cy="502981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39542A3-F9BB-4D28-9653-8CAB9F944C3B}"/>
              </a:ext>
            </a:extLst>
          </p:cNvPr>
          <p:cNvSpPr txBox="1"/>
          <p:nvPr/>
        </p:nvSpPr>
        <p:spPr>
          <a:xfrm>
            <a:off x="8079993" y="2360584"/>
            <a:ext cx="2557397" cy="400110"/>
          </a:xfrm>
          <a:prstGeom prst="rect">
            <a:avLst/>
          </a:prstGeom>
          <a:noFill/>
        </p:spPr>
        <p:txBody>
          <a:bodyPr wrap="square" rtlCol="0">
            <a:spAutoFit/>
          </a:bodyPr>
          <a:lstStyle/>
          <a:p>
            <a:pPr algn="ctr"/>
            <a:r>
              <a:rPr lang="en-US" sz="2000" b="1" dirty="0">
                <a:solidFill>
                  <a:schemeClr val="accent3">
                    <a:lumMod val="50000"/>
                  </a:schemeClr>
                </a:solidFill>
                <a:latin typeface="Times New Roman" panose="02020603050405020304" pitchFamily="18" charset="0"/>
                <a:cs typeface="Times New Roman" panose="02020603050405020304" pitchFamily="18" charset="0"/>
              </a:rPr>
              <a:t>Average = 7.14</a:t>
            </a:r>
          </a:p>
        </p:txBody>
      </p:sp>
    </p:spTree>
    <p:extLst>
      <p:ext uri="{BB962C8B-B14F-4D97-AF65-F5344CB8AC3E}">
        <p14:creationId xmlns:p14="http://schemas.microsoft.com/office/powerpoint/2010/main" val="153002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A4634-FFE6-41B2-BDC8-6835A80B7435}"/>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Prevalence of Bacterial Genera</a:t>
            </a:r>
          </a:p>
        </p:txBody>
      </p:sp>
      <p:graphicFrame>
        <p:nvGraphicFramePr>
          <p:cNvPr id="3" name="Chart 2">
            <a:extLst>
              <a:ext uri="{FF2B5EF4-FFF2-40B4-BE49-F238E27FC236}">
                <a16:creationId xmlns:a16="http://schemas.microsoft.com/office/drawing/2014/main" id="{219126F6-BC27-4F12-AD2B-E2C2151641F0}"/>
              </a:ext>
            </a:extLst>
          </p:cNvPr>
          <p:cNvGraphicFramePr>
            <a:graphicFrameLocks/>
          </p:cNvGraphicFramePr>
          <p:nvPr>
            <p:extLst>
              <p:ext uri="{D42A27DB-BD31-4B8C-83A1-F6EECF244321}">
                <p14:modId xmlns:p14="http://schemas.microsoft.com/office/powerpoint/2010/main" val="4250520563"/>
              </p:ext>
            </p:extLst>
          </p:nvPr>
        </p:nvGraphicFramePr>
        <p:xfrm>
          <a:off x="1613145" y="1417638"/>
          <a:ext cx="8965709" cy="51657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061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9590-077B-4FBA-8180-7C577524117E}"/>
              </a:ext>
            </a:extLst>
          </p:cNvPr>
          <p:cNvSpPr>
            <a:spLocks noGrp="1"/>
          </p:cNvSpPr>
          <p:nvPr>
            <p:ph type="title"/>
          </p:nvPr>
        </p:nvSpPr>
        <p:spPr/>
        <p:txBody>
          <a:bodyPr/>
          <a:lstStyle/>
          <a:p>
            <a:r>
              <a:rPr lang="en-US" dirty="0"/>
              <a:t>Conclusions</a:t>
            </a:r>
          </a:p>
        </p:txBody>
      </p:sp>
      <p:sp>
        <p:nvSpPr>
          <p:cNvPr id="3" name="TextBox 2">
            <a:extLst>
              <a:ext uri="{FF2B5EF4-FFF2-40B4-BE49-F238E27FC236}">
                <a16:creationId xmlns:a16="http://schemas.microsoft.com/office/drawing/2014/main" id="{2AA691C8-BE7A-4B87-8C31-015728665745}"/>
              </a:ext>
            </a:extLst>
          </p:cNvPr>
          <p:cNvSpPr txBox="1"/>
          <p:nvPr/>
        </p:nvSpPr>
        <p:spPr>
          <a:xfrm>
            <a:off x="744793" y="1417639"/>
            <a:ext cx="10702413" cy="4678204"/>
          </a:xfrm>
          <a:prstGeom prst="rect">
            <a:avLst/>
          </a:prstGeom>
          <a:noFill/>
        </p:spPr>
        <p:txBody>
          <a:bodyPr wrap="square" rtlCol="0">
            <a:spAutoFit/>
          </a:bodyPr>
          <a:lstStyle/>
          <a:p>
            <a:pPr fontAlgn="base"/>
            <a:r>
              <a:rPr lang="en-US" sz="2800" dirty="0">
                <a:solidFill>
                  <a:srgbClr val="000000"/>
                </a:solidFill>
                <a:latin typeface="+mj-lt"/>
              </a:rPr>
              <a:t>Moving forward, we will  continue to sequence the 16S rRNA genes of each bacterial isolate to compose a more complete characterization of the microbiome within the two-line salamanders. ​</a:t>
            </a:r>
          </a:p>
          <a:p>
            <a:pPr fontAlgn="base"/>
            <a:endParaRPr lang="en-US" sz="2800" dirty="0">
              <a:solidFill>
                <a:srgbClr val="000000"/>
              </a:solidFill>
              <a:latin typeface="+mj-lt"/>
            </a:endParaRPr>
          </a:p>
          <a:p>
            <a:pPr fontAlgn="base"/>
            <a:r>
              <a:rPr lang="en-US" sz="2800" dirty="0">
                <a:solidFill>
                  <a:srgbClr val="000000"/>
                </a:solidFill>
                <a:latin typeface="+mj-lt"/>
              </a:rPr>
              <a:t>We plan to conduct co-culture challenge assays to identify which microbes present have antifungal properties that inhibit </a:t>
            </a:r>
            <a:r>
              <a:rPr lang="en-US" sz="2800" i="1" dirty="0">
                <a:solidFill>
                  <a:srgbClr val="000000"/>
                </a:solidFill>
                <a:latin typeface="+mj-lt"/>
              </a:rPr>
              <a:t>Bd</a:t>
            </a:r>
            <a:r>
              <a:rPr lang="en-US" sz="2800" dirty="0">
                <a:solidFill>
                  <a:srgbClr val="000000"/>
                </a:solidFill>
                <a:latin typeface="+mj-lt"/>
              </a:rPr>
              <a:t>. We hypothesize that some of the strains will demonstrate antifungal capabilities allowing further testing to determine potential probiotic treatments to mitigate the effects of chytridiomycosis</a:t>
            </a:r>
            <a:r>
              <a:rPr lang="en-US" sz="2800" i="1" dirty="0">
                <a:solidFill>
                  <a:srgbClr val="000000"/>
                </a:solidFill>
                <a:latin typeface="+mj-lt"/>
              </a:rPr>
              <a:t> </a:t>
            </a:r>
            <a:r>
              <a:rPr lang="en-US" sz="2800" dirty="0">
                <a:solidFill>
                  <a:srgbClr val="000000"/>
                </a:solidFill>
                <a:latin typeface="+mj-lt"/>
              </a:rPr>
              <a:t>in infected amphibian populations. </a:t>
            </a:r>
          </a:p>
          <a:p>
            <a:endParaRPr lang="en-US" dirty="0"/>
          </a:p>
        </p:txBody>
      </p:sp>
    </p:spTree>
    <p:extLst>
      <p:ext uri="{BB962C8B-B14F-4D97-AF65-F5344CB8AC3E}">
        <p14:creationId xmlns:p14="http://schemas.microsoft.com/office/powerpoint/2010/main" val="3688115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DBD8-B3C5-4E80-9397-B2C3F47AE4D6}"/>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Future Work</a:t>
            </a:r>
          </a:p>
        </p:txBody>
      </p:sp>
      <p:sp>
        <p:nvSpPr>
          <p:cNvPr id="3" name="Content Placeholder 2">
            <a:extLst>
              <a:ext uri="{FF2B5EF4-FFF2-40B4-BE49-F238E27FC236}">
                <a16:creationId xmlns:a16="http://schemas.microsoft.com/office/drawing/2014/main" id="{8A49D1F0-0C38-4C08-84E9-56BDCEA405FF}"/>
              </a:ext>
            </a:extLst>
          </p:cNvPr>
          <p:cNvSpPr>
            <a:spLocks noGrp="1"/>
          </p:cNvSpPr>
          <p:nvPr>
            <p:ph idx="1"/>
          </p:nvPr>
        </p:nvSpPr>
        <p:spPr>
          <a:xfrm>
            <a:off x="602329" y="1659081"/>
            <a:ext cx="6162153" cy="4525963"/>
          </a:xfrm>
        </p:spPr>
        <p:txBody>
          <a:bodyPr>
            <a:normAutofit/>
          </a:bodyPr>
          <a:lstStyle/>
          <a:p>
            <a:r>
              <a:rPr lang="en-US" sz="2400" dirty="0">
                <a:latin typeface="Times New Roman" panose="02020603050405020304" pitchFamily="18" charset="0"/>
                <a:cs typeface="Times New Roman" panose="02020603050405020304" pitchFamily="18" charset="0"/>
              </a:rPr>
              <a:t>Unknown bacteria</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Bacterial isolates can be used in a challenge assay against Bd in hopes of finding bacterial strains that inhibit the fungal pathogen</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final goal of Becker lab, and labs around the world is to find a “microbial cure” for Bd in hopes of preserving amphibians</a:t>
            </a:r>
          </a:p>
          <a:p>
            <a:endParaRPr lang="en-US" sz="2400" dirty="0">
              <a:latin typeface="Times New Roman" panose="02020603050405020304" pitchFamily="18" charset="0"/>
              <a:cs typeface="Times New Roman" panose="02020603050405020304" pitchFamily="18" charset="0"/>
            </a:endParaRPr>
          </a:p>
        </p:txBody>
      </p:sp>
      <p:pic>
        <p:nvPicPr>
          <p:cNvPr id="1026" name="Picture 2" descr="https://eastus1-mediap.svc.ms/transform/thumbnail?provider=spo&amp;inputFormat=jpg&amp;cs=fFNQTw&amp;docid=https%3A%2F%2Flibertyuniv.sharepoint.com%3A443%2F_api%2Fv2.0%2Fdrives%2Fb!w0EO9bGxW0uAu8s8ZHi-xVChvzwlWE5LsDoAV6DFiHd3HrbjRpzNQoitByAC6k4v%2Fitems%2F01S34MHYY3USYYGBULP5EKR3GEKIBLGZ5Q%3Fversion%3DPublished&amp;access_token=eyJ0eXAiOiJKV1QiLCJhbGciOiJub25lIn0.eyJhdWQiOiIwMDAwMDAwMy0wMDAwLTBmZjEtY2UwMC0wMDAwMDAwMDAwMDAvbGliZXJ0eXVuaXYuc2hhcmVwb2ludC5jb21AYmFmODIxOGUtYjMwMi00NDY1LWE5OTMtNGEzOWM5NzI1MWIyIiwiaXNzIjoiMDAwMDAwMDMtMDAwMC0wZmYxLWNlMDAtMDAwMDAwMDAwMDAwIiwibmJmIjoiMTU1MjY5NjMyMCIsImV4cCI6IjE1NTI3MTc5MjAiLCJlbmRwb2ludHVybCI6ImdwUDAveHB3Q1hIY1lic3JvVXZhQmx6VmFEN1hjbzUxZUJ5Zmdtd0l0M009IiwiZW5kcG9pbnR1cmxMZW5ndGgiOiIxMTgiLCJpc2xvb3BiYWNrIjoiVHJ1ZSIsImNpZCI6Ik5qYzJNV001T1dVdE56QTNNeTA0TURBd0xXUXdOVEF0TldNMlptSTRPVEF3WWprMiIsInZlciI6Imhhc2hlZHByb29mdG9rZW4iLCJzaXRlaWQiOiJaalV3WlRReFl6TXRZakZpTVMwMFlqVmlMVGd3WW1JdFkySXpZelkwTnpoaVpXTTEiLCJzaWduaW5fc3RhdGUiOiJbXCJrbXNpXCJdIiwibmFtZWlkIjoiMCMuZnxtZW1iZXJzaGlwfG5laXNlbGVAbGliZXJ0eS5lZHUiLCJuaWkiOiJtaWNyb3NvZnQuc2hhcmVwb2ludCIsImlzdXNlciI6InRydWUiLCJjYWNoZWtleSI6IjBoLmZ8bWVtYmVyc2hpcHwxMDAzM2ZmZjhiYWJkOTIxQGxpdmUuY29tIiwidHQiOiIwIiwidXNlUGVyc2lzdGVudENvb2tpZSI6IjMifQ.d0M2ek9MSy84WHgrR3JKUSs0Nm01OUVwc3RRVzJVN1dUaThkbmdzb3hIWT0&amp;encodeFailures=1&amp;width=670&amp;height=894&amp;srcWidth=2448&amp;srcHeight=3264">
            <a:extLst>
              <a:ext uri="{FF2B5EF4-FFF2-40B4-BE49-F238E27FC236}">
                <a16:creationId xmlns:a16="http://schemas.microsoft.com/office/drawing/2014/main" id="{DE10E148-75BC-42FC-8BB5-BC58B842770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43883" y="2127438"/>
            <a:ext cx="4703618" cy="30050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21E0A15-B46E-4C27-9504-1ED6C6030F9F}"/>
              </a:ext>
            </a:extLst>
          </p:cNvPr>
          <p:cNvSpPr txBox="1"/>
          <p:nvPr/>
        </p:nvSpPr>
        <p:spPr>
          <a:xfrm>
            <a:off x="9395692" y="5154268"/>
            <a:ext cx="2880852" cy="307777"/>
          </a:xfrm>
          <a:prstGeom prst="rect">
            <a:avLst/>
          </a:prstGeom>
          <a:noFill/>
        </p:spPr>
        <p:txBody>
          <a:bodyPr wrap="square" rtlCol="0">
            <a:spAutoFit/>
          </a:bodyPr>
          <a:lstStyle/>
          <a:p>
            <a:pPr algn="ctr"/>
            <a:r>
              <a:rPr lang="en-US" sz="1400" dirty="0">
                <a:solidFill>
                  <a:schemeClr val="accent3"/>
                </a:solidFill>
              </a:rPr>
              <a:t>Photo by Catherine Read</a:t>
            </a:r>
          </a:p>
        </p:txBody>
      </p:sp>
    </p:spTree>
    <p:extLst>
      <p:ext uri="{BB962C8B-B14F-4D97-AF65-F5344CB8AC3E}">
        <p14:creationId xmlns:p14="http://schemas.microsoft.com/office/powerpoint/2010/main" val="3358601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EAFF-A439-4D9F-AF98-602254547711}"/>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Acknowledgements </a:t>
            </a:r>
          </a:p>
        </p:txBody>
      </p:sp>
      <p:sp>
        <p:nvSpPr>
          <p:cNvPr id="3" name="Content Placeholder 2">
            <a:extLst>
              <a:ext uri="{FF2B5EF4-FFF2-40B4-BE49-F238E27FC236}">
                <a16:creationId xmlns:a16="http://schemas.microsoft.com/office/drawing/2014/main" id="{F10CEEFE-CB1E-4B4D-A48C-A50344817E40}"/>
              </a:ext>
            </a:extLst>
          </p:cNvPr>
          <p:cNvSpPr>
            <a:spLocks noGrp="1"/>
          </p:cNvSpPr>
          <p:nvPr>
            <p:ph idx="1"/>
          </p:nvPr>
        </p:nvSpPr>
        <p:spPr>
          <a:xfrm>
            <a:off x="1237861" y="1166018"/>
            <a:ext cx="9716278" cy="4525963"/>
          </a:xfrm>
        </p:spPr>
        <p:txBody>
          <a:bodyPr>
            <a:normAutofit/>
          </a:bodyPr>
          <a:lstStyle/>
          <a:p>
            <a:r>
              <a:rPr lang="en-US" sz="2400" dirty="0">
                <a:latin typeface="Times New Roman" panose="02020603050405020304" pitchFamily="18" charset="0"/>
                <a:cs typeface="Times New Roman" panose="02020603050405020304" pitchFamily="18" charset="0"/>
              </a:rPr>
              <a:t>Funding</a:t>
            </a:r>
          </a:p>
          <a:p>
            <a:pPr lvl="1"/>
            <a:r>
              <a:rPr lang="en-US" sz="2000" dirty="0">
                <a:latin typeface="Times New Roman" panose="02020603050405020304" pitchFamily="18" charset="0"/>
                <a:cs typeface="Times New Roman" panose="02020603050405020304" pitchFamily="18" charset="0"/>
              </a:rPr>
              <a:t>Liberty University Center for Research and Scholarship</a:t>
            </a:r>
          </a:p>
          <a:p>
            <a:pPr lvl="1"/>
            <a:r>
              <a:rPr lang="en-US" sz="2000" dirty="0">
                <a:latin typeface="Times New Roman" panose="02020603050405020304" pitchFamily="18" charset="0"/>
                <a:cs typeface="Times New Roman" panose="02020603050405020304" pitchFamily="18" charset="0"/>
              </a:rPr>
              <a:t>Virginia Herpetological Society</a:t>
            </a:r>
          </a:p>
          <a:p>
            <a:r>
              <a:rPr lang="en-US" sz="2400" dirty="0">
                <a:latin typeface="Times New Roman" panose="02020603050405020304" pitchFamily="18" charset="0"/>
                <a:cs typeface="Times New Roman" panose="02020603050405020304" pitchFamily="18" charset="0"/>
              </a:rPr>
              <a:t>Additional thank you to…</a:t>
            </a:r>
          </a:p>
          <a:p>
            <a:pPr lvl="1"/>
            <a:r>
              <a:rPr lang="en-US" sz="2000" dirty="0">
                <a:latin typeface="Times New Roman" panose="02020603050405020304" pitchFamily="18" charset="0"/>
                <a:cs typeface="Times New Roman" panose="02020603050405020304" pitchFamily="18" charset="0"/>
              </a:rPr>
              <a:t>Dr. Matthew Becker</a:t>
            </a:r>
          </a:p>
          <a:p>
            <a:pPr lvl="1"/>
            <a:r>
              <a:rPr lang="en-US" sz="2000" dirty="0">
                <a:latin typeface="Times New Roman" panose="02020603050405020304" pitchFamily="18" charset="0"/>
                <a:cs typeface="Times New Roman" panose="02020603050405020304" pitchFamily="18" charset="0"/>
              </a:rPr>
              <a:t>Our fellow research students in the Becker Lab</a:t>
            </a:r>
          </a:p>
        </p:txBody>
      </p:sp>
      <p:pic>
        <p:nvPicPr>
          <p:cNvPr id="4" name="Picture 4" descr="Image result for liberty university center for research and scholarship">
            <a:extLst>
              <a:ext uri="{FF2B5EF4-FFF2-40B4-BE49-F238E27FC236}">
                <a16:creationId xmlns:a16="http://schemas.microsoft.com/office/drawing/2014/main" id="{348F1C9B-6128-4C2D-BF5F-BD0924363A0E}"/>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3979" b="24148"/>
          <a:stretch/>
        </p:blipFill>
        <p:spPr bwMode="auto">
          <a:xfrm>
            <a:off x="707566" y="4569467"/>
            <a:ext cx="2475383" cy="12840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virginia herpetological society">
            <a:extLst>
              <a:ext uri="{FF2B5EF4-FFF2-40B4-BE49-F238E27FC236}">
                <a16:creationId xmlns:a16="http://schemas.microsoft.com/office/drawing/2014/main" id="{48C24B17-1905-47F9-9373-A04FAE4E66A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47466" y="4229313"/>
            <a:ext cx="2199915" cy="1964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people posing for a photo&#10;&#10;Description automatically generated">
            <a:extLst>
              <a:ext uri="{FF2B5EF4-FFF2-40B4-BE49-F238E27FC236}">
                <a16:creationId xmlns:a16="http://schemas.microsoft.com/office/drawing/2014/main" id="{19BCD41C-CE5F-49D8-9D4F-3741CDB815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9890" y="3881907"/>
            <a:ext cx="4852219" cy="2729373"/>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2F00FB51-5516-4F7F-9FE5-D5B17F378E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33537" y="1209627"/>
            <a:ext cx="3195484" cy="2396613"/>
          </a:xfrm>
          <a:prstGeom prst="rect">
            <a:avLst/>
          </a:prstGeom>
        </p:spPr>
      </p:pic>
    </p:spTree>
    <p:extLst>
      <p:ext uri="{BB962C8B-B14F-4D97-AF65-F5344CB8AC3E}">
        <p14:creationId xmlns:p14="http://schemas.microsoft.com/office/powerpoint/2010/main" val="3031105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northern two lined salamander david huth">
            <a:extLst>
              <a:ext uri="{FF2B5EF4-FFF2-40B4-BE49-F238E27FC236}">
                <a16:creationId xmlns:a16="http://schemas.microsoft.com/office/drawing/2014/main" id="{B5CA9414-2EB4-4B6D-91D4-35588959A372}"/>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840989" y="3534460"/>
            <a:ext cx="7316221" cy="15623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E4673A-FD55-49C6-B5D3-883880D0F5F6}"/>
              </a:ext>
            </a:extLst>
          </p:cNvPr>
          <p:cNvSpPr txBox="1"/>
          <p:nvPr/>
        </p:nvSpPr>
        <p:spPr>
          <a:xfrm>
            <a:off x="7391655" y="4711700"/>
            <a:ext cx="2261110" cy="584775"/>
          </a:xfrm>
          <a:prstGeom prst="rect">
            <a:avLst/>
          </a:prstGeom>
          <a:noFill/>
        </p:spPr>
        <p:txBody>
          <a:bodyPr wrap="square" rtlCol="0">
            <a:spAutoFit/>
          </a:bodyPr>
          <a:lstStyle/>
          <a:p>
            <a:r>
              <a:rPr lang="en-US" sz="1400" dirty="0">
                <a:solidFill>
                  <a:schemeClr val="accent3"/>
                </a:solidFill>
                <a:latin typeface="Times New Roman" panose="02020603050405020304" pitchFamily="18" charset="0"/>
                <a:cs typeface="Times New Roman" panose="02020603050405020304" pitchFamily="18" charset="0"/>
              </a:rPr>
              <a:t>Photo by Dave </a:t>
            </a:r>
            <a:r>
              <a:rPr lang="en-US" sz="1400" dirty="0" err="1">
                <a:solidFill>
                  <a:schemeClr val="accent3"/>
                </a:solidFill>
                <a:latin typeface="Times New Roman" panose="02020603050405020304" pitchFamily="18" charset="0"/>
                <a:cs typeface="Times New Roman" panose="02020603050405020304" pitchFamily="18" charset="0"/>
              </a:rPr>
              <a:t>Huth</a:t>
            </a:r>
            <a:endParaRPr lang="en-US" sz="1400" dirty="0">
              <a:solidFill>
                <a:schemeClr val="accent3"/>
              </a:solidFill>
              <a:latin typeface="Times New Roman" panose="02020603050405020304" pitchFamily="18" charset="0"/>
              <a:cs typeface="Times New Roman" panose="02020603050405020304" pitchFamily="18" charset="0"/>
            </a:endParaRPr>
          </a:p>
          <a:p>
            <a:endParaRPr lang="en-US" dirty="0"/>
          </a:p>
        </p:txBody>
      </p:sp>
      <p:sp>
        <p:nvSpPr>
          <p:cNvPr id="6" name="Speech Bubble: Oval 5">
            <a:extLst>
              <a:ext uri="{FF2B5EF4-FFF2-40B4-BE49-F238E27FC236}">
                <a16:creationId xmlns:a16="http://schemas.microsoft.com/office/drawing/2014/main" id="{426FD138-2E66-4C97-B5B6-025CEE001BD8}"/>
              </a:ext>
            </a:extLst>
          </p:cNvPr>
          <p:cNvSpPr/>
          <p:nvPr/>
        </p:nvSpPr>
        <p:spPr>
          <a:xfrm>
            <a:off x="8344665" y="1913390"/>
            <a:ext cx="2616200" cy="173990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Any Questions?</a:t>
            </a:r>
          </a:p>
        </p:txBody>
      </p:sp>
    </p:spTree>
    <p:extLst>
      <p:ext uri="{BB962C8B-B14F-4D97-AF65-F5344CB8AC3E}">
        <p14:creationId xmlns:p14="http://schemas.microsoft.com/office/powerpoint/2010/main" val="3277879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96222-9444-4BE4-AB49-A05F0EA6C66F}"/>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Northern two-lined Salamander</a:t>
            </a:r>
          </a:p>
        </p:txBody>
      </p:sp>
      <p:sp>
        <p:nvSpPr>
          <p:cNvPr id="3" name="Content Placeholder 2">
            <a:extLst>
              <a:ext uri="{FF2B5EF4-FFF2-40B4-BE49-F238E27FC236}">
                <a16:creationId xmlns:a16="http://schemas.microsoft.com/office/drawing/2014/main" id="{CFDECD3B-A5B9-4D9C-B633-09562142D74B}"/>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First described in Virginia at the Peaks of Otter in 1874</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Brownish yellow in color and each side is bordered with a dark brown black stripe that continue down towards the tail before the pattern dissipates at the base of the tail</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i="1" dirty="0" err="1">
                <a:latin typeface="Times New Roman" panose="02020603050405020304" pitchFamily="18" charset="0"/>
                <a:cs typeface="Times New Roman" panose="02020603050405020304" pitchFamily="18" charset="0"/>
              </a:rPr>
              <a:t>Plethodontidae</a:t>
            </a:r>
            <a:r>
              <a:rPr lang="en-US" sz="2400" dirty="0">
                <a:latin typeface="Times New Roman" panose="02020603050405020304" pitchFamily="18" charset="0"/>
                <a:cs typeface="Times New Roman" panose="02020603050405020304" pitchFamily="18" charset="0"/>
              </a:rPr>
              <a:t> family, which translates to mean ‘lungless salamander’</a:t>
            </a:r>
          </a:p>
        </p:txBody>
      </p:sp>
      <p:pic>
        <p:nvPicPr>
          <p:cNvPr id="3074" name="Picture 2" descr="Image result for northern two lined salamander david huth">
            <a:extLst>
              <a:ext uri="{FF2B5EF4-FFF2-40B4-BE49-F238E27FC236}">
                <a16:creationId xmlns:a16="http://schemas.microsoft.com/office/drawing/2014/main" id="{C662F3C6-8FD9-4441-B239-D4CBF4CCCC87}"/>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926770" y="4716623"/>
            <a:ext cx="8338460" cy="1777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76588B1-A1D4-4E59-BC34-CAFBE7CF7034}"/>
              </a:ext>
            </a:extLst>
          </p:cNvPr>
          <p:cNvSpPr txBox="1"/>
          <p:nvPr/>
        </p:nvSpPr>
        <p:spPr>
          <a:xfrm>
            <a:off x="8613235" y="6167953"/>
            <a:ext cx="2310580" cy="307777"/>
          </a:xfrm>
          <a:prstGeom prst="rect">
            <a:avLst/>
          </a:prstGeom>
          <a:noFill/>
        </p:spPr>
        <p:txBody>
          <a:bodyPr wrap="square" rtlCol="0">
            <a:spAutoFit/>
          </a:bodyPr>
          <a:lstStyle/>
          <a:p>
            <a:r>
              <a:rPr lang="en-US" sz="1400" dirty="0">
                <a:solidFill>
                  <a:schemeClr val="accent3"/>
                </a:solidFill>
                <a:latin typeface="Times New Roman" panose="02020603050405020304" pitchFamily="18" charset="0"/>
                <a:cs typeface="Times New Roman" panose="02020603050405020304" pitchFamily="18" charset="0"/>
              </a:rPr>
              <a:t>Photo by Dave </a:t>
            </a:r>
            <a:r>
              <a:rPr lang="en-US" sz="1400" dirty="0" err="1">
                <a:solidFill>
                  <a:schemeClr val="accent3"/>
                </a:solidFill>
                <a:latin typeface="Times New Roman" panose="02020603050405020304" pitchFamily="18" charset="0"/>
                <a:cs typeface="Times New Roman" panose="02020603050405020304" pitchFamily="18" charset="0"/>
              </a:rPr>
              <a:t>Huth</a:t>
            </a:r>
            <a:endParaRPr lang="en-US" sz="1400" dirty="0">
              <a:solidFill>
                <a:schemeClr val="accent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08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61F7-9EC6-4B8F-A04A-FE50EF32B3CD}"/>
              </a:ext>
            </a:extLst>
          </p:cNvPr>
          <p:cNvSpPr>
            <a:spLocks noGrp="1"/>
          </p:cNvSpPr>
          <p:nvPr>
            <p:ph type="title"/>
          </p:nvPr>
        </p:nvSpPr>
        <p:spPr>
          <a:xfrm>
            <a:off x="1981200" y="274639"/>
            <a:ext cx="8229600" cy="1143000"/>
          </a:xfrm>
        </p:spPr>
        <p:txBody>
          <a:bodyPr>
            <a:normAutofit fontScale="90000"/>
          </a:bodyPr>
          <a:lstStyle/>
          <a:p>
            <a:r>
              <a:rPr lang="en-US" i="1" dirty="0">
                <a:latin typeface="Times New Roman" panose="02020603050405020304" pitchFamily="18" charset="0"/>
                <a:ea typeface="Calibri" panose="020F0502020204030204" pitchFamily="34" charset="0"/>
                <a:cs typeface="Times New Roman" panose="02020603050405020304" pitchFamily="18" charset="0"/>
              </a:rPr>
              <a:t>Batrachochytrium </a:t>
            </a:r>
            <a:r>
              <a:rPr lang="en-US" i="1" dirty="0" err="1">
                <a:latin typeface="Times New Roman" panose="02020603050405020304" pitchFamily="18" charset="0"/>
                <a:ea typeface="Calibri" panose="020F0502020204030204" pitchFamily="34" charset="0"/>
                <a:cs typeface="Times New Roman" panose="02020603050405020304" pitchFamily="18" charset="0"/>
              </a:rPr>
              <a:t>dendrobatidis</a:t>
            </a:r>
            <a:r>
              <a:rPr lang="en-US" i="1"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(Bd)</a:t>
            </a:r>
            <a:endParaRPr lang="en-US" dirty="0"/>
          </a:p>
        </p:txBody>
      </p:sp>
      <p:sp>
        <p:nvSpPr>
          <p:cNvPr id="3" name="Content Placeholder 2">
            <a:extLst>
              <a:ext uri="{FF2B5EF4-FFF2-40B4-BE49-F238E27FC236}">
                <a16:creationId xmlns:a16="http://schemas.microsoft.com/office/drawing/2014/main" id="{3F8DCD64-33F9-417F-A360-5366314E3A15}"/>
              </a:ext>
            </a:extLst>
          </p:cNvPr>
          <p:cNvSpPr>
            <a:spLocks noGrp="1"/>
          </p:cNvSpPr>
          <p:nvPr>
            <p:ph idx="1"/>
          </p:nvPr>
        </p:nvSpPr>
        <p:spPr>
          <a:xfrm>
            <a:off x="957943" y="1775984"/>
            <a:ext cx="9529665" cy="4525963"/>
          </a:xfrm>
        </p:spPr>
        <p:txBody>
          <a:bodyPr>
            <a:normAutofit/>
          </a:bodyPr>
          <a:lstStyle/>
          <a:p>
            <a:r>
              <a:rPr lang="en-US" sz="2400" dirty="0">
                <a:latin typeface="Times New Roman" panose="02020603050405020304" pitchFamily="18" charset="0"/>
                <a:cs typeface="Times New Roman" panose="02020603050405020304" pitchFamily="18" charset="0"/>
              </a:rPr>
              <a:t>Bd is a highly virulent chytrid fungus that has been linked to population decline in amphibian populations around the world</a:t>
            </a:r>
          </a:p>
          <a:p>
            <a:pPr marL="457200" lvl="1" indent="0">
              <a:buNone/>
            </a:pP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Leads to the development of chytridiomycosis</a:t>
            </a:r>
          </a:p>
          <a:p>
            <a:pPr lvl="1"/>
            <a:r>
              <a:rPr lang="en-US" sz="2000" dirty="0">
                <a:latin typeface="Times New Roman" panose="02020603050405020304" pitchFamily="18" charset="0"/>
                <a:cs typeface="Times New Roman" panose="02020603050405020304" pitchFamily="18" charset="0"/>
              </a:rPr>
              <a:t>Causes disruption of the exchange of many vital</a:t>
            </a:r>
          </a:p>
          <a:p>
            <a:pPr marL="457200" lvl="1" indent="0">
              <a:buNone/>
            </a:pPr>
            <a:r>
              <a:rPr lang="en-US" sz="2000" dirty="0">
                <a:latin typeface="Times New Roman" panose="02020603050405020304" pitchFamily="18" charset="0"/>
                <a:cs typeface="Times New Roman" panose="02020603050405020304" pitchFamily="18" charset="0"/>
              </a:rPr>
              <a:t>     molecules such as oxygen, carbon dioxide, and ions</a:t>
            </a:r>
          </a:p>
        </p:txBody>
      </p:sp>
      <p:grpSp>
        <p:nvGrpSpPr>
          <p:cNvPr id="4" name="Group 3">
            <a:extLst>
              <a:ext uri="{FF2B5EF4-FFF2-40B4-BE49-F238E27FC236}">
                <a16:creationId xmlns:a16="http://schemas.microsoft.com/office/drawing/2014/main" id="{F4EE139A-927C-4ECE-AC50-D0A5B86AA451}"/>
              </a:ext>
            </a:extLst>
          </p:cNvPr>
          <p:cNvGrpSpPr/>
          <p:nvPr/>
        </p:nvGrpSpPr>
        <p:grpSpPr>
          <a:xfrm>
            <a:off x="7320005" y="2940907"/>
            <a:ext cx="4486508" cy="3719385"/>
            <a:chOff x="5011838" y="3689619"/>
            <a:chExt cx="3460830" cy="2996667"/>
          </a:xfrm>
        </p:grpSpPr>
        <p:pic>
          <p:nvPicPr>
            <p:cNvPr id="5" name="Picture 4">
              <a:extLst>
                <a:ext uri="{FF2B5EF4-FFF2-40B4-BE49-F238E27FC236}">
                  <a16:creationId xmlns:a16="http://schemas.microsoft.com/office/drawing/2014/main" id="{EFF79D36-9673-4CDD-80B7-124A3B987B03}"/>
                </a:ext>
              </a:extLst>
            </p:cNvPr>
            <p:cNvPicPr>
              <a:picLocks noChangeAspect="1"/>
            </p:cNvPicPr>
            <p:nvPr/>
          </p:nvPicPr>
          <p:blipFill>
            <a:blip r:embed="rId3"/>
            <a:stretch>
              <a:fillRect/>
            </a:stretch>
          </p:blipFill>
          <p:spPr>
            <a:xfrm>
              <a:off x="5104436" y="3689619"/>
              <a:ext cx="3368232" cy="2708885"/>
            </a:xfrm>
            <a:prstGeom prst="rect">
              <a:avLst/>
            </a:prstGeom>
          </p:spPr>
        </p:pic>
        <p:sp>
          <p:nvSpPr>
            <p:cNvPr id="6" name="Rectangle 5">
              <a:extLst>
                <a:ext uri="{FF2B5EF4-FFF2-40B4-BE49-F238E27FC236}">
                  <a16:creationId xmlns:a16="http://schemas.microsoft.com/office/drawing/2014/main" id="{DA314169-56C8-4CF8-B8F5-02373C04E855}"/>
                </a:ext>
              </a:extLst>
            </p:cNvPr>
            <p:cNvSpPr/>
            <p:nvPr/>
          </p:nvSpPr>
          <p:spPr>
            <a:xfrm>
              <a:off x="5011838" y="6355352"/>
              <a:ext cx="2210765" cy="330934"/>
            </a:xfrm>
            <a:prstGeom prst="rect">
              <a:avLst/>
            </a:prstGeom>
          </p:spPr>
          <p:txBody>
            <a:bodyPr wrap="square">
              <a:spAutoFit/>
            </a:bodyPr>
            <a:lstStyle/>
            <a:p>
              <a:r>
                <a:rPr lang="en-US" sz="1400" dirty="0">
                  <a:solidFill>
                    <a:schemeClr val="bg2"/>
                  </a:solidFill>
                  <a:latin typeface="Times New Roman" panose="02020603050405020304" pitchFamily="18" charset="0"/>
                  <a:cs typeface="Times New Roman" panose="02020603050405020304" pitchFamily="18" charset="0"/>
                </a:rPr>
                <a:t>Photo by CSIRO</a:t>
              </a:r>
            </a:p>
          </p:txBody>
        </p:sp>
      </p:grpSp>
    </p:spTree>
    <p:extLst>
      <p:ext uri="{BB962C8B-B14F-4D97-AF65-F5344CB8AC3E}">
        <p14:creationId xmlns:p14="http://schemas.microsoft.com/office/powerpoint/2010/main" val="175788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3A1EC-4B2A-400D-A57D-28A90E2A9DE5}"/>
              </a:ext>
            </a:extLst>
          </p:cNvPr>
          <p:cNvSpPr>
            <a:spLocks noGrp="1"/>
          </p:cNvSpPr>
          <p:nvPr>
            <p:ph type="title"/>
          </p:nvPr>
        </p:nvSpPr>
        <p:spPr/>
        <p:txBody>
          <a:bodyPr/>
          <a:lstStyle/>
          <a:p>
            <a:r>
              <a:rPr lang="en-US" dirty="0"/>
              <a:t>Research Background</a:t>
            </a:r>
          </a:p>
        </p:txBody>
      </p:sp>
      <p:sp>
        <p:nvSpPr>
          <p:cNvPr id="3" name="Content Placeholder 2">
            <a:extLst>
              <a:ext uri="{FF2B5EF4-FFF2-40B4-BE49-F238E27FC236}">
                <a16:creationId xmlns:a16="http://schemas.microsoft.com/office/drawing/2014/main" id="{717945B6-10BC-4C53-A651-0E609B8D4F03}"/>
              </a:ext>
            </a:extLst>
          </p:cNvPr>
          <p:cNvSpPr>
            <a:spLocks noGrp="1"/>
          </p:cNvSpPr>
          <p:nvPr>
            <p:ph idx="1"/>
          </p:nvPr>
        </p:nvSpPr>
        <p:spPr>
          <a:xfrm>
            <a:off x="609601" y="1600202"/>
            <a:ext cx="6324600" cy="4525963"/>
          </a:xfrm>
        </p:spPr>
        <p:txBody>
          <a:bodyPr>
            <a:normAutofit fontScale="85000" lnSpcReduction="10000"/>
          </a:bodyPr>
          <a:lstStyle/>
          <a:p>
            <a:pPr fontAlgn="base"/>
            <a:r>
              <a:rPr lang="en-US" dirty="0"/>
              <a:t>The Northern two-lined salamanders range spans from central Virginia to Canada. </a:t>
            </a:r>
            <a:r>
              <a:rPr lang="en-US" i="1" dirty="0"/>
              <a:t>Bd </a:t>
            </a:r>
            <a:r>
              <a:rPr lang="en-US" dirty="0"/>
              <a:t>has been detected in several populations of this species at low-levels. ​</a:t>
            </a:r>
          </a:p>
          <a:p>
            <a:pPr marL="0" indent="0" fontAlgn="base">
              <a:buNone/>
            </a:pPr>
            <a:endParaRPr lang="en-US" dirty="0"/>
          </a:p>
          <a:p>
            <a:pPr fontAlgn="base"/>
            <a:r>
              <a:rPr lang="en-US" dirty="0"/>
              <a:t>This study aims to characterize the microbiome of the two-lined salamander and its role in protecting the organism from pathogens like Bd.</a:t>
            </a:r>
          </a:p>
          <a:p>
            <a:endParaRPr lang="en-US" dirty="0"/>
          </a:p>
        </p:txBody>
      </p:sp>
      <p:pic>
        <p:nvPicPr>
          <p:cNvPr id="2050" name="Picture 2" descr="Image result for geographic distribution map of northern two lined salamander">
            <a:extLst>
              <a:ext uri="{FF2B5EF4-FFF2-40B4-BE49-F238E27FC236}">
                <a16:creationId xmlns:a16="http://schemas.microsoft.com/office/drawing/2014/main" id="{8D4C7EE7-7C6E-403F-B751-A503FC9E75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255" y="1600202"/>
            <a:ext cx="4197145" cy="41971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4457ED-A015-4F26-935D-9377F5D39F3A}"/>
              </a:ext>
            </a:extLst>
          </p:cNvPr>
          <p:cNvSpPr txBox="1"/>
          <p:nvPr/>
        </p:nvSpPr>
        <p:spPr>
          <a:xfrm>
            <a:off x="8686800" y="5787611"/>
            <a:ext cx="3251200" cy="338554"/>
          </a:xfrm>
          <a:prstGeom prst="rect">
            <a:avLst/>
          </a:prstGeom>
          <a:noFill/>
        </p:spPr>
        <p:txBody>
          <a:bodyPr wrap="square" rtlCol="0">
            <a:spAutoFit/>
          </a:bodyPr>
          <a:lstStyle/>
          <a:p>
            <a:r>
              <a:rPr lang="en-US" sz="1600" dirty="0">
                <a:solidFill>
                  <a:srgbClr val="000000"/>
                </a:solidFill>
              </a:rPr>
              <a:t>Photo by NatureServe Explorer</a:t>
            </a:r>
          </a:p>
        </p:txBody>
      </p:sp>
    </p:spTree>
    <p:extLst>
      <p:ext uri="{BB962C8B-B14F-4D97-AF65-F5344CB8AC3E}">
        <p14:creationId xmlns:p14="http://schemas.microsoft.com/office/powerpoint/2010/main" val="2964849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56BE1-B161-401F-894C-56E1848BD340}"/>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Microbiome</a:t>
            </a:r>
          </a:p>
        </p:txBody>
      </p:sp>
      <p:sp>
        <p:nvSpPr>
          <p:cNvPr id="3" name="Content Placeholder 2">
            <a:extLst>
              <a:ext uri="{FF2B5EF4-FFF2-40B4-BE49-F238E27FC236}">
                <a16:creationId xmlns:a16="http://schemas.microsoft.com/office/drawing/2014/main" id="{842AD298-6AC2-49A5-92E8-7D821145B4B4}"/>
              </a:ext>
            </a:extLst>
          </p:cNvPr>
          <p:cNvSpPr>
            <a:spLocks noGrp="1"/>
          </p:cNvSpPr>
          <p:nvPr>
            <p:ph idx="1"/>
          </p:nvPr>
        </p:nvSpPr>
        <p:spPr>
          <a:xfrm>
            <a:off x="1052826" y="1836390"/>
            <a:ext cx="9579153" cy="4708525"/>
          </a:xfrm>
        </p:spPr>
        <p:txBody>
          <a:bodyPr>
            <a:normAutofit/>
          </a:bodyPr>
          <a:lstStyle/>
          <a:p>
            <a:r>
              <a:rPr lang="en-US" sz="2400" dirty="0">
                <a:latin typeface="Times New Roman" panose="02020603050405020304" pitchFamily="18" charset="0"/>
                <a:ea typeface="Calibri" panose="020F0502020204030204" pitchFamily="34" charset="0"/>
                <a:cs typeface="Times New Roman" panose="02020603050405020304" pitchFamily="18" charset="0"/>
              </a:rPr>
              <a:t>Consists of all microbial communities living in a symbiotic relationship on or in an organism</a:t>
            </a:r>
            <a:endParaRPr lang="en-US" sz="2400" dirty="0">
              <a:latin typeface="Times New Roman" panose="02020603050405020304" pitchFamily="18" charset="0"/>
              <a:cs typeface="Times New Roman" panose="02020603050405020304" pitchFamily="18" charset="0"/>
            </a:endParaRPr>
          </a:p>
          <a:p>
            <a:pPr lvl="1"/>
            <a:r>
              <a:rPr lang="en-US" sz="2000" dirty="0">
                <a:latin typeface="Times New Roman" panose="02020603050405020304" pitchFamily="18" charset="0"/>
                <a:cs typeface="Times New Roman" panose="02020603050405020304" pitchFamily="18" charset="0"/>
              </a:rPr>
              <a:t>Focus is the cutaneous microbiome</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Resident microbes have been intricately</a:t>
            </a:r>
          </a:p>
          <a:p>
            <a:pPr marL="0" indent="0">
              <a:buNone/>
            </a:pPr>
            <a:r>
              <a:rPr lang="en-US" sz="2400" dirty="0">
                <a:latin typeface="Times New Roman" panose="02020603050405020304" pitchFamily="18" charset="0"/>
                <a:cs typeface="Times New Roman" panose="02020603050405020304" pitchFamily="18" charset="0"/>
              </a:rPr>
              <a:t>     linked to pathogen-host interactions</a:t>
            </a:r>
          </a:p>
          <a:p>
            <a:pPr lvl="1"/>
            <a:r>
              <a:rPr lang="en-US" sz="2000" dirty="0">
                <a:latin typeface="Times New Roman" panose="02020603050405020304" pitchFamily="18" charset="0"/>
                <a:cs typeface="Times New Roman" panose="02020603050405020304" pitchFamily="18" charset="0"/>
              </a:rPr>
              <a:t>Symbiotic microbiome</a:t>
            </a:r>
          </a:p>
          <a:p>
            <a:pPr lvl="1"/>
            <a:r>
              <a:rPr lang="en-US" sz="2000" dirty="0">
                <a:latin typeface="Times New Roman" panose="02020603050405020304" pitchFamily="18" charset="0"/>
                <a:cs typeface="Times New Roman" panose="02020603050405020304" pitchFamily="18" charset="0"/>
              </a:rPr>
              <a:t>Bacterial diversity</a:t>
            </a:r>
          </a:p>
        </p:txBody>
      </p:sp>
      <p:pic>
        <p:nvPicPr>
          <p:cNvPr id="4" name="Picture 3">
            <a:extLst>
              <a:ext uri="{FF2B5EF4-FFF2-40B4-BE49-F238E27FC236}">
                <a16:creationId xmlns:a16="http://schemas.microsoft.com/office/drawing/2014/main" id="{75948567-9D48-493E-BC85-F99F75B97C5C}"/>
              </a:ext>
            </a:extLst>
          </p:cNvPr>
          <p:cNvPicPr>
            <a:picLocks noChangeAspect="1"/>
          </p:cNvPicPr>
          <p:nvPr/>
        </p:nvPicPr>
        <p:blipFill>
          <a:blip r:embed="rId3"/>
          <a:stretch>
            <a:fillRect/>
          </a:stretch>
        </p:blipFill>
        <p:spPr>
          <a:xfrm>
            <a:off x="6665191" y="2653108"/>
            <a:ext cx="5043173" cy="3358753"/>
          </a:xfrm>
          <a:prstGeom prst="rect">
            <a:avLst/>
          </a:prstGeom>
        </p:spPr>
      </p:pic>
      <p:sp>
        <p:nvSpPr>
          <p:cNvPr id="5" name="Rectangle 4">
            <a:extLst>
              <a:ext uri="{FF2B5EF4-FFF2-40B4-BE49-F238E27FC236}">
                <a16:creationId xmlns:a16="http://schemas.microsoft.com/office/drawing/2014/main" id="{723273B4-532F-4DB1-B671-07556ED7AD09}"/>
              </a:ext>
            </a:extLst>
          </p:cNvPr>
          <p:cNvSpPr/>
          <p:nvPr/>
        </p:nvSpPr>
        <p:spPr>
          <a:xfrm>
            <a:off x="9851766" y="5970610"/>
            <a:ext cx="1856598" cy="307777"/>
          </a:xfrm>
          <a:prstGeom prst="rect">
            <a:avLst/>
          </a:prstGeom>
        </p:spPr>
        <p:txBody>
          <a:bodyPr wrap="none">
            <a:spAutoFit/>
          </a:bodyPr>
          <a:lstStyle/>
          <a:p>
            <a:r>
              <a:rPr lang="en-US" sz="1400" dirty="0">
                <a:solidFill>
                  <a:schemeClr val="bg2"/>
                </a:solidFill>
                <a:latin typeface="Times New Roman" panose="02020603050405020304" pitchFamily="18" charset="0"/>
                <a:cs typeface="Times New Roman" panose="02020603050405020304" pitchFamily="18" charset="0"/>
              </a:rPr>
              <a:t>Photo by Jason </a:t>
            </a:r>
            <a:r>
              <a:rPr lang="en-US" sz="1400" dirty="0" err="1">
                <a:solidFill>
                  <a:schemeClr val="bg2"/>
                </a:solidFill>
                <a:latin typeface="Times New Roman" panose="02020603050405020304" pitchFamily="18" charset="0"/>
                <a:cs typeface="Times New Roman" panose="02020603050405020304" pitchFamily="18" charset="0"/>
              </a:rPr>
              <a:t>Polston</a:t>
            </a:r>
            <a:endParaRPr lang="en-US" sz="1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111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Microbiome and Bd</a:t>
            </a:r>
          </a:p>
        </p:txBody>
      </p:sp>
      <p:sp>
        <p:nvSpPr>
          <p:cNvPr id="3" name="Content Placeholder 2"/>
          <p:cNvSpPr>
            <a:spLocks noGrp="1"/>
          </p:cNvSpPr>
          <p:nvPr>
            <p:ph idx="1"/>
          </p:nvPr>
        </p:nvSpPr>
        <p:spPr>
          <a:xfrm>
            <a:off x="606136" y="2057399"/>
            <a:ext cx="7432963" cy="4525963"/>
          </a:xfrm>
        </p:spPr>
        <p:txBody>
          <a:bodyPr>
            <a:normAutofit/>
          </a:bodyPr>
          <a:lstStyle/>
          <a:p>
            <a:r>
              <a:rPr lang="en-US" sz="2400" dirty="0">
                <a:latin typeface="Times New Roman" panose="02020603050405020304" pitchFamily="18" charset="0"/>
                <a:cs typeface="Times New Roman" panose="02020603050405020304" pitchFamily="18" charset="0"/>
              </a:rPr>
              <a:t>Symbiotic microbiome</a:t>
            </a:r>
          </a:p>
          <a:p>
            <a:pPr lvl="1"/>
            <a:r>
              <a:rPr lang="en-US" sz="2000" dirty="0">
                <a:latin typeface="Times New Roman" panose="02020603050405020304" pitchFamily="18" charset="0"/>
                <a:cs typeface="Times New Roman" panose="02020603050405020304" pitchFamily="18" charset="0"/>
              </a:rPr>
              <a:t>Previous research has shown that microbiome is one of the major factors in determining defense against Bd and the survival rate of the salamander</a:t>
            </a:r>
          </a:p>
          <a:p>
            <a:pPr marL="457200" lvl="1" indent="0">
              <a:buNone/>
            </a:pPr>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Microbiome against Bd in vitro</a:t>
            </a:r>
          </a:p>
          <a:p>
            <a:pPr lvl="1"/>
            <a:r>
              <a:rPr lang="en-US" sz="2000" dirty="0">
                <a:latin typeface="Times New Roman" panose="02020603050405020304" pitchFamily="18" charset="0"/>
                <a:cs typeface="Times New Roman" panose="02020603050405020304" pitchFamily="18" charset="0"/>
              </a:rPr>
              <a:t>Each bacterial isolate can used in a challenge assay against Bd</a:t>
            </a:r>
          </a:p>
          <a:p>
            <a:pPr lvl="1"/>
            <a:r>
              <a:rPr lang="en-US" sz="2000" dirty="0">
                <a:latin typeface="Times New Roman" panose="02020603050405020304" pitchFamily="18" charset="0"/>
                <a:cs typeface="Times New Roman" panose="02020603050405020304" pitchFamily="18" charset="0"/>
              </a:rPr>
              <a:t>Goal is to find bacteria that inhibit the growth of Bd </a:t>
            </a:r>
          </a:p>
        </p:txBody>
      </p:sp>
      <p:pic>
        <p:nvPicPr>
          <p:cNvPr id="4098" name="Picture 2" descr="https://eastus1-mediap.svc.ms/transform/thumbnail?provider=spo&amp;inputFormat=png&amp;cs=fFNQTw&amp;docid=https%3A%2F%2Flibertyuniv.sharepoint.com%3A443%2F_api%2Fv2.0%2Fdrives%2Fb!w0EO9bGxW0uAu8s8ZHi-xVChvzwlWE5LsDoAV6DFiHd3HrbjRpzNQoitByAC6k4v%2Fitems%2F01S34MHY3EKQBHT73D35GYOSFDR3DE67OD%3Fversion%3DPublished&amp;access_token=eyJ0eXAiOiJKV1QiLCJhbGciOiJub25lIn0.eyJhdWQiOiIwMDAwMDAwMy0wMDAwLTBmZjEtY2UwMC0wMDAwMDAwMDAwMDAvbGliZXJ0eXVuaXYuc2hhcmVwb2ludC5jb21AYmFmODIxOGUtYjMwMi00NDY1LWE5OTMtNGEzOWM5NzI1MWIyIiwiaXNzIjoiMDAwMDAwMDMtMDAwMC0wZmYxLWNlMDAtMDAwMDAwMDAwMDAwIiwibmJmIjoiMTU1MjY5OTcyMSIsImV4cCI6IjE1NTI3MjEzMjEiLCJlbmRwb2ludHVybCI6ImdwUDAveHB3Q1hIY1lic3JvVXZhQmx6VmFEN1hjbzUxZUJ5Zmdtd0l0M009IiwiZW5kcG9pbnR1cmxMZW5ndGgiOiIxMTgiLCJpc2xvb3BiYWNrIjoiVHJ1ZSIsImNpZCI6IllUVTJOR001T1dVdE56QmpZeTA0TURBd0xXUXdOVEF0TlRsbVl6TmtabVE1T0RrNCIsInZlciI6Imhhc2hlZHByb29mdG9rZW4iLCJzaXRlaWQiOiJaalV3WlRReFl6TXRZakZpTVMwMFlqVmlMVGd3WW1JdFkySXpZelkwTnpoaVpXTTEiLCJzaWduaW5fc3RhdGUiOiJbXCJrbXNpXCJdIiwibmFtZWlkIjoiMCMuZnxtZW1iZXJzaGlwfG5laXNlbGVAbGliZXJ0eS5lZHUiLCJuaWkiOiJtaWNyb3NvZnQuc2hhcmVwb2ludCIsImlzdXNlciI6InRydWUiLCJjYWNoZWtleSI6IjBoLmZ8bWVtYmVyc2hpcHwxMDAzM2ZmZjhiYWJkOTIxQGxpdmUuY29tIiwidHQiOiIwIiwidXNlUGVyc2lzdGVudENvb2tpZSI6IjMifQ.Tzc2aWZISy8veEZYVFFmLzNKL2NwYWVpM0V4a2w0a0htWFYvTForalZVQT0&amp;encodeFailures=1&amp;width=1920&amp;height=894&amp;srcWidth=&amp;srcHeight=">
            <a:extLst>
              <a:ext uri="{FF2B5EF4-FFF2-40B4-BE49-F238E27FC236}">
                <a16:creationId xmlns:a16="http://schemas.microsoft.com/office/drawing/2014/main" id="{CB0FE718-578A-41F2-A4CA-66259678601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74933" y="3755267"/>
            <a:ext cx="3549631" cy="28280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3104B49-824E-4A11-A042-DCC52CF3A388}"/>
              </a:ext>
            </a:extLst>
          </p:cNvPr>
          <p:cNvSpPr txBox="1"/>
          <p:nvPr/>
        </p:nvSpPr>
        <p:spPr>
          <a:xfrm>
            <a:off x="9854566" y="6583362"/>
            <a:ext cx="2153265" cy="307777"/>
          </a:xfrm>
          <a:prstGeom prst="rect">
            <a:avLst/>
          </a:prstGeom>
          <a:noFill/>
        </p:spPr>
        <p:txBody>
          <a:bodyPr wrap="square" rtlCol="0">
            <a:spAutoFit/>
          </a:bodyPr>
          <a:lstStyle/>
          <a:p>
            <a:r>
              <a:rPr lang="en-US" sz="1400" dirty="0">
                <a:solidFill>
                  <a:schemeClr val="accent3"/>
                </a:solidFill>
                <a:latin typeface="Times New Roman" panose="02020603050405020304" pitchFamily="18" charset="0"/>
                <a:cs typeface="Times New Roman" panose="02020603050405020304" pitchFamily="18" charset="0"/>
              </a:rPr>
              <a:t>Photos by Matthew Becker</a:t>
            </a:r>
          </a:p>
        </p:txBody>
      </p:sp>
      <p:pic>
        <p:nvPicPr>
          <p:cNvPr id="1026" name="Picture 2" descr="https://eastus1-mediap.svc.ms/transform/thumbnail?provider=spo&amp;inputFormat=png&amp;cs=fFNQTw&amp;docid=https%3A%2F%2Flibertyuniv.sharepoint.com%3A443%2F_api%2Fv2.0%2Fdrives%2Fb!w0EO9bGxW0uAu8s8ZHi-xVChvzwlWE5LsDoAV6DFiHd3HrbjRpzNQoitByAC6k4v%2Fitems%2F01S34MHY33CEVXJWU2VNG3ODQ3GWZOJDXW%3Fversion%3DPublished&amp;access_token=eyJ0eXAiOiJKV1QiLCJhbGciOiJub25lIn0.eyJhdWQiOiIwMDAwMDAwMy0wMDAwLTBmZjEtY2UwMC0wMDAwMDAwMDAwMDAvbGliZXJ0eXVuaXYuc2hhcmVwb2ludC5jb21AYmFmODIxOGUtYjMwMi00NDY1LWE5OTMtNGEzOWM5NzI1MWIyIiwiaXNzIjoiMDAwMDAwMDMtMDAwMC0wZmYxLWNlMDAtMDAwMDAwMDAwMDAwIiwibmJmIjoiMTU1Mjk0MTU4MCIsImV4cCI6IjE1NTI5NjMxODAiLCJlbmRwb2ludHVybCI6ImdwUDAveHB3Q1hIY1lic3JvVXZhQmx6VmFEN1hjbzUxZUJ5Zmdtd0l0M009IiwiZW5kcG9pbnR1cmxMZW5ndGgiOiIxMTgiLCJpc2xvb3BiYWNrIjoiVHJ1ZSIsImNpZCI6Ik5HUTBZbU5oT1dVdFpqQTJZaTA0TURBd0xXUmlOelF0TlROall6QXdaVFprTkdJNSIsInZlciI6Imhhc2hlZHByb29mdG9rZW4iLCJzaXRlaWQiOiJaalV3WlRReFl6TXRZakZpTVMwMFlqVmlMVGd3WW1JdFkySXpZelkwTnpoaVpXTTEiLCJzaWduaW5fc3RhdGUiOiJbXCJrbXNpXCJdIiwibmFtZWlkIjoiMCMuZnxtZW1iZXJzaGlwfG5laXNlbGVAbGliZXJ0eS5lZHUiLCJuaWkiOiJtaWNyb3NvZnQuc2hhcmVwb2ludCIsImlzdXNlciI6InRydWUiLCJjYWNoZWtleSI6IjBoLmZ8bWVtYmVyc2hpcHwxMDAzM2ZmZjhiYWJkOTIxQGxpdmUuY29tIiwidHQiOiIwIiwidXNlUGVyc2lzdGVudENvb2tpZSI6IjMifQ.bTllQ1JRSkFGQ2ZpMnJYY3I0c1EwcisyUWRRdmtnakx5WStmUEtzOGRFST0&amp;encodeFailures=1&amp;width=1920&amp;height=894&amp;srcWidth=&amp;srcHeight=">
            <a:extLst>
              <a:ext uri="{FF2B5EF4-FFF2-40B4-BE49-F238E27FC236}">
                <a16:creationId xmlns:a16="http://schemas.microsoft.com/office/drawing/2014/main" id="{26EF7CC2-65FF-4BB3-9A0B-D18657ED8BF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374933" y="1261358"/>
            <a:ext cx="3549631" cy="243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443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24F3-DC97-485F-8410-F0DE3BD6A1B3}"/>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Research Questions</a:t>
            </a:r>
          </a:p>
        </p:txBody>
      </p:sp>
      <p:sp>
        <p:nvSpPr>
          <p:cNvPr id="3" name="Content Placeholder 2">
            <a:extLst>
              <a:ext uri="{FF2B5EF4-FFF2-40B4-BE49-F238E27FC236}">
                <a16:creationId xmlns:a16="http://schemas.microsoft.com/office/drawing/2014/main" id="{8696E8E7-C51E-4341-82A4-0EDE6164F76F}"/>
              </a:ext>
            </a:extLst>
          </p:cNvPr>
          <p:cNvSpPr>
            <a:spLocks noGrp="1"/>
          </p:cNvSpPr>
          <p:nvPr>
            <p:ph idx="1"/>
          </p:nvPr>
        </p:nvSpPr>
        <p:spPr>
          <a:xfrm>
            <a:off x="809632" y="1792110"/>
            <a:ext cx="5643122" cy="4525963"/>
          </a:xfrm>
        </p:spPr>
        <p:txBody>
          <a:bodyPr>
            <a:normAutofit/>
          </a:bodyPr>
          <a:lstStyle/>
          <a:p>
            <a:r>
              <a:rPr lang="en-US" sz="2400" dirty="0">
                <a:latin typeface="Times New Roman" panose="02020603050405020304" pitchFamily="18" charset="0"/>
                <a:cs typeface="Times New Roman" panose="02020603050405020304" pitchFamily="18" charset="0"/>
              </a:rPr>
              <a:t>What bacteria are found on the skin of the Northern two-lined salamander?</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role do these bacteria play in the defense against the pathogen?</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Why are some amphibian species driven to extinction while other species are left relatively unaffected?</a:t>
            </a:r>
          </a:p>
        </p:txBody>
      </p:sp>
      <p:grpSp>
        <p:nvGrpSpPr>
          <p:cNvPr id="6" name="Group 5">
            <a:extLst>
              <a:ext uri="{FF2B5EF4-FFF2-40B4-BE49-F238E27FC236}">
                <a16:creationId xmlns:a16="http://schemas.microsoft.com/office/drawing/2014/main" id="{AAC54892-7AE7-4611-A638-C21915288A9B}"/>
              </a:ext>
            </a:extLst>
          </p:cNvPr>
          <p:cNvGrpSpPr/>
          <p:nvPr/>
        </p:nvGrpSpPr>
        <p:grpSpPr>
          <a:xfrm>
            <a:off x="7003237" y="1894578"/>
            <a:ext cx="4964768" cy="3789650"/>
            <a:chOff x="3961514" y="3631959"/>
            <a:chExt cx="4268968" cy="3105290"/>
          </a:xfrm>
        </p:grpSpPr>
        <p:pic>
          <p:nvPicPr>
            <p:cNvPr id="4" name="Picture 2" descr="Image result for Northern two-lined salamander">
              <a:hlinkClick r:id="rId3"/>
              <a:extLst>
                <a:ext uri="{FF2B5EF4-FFF2-40B4-BE49-F238E27FC236}">
                  <a16:creationId xmlns:a16="http://schemas.microsoft.com/office/drawing/2014/main" id="{108D33F3-A057-478C-B408-968C810943C4}"/>
                </a:ext>
              </a:extLst>
            </p:cNvPr>
            <p:cNvPicPr>
              <a:picLocks noChangeAspect="1" noChangeArrowheads="1"/>
            </p:cNvPicPr>
            <p:nvPr/>
          </p:nvPicPr>
          <p:blipFill>
            <a:blip r:embed="rId4" cstate="email">
              <a:alphaModFix/>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3961514" y="3631959"/>
              <a:ext cx="4268968" cy="28432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59FE262-2EE2-4420-AEA4-B887EA0D9B45}"/>
                </a:ext>
              </a:extLst>
            </p:cNvPr>
            <p:cNvSpPr/>
            <p:nvPr/>
          </p:nvSpPr>
          <p:spPr>
            <a:xfrm>
              <a:off x="6564641" y="6429472"/>
              <a:ext cx="1665841" cy="307777"/>
            </a:xfrm>
            <a:prstGeom prst="rect">
              <a:avLst/>
            </a:prstGeom>
            <a:ln>
              <a:noFill/>
            </a:ln>
          </p:spPr>
          <p:txBody>
            <a:bodyPr wrap="none">
              <a:spAutoFit/>
            </a:bodyPr>
            <a:lstStyle/>
            <a:p>
              <a:r>
                <a:rPr lang="en-US" sz="1400" dirty="0">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Photo by Gary </a:t>
              </a:r>
              <a:r>
                <a:rPr lang="en-US" sz="1400" dirty="0" err="1">
                  <a:solidFill>
                    <a:schemeClr val="accent3"/>
                  </a:solidFill>
                  <a:latin typeface="Times New Roman" panose="02020603050405020304" pitchFamily="18" charset="0"/>
                  <a:ea typeface="Calibri" panose="020F0502020204030204" pitchFamily="34" charset="0"/>
                  <a:cs typeface="Times New Roman" panose="02020603050405020304" pitchFamily="18" charset="0"/>
                </a:rPr>
                <a:t>Nafis</a:t>
              </a:r>
              <a:endParaRPr lang="en-US" sz="1400" dirty="0">
                <a:solidFill>
                  <a:schemeClr val="accent3"/>
                </a:solidFill>
              </a:endParaRPr>
            </a:p>
          </p:txBody>
        </p:sp>
      </p:grpSp>
    </p:spTree>
    <p:extLst>
      <p:ext uri="{BB962C8B-B14F-4D97-AF65-F5344CB8AC3E}">
        <p14:creationId xmlns:p14="http://schemas.microsoft.com/office/powerpoint/2010/main" val="299362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AB0B1-7AD0-41B4-A63A-4C90981DB2C5}"/>
              </a:ext>
            </a:extLst>
          </p:cNvPr>
          <p:cNvSpPr>
            <a:spLocks noGrp="1"/>
          </p:cNvSpPr>
          <p:nvPr>
            <p:ph type="title"/>
          </p:nvPr>
        </p:nvSpPr>
        <p:spPr/>
        <p:txBody>
          <a:bodyPr/>
          <a:lstStyle/>
          <a:p>
            <a:r>
              <a:rPr lang="en-US" dirty="0"/>
              <a:t>Sample Collection</a:t>
            </a:r>
          </a:p>
        </p:txBody>
      </p:sp>
      <p:sp>
        <p:nvSpPr>
          <p:cNvPr id="8" name="Content Placeholder 7">
            <a:extLst>
              <a:ext uri="{FF2B5EF4-FFF2-40B4-BE49-F238E27FC236}">
                <a16:creationId xmlns:a16="http://schemas.microsoft.com/office/drawing/2014/main" id="{7595BC61-C456-4C7A-A8CA-4E48E7F96894}"/>
              </a:ext>
            </a:extLst>
          </p:cNvPr>
          <p:cNvSpPr>
            <a:spLocks noGrp="1"/>
          </p:cNvSpPr>
          <p:nvPr>
            <p:ph idx="1"/>
          </p:nvPr>
        </p:nvSpPr>
        <p:spPr>
          <a:xfrm>
            <a:off x="609600" y="1600202"/>
            <a:ext cx="6956323" cy="4525963"/>
          </a:xfrm>
        </p:spPr>
        <p:txBody>
          <a:bodyPr>
            <a:normAutofit/>
          </a:bodyPr>
          <a:lstStyle/>
          <a:p>
            <a:pPr lvl="0"/>
            <a:r>
              <a:rPr lang="en-US" sz="2400" dirty="0">
                <a:latin typeface="Times New Roman" panose="02020603050405020304" pitchFamily="18" charset="0"/>
                <a:cs typeface="Times New Roman" panose="02020603050405020304" pitchFamily="18" charset="0"/>
              </a:rPr>
              <a:t>Sampling</a:t>
            </a:r>
          </a:p>
          <a:p>
            <a:pPr lvl="1"/>
            <a:r>
              <a:rPr lang="en-US" sz="2000" dirty="0">
                <a:solidFill>
                  <a:srgbClr val="3C3E42">
                    <a:lumMod val="75000"/>
                  </a:srgbClr>
                </a:solidFill>
                <a:latin typeface="Times New Roman" panose="02020603050405020304" pitchFamily="18" charset="0"/>
                <a:cs typeface="Times New Roman" panose="02020603050405020304" pitchFamily="18" charset="0"/>
              </a:rPr>
              <a:t>Twelve individuals were sampled near Watson’s pond</a:t>
            </a:r>
          </a:p>
          <a:p>
            <a:pPr lvl="1"/>
            <a:r>
              <a:rPr lang="en-US" sz="2000" dirty="0">
                <a:solidFill>
                  <a:srgbClr val="3C3E42">
                    <a:lumMod val="75000"/>
                  </a:srgbClr>
                </a:solidFill>
                <a:latin typeface="Times New Roman" panose="02020603050405020304" pitchFamily="18" charset="0"/>
                <a:cs typeface="Times New Roman" panose="02020603050405020304" pitchFamily="18" charset="0"/>
              </a:rPr>
              <a:t> They were captured with sterile gloves, rinsed to remove transient bacteria, swabbed twice, tail-clipped, and released on site</a:t>
            </a:r>
          </a:p>
          <a:p>
            <a:pPr lvl="1"/>
            <a:r>
              <a:rPr lang="en-US" sz="2000" dirty="0">
                <a:solidFill>
                  <a:srgbClr val="3C3E42">
                    <a:lumMod val="75000"/>
                  </a:srgbClr>
                </a:solidFill>
                <a:latin typeface="Times New Roman" panose="02020603050405020304" pitchFamily="18" charset="0"/>
                <a:cs typeface="Times New Roman" panose="02020603050405020304" pitchFamily="18" charset="0"/>
              </a:rPr>
              <a:t>The individuals were also weighed and measured for length. ​</a:t>
            </a:r>
          </a:p>
        </p:txBody>
      </p:sp>
      <p:pic>
        <p:nvPicPr>
          <p:cNvPr id="11" name="Picture 10" descr="A group of people standing next to a person&#10;&#10;Description automatically generated">
            <a:extLst>
              <a:ext uri="{FF2B5EF4-FFF2-40B4-BE49-F238E27FC236}">
                <a16:creationId xmlns:a16="http://schemas.microsoft.com/office/drawing/2014/main" id="{00297D18-47E3-4140-A9B1-815BD51E748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41006" y="1112887"/>
            <a:ext cx="1950167" cy="2750296"/>
          </a:xfrm>
          <a:prstGeom prst="rect">
            <a:avLst/>
          </a:prstGeom>
        </p:spPr>
      </p:pic>
      <p:pic>
        <p:nvPicPr>
          <p:cNvPr id="13" name="Picture 12" descr="A person sitting on the ground&#10;&#10;Description automatically generated">
            <a:extLst>
              <a:ext uri="{FF2B5EF4-FFF2-40B4-BE49-F238E27FC236}">
                <a16:creationId xmlns:a16="http://schemas.microsoft.com/office/drawing/2014/main" id="{10C1594D-EDF5-4522-BDD0-851C8E5CF7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8312374" y="3753157"/>
            <a:ext cx="2407428" cy="3009285"/>
          </a:xfrm>
          <a:prstGeom prst="rect">
            <a:avLst/>
          </a:prstGeom>
        </p:spPr>
      </p:pic>
      <p:pic>
        <p:nvPicPr>
          <p:cNvPr id="18" name="Picture 4" descr="https://eastus1-mediap.svc.ms/transform/thumbnail?provider=spo&amp;inputFormat=jpg&amp;cs=fFNQTw&amp;docid=https%3A%2F%2Flibertyuniv.sharepoint.com%3A443%2F_api%2Fv2.0%2Fdrives%2Fb!w0EO9bGxW0uAu8s8ZHi-xVChvzwlWE5LsDoAV6DFiHd3HrbjRpzNQoitByAC6k4v%2Fitems%2F01S34MHY6VU47BK5K3J5CJDZTH256VV3DH%3Fversion%3DPublished&amp;access_token=eyJ0eXAiOiJKV1QiLCJhbGciOiJub25lIn0.eyJhdWQiOiIwMDAwMDAwMy0wMDAwLTBmZjEtY2UwMC0wMDAwMDAwMDAwMDAvbGliZXJ0eXVuaXYuc2hhcmVwb2ludC5jb21AYmFmODIxOGUtYjMwMi00NDY1LWE5OTMtNGEzOWM5NzI1MWIyIiwiaXNzIjoiMDAwMDAwMDMtMDAwMC0wZmYxLWNlMDAtMDAwMDAwMDAwMDAwIiwibmJmIjoiMTU1MjY5OTcyMSIsImV4cCI6IjE1NTI3MjEzMjEiLCJlbmRwb2ludHVybCI6ImdwUDAveHB3Q1hIY1lic3JvVXZhQmx6VmFEN1hjbzUxZUJ5Zmdtd0l0M009IiwiZW5kcG9pbnR1cmxMZW5ndGgiOiIxMTgiLCJpc2xvb3BiYWNrIjoiVHJ1ZSIsImNpZCI6IllUVTJOR001T1dVdE56QmpZeTA0TURBd0xXUXdOVEF0TlRsbVl6TmtabVE1T0RrNCIsInZlciI6Imhhc2hlZHByb29mdG9rZW4iLCJzaXRlaWQiOiJaalV3WlRReFl6TXRZakZpTVMwMFlqVmlMVGd3WW1JdFkySXpZelkwTnpoaVpXTTEiLCJzaWduaW5fc3RhdGUiOiJbXCJrbXNpXCJdIiwibmFtZWlkIjoiMCMuZnxtZW1iZXJzaGlwfG5laXNlbGVAbGliZXJ0eS5lZHUiLCJuaWkiOiJtaWNyb3NvZnQuc2hhcmVwb2ludCIsImlzdXNlciI6InRydWUiLCJjYWNoZWtleSI6IjBoLmZ8bWVtYmVyc2hpcHwxMDAzM2ZmZjhiYWJkOTIxQGxpdmUuY29tIiwidHQiOiIwIiwidXNlUGVyc2lzdGVudENvb2tpZSI6IjMifQ.Tzc2aWZISy8veEZYVFFmLzNKL2NwYWVpM0V4a2w0a0htWFYvTForalZVQT0&amp;encodeFailures=1&amp;width=670&amp;height=894&amp;srcWidth=768&amp;srcHeight=1024">
            <a:extLst>
              <a:ext uri="{FF2B5EF4-FFF2-40B4-BE49-F238E27FC236}">
                <a16:creationId xmlns:a16="http://schemas.microsoft.com/office/drawing/2014/main" id="{3BBDA6EC-CF85-4267-A2DB-2783BEE207C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5734353" y="4084050"/>
            <a:ext cx="1761166" cy="234749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529B941-1EB9-4533-97D7-A9FBBB6360FE}"/>
              </a:ext>
            </a:extLst>
          </p:cNvPr>
          <p:cNvSpPr txBox="1"/>
          <p:nvPr/>
        </p:nvSpPr>
        <p:spPr>
          <a:xfrm>
            <a:off x="5441188" y="6138381"/>
            <a:ext cx="2347496" cy="553998"/>
          </a:xfrm>
          <a:prstGeom prst="rect">
            <a:avLst/>
          </a:prstGeom>
          <a:noFill/>
        </p:spPr>
        <p:txBody>
          <a:bodyPr wrap="square" rtlCol="0">
            <a:spAutoFit/>
          </a:bodyPr>
          <a:lstStyle/>
          <a:p>
            <a:r>
              <a:rPr lang="en-US" sz="1200" dirty="0">
                <a:solidFill>
                  <a:schemeClr val="accent3"/>
                </a:solidFill>
                <a:latin typeface="Times New Roman" panose="02020603050405020304" pitchFamily="18" charset="0"/>
                <a:cs typeface="Times New Roman" panose="02020603050405020304" pitchFamily="18" charset="0"/>
              </a:rPr>
              <a:t>Photo by Catherine Read</a:t>
            </a:r>
          </a:p>
          <a:p>
            <a:endParaRPr lang="en-US" dirty="0"/>
          </a:p>
        </p:txBody>
      </p:sp>
    </p:spTree>
    <p:extLst>
      <p:ext uri="{BB962C8B-B14F-4D97-AF65-F5344CB8AC3E}">
        <p14:creationId xmlns:p14="http://schemas.microsoft.com/office/powerpoint/2010/main" val="290118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2500-A06B-4634-BB6F-9BAA049C0047}"/>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Isolating the Cultures</a:t>
            </a:r>
          </a:p>
        </p:txBody>
      </p:sp>
      <p:sp>
        <p:nvSpPr>
          <p:cNvPr id="3" name="Content Placeholder 2">
            <a:extLst>
              <a:ext uri="{FF2B5EF4-FFF2-40B4-BE49-F238E27FC236}">
                <a16:creationId xmlns:a16="http://schemas.microsoft.com/office/drawing/2014/main" id="{81526569-026E-4756-BF8D-A836A1E168E1}"/>
              </a:ext>
            </a:extLst>
          </p:cNvPr>
          <p:cNvSpPr>
            <a:spLocks noGrp="1"/>
          </p:cNvSpPr>
          <p:nvPr>
            <p:ph idx="1"/>
          </p:nvPr>
        </p:nvSpPr>
        <p:spPr>
          <a:xfrm>
            <a:off x="1059841" y="1698390"/>
            <a:ext cx="7245959" cy="4525963"/>
          </a:xfrm>
        </p:spPr>
        <p:txBody>
          <a:bodyPr>
            <a:normAutofit/>
          </a:bodyPr>
          <a:lstStyle/>
          <a:p>
            <a:r>
              <a:rPr lang="en-US" sz="2400" dirty="0">
                <a:latin typeface="Times New Roman" panose="02020603050405020304" pitchFamily="18" charset="0"/>
                <a:cs typeface="Times New Roman" panose="02020603050405020304" pitchFamily="18" charset="0"/>
              </a:rPr>
              <a:t>Isolating the Cultures </a:t>
            </a:r>
          </a:p>
          <a:p>
            <a:pPr lvl="1"/>
            <a:r>
              <a:rPr lang="en-US" sz="2000" dirty="0">
                <a:latin typeface="Times New Roman" panose="02020603050405020304" pitchFamily="18" charset="0"/>
                <a:cs typeface="Times New Roman" panose="02020603050405020304" pitchFamily="18" charset="0"/>
              </a:rPr>
              <a:t>Each swab was cultured on R2A media </a:t>
            </a:r>
          </a:p>
          <a:p>
            <a:pPr lvl="1"/>
            <a:r>
              <a:rPr lang="en-US" sz="2000" dirty="0">
                <a:latin typeface="Times New Roman" panose="02020603050405020304" pitchFamily="18" charset="0"/>
                <a:cs typeface="Times New Roman" panose="02020603050405020304" pitchFamily="18" charset="0"/>
              </a:rPr>
              <a:t>Each unique bacterial morphology was isolated using a streak for isolation</a:t>
            </a:r>
          </a:p>
          <a:p>
            <a:pPr lvl="1"/>
            <a:r>
              <a:rPr lang="en-US" sz="2000" dirty="0">
                <a:latin typeface="Times New Roman" panose="02020603050405020304" pitchFamily="18" charset="0"/>
                <a:cs typeface="Times New Roman" panose="02020603050405020304" pitchFamily="18" charset="0"/>
              </a:rPr>
              <a:t>The microbiome swabs were used to inoculate R2A plates and incubated at room temperature.​</a:t>
            </a:r>
          </a:p>
        </p:txBody>
      </p:sp>
      <p:grpSp>
        <p:nvGrpSpPr>
          <p:cNvPr id="8" name="Group 7">
            <a:extLst>
              <a:ext uri="{FF2B5EF4-FFF2-40B4-BE49-F238E27FC236}">
                <a16:creationId xmlns:a16="http://schemas.microsoft.com/office/drawing/2014/main" id="{A9E4628B-F209-4261-BA57-BCCA47D31B02}"/>
              </a:ext>
            </a:extLst>
          </p:cNvPr>
          <p:cNvGrpSpPr/>
          <p:nvPr/>
        </p:nvGrpSpPr>
        <p:grpSpPr>
          <a:xfrm>
            <a:off x="8620079" y="317757"/>
            <a:ext cx="2962321" cy="6296599"/>
            <a:chOff x="6705323" y="1755470"/>
            <a:chExt cx="2684006" cy="5784922"/>
          </a:xfrm>
        </p:grpSpPr>
        <p:pic>
          <p:nvPicPr>
            <p:cNvPr id="5" name="Picture 4" descr="A picture containing indoor, table, cup, sitting&#10;&#10;Description automatically generated">
              <a:extLst>
                <a:ext uri="{FF2B5EF4-FFF2-40B4-BE49-F238E27FC236}">
                  <a16:creationId xmlns:a16="http://schemas.microsoft.com/office/drawing/2014/main" id="{C6E57794-42C5-4230-8069-E80FAA88DE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640854" y="1825718"/>
              <a:ext cx="2818724" cy="2678227"/>
            </a:xfrm>
            <a:prstGeom prst="rect">
              <a:avLst/>
            </a:prstGeom>
          </p:spPr>
        </p:pic>
        <p:pic>
          <p:nvPicPr>
            <p:cNvPr id="7" name="Picture 6" descr="A picture containing indoor, table, bottle, sitting&#10;&#10;Description automatically generated">
              <a:extLst>
                <a:ext uri="{FF2B5EF4-FFF2-40B4-BE49-F238E27FC236}">
                  <a16:creationId xmlns:a16="http://schemas.microsoft.com/office/drawing/2014/main" id="{DF6A59B1-7943-4CCC-BB10-84F904DE672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6599181" y="4750245"/>
              <a:ext cx="2896289" cy="2684005"/>
            </a:xfrm>
            <a:prstGeom prst="rect">
              <a:avLst/>
            </a:prstGeom>
          </p:spPr>
        </p:pic>
      </p:grpSp>
    </p:spTree>
    <p:extLst>
      <p:ext uri="{BB962C8B-B14F-4D97-AF65-F5344CB8AC3E}">
        <p14:creationId xmlns:p14="http://schemas.microsoft.com/office/powerpoint/2010/main" val="3727203885"/>
      </p:ext>
    </p:extLst>
  </p:cSld>
  <p:clrMapOvr>
    <a:masterClrMapping/>
  </p:clrMapOvr>
</p:sld>
</file>

<file path=ppt/theme/theme1.xml><?xml version="1.0" encoding="utf-8"?>
<a:theme xmlns:a="http://schemas.openxmlformats.org/drawingml/2006/main" name="Office Theme">
  <a:themeElements>
    <a:clrScheme name="Liberty">
      <a:dk1>
        <a:srgbClr val="FFFFFF"/>
      </a:dk1>
      <a:lt1>
        <a:sysClr val="window" lastClr="FFFFFF"/>
      </a:lt1>
      <a:dk2>
        <a:srgbClr val="0A193E"/>
      </a:dk2>
      <a:lt2>
        <a:srgbClr val="0A193E"/>
      </a:lt2>
      <a:accent1>
        <a:srgbClr val="8EC1EB"/>
      </a:accent1>
      <a:accent2>
        <a:srgbClr val="BCBDBF"/>
      </a:accent2>
      <a:accent3>
        <a:srgbClr val="3C3E42"/>
      </a:accent3>
      <a:accent4>
        <a:srgbClr val="8A0000"/>
      </a:accent4>
      <a:accent5>
        <a:srgbClr val="CE1126"/>
      </a:accent5>
      <a:accent6>
        <a:srgbClr val="008ED6"/>
      </a:accent6>
      <a:hlink>
        <a:srgbClr val="8EC1EB"/>
      </a:hlink>
      <a:folHlink>
        <a:srgbClr val="BCBDBF"/>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9776</TotalTime>
  <Words>1992</Words>
  <Application>Microsoft Office PowerPoint</Application>
  <PresentationFormat>Widescreen</PresentationFormat>
  <Paragraphs>201</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vt:lpstr>
      <vt:lpstr>Times New Roman</vt:lpstr>
      <vt:lpstr>Office Theme</vt:lpstr>
      <vt:lpstr>The characterization of the microbiome for the Northern two-lined salamander (Eurycea bislineata) and its ecological interactions with the pathogen Batrachochytrium dendrobatidis</vt:lpstr>
      <vt:lpstr>Northern two-lined Salamander</vt:lpstr>
      <vt:lpstr>Batrachochytrium dendrobatidis (Bd)</vt:lpstr>
      <vt:lpstr>Research Background</vt:lpstr>
      <vt:lpstr>Microbiome</vt:lpstr>
      <vt:lpstr>Microbiome and Bd</vt:lpstr>
      <vt:lpstr>Research Questions</vt:lpstr>
      <vt:lpstr>Sample Collection</vt:lpstr>
      <vt:lpstr>Isolating the Cultures</vt:lpstr>
      <vt:lpstr>Extraction and Analysis</vt:lpstr>
      <vt:lpstr>Field Data</vt:lpstr>
      <vt:lpstr>Unique Microbial Morphotypes</vt:lpstr>
      <vt:lpstr>Bacterial Richness (OTUs)</vt:lpstr>
      <vt:lpstr>Prevalence of Bacterial Genera</vt:lpstr>
      <vt:lpstr>Conclusions</vt:lpstr>
      <vt:lpstr>Future Work</vt:lpstr>
      <vt:lpstr>Acknowledgements </vt:lpstr>
      <vt:lpstr>PowerPoint Presentation</vt:lpstr>
    </vt:vector>
  </TitlesOfParts>
  <Company>Liberty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Dugan</dc:creator>
  <cp:lastModifiedBy>kgenns03@gmail.com</cp:lastModifiedBy>
  <cp:revision>94</cp:revision>
  <dcterms:created xsi:type="dcterms:W3CDTF">2014-11-10T20:35:24Z</dcterms:created>
  <dcterms:modified xsi:type="dcterms:W3CDTF">2021-03-01T17:29:58Z</dcterms:modified>
</cp:coreProperties>
</file>