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63" r:id="rId3"/>
    <p:sldId id="276" r:id="rId4"/>
    <p:sldId id="273" r:id="rId5"/>
    <p:sldId id="270" r:id="rId6"/>
    <p:sldId id="264" r:id="rId7"/>
    <p:sldId id="265" r:id="rId8"/>
    <p:sldId id="272" r:id="rId9"/>
    <p:sldId id="268" r:id="rId10"/>
    <p:sldId id="271" r:id="rId11"/>
    <p:sldId id="269" r:id="rId12"/>
    <p:sldId id="261" r:id="rId13"/>
    <p:sldId id="262" r:id="rId14"/>
    <p:sldId id="275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2" autoAdjust="0"/>
    <p:restoredTop sz="89176" autoAdjust="0"/>
  </p:normalViewPr>
  <p:slideViewPr>
    <p:cSldViewPr snapToGrid="0" snapToObjects="1">
      <p:cViewPr>
        <p:scale>
          <a:sx n="121" d="100"/>
          <a:sy n="121" d="100"/>
        </p:scale>
        <p:origin x="-1120" y="-6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kathrynbriley:Desktop:Research:Heme%20Curve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Heme</a:t>
            </a:r>
            <a:r>
              <a:rPr lang="en-US" sz="1400" baseline="0"/>
              <a:t> Standard Curve</a:t>
            </a:r>
            <a:endParaRPr lang="en-US" sz="1400"/>
          </a:p>
        </c:rich>
      </c:tx>
      <c:layout>
        <c:manualLayout>
          <c:xMode val="edge"/>
          <c:yMode val="edge"/>
          <c:x val="0.341779408255786"/>
          <c:y val="0.037846504126743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Area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0"/>
            <c:dispEq val="1"/>
            <c:trendlineLbl>
              <c:layout>
                <c:manualLayout>
                  <c:x val="0.0681499866864469"/>
                  <c:y val="0.2102567467528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050" baseline="0" dirty="0"/>
                      <a:t>y = 43.82x - 15.167</a:t>
                    </a:r>
                    <a:endParaRPr lang="en-US" sz="1050" dirty="0"/>
                  </a:p>
                </c:rich>
              </c:tx>
              <c:numFmt formatCode="General" sourceLinked="0"/>
            </c:trendlineLbl>
          </c:trendline>
          <c:xVal>
            <c:numRef>
              <c:f>Sheet1!$B$2:$B$7</c:f>
              <c:numCache>
                <c:formatCode>General</c:formatCode>
                <c:ptCount val="6"/>
                <c:pt idx="0">
                  <c:v>16.8</c:v>
                </c:pt>
                <c:pt idx="1">
                  <c:v>8.4</c:v>
                </c:pt>
                <c:pt idx="2">
                  <c:v>4.2</c:v>
                </c:pt>
                <c:pt idx="3">
                  <c:v>2.1</c:v>
                </c:pt>
                <c:pt idx="4">
                  <c:v>1.05</c:v>
                </c:pt>
                <c:pt idx="5">
                  <c:v>0.525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728.03577</c:v>
                </c:pt>
                <c:pt idx="1">
                  <c:v>335.88861</c:v>
                </c:pt>
                <c:pt idx="2">
                  <c:v>175.15648</c:v>
                </c:pt>
                <c:pt idx="3">
                  <c:v>74.28633999999998</c:v>
                </c:pt>
                <c:pt idx="4">
                  <c:v>32.35817</c:v>
                </c:pt>
                <c:pt idx="5">
                  <c:v>12.6232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7F-4D40-8E6F-42ED11475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9720856"/>
        <c:axId val="-2059582024"/>
      </c:scatterChart>
      <c:valAx>
        <c:axId val="-2059720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Concentration</a:t>
                </a:r>
              </a:p>
            </c:rich>
          </c:tx>
          <c:layout>
            <c:manualLayout>
              <c:xMode val="edge"/>
              <c:yMode val="edge"/>
              <c:x val="0.409452000318142"/>
              <c:y val="0.8779116465863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-2059582024"/>
        <c:crosses val="autoZero"/>
        <c:crossBetween val="midCat"/>
      </c:valAx>
      <c:valAx>
        <c:axId val="-2059582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Area</a:t>
                </a:r>
                <a:r>
                  <a:rPr lang="en-US" sz="1200" baseline="0"/>
                  <a:t> of Curve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597208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DC66E-720E-554B-ADB8-4D1B9DEF313B}" type="doc">
      <dgm:prSet loTypeId="urn:microsoft.com/office/officeart/2008/layout/CaptionedPicture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DAE48A-6A68-9642-ADB4-A70ADF968958}">
      <dgm:prSet phldrT="[Text]"/>
      <dgm:spPr/>
      <dgm:t>
        <a:bodyPr/>
        <a:lstStyle/>
        <a:p>
          <a:endParaRPr lang="en-US" dirty="0"/>
        </a:p>
      </dgm:t>
    </dgm:pt>
    <dgm:pt modelId="{3B9CF0E7-963C-B44A-9A0B-9D8B99AC57C8}" type="parTrans" cxnId="{D2CA62FF-1DFF-AA48-A402-C850F7D5817E}">
      <dgm:prSet/>
      <dgm:spPr/>
      <dgm:t>
        <a:bodyPr/>
        <a:lstStyle/>
        <a:p>
          <a:endParaRPr lang="en-US"/>
        </a:p>
      </dgm:t>
    </dgm:pt>
    <dgm:pt modelId="{9BF3F021-D2A7-2944-A830-5DF05C6F41E5}" type="sibTrans" cxnId="{D2CA62FF-1DFF-AA48-A402-C850F7D5817E}">
      <dgm:prSet/>
      <dgm:spPr/>
      <dgm:t>
        <a:bodyPr/>
        <a:lstStyle/>
        <a:p>
          <a:endParaRPr lang="en-US"/>
        </a:p>
      </dgm:t>
    </dgm:pt>
    <dgm:pt modelId="{6D2E63FD-87B6-104A-87FE-C262F7B41B48}">
      <dgm:prSet phldrT="[Text]"/>
      <dgm:spPr/>
      <dgm:t>
        <a:bodyPr/>
        <a:lstStyle/>
        <a:p>
          <a:r>
            <a:rPr lang="en-US" dirty="0" smtClean="0">
              <a:solidFill>
                <a:srgbClr val="0A193E"/>
              </a:solidFill>
            </a:rPr>
            <a:t>Extraction</a:t>
          </a:r>
          <a:endParaRPr lang="en-US" dirty="0">
            <a:solidFill>
              <a:srgbClr val="0A193E"/>
            </a:solidFill>
          </a:endParaRPr>
        </a:p>
      </dgm:t>
    </dgm:pt>
    <dgm:pt modelId="{1CF11BB8-10A9-A348-96A2-0D6AAB58E3DA}" type="parTrans" cxnId="{ECFC88B3-DD1D-9A4A-BA77-A8431AD2C672}">
      <dgm:prSet/>
      <dgm:spPr/>
      <dgm:t>
        <a:bodyPr/>
        <a:lstStyle/>
        <a:p>
          <a:endParaRPr lang="en-US"/>
        </a:p>
      </dgm:t>
    </dgm:pt>
    <dgm:pt modelId="{13410E6A-2D67-E245-860D-40365F279CF7}" type="sibTrans" cxnId="{ECFC88B3-DD1D-9A4A-BA77-A8431AD2C672}">
      <dgm:prSet/>
      <dgm:spPr/>
      <dgm:t>
        <a:bodyPr/>
        <a:lstStyle/>
        <a:p>
          <a:endParaRPr lang="en-US"/>
        </a:p>
      </dgm:t>
    </dgm:pt>
    <dgm:pt modelId="{2E2345B1-FAAF-844E-B32B-8FF2AC53A7A8}">
      <dgm:prSet phldrT="[Text]"/>
      <dgm:spPr/>
      <dgm:t>
        <a:bodyPr/>
        <a:lstStyle/>
        <a:p>
          <a:r>
            <a:rPr lang="en-US" dirty="0" smtClean="0">
              <a:solidFill>
                <a:srgbClr val="0A193E"/>
              </a:solidFill>
            </a:rPr>
            <a:t>Centrifuge</a:t>
          </a:r>
          <a:endParaRPr lang="en-US" dirty="0">
            <a:solidFill>
              <a:srgbClr val="0A193E"/>
            </a:solidFill>
          </a:endParaRPr>
        </a:p>
      </dgm:t>
    </dgm:pt>
    <dgm:pt modelId="{6CDE1D36-7602-B946-82E8-EEB34EC06CEF}" type="parTrans" cxnId="{75815CCC-8B3D-DB40-9CD3-54E98850D640}">
      <dgm:prSet/>
      <dgm:spPr/>
      <dgm:t>
        <a:bodyPr/>
        <a:lstStyle/>
        <a:p>
          <a:endParaRPr lang="en-US"/>
        </a:p>
      </dgm:t>
    </dgm:pt>
    <dgm:pt modelId="{3D16A590-9AA5-094D-BD51-C1C364C18007}" type="sibTrans" cxnId="{75815CCC-8B3D-DB40-9CD3-54E98850D640}">
      <dgm:prSet/>
      <dgm:spPr/>
      <dgm:t>
        <a:bodyPr/>
        <a:lstStyle/>
        <a:p>
          <a:endParaRPr lang="en-US"/>
        </a:p>
      </dgm:t>
    </dgm:pt>
    <dgm:pt modelId="{0A2F57AF-8F6B-F348-8DF9-19DCC70E755C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5DA37716-D5EA-1943-A577-D0754C5CC5FB}" type="parTrans" cxnId="{45307C1A-1654-B44F-AD4F-4FEBA5259005}">
      <dgm:prSet/>
      <dgm:spPr/>
      <dgm:t>
        <a:bodyPr/>
        <a:lstStyle/>
        <a:p>
          <a:endParaRPr lang="en-US"/>
        </a:p>
      </dgm:t>
    </dgm:pt>
    <dgm:pt modelId="{BC4EDA34-1133-074A-8E68-ADF9241327EF}" type="sibTrans" cxnId="{45307C1A-1654-B44F-AD4F-4FEBA5259005}">
      <dgm:prSet/>
      <dgm:spPr/>
      <dgm:t>
        <a:bodyPr/>
        <a:lstStyle/>
        <a:p>
          <a:endParaRPr lang="en-US"/>
        </a:p>
      </dgm:t>
    </dgm:pt>
    <dgm:pt modelId="{1C5FE4C5-5582-DC4F-ABB3-B998D6DBD21E}">
      <dgm:prSet phldrT="[Text]"/>
      <dgm:spPr/>
      <dgm:t>
        <a:bodyPr/>
        <a:lstStyle/>
        <a:p>
          <a:r>
            <a:rPr lang="en-US" dirty="0" smtClean="0">
              <a:solidFill>
                <a:srgbClr val="0A193E"/>
              </a:solidFill>
            </a:rPr>
            <a:t>Saturation</a:t>
          </a:r>
          <a:endParaRPr lang="en-US" dirty="0">
            <a:solidFill>
              <a:srgbClr val="0A193E"/>
            </a:solidFill>
          </a:endParaRPr>
        </a:p>
      </dgm:t>
    </dgm:pt>
    <dgm:pt modelId="{A61893B0-1D3C-1F4B-9A92-7566C5474AFC}" type="parTrans" cxnId="{92E2E9F3-29EE-3A4E-B021-7751FE5A8FDB}">
      <dgm:prSet/>
      <dgm:spPr/>
      <dgm:t>
        <a:bodyPr/>
        <a:lstStyle/>
        <a:p>
          <a:endParaRPr lang="en-US"/>
        </a:p>
      </dgm:t>
    </dgm:pt>
    <dgm:pt modelId="{B4EDBD55-2F20-284F-ABB4-D83691CC7F80}" type="sibTrans" cxnId="{92E2E9F3-29EE-3A4E-B021-7751FE5A8FDB}">
      <dgm:prSet/>
      <dgm:spPr/>
      <dgm:t>
        <a:bodyPr/>
        <a:lstStyle/>
        <a:p>
          <a:endParaRPr lang="en-US"/>
        </a:p>
      </dgm:t>
    </dgm:pt>
    <dgm:pt modelId="{4673E5E9-E8DC-1847-AE6C-2E3144891ABC}">
      <dgm:prSet phldrT="[Text]"/>
      <dgm:spPr/>
      <dgm:t>
        <a:bodyPr/>
        <a:lstStyle/>
        <a:p>
          <a:endParaRPr lang="en-US" dirty="0"/>
        </a:p>
      </dgm:t>
    </dgm:pt>
    <dgm:pt modelId="{B1C00261-8670-8B4F-9F28-4AB009602518}" type="sibTrans" cxnId="{E98F6A1B-BFD4-A04F-B9AA-AE1257479135}">
      <dgm:prSet/>
      <dgm:spPr/>
      <dgm:t>
        <a:bodyPr/>
        <a:lstStyle/>
        <a:p>
          <a:endParaRPr lang="en-US"/>
        </a:p>
      </dgm:t>
    </dgm:pt>
    <dgm:pt modelId="{ECC7414D-B775-9848-A19B-11BC7FD0F4B7}" type="parTrans" cxnId="{E98F6A1B-BFD4-A04F-B9AA-AE1257479135}">
      <dgm:prSet/>
      <dgm:spPr/>
      <dgm:t>
        <a:bodyPr/>
        <a:lstStyle/>
        <a:p>
          <a:endParaRPr lang="en-US"/>
        </a:p>
      </dgm:t>
    </dgm:pt>
    <dgm:pt modelId="{3295C0AF-DCC9-9547-9BA4-9B449F6D7C23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41BBA42F-CD92-EA40-BEFD-09C786223EC1}" type="sibTrans" cxnId="{2A550F83-04A4-CF42-92CC-096075A8FE70}">
      <dgm:prSet/>
      <dgm:spPr/>
      <dgm:t>
        <a:bodyPr/>
        <a:lstStyle/>
        <a:p>
          <a:endParaRPr lang="en-US"/>
        </a:p>
      </dgm:t>
    </dgm:pt>
    <dgm:pt modelId="{4B3FBC3E-2B0D-FC41-A72F-52750F1EB6E3}" type="parTrans" cxnId="{2A550F83-04A4-CF42-92CC-096075A8FE70}">
      <dgm:prSet/>
      <dgm:spPr/>
      <dgm:t>
        <a:bodyPr/>
        <a:lstStyle/>
        <a:p>
          <a:endParaRPr lang="en-US"/>
        </a:p>
      </dgm:t>
    </dgm:pt>
    <dgm:pt modelId="{D73B6559-0B82-844B-97D4-0231D6E2F72C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0FF702C5-D143-0446-B7E3-CC7435184699}" type="parTrans" cxnId="{AA82D7F8-457B-DA4F-A7FC-1FD61881B962}">
      <dgm:prSet/>
      <dgm:spPr/>
      <dgm:t>
        <a:bodyPr/>
        <a:lstStyle/>
        <a:p>
          <a:endParaRPr lang="en-US"/>
        </a:p>
      </dgm:t>
    </dgm:pt>
    <dgm:pt modelId="{513C2C40-4C02-5447-B20E-D779CE9C7D23}" type="sibTrans" cxnId="{AA82D7F8-457B-DA4F-A7FC-1FD61881B962}">
      <dgm:prSet/>
      <dgm:spPr/>
      <dgm:t>
        <a:bodyPr/>
        <a:lstStyle/>
        <a:p>
          <a:endParaRPr lang="en-US"/>
        </a:p>
      </dgm:t>
    </dgm:pt>
    <dgm:pt modelId="{9F39FFE8-D2E3-7D48-B4BF-8816FCC67FE2}">
      <dgm:prSet phldrT="[Text]"/>
      <dgm:spPr/>
      <dgm:t>
        <a:bodyPr/>
        <a:lstStyle/>
        <a:p>
          <a:r>
            <a:rPr lang="en-US" dirty="0" smtClean="0">
              <a:solidFill>
                <a:srgbClr val="0A193E"/>
              </a:solidFill>
            </a:rPr>
            <a:t>Dialysis</a:t>
          </a:r>
          <a:endParaRPr lang="en-US" dirty="0">
            <a:solidFill>
              <a:srgbClr val="0A193E"/>
            </a:solidFill>
          </a:endParaRPr>
        </a:p>
      </dgm:t>
    </dgm:pt>
    <dgm:pt modelId="{B0EC231B-167A-8947-A8AF-8D369E0F8C32}" type="parTrans" cxnId="{FD3D5B86-C0C8-A54F-8B84-4AD2C8B21822}">
      <dgm:prSet/>
      <dgm:spPr/>
      <dgm:t>
        <a:bodyPr/>
        <a:lstStyle/>
        <a:p>
          <a:endParaRPr lang="en-US"/>
        </a:p>
      </dgm:t>
    </dgm:pt>
    <dgm:pt modelId="{64EA6BA3-0210-8545-B449-7724A68DE20E}" type="sibTrans" cxnId="{FD3D5B86-C0C8-A54F-8B84-4AD2C8B21822}">
      <dgm:prSet/>
      <dgm:spPr/>
      <dgm:t>
        <a:bodyPr/>
        <a:lstStyle/>
        <a:p>
          <a:endParaRPr lang="en-US"/>
        </a:p>
      </dgm:t>
    </dgm:pt>
    <dgm:pt modelId="{9CE5EFC0-67DF-FE49-BE0D-DB4BCD2AB69B}">
      <dgm:prSet phldrT="[Text]"/>
      <dgm:spPr/>
      <dgm:t>
        <a:bodyPr/>
        <a:lstStyle/>
        <a:p>
          <a:r>
            <a:rPr lang="en-US" dirty="0" smtClean="0">
              <a:solidFill>
                <a:srgbClr val="0A193E"/>
              </a:solidFill>
            </a:rPr>
            <a:t>Column Chromatography</a:t>
          </a:r>
          <a:endParaRPr lang="en-US" dirty="0">
            <a:solidFill>
              <a:srgbClr val="0A193E"/>
            </a:solidFill>
          </a:endParaRPr>
        </a:p>
      </dgm:t>
    </dgm:pt>
    <dgm:pt modelId="{9B322F12-CCE0-794E-8EC6-205EF9E73F85}" type="sibTrans" cxnId="{A6914199-4E2C-BE4C-9B4F-BA7EEE018DD1}">
      <dgm:prSet/>
      <dgm:spPr/>
      <dgm:t>
        <a:bodyPr/>
        <a:lstStyle/>
        <a:p>
          <a:endParaRPr lang="en-US"/>
        </a:p>
      </dgm:t>
    </dgm:pt>
    <dgm:pt modelId="{2D46EE7B-EC45-CD48-817E-ED323244A9B9}" type="parTrans" cxnId="{A6914199-4E2C-BE4C-9B4F-BA7EEE018DD1}">
      <dgm:prSet/>
      <dgm:spPr/>
      <dgm:t>
        <a:bodyPr/>
        <a:lstStyle/>
        <a:p>
          <a:endParaRPr lang="en-US"/>
        </a:p>
      </dgm:t>
    </dgm:pt>
    <dgm:pt modelId="{C4899215-D818-DB48-94A2-C1962BD0A4F0}" type="pres">
      <dgm:prSet presAssocID="{BC9DC66E-720E-554B-ADB8-4D1B9DEF313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4C0AFDF-F394-D64C-99BC-D5D2A0DDB09A}" type="pres">
      <dgm:prSet presAssocID="{4FDAE48A-6A68-9642-ADB4-A70ADF968958}" presName="composite" presStyleCnt="0">
        <dgm:presLayoutVars>
          <dgm:chMax val="1"/>
          <dgm:chPref val="1"/>
        </dgm:presLayoutVars>
      </dgm:prSet>
      <dgm:spPr/>
    </dgm:pt>
    <dgm:pt modelId="{661CE005-73B3-9547-B516-BDEDF3BB0D48}" type="pres">
      <dgm:prSet presAssocID="{4FDAE48A-6A68-9642-ADB4-A70ADF968958}" presName="Accent" presStyleLbl="trAlignAcc1" presStyleIdx="0" presStyleCnt="5" custScaleY="126218">
        <dgm:presLayoutVars>
          <dgm:chMax val="0"/>
          <dgm:chPref val="0"/>
        </dgm:presLayoutVars>
      </dgm:prSet>
      <dgm:spPr/>
    </dgm:pt>
    <dgm:pt modelId="{71C93100-E974-644F-9A93-3DD0C4585F3B}" type="pres">
      <dgm:prSet presAssocID="{4FDAE48A-6A68-9642-ADB4-A70ADF968958}" presName="Image" presStyleLbl="alignImgPlace1" presStyleIdx="0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597B31B-9BD5-6D4A-9AF9-3B1038AF8CBA}" type="pres">
      <dgm:prSet presAssocID="{4FDAE48A-6A68-9642-ADB4-A70ADF968958}" presName="ChildComposite" presStyleCnt="0"/>
      <dgm:spPr/>
    </dgm:pt>
    <dgm:pt modelId="{A60FE019-65D2-7E45-BDBB-714E2465AAE1}" type="pres">
      <dgm:prSet presAssocID="{4FDAE48A-6A68-9642-ADB4-A70ADF968958}" presName="Child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EBC06-0209-004E-93BE-14853700175F}" type="pres">
      <dgm:prSet presAssocID="{4FDAE48A-6A68-9642-ADB4-A70ADF968958}" presName="Parent" presStyleLbl="revTx" presStyleIdx="0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B211-C3FF-CC47-9605-1D11C627290A}" type="pres">
      <dgm:prSet presAssocID="{9BF3F021-D2A7-2944-A830-5DF05C6F41E5}" presName="sibTrans" presStyleCnt="0"/>
      <dgm:spPr/>
    </dgm:pt>
    <dgm:pt modelId="{CBD30F40-2FB1-4346-A9EC-3B94C34E5BA2}" type="pres">
      <dgm:prSet presAssocID="{3295C0AF-DCC9-9547-9BA4-9B449F6D7C23}" presName="composite" presStyleCnt="0">
        <dgm:presLayoutVars>
          <dgm:chMax val="1"/>
          <dgm:chPref val="1"/>
        </dgm:presLayoutVars>
      </dgm:prSet>
      <dgm:spPr/>
    </dgm:pt>
    <dgm:pt modelId="{00DD5AA1-50AD-E14E-8658-F30B3E3B608D}" type="pres">
      <dgm:prSet presAssocID="{3295C0AF-DCC9-9547-9BA4-9B449F6D7C23}" presName="Accent" presStyleLbl="trAlignAcc1" presStyleIdx="1" presStyleCnt="5" custScaleY="126218">
        <dgm:presLayoutVars>
          <dgm:chMax val="0"/>
          <dgm:chPref val="0"/>
        </dgm:presLayoutVars>
      </dgm:prSet>
      <dgm:spPr/>
    </dgm:pt>
    <dgm:pt modelId="{C754AFA1-B679-4A40-8561-3D0C88F159B2}" type="pres">
      <dgm:prSet presAssocID="{3295C0AF-DCC9-9547-9BA4-9B449F6D7C23}" presName="Image" presStyleLbl="alignImgPlace1" presStyleIdx="1" presStyleCnt="5" custAng="54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396FCE-B409-A344-95AD-7C4757C4C73D}" type="pres">
      <dgm:prSet presAssocID="{3295C0AF-DCC9-9547-9BA4-9B449F6D7C23}" presName="ChildComposite" presStyleCnt="0"/>
      <dgm:spPr/>
    </dgm:pt>
    <dgm:pt modelId="{15591FA1-D5D3-864D-BF3C-64B4D5A1DE18}" type="pres">
      <dgm:prSet presAssocID="{3295C0AF-DCC9-9547-9BA4-9B449F6D7C23}" presName="Child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EF01A-1EF1-D443-BCD6-0DDB1B67FF44}" type="pres">
      <dgm:prSet presAssocID="{3295C0AF-DCC9-9547-9BA4-9B449F6D7C23}" presName="Parent" presStyleLbl="revTx" presStyleIdx="1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F7B00-8CC0-7544-938C-F381035CCBC5}" type="pres">
      <dgm:prSet presAssocID="{41BBA42F-CD92-EA40-BEFD-09C786223EC1}" presName="sibTrans" presStyleCnt="0"/>
      <dgm:spPr/>
    </dgm:pt>
    <dgm:pt modelId="{A2D9D9E8-D040-BD4C-8926-A91F497CE28D}" type="pres">
      <dgm:prSet presAssocID="{4673E5E9-E8DC-1847-AE6C-2E3144891ABC}" presName="composite" presStyleCnt="0">
        <dgm:presLayoutVars>
          <dgm:chMax val="1"/>
          <dgm:chPref val="1"/>
        </dgm:presLayoutVars>
      </dgm:prSet>
      <dgm:spPr/>
    </dgm:pt>
    <dgm:pt modelId="{B9D4F916-4133-4047-B2CE-2E932873420D}" type="pres">
      <dgm:prSet presAssocID="{4673E5E9-E8DC-1847-AE6C-2E3144891ABC}" presName="Accent" presStyleLbl="trAlignAcc1" presStyleIdx="2" presStyleCnt="5" custScaleY="125984">
        <dgm:presLayoutVars>
          <dgm:chMax val="0"/>
          <dgm:chPref val="0"/>
        </dgm:presLayoutVars>
      </dgm:prSet>
      <dgm:spPr/>
    </dgm:pt>
    <dgm:pt modelId="{186126EA-AA39-864B-AF27-6E7053B3975F}" type="pres">
      <dgm:prSet presAssocID="{4673E5E9-E8DC-1847-AE6C-2E3144891ABC}" presName="Image" presStyleLbl="alignImgPlace1" presStyleIdx="2" presStyleCnt="5" custAng="54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9C21785-67D6-7E4D-A90A-2D2FDD58CD29}" type="pres">
      <dgm:prSet presAssocID="{4673E5E9-E8DC-1847-AE6C-2E3144891ABC}" presName="ChildComposite" presStyleCnt="0"/>
      <dgm:spPr/>
    </dgm:pt>
    <dgm:pt modelId="{F2F4537D-EA55-9049-B961-46D9E22703B0}" type="pres">
      <dgm:prSet presAssocID="{4673E5E9-E8DC-1847-AE6C-2E3144891ABC}" presName="Child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AC179-1F09-2148-B688-1DB1A475AD8A}" type="pres">
      <dgm:prSet presAssocID="{4673E5E9-E8DC-1847-AE6C-2E3144891ABC}" presName="Parent" presStyleLbl="revTx" presStyleIdx="2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C6F31-B65A-C141-8282-41C8E084D7A3}" type="pres">
      <dgm:prSet presAssocID="{B1C00261-8670-8B4F-9F28-4AB009602518}" presName="sibTrans" presStyleCnt="0"/>
      <dgm:spPr/>
    </dgm:pt>
    <dgm:pt modelId="{EF3889B0-0FEB-A64E-BFA6-563854A430B2}" type="pres">
      <dgm:prSet presAssocID="{0A2F57AF-8F6B-F348-8DF9-19DCC70E755C}" presName="composite" presStyleCnt="0">
        <dgm:presLayoutVars>
          <dgm:chMax val="1"/>
          <dgm:chPref val="1"/>
        </dgm:presLayoutVars>
      </dgm:prSet>
      <dgm:spPr/>
    </dgm:pt>
    <dgm:pt modelId="{C5F67F4C-10E3-DF49-B134-DE2BAE45B070}" type="pres">
      <dgm:prSet presAssocID="{0A2F57AF-8F6B-F348-8DF9-19DCC70E755C}" presName="Accent" presStyleLbl="trAlignAcc1" presStyleIdx="3" presStyleCnt="5" custScaleY="125984">
        <dgm:presLayoutVars>
          <dgm:chMax val="0"/>
          <dgm:chPref val="0"/>
        </dgm:presLayoutVars>
      </dgm:prSet>
      <dgm:spPr/>
    </dgm:pt>
    <dgm:pt modelId="{1D7A4A1A-29FF-A74B-B8CC-D2A2B007D6C1}" type="pres">
      <dgm:prSet presAssocID="{0A2F57AF-8F6B-F348-8DF9-19DCC70E755C}" presName="Image" presStyleLbl="alignImgPlace1" presStyleIdx="3" presStyleCnt="5" custAng="5400000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24A653C-689A-944B-829A-A967DC865551}" type="pres">
      <dgm:prSet presAssocID="{0A2F57AF-8F6B-F348-8DF9-19DCC70E755C}" presName="ChildComposite" presStyleCnt="0"/>
      <dgm:spPr/>
    </dgm:pt>
    <dgm:pt modelId="{791AA1C2-94AF-4844-8C05-68D22DDAA7F7}" type="pres">
      <dgm:prSet presAssocID="{0A2F57AF-8F6B-F348-8DF9-19DCC70E755C}" presName="Child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F6080-1B64-444C-92F7-88713EE6102E}" type="pres">
      <dgm:prSet presAssocID="{0A2F57AF-8F6B-F348-8DF9-19DCC70E755C}" presName="Parent" presStyleLbl="revTx" presStyleIdx="3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CD4B8-46DD-8743-89BF-B057A37EF0FF}" type="pres">
      <dgm:prSet presAssocID="{BC4EDA34-1133-074A-8E68-ADF9241327EF}" presName="sibTrans" presStyleCnt="0"/>
      <dgm:spPr/>
    </dgm:pt>
    <dgm:pt modelId="{C446B180-8E2F-F942-9ADB-602AFACCDBF0}" type="pres">
      <dgm:prSet presAssocID="{D73B6559-0B82-844B-97D4-0231D6E2F72C}" presName="composite" presStyleCnt="0">
        <dgm:presLayoutVars>
          <dgm:chMax val="1"/>
          <dgm:chPref val="1"/>
        </dgm:presLayoutVars>
      </dgm:prSet>
      <dgm:spPr/>
    </dgm:pt>
    <dgm:pt modelId="{95C1A4C9-4188-934F-9215-1FBE973F3004}" type="pres">
      <dgm:prSet presAssocID="{D73B6559-0B82-844B-97D4-0231D6E2F72C}" presName="Accent" presStyleLbl="trAlignAcc1" presStyleIdx="4" presStyleCnt="5" custScaleY="127158">
        <dgm:presLayoutVars>
          <dgm:chMax val="0"/>
          <dgm:chPref val="0"/>
        </dgm:presLayoutVars>
      </dgm:prSet>
      <dgm:spPr/>
    </dgm:pt>
    <dgm:pt modelId="{1C220A6C-4798-8547-8C1B-A495B0A9DDA3}" type="pres">
      <dgm:prSet presAssocID="{D73B6559-0B82-844B-97D4-0231D6E2F72C}" presName="Image" presStyleLbl="alignImgPlace1" presStyleIdx="4" presStyleCnt="5" custScaleY="114272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49"/>
          </a:stretch>
        </a:blipFill>
      </dgm:spPr>
      <dgm:t>
        <a:bodyPr/>
        <a:lstStyle/>
        <a:p>
          <a:endParaRPr lang="en-US"/>
        </a:p>
      </dgm:t>
    </dgm:pt>
    <dgm:pt modelId="{7FDB40A6-0221-F644-B834-B10E1EB1A1DD}" type="pres">
      <dgm:prSet presAssocID="{D73B6559-0B82-844B-97D4-0231D6E2F72C}" presName="ChildComposite" presStyleCnt="0"/>
      <dgm:spPr/>
    </dgm:pt>
    <dgm:pt modelId="{FBEBAA62-C30C-0C4A-ABBF-FE095918A67B}" type="pres">
      <dgm:prSet presAssocID="{D73B6559-0B82-844B-97D4-0231D6E2F72C}" presName="Child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42971-76C1-8B4F-8532-31D77B3EA2BA}" type="pres">
      <dgm:prSet presAssocID="{D73B6559-0B82-844B-97D4-0231D6E2F72C}" presName="Parent" presStyleLbl="revTx" presStyleIdx="4" presStyleCnt="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CA62FF-1DFF-AA48-A402-C850F7D5817E}" srcId="{BC9DC66E-720E-554B-ADB8-4D1B9DEF313B}" destId="{4FDAE48A-6A68-9642-ADB4-A70ADF968958}" srcOrd="0" destOrd="0" parTransId="{3B9CF0E7-963C-B44A-9A0B-9D8B99AC57C8}" sibTransId="{9BF3F021-D2A7-2944-A830-5DF05C6F41E5}"/>
    <dgm:cxn modelId="{AA82D7F8-457B-DA4F-A7FC-1FD61881B962}" srcId="{BC9DC66E-720E-554B-ADB8-4D1B9DEF313B}" destId="{D73B6559-0B82-844B-97D4-0231D6E2F72C}" srcOrd="4" destOrd="0" parTransId="{0FF702C5-D143-0446-B7E3-CC7435184699}" sibTransId="{513C2C40-4C02-5447-B20E-D779CE9C7D23}"/>
    <dgm:cxn modelId="{DD407474-BEE5-9147-B0BA-238FFBE88342}" type="presOf" srcId="{BC9DC66E-720E-554B-ADB8-4D1B9DEF313B}" destId="{C4899215-D818-DB48-94A2-C1962BD0A4F0}" srcOrd="0" destOrd="0" presId="urn:microsoft.com/office/officeart/2008/layout/CaptionedPictures"/>
    <dgm:cxn modelId="{899C500F-DF7E-BB44-A6C1-2161AA155DB0}" type="presOf" srcId="{9F39FFE8-D2E3-7D48-B4BF-8816FCC67FE2}" destId="{FBEBAA62-C30C-0C4A-ABBF-FE095918A67B}" srcOrd="0" destOrd="0" presId="urn:microsoft.com/office/officeart/2008/layout/CaptionedPictures"/>
    <dgm:cxn modelId="{F8E6CAFD-B177-D24E-A466-3092F23427D8}" type="presOf" srcId="{3295C0AF-DCC9-9547-9BA4-9B449F6D7C23}" destId="{3D6EF01A-1EF1-D443-BCD6-0DDB1B67FF44}" srcOrd="0" destOrd="0" presId="urn:microsoft.com/office/officeart/2008/layout/CaptionedPictures"/>
    <dgm:cxn modelId="{A6914199-4E2C-BE4C-9B4F-BA7EEE018DD1}" srcId="{4673E5E9-E8DC-1847-AE6C-2E3144891ABC}" destId="{9CE5EFC0-67DF-FE49-BE0D-DB4BCD2AB69B}" srcOrd="0" destOrd="0" parTransId="{2D46EE7B-EC45-CD48-817E-ED323244A9B9}" sibTransId="{9B322F12-CCE0-794E-8EC6-205EF9E73F85}"/>
    <dgm:cxn modelId="{FD3D5B86-C0C8-A54F-8B84-4AD2C8B21822}" srcId="{D73B6559-0B82-844B-97D4-0231D6E2F72C}" destId="{9F39FFE8-D2E3-7D48-B4BF-8816FCC67FE2}" srcOrd="0" destOrd="0" parTransId="{B0EC231B-167A-8947-A8AF-8D369E0F8C32}" sibTransId="{64EA6BA3-0210-8545-B449-7724A68DE20E}"/>
    <dgm:cxn modelId="{ECFC88B3-DD1D-9A4A-BA77-A8431AD2C672}" srcId="{4FDAE48A-6A68-9642-ADB4-A70ADF968958}" destId="{6D2E63FD-87B6-104A-87FE-C262F7B41B48}" srcOrd="0" destOrd="0" parTransId="{1CF11BB8-10A9-A348-96A2-0D6AAB58E3DA}" sibTransId="{13410E6A-2D67-E245-860D-40365F279CF7}"/>
    <dgm:cxn modelId="{92E2E9F3-29EE-3A4E-B021-7751FE5A8FDB}" srcId="{0A2F57AF-8F6B-F348-8DF9-19DCC70E755C}" destId="{1C5FE4C5-5582-DC4F-ABB3-B998D6DBD21E}" srcOrd="0" destOrd="0" parTransId="{A61893B0-1D3C-1F4B-9A92-7566C5474AFC}" sibTransId="{B4EDBD55-2F20-284F-ABB4-D83691CC7F80}"/>
    <dgm:cxn modelId="{2E90A8D4-A838-DE46-A001-8E89FA5C8268}" type="presOf" srcId="{0A2F57AF-8F6B-F348-8DF9-19DCC70E755C}" destId="{1F6F6080-1B64-444C-92F7-88713EE6102E}" srcOrd="0" destOrd="0" presId="urn:microsoft.com/office/officeart/2008/layout/CaptionedPictures"/>
    <dgm:cxn modelId="{DAC34449-026E-934B-8DBB-B50DAD29D053}" type="presOf" srcId="{4673E5E9-E8DC-1847-AE6C-2E3144891ABC}" destId="{300AC179-1F09-2148-B688-1DB1A475AD8A}" srcOrd="0" destOrd="0" presId="urn:microsoft.com/office/officeart/2008/layout/CaptionedPictures"/>
    <dgm:cxn modelId="{75815CCC-8B3D-DB40-9CD3-54E98850D640}" srcId="{3295C0AF-DCC9-9547-9BA4-9B449F6D7C23}" destId="{2E2345B1-FAAF-844E-B32B-8FF2AC53A7A8}" srcOrd="0" destOrd="0" parTransId="{6CDE1D36-7602-B946-82E8-EEB34EC06CEF}" sibTransId="{3D16A590-9AA5-094D-BD51-C1C364C18007}"/>
    <dgm:cxn modelId="{4664CA02-0BD5-7F42-90AB-155508F69353}" type="presOf" srcId="{6D2E63FD-87B6-104A-87FE-C262F7B41B48}" destId="{A60FE019-65D2-7E45-BDBB-714E2465AAE1}" srcOrd="0" destOrd="0" presId="urn:microsoft.com/office/officeart/2008/layout/CaptionedPictures"/>
    <dgm:cxn modelId="{0F76AF29-F50C-3649-B338-AA9A01C9B5F8}" type="presOf" srcId="{4FDAE48A-6A68-9642-ADB4-A70ADF968958}" destId="{D8EEBC06-0209-004E-93BE-14853700175F}" srcOrd="0" destOrd="0" presId="urn:microsoft.com/office/officeart/2008/layout/CaptionedPictures"/>
    <dgm:cxn modelId="{2A550F83-04A4-CF42-92CC-096075A8FE70}" srcId="{BC9DC66E-720E-554B-ADB8-4D1B9DEF313B}" destId="{3295C0AF-DCC9-9547-9BA4-9B449F6D7C23}" srcOrd="1" destOrd="0" parTransId="{4B3FBC3E-2B0D-FC41-A72F-52750F1EB6E3}" sibTransId="{41BBA42F-CD92-EA40-BEFD-09C786223EC1}"/>
    <dgm:cxn modelId="{90923925-7AF2-CA43-A252-F959059DD36B}" type="presOf" srcId="{2E2345B1-FAAF-844E-B32B-8FF2AC53A7A8}" destId="{15591FA1-D5D3-864D-BF3C-64B4D5A1DE18}" srcOrd="0" destOrd="0" presId="urn:microsoft.com/office/officeart/2008/layout/CaptionedPictures"/>
    <dgm:cxn modelId="{45307C1A-1654-B44F-AD4F-4FEBA5259005}" srcId="{BC9DC66E-720E-554B-ADB8-4D1B9DEF313B}" destId="{0A2F57AF-8F6B-F348-8DF9-19DCC70E755C}" srcOrd="3" destOrd="0" parTransId="{5DA37716-D5EA-1943-A577-D0754C5CC5FB}" sibTransId="{BC4EDA34-1133-074A-8E68-ADF9241327EF}"/>
    <dgm:cxn modelId="{D00F56A0-F827-864D-A9BC-EBC63F6E578F}" type="presOf" srcId="{D73B6559-0B82-844B-97D4-0231D6E2F72C}" destId="{04842971-76C1-8B4F-8532-31D77B3EA2BA}" srcOrd="0" destOrd="0" presId="urn:microsoft.com/office/officeart/2008/layout/CaptionedPictures"/>
    <dgm:cxn modelId="{E98F6A1B-BFD4-A04F-B9AA-AE1257479135}" srcId="{BC9DC66E-720E-554B-ADB8-4D1B9DEF313B}" destId="{4673E5E9-E8DC-1847-AE6C-2E3144891ABC}" srcOrd="2" destOrd="0" parTransId="{ECC7414D-B775-9848-A19B-11BC7FD0F4B7}" sibTransId="{B1C00261-8670-8B4F-9F28-4AB009602518}"/>
    <dgm:cxn modelId="{CADA80E6-B63D-4240-9304-E5CF147A8530}" type="presOf" srcId="{9CE5EFC0-67DF-FE49-BE0D-DB4BCD2AB69B}" destId="{F2F4537D-EA55-9049-B961-46D9E22703B0}" srcOrd="0" destOrd="0" presId="urn:microsoft.com/office/officeart/2008/layout/CaptionedPictures"/>
    <dgm:cxn modelId="{640A0FC6-9BB3-F04F-949D-23BA24F3520D}" type="presOf" srcId="{1C5FE4C5-5582-DC4F-ABB3-B998D6DBD21E}" destId="{791AA1C2-94AF-4844-8C05-68D22DDAA7F7}" srcOrd="0" destOrd="0" presId="urn:microsoft.com/office/officeart/2008/layout/CaptionedPictures"/>
    <dgm:cxn modelId="{C537A5EE-3FCF-1945-9731-7B7E46660035}" type="presParOf" srcId="{C4899215-D818-DB48-94A2-C1962BD0A4F0}" destId="{B4C0AFDF-F394-D64C-99BC-D5D2A0DDB09A}" srcOrd="0" destOrd="0" presId="urn:microsoft.com/office/officeart/2008/layout/CaptionedPictures"/>
    <dgm:cxn modelId="{13AE88E3-32A4-6441-B8EB-659876B0583E}" type="presParOf" srcId="{B4C0AFDF-F394-D64C-99BC-D5D2A0DDB09A}" destId="{661CE005-73B3-9547-B516-BDEDF3BB0D48}" srcOrd="0" destOrd="0" presId="urn:microsoft.com/office/officeart/2008/layout/CaptionedPictures"/>
    <dgm:cxn modelId="{7F24E9DC-68A2-3747-B645-50BDA280188B}" type="presParOf" srcId="{B4C0AFDF-F394-D64C-99BC-D5D2A0DDB09A}" destId="{71C93100-E974-644F-9A93-3DD0C4585F3B}" srcOrd="1" destOrd="0" presId="urn:microsoft.com/office/officeart/2008/layout/CaptionedPictures"/>
    <dgm:cxn modelId="{F687AAE3-CEB5-2043-940E-588E4B58EA7E}" type="presParOf" srcId="{B4C0AFDF-F394-D64C-99BC-D5D2A0DDB09A}" destId="{C597B31B-9BD5-6D4A-9AF9-3B1038AF8CBA}" srcOrd="2" destOrd="0" presId="urn:microsoft.com/office/officeart/2008/layout/CaptionedPictures"/>
    <dgm:cxn modelId="{3ED5D665-BEF2-C54B-AC74-4C5D320FBD23}" type="presParOf" srcId="{C597B31B-9BD5-6D4A-9AF9-3B1038AF8CBA}" destId="{A60FE019-65D2-7E45-BDBB-714E2465AAE1}" srcOrd="0" destOrd="0" presId="urn:microsoft.com/office/officeart/2008/layout/CaptionedPictures"/>
    <dgm:cxn modelId="{ACBAFF59-B886-4142-AABD-0E2F081358C0}" type="presParOf" srcId="{C597B31B-9BD5-6D4A-9AF9-3B1038AF8CBA}" destId="{D8EEBC06-0209-004E-93BE-14853700175F}" srcOrd="1" destOrd="0" presId="urn:microsoft.com/office/officeart/2008/layout/CaptionedPictures"/>
    <dgm:cxn modelId="{E2C9A62D-AAED-1E48-B70B-38CAD686B8A7}" type="presParOf" srcId="{C4899215-D818-DB48-94A2-C1962BD0A4F0}" destId="{D05CB211-C3FF-CC47-9605-1D11C627290A}" srcOrd="1" destOrd="0" presId="urn:microsoft.com/office/officeart/2008/layout/CaptionedPictures"/>
    <dgm:cxn modelId="{81414CFE-7789-2448-8808-9C67D5E0D3C8}" type="presParOf" srcId="{C4899215-D818-DB48-94A2-C1962BD0A4F0}" destId="{CBD30F40-2FB1-4346-A9EC-3B94C34E5BA2}" srcOrd="2" destOrd="0" presId="urn:microsoft.com/office/officeart/2008/layout/CaptionedPictures"/>
    <dgm:cxn modelId="{AE83560E-D3D1-5042-927E-BACB5DCE7378}" type="presParOf" srcId="{CBD30F40-2FB1-4346-A9EC-3B94C34E5BA2}" destId="{00DD5AA1-50AD-E14E-8658-F30B3E3B608D}" srcOrd="0" destOrd="0" presId="urn:microsoft.com/office/officeart/2008/layout/CaptionedPictures"/>
    <dgm:cxn modelId="{1412F60D-2EB0-1B47-8682-0216D5EF0B58}" type="presParOf" srcId="{CBD30F40-2FB1-4346-A9EC-3B94C34E5BA2}" destId="{C754AFA1-B679-4A40-8561-3D0C88F159B2}" srcOrd="1" destOrd="0" presId="urn:microsoft.com/office/officeart/2008/layout/CaptionedPictures"/>
    <dgm:cxn modelId="{3DE71841-7D59-3E46-B169-AAD54ABF33A5}" type="presParOf" srcId="{CBD30F40-2FB1-4346-A9EC-3B94C34E5BA2}" destId="{C9396FCE-B409-A344-95AD-7C4757C4C73D}" srcOrd="2" destOrd="0" presId="urn:microsoft.com/office/officeart/2008/layout/CaptionedPictures"/>
    <dgm:cxn modelId="{000A4252-9A14-0846-BF08-8150FD486709}" type="presParOf" srcId="{C9396FCE-B409-A344-95AD-7C4757C4C73D}" destId="{15591FA1-D5D3-864D-BF3C-64B4D5A1DE18}" srcOrd="0" destOrd="0" presId="urn:microsoft.com/office/officeart/2008/layout/CaptionedPictures"/>
    <dgm:cxn modelId="{33E16A69-3843-BF49-9259-51D3E7239D8F}" type="presParOf" srcId="{C9396FCE-B409-A344-95AD-7C4757C4C73D}" destId="{3D6EF01A-1EF1-D443-BCD6-0DDB1B67FF44}" srcOrd="1" destOrd="0" presId="urn:microsoft.com/office/officeart/2008/layout/CaptionedPictures"/>
    <dgm:cxn modelId="{89DAB529-F568-A14F-96D5-9674EEEEFBD4}" type="presParOf" srcId="{C4899215-D818-DB48-94A2-C1962BD0A4F0}" destId="{E49F7B00-8CC0-7544-938C-F381035CCBC5}" srcOrd="3" destOrd="0" presId="urn:microsoft.com/office/officeart/2008/layout/CaptionedPictures"/>
    <dgm:cxn modelId="{E79116E9-5632-134B-9381-8215C8C686AB}" type="presParOf" srcId="{C4899215-D818-DB48-94A2-C1962BD0A4F0}" destId="{A2D9D9E8-D040-BD4C-8926-A91F497CE28D}" srcOrd="4" destOrd="0" presId="urn:microsoft.com/office/officeart/2008/layout/CaptionedPictures"/>
    <dgm:cxn modelId="{5172C39E-A558-2A40-8B9B-610B4E548F22}" type="presParOf" srcId="{A2D9D9E8-D040-BD4C-8926-A91F497CE28D}" destId="{B9D4F916-4133-4047-B2CE-2E932873420D}" srcOrd="0" destOrd="0" presId="urn:microsoft.com/office/officeart/2008/layout/CaptionedPictures"/>
    <dgm:cxn modelId="{1E3235D3-A7AD-8A47-935D-EF023A388FE2}" type="presParOf" srcId="{A2D9D9E8-D040-BD4C-8926-A91F497CE28D}" destId="{186126EA-AA39-864B-AF27-6E7053B3975F}" srcOrd="1" destOrd="0" presId="urn:microsoft.com/office/officeart/2008/layout/CaptionedPictures"/>
    <dgm:cxn modelId="{3AE62903-348F-9146-9C3F-F418DD72009F}" type="presParOf" srcId="{A2D9D9E8-D040-BD4C-8926-A91F497CE28D}" destId="{D9C21785-67D6-7E4D-A90A-2D2FDD58CD29}" srcOrd="2" destOrd="0" presId="urn:microsoft.com/office/officeart/2008/layout/CaptionedPictures"/>
    <dgm:cxn modelId="{AE05869D-5CE9-A14A-AB77-82FDDADEB45E}" type="presParOf" srcId="{D9C21785-67D6-7E4D-A90A-2D2FDD58CD29}" destId="{F2F4537D-EA55-9049-B961-46D9E22703B0}" srcOrd="0" destOrd="0" presId="urn:microsoft.com/office/officeart/2008/layout/CaptionedPictures"/>
    <dgm:cxn modelId="{73291AA1-2935-8342-BDC5-FFF456EA052E}" type="presParOf" srcId="{D9C21785-67D6-7E4D-A90A-2D2FDD58CD29}" destId="{300AC179-1F09-2148-B688-1DB1A475AD8A}" srcOrd="1" destOrd="0" presId="urn:microsoft.com/office/officeart/2008/layout/CaptionedPictures"/>
    <dgm:cxn modelId="{F0636714-6F00-A44F-BB90-DC5B73E79B80}" type="presParOf" srcId="{C4899215-D818-DB48-94A2-C1962BD0A4F0}" destId="{E05C6F31-B65A-C141-8282-41C8E084D7A3}" srcOrd="5" destOrd="0" presId="urn:microsoft.com/office/officeart/2008/layout/CaptionedPictures"/>
    <dgm:cxn modelId="{7514AED6-F9D1-E24F-90BE-6FF933AF4407}" type="presParOf" srcId="{C4899215-D818-DB48-94A2-C1962BD0A4F0}" destId="{EF3889B0-0FEB-A64E-BFA6-563854A430B2}" srcOrd="6" destOrd="0" presId="urn:microsoft.com/office/officeart/2008/layout/CaptionedPictures"/>
    <dgm:cxn modelId="{B5DF6CE6-5861-2A48-A1FB-6EA1DA3D1ACD}" type="presParOf" srcId="{EF3889B0-0FEB-A64E-BFA6-563854A430B2}" destId="{C5F67F4C-10E3-DF49-B134-DE2BAE45B070}" srcOrd="0" destOrd="0" presId="urn:microsoft.com/office/officeart/2008/layout/CaptionedPictures"/>
    <dgm:cxn modelId="{A3214CAA-519B-1742-AD9B-D2E3DB6CA58E}" type="presParOf" srcId="{EF3889B0-0FEB-A64E-BFA6-563854A430B2}" destId="{1D7A4A1A-29FF-A74B-B8CC-D2A2B007D6C1}" srcOrd="1" destOrd="0" presId="urn:microsoft.com/office/officeart/2008/layout/CaptionedPictures"/>
    <dgm:cxn modelId="{41E8031F-D222-EE4E-A302-A60A76271A39}" type="presParOf" srcId="{EF3889B0-0FEB-A64E-BFA6-563854A430B2}" destId="{824A653C-689A-944B-829A-A967DC865551}" srcOrd="2" destOrd="0" presId="urn:microsoft.com/office/officeart/2008/layout/CaptionedPictures"/>
    <dgm:cxn modelId="{C95E7BB8-BA2A-1640-B478-96D7C34075F8}" type="presParOf" srcId="{824A653C-689A-944B-829A-A967DC865551}" destId="{791AA1C2-94AF-4844-8C05-68D22DDAA7F7}" srcOrd="0" destOrd="0" presId="urn:microsoft.com/office/officeart/2008/layout/CaptionedPictures"/>
    <dgm:cxn modelId="{E37FEF4C-63D2-D145-9ED6-252B8903E7F1}" type="presParOf" srcId="{824A653C-689A-944B-829A-A967DC865551}" destId="{1F6F6080-1B64-444C-92F7-88713EE6102E}" srcOrd="1" destOrd="0" presId="urn:microsoft.com/office/officeart/2008/layout/CaptionedPictures"/>
    <dgm:cxn modelId="{B7F1E48F-68FE-E748-B232-22A910B31DB6}" type="presParOf" srcId="{C4899215-D818-DB48-94A2-C1962BD0A4F0}" destId="{244CD4B8-46DD-8743-89BF-B057A37EF0FF}" srcOrd="7" destOrd="0" presId="urn:microsoft.com/office/officeart/2008/layout/CaptionedPictures"/>
    <dgm:cxn modelId="{87AB582B-90AF-C749-898F-56E3D61B2F13}" type="presParOf" srcId="{C4899215-D818-DB48-94A2-C1962BD0A4F0}" destId="{C446B180-8E2F-F942-9ADB-602AFACCDBF0}" srcOrd="8" destOrd="0" presId="urn:microsoft.com/office/officeart/2008/layout/CaptionedPictures"/>
    <dgm:cxn modelId="{A687427B-2101-4F4D-8342-F7D59158D1E7}" type="presParOf" srcId="{C446B180-8E2F-F942-9ADB-602AFACCDBF0}" destId="{95C1A4C9-4188-934F-9215-1FBE973F3004}" srcOrd="0" destOrd="0" presId="urn:microsoft.com/office/officeart/2008/layout/CaptionedPictures"/>
    <dgm:cxn modelId="{7F458485-EAEE-984B-8BE7-C9684DB46D8F}" type="presParOf" srcId="{C446B180-8E2F-F942-9ADB-602AFACCDBF0}" destId="{1C220A6C-4798-8547-8C1B-A495B0A9DDA3}" srcOrd="1" destOrd="0" presId="urn:microsoft.com/office/officeart/2008/layout/CaptionedPictures"/>
    <dgm:cxn modelId="{99C9B001-1E91-1048-9B6E-9396C2FDD467}" type="presParOf" srcId="{C446B180-8E2F-F942-9ADB-602AFACCDBF0}" destId="{7FDB40A6-0221-F644-B834-B10E1EB1A1DD}" srcOrd="2" destOrd="0" presId="urn:microsoft.com/office/officeart/2008/layout/CaptionedPictures"/>
    <dgm:cxn modelId="{D245BD2F-18B5-274F-B57C-78F121FB1A80}" type="presParOf" srcId="{7FDB40A6-0221-F644-B834-B10E1EB1A1DD}" destId="{FBEBAA62-C30C-0C4A-ABBF-FE095918A67B}" srcOrd="0" destOrd="0" presId="urn:microsoft.com/office/officeart/2008/layout/CaptionedPictures"/>
    <dgm:cxn modelId="{B3FA954B-D608-134B-A34A-332FFE18D651}" type="presParOf" srcId="{7FDB40A6-0221-F644-B834-B10E1EB1A1DD}" destId="{04842971-76C1-8B4F-8532-31D77B3EA2B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CE005-73B3-9547-B516-BDEDF3BB0D48}">
      <dsp:nvSpPr>
        <dsp:cNvPr id="0" name=""/>
        <dsp:cNvSpPr/>
      </dsp:nvSpPr>
      <dsp:spPr>
        <a:xfrm>
          <a:off x="994" y="702485"/>
          <a:ext cx="1339805" cy="19895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93100-E974-644F-9A93-3DD0C4585F3B}">
      <dsp:nvSpPr>
        <dsp:cNvPr id="0" name=""/>
        <dsp:cNvSpPr/>
      </dsp:nvSpPr>
      <dsp:spPr>
        <a:xfrm>
          <a:off x="67984" y="972164"/>
          <a:ext cx="1205824" cy="10245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0FE019-65D2-7E45-BDBB-714E2465AAE1}">
      <dsp:nvSpPr>
        <dsp:cNvPr id="0" name=""/>
        <dsp:cNvSpPr/>
      </dsp:nvSpPr>
      <dsp:spPr>
        <a:xfrm>
          <a:off x="67984" y="2154358"/>
          <a:ext cx="1205824" cy="26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A193E"/>
              </a:solidFill>
            </a:rPr>
            <a:t>Extraction</a:t>
          </a:r>
          <a:endParaRPr lang="en-US" sz="700" kern="1200" dirty="0">
            <a:solidFill>
              <a:srgbClr val="0A193E"/>
            </a:solidFill>
          </a:endParaRPr>
        </a:p>
      </dsp:txBody>
      <dsp:txXfrm>
        <a:off x="67984" y="2154358"/>
        <a:ext cx="1205824" cy="267948"/>
      </dsp:txXfrm>
    </dsp:sp>
    <dsp:sp modelId="{D8EEBC06-0209-004E-93BE-14853700175F}">
      <dsp:nvSpPr>
        <dsp:cNvPr id="0" name=""/>
        <dsp:cNvSpPr/>
      </dsp:nvSpPr>
      <dsp:spPr>
        <a:xfrm>
          <a:off x="67984" y="1996721"/>
          <a:ext cx="1205824" cy="15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67984" y="1996721"/>
        <a:ext cx="1205824" cy="157636"/>
      </dsp:txXfrm>
    </dsp:sp>
    <dsp:sp modelId="{00DD5AA1-50AD-E14E-8658-F30B3E3B608D}">
      <dsp:nvSpPr>
        <dsp:cNvPr id="0" name=""/>
        <dsp:cNvSpPr/>
      </dsp:nvSpPr>
      <dsp:spPr>
        <a:xfrm>
          <a:off x="1722945" y="702485"/>
          <a:ext cx="1339805" cy="19895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4AFA1-B679-4A40-8561-3D0C88F159B2}">
      <dsp:nvSpPr>
        <dsp:cNvPr id="0" name=""/>
        <dsp:cNvSpPr/>
      </dsp:nvSpPr>
      <dsp:spPr>
        <a:xfrm rot="5400000">
          <a:off x="1789936" y="972164"/>
          <a:ext cx="1205824" cy="102455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591FA1-D5D3-864D-BF3C-64B4D5A1DE18}">
      <dsp:nvSpPr>
        <dsp:cNvPr id="0" name=""/>
        <dsp:cNvSpPr/>
      </dsp:nvSpPr>
      <dsp:spPr>
        <a:xfrm>
          <a:off x="1789936" y="2154358"/>
          <a:ext cx="1205824" cy="26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A193E"/>
              </a:solidFill>
            </a:rPr>
            <a:t>Centrifuge</a:t>
          </a:r>
          <a:endParaRPr lang="en-US" sz="700" kern="1200" dirty="0">
            <a:solidFill>
              <a:srgbClr val="0A193E"/>
            </a:solidFill>
          </a:endParaRPr>
        </a:p>
      </dsp:txBody>
      <dsp:txXfrm>
        <a:off x="1789936" y="2154358"/>
        <a:ext cx="1205824" cy="267948"/>
      </dsp:txXfrm>
    </dsp:sp>
    <dsp:sp modelId="{3D6EF01A-1EF1-D443-BCD6-0DDB1B67FF44}">
      <dsp:nvSpPr>
        <dsp:cNvPr id="0" name=""/>
        <dsp:cNvSpPr/>
      </dsp:nvSpPr>
      <dsp:spPr>
        <a:xfrm>
          <a:off x="1789936" y="1996721"/>
          <a:ext cx="1205824" cy="15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.</a:t>
          </a:r>
          <a:endParaRPr lang="en-US" sz="700" kern="1200" dirty="0"/>
        </a:p>
      </dsp:txBody>
      <dsp:txXfrm>
        <a:off x="1789936" y="1996721"/>
        <a:ext cx="1205824" cy="157636"/>
      </dsp:txXfrm>
    </dsp:sp>
    <dsp:sp modelId="{B9D4F916-4133-4047-B2CE-2E932873420D}">
      <dsp:nvSpPr>
        <dsp:cNvPr id="0" name=""/>
        <dsp:cNvSpPr/>
      </dsp:nvSpPr>
      <dsp:spPr>
        <a:xfrm>
          <a:off x="3444897" y="704329"/>
          <a:ext cx="1339805" cy="19858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126EA-AA39-864B-AF27-6E7053B3975F}">
      <dsp:nvSpPr>
        <dsp:cNvPr id="0" name=""/>
        <dsp:cNvSpPr/>
      </dsp:nvSpPr>
      <dsp:spPr>
        <a:xfrm rot="5400000">
          <a:off x="3511887" y="972164"/>
          <a:ext cx="1205824" cy="10245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F4537D-EA55-9049-B961-46D9E22703B0}">
      <dsp:nvSpPr>
        <dsp:cNvPr id="0" name=""/>
        <dsp:cNvSpPr/>
      </dsp:nvSpPr>
      <dsp:spPr>
        <a:xfrm>
          <a:off x="3511887" y="2154358"/>
          <a:ext cx="1205824" cy="26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A193E"/>
              </a:solidFill>
            </a:rPr>
            <a:t>Column Chromatography</a:t>
          </a:r>
          <a:endParaRPr lang="en-US" sz="700" kern="1200" dirty="0">
            <a:solidFill>
              <a:srgbClr val="0A193E"/>
            </a:solidFill>
          </a:endParaRPr>
        </a:p>
      </dsp:txBody>
      <dsp:txXfrm>
        <a:off x="3511887" y="2154358"/>
        <a:ext cx="1205824" cy="267948"/>
      </dsp:txXfrm>
    </dsp:sp>
    <dsp:sp modelId="{300AC179-1F09-2148-B688-1DB1A475AD8A}">
      <dsp:nvSpPr>
        <dsp:cNvPr id="0" name=""/>
        <dsp:cNvSpPr/>
      </dsp:nvSpPr>
      <dsp:spPr>
        <a:xfrm>
          <a:off x="3511887" y="1996721"/>
          <a:ext cx="1205824" cy="15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3511887" y="1996721"/>
        <a:ext cx="1205824" cy="157636"/>
      </dsp:txXfrm>
    </dsp:sp>
    <dsp:sp modelId="{C5F67F4C-10E3-DF49-B134-DE2BAE45B070}">
      <dsp:nvSpPr>
        <dsp:cNvPr id="0" name=""/>
        <dsp:cNvSpPr/>
      </dsp:nvSpPr>
      <dsp:spPr>
        <a:xfrm>
          <a:off x="5166848" y="704329"/>
          <a:ext cx="1339805" cy="198581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4A1A-29FF-A74B-B8CC-D2A2B007D6C1}">
      <dsp:nvSpPr>
        <dsp:cNvPr id="0" name=""/>
        <dsp:cNvSpPr/>
      </dsp:nvSpPr>
      <dsp:spPr>
        <a:xfrm rot="5400000">
          <a:off x="5233838" y="972164"/>
          <a:ext cx="1205824" cy="1024557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1AA1C2-94AF-4844-8C05-68D22DDAA7F7}">
      <dsp:nvSpPr>
        <dsp:cNvPr id="0" name=""/>
        <dsp:cNvSpPr/>
      </dsp:nvSpPr>
      <dsp:spPr>
        <a:xfrm>
          <a:off x="5233838" y="2154358"/>
          <a:ext cx="1205824" cy="26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A193E"/>
              </a:solidFill>
            </a:rPr>
            <a:t>Saturation</a:t>
          </a:r>
          <a:endParaRPr lang="en-US" sz="700" kern="1200" dirty="0">
            <a:solidFill>
              <a:srgbClr val="0A193E"/>
            </a:solidFill>
          </a:endParaRPr>
        </a:p>
      </dsp:txBody>
      <dsp:txXfrm>
        <a:off x="5233838" y="2154358"/>
        <a:ext cx="1205824" cy="267948"/>
      </dsp:txXfrm>
    </dsp:sp>
    <dsp:sp modelId="{1F6F6080-1B64-444C-92F7-88713EE6102E}">
      <dsp:nvSpPr>
        <dsp:cNvPr id="0" name=""/>
        <dsp:cNvSpPr/>
      </dsp:nvSpPr>
      <dsp:spPr>
        <a:xfrm>
          <a:off x="5233838" y="1996721"/>
          <a:ext cx="1205824" cy="15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.</a:t>
          </a:r>
          <a:endParaRPr lang="en-US" sz="700" kern="1200" dirty="0"/>
        </a:p>
      </dsp:txBody>
      <dsp:txXfrm>
        <a:off x="5233838" y="1996721"/>
        <a:ext cx="1205824" cy="157636"/>
      </dsp:txXfrm>
    </dsp:sp>
    <dsp:sp modelId="{95C1A4C9-4188-934F-9215-1FBE973F3004}">
      <dsp:nvSpPr>
        <dsp:cNvPr id="0" name=""/>
        <dsp:cNvSpPr/>
      </dsp:nvSpPr>
      <dsp:spPr>
        <a:xfrm>
          <a:off x="6888800" y="695077"/>
          <a:ext cx="1339805" cy="20043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20A6C-4798-8547-8C1B-A495B0A9DDA3}">
      <dsp:nvSpPr>
        <dsp:cNvPr id="0" name=""/>
        <dsp:cNvSpPr/>
      </dsp:nvSpPr>
      <dsp:spPr>
        <a:xfrm>
          <a:off x="6955790" y="899052"/>
          <a:ext cx="1205824" cy="1170781"/>
        </a:xfrm>
        <a:prstGeom prst="rect">
          <a:avLst/>
        </a:prstGeom>
        <a:blipFill dpi="0"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249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EBAA62-C30C-0C4A-ABBF-FE095918A67B}">
      <dsp:nvSpPr>
        <dsp:cNvPr id="0" name=""/>
        <dsp:cNvSpPr/>
      </dsp:nvSpPr>
      <dsp:spPr>
        <a:xfrm>
          <a:off x="6955790" y="2154358"/>
          <a:ext cx="1205824" cy="2679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solidFill>
                <a:srgbClr val="0A193E"/>
              </a:solidFill>
            </a:rPr>
            <a:t>Dialysis</a:t>
          </a:r>
          <a:endParaRPr lang="en-US" sz="700" kern="1200" dirty="0">
            <a:solidFill>
              <a:srgbClr val="0A193E"/>
            </a:solidFill>
          </a:endParaRPr>
        </a:p>
      </dsp:txBody>
      <dsp:txXfrm>
        <a:off x="6955790" y="2154358"/>
        <a:ext cx="1205824" cy="267948"/>
      </dsp:txXfrm>
    </dsp:sp>
    <dsp:sp modelId="{04842971-76C1-8B4F-8532-31D77B3EA2BA}">
      <dsp:nvSpPr>
        <dsp:cNvPr id="0" name=""/>
        <dsp:cNvSpPr/>
      </dsp:nvSpPr>
      <dsp:spPr>
        <a:xfrm>
          <a:off x="6955790" y="1996721"/>
          <a:ext cx="1205824" cy="157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.</a:t>
          </a:r>
          <a:endParaRPr lang="en-US" sz="700" kern="1200" dirty="0"/>
        </a:p>
      </dsp:txBody>
      <dsp:txXfrm>
        <a:off x="6955790" y="1996721"/>
        <a:ext cx="1205824" cy="15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ABFDF-1C23-474D-91C3-E5A891475466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42CF3-56C3-A343-BE97-02CAE94ED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5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Tube has crude</a:t>
            </a:r>
            <a:r>
              <a:rPr lang="en-US" baseline="0" dirty="0" smtClean="0"/>
              <a:t> sample or 40-70% precipitate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 mixture composed of 4 mM guaiacol, 4 mM hydrogen peroxide, 50 mM phosphate buffer pH 7.5, and deionized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F26070"/>
                </a:solidFill>
              </a:rPr>
              <a:t>Extraction</a:t>
            </a:r>
          </a:p>
          <a:p>
            <a:pPr lvl="1"/>
            <a:r>
              <a:rPr lang="en-US" sz="2000" dirty="0" smtClean="0">
                <a:solidFill>
                  <a:srgbClr val="F26070"/>
                </a:solidFill>
              </a:rPr>
              <a:t>Centrifuge</a:t>
            </a:r>
          </a:p>
          <a:p>
            <a:pPr lvl="1"/>
            <a:r>
              <a:rPr lang="en-US" sz="2000" dirty="0" smtClean="0">
                <a:solidFill>
                  <a:srgbClr val="F26070"/>
                </a:solidFill>
              </a:rPr>
              <a:t>Saturation with Ammonium Sulfate</a:t>
            </a:r>
          </a:p>
          <a:p>
            <a:pPr lvl="1"/>
            <a:r>
              <a:rPr lang="en-US" sz="2000" dirty="0" smtClean="0">
                <a:solidFill>
                  <a:srgbClr val="F26070"/>
                </a:solidFill>
              </a:rPr>
              <a:t>Column Chromatography </a:t>
            </a:r>
          </a:p>
          <a:p>
            <a:pPr lvl="2"/>
            <a:r>
              <a:rPr lang="en-US" sz="1600" dirty="0" smtClean="0">
                <a:solidFill>
                  <a:srgbClr val="F26070"/>
                </a:solidFill>
              </a:rPr>
              <a:t>(abnormal)</a:t>
            </a:r>
          </a:p>
          <a:p>
            <a:pPr lvl="2"/>
            <a:r>
              <a:rPr lang="en-US" sz="1600" dirty="0" smtClean="0">
                <a:solidFill>
                  <a:srgbClr val="F26070"/>
                </a:solidFill>
              </a:rPr>
              <a:t>Saturated solution was passed through a DEAE </a:t>
            </a:r>
            <a:r>
              <a:rPr lang="en-US" sz="1600" dirty="0" err="1" smtClean="0">
                <a:solidFill>
                  <a:srgbClr val="F26070"/>
                </a:solidFill>
              </a:rPr>
              <a:t>Sephacel</a:t>
            </a:r>
            <a:r>
              <a:rPr lang="en-US" sz="1600" dirty="0" smtClean="0">
                <a:solidFill>
                  <a:srgbClr val="F26070"/>
                </a:solidFill>
              </a:rPr>
              <a:t> column </a:t>
            </a:r>
            <a:endParaRPr lang="en-US" sz="2000" dirty="0" smtClean="0">
              <a:solidFill>
                <a:srgbClr val="F26070"/>
              </a:solidFill>
            </a:endParaRPr>
          </a:p>
          <a:p>
            <a:pPr lvl="1"/>
            <a:r>
              <a:rPr lang="en-US" sz="2000" dirty="0" smtClean="0">
                <a:solidFill>
                  <a:srgbClr val="F26070"/>
                </a:solidFill>
              </a:rPr>
              <a:t>Dialysis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</a:t>
            </a:r>
            <a:r>
              <a:rPr lang="en-US" dirty="0" err="1" smtClean="0"/>
              <a:t>rxn</a:t>
            </a:r>
            <a:r>
              <a:rPr lang="en-US" dirty="0" smtClean="0"/>
              <a:t> mixture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METHOD: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Concentration measured by absorbance in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spectrometer</a:t>
            </a:r>
            <a:r>
              <a:rPr lang="en-US" dirty="0" smtClean="0">
                <a:effectLst/>
              </a:rPr>
              <a:t> and using the known extinction coefficient for HRP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1:1 dilution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=M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M and V representing molarity and volume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HPLC was used to measure the amount of heme activity in the samples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rxn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mixture of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acetonitrile, 50% deionized water, and 0.1%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trifluoroacetic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Same </a:t>
            </a:r>
            <a:r>
              <a:rPr lang="en-US" dirty="0" err="1" smtClean="0"/>
              <a:t>rxn</a:t>
            </a:r>
            <a:r>
              <a:rPr lang="en-US" dirty="0" smtClean="0"/>
              <a:t> mixture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3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42CF3-56C3-A343-BE97-02CAE94EDE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4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1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868A9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8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539B8-959B-9F40-A9B4-335D47313F70}" type="datetimeFigureOut">
              <a:rPr lang="en-US" smtClean="0"/>
              <a:t>3/15/21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2560-1547-9E46-9222-AB130F27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F539B8-959B-9F40-A9B4-335D47313F70}" type="datetimeFigureOut">
              <a:rPr lang="en-US" smtClean="0"/>
              <a:pPr/>
              <a:t>3/15/21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A193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A193E"/>
                </a:solidFill>
              </a:defRPr>
            </a:lvl1pPr>
          </a:lstStyle>
          <a:p>
            <a:fld id="{6E8E2560-1547-9E46-9222-AB130F27EA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9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E1F2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40000"/>
              <a:lumOff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Kudzu Leaf </a:t>
            </a:r>
            <a:r>
              <a:rPr lang="en-US" i="1" dirty="0" smtClean="0"/>
              <a:t>(</a:t>
            </a:r>
            <a:r>
              <a:rPr lang="en-US" i="1" dirty="0" err="1" smtClean="0"/>
              <a:t>Pueraria</a:t>
            </a:r>
            <a:r>
              <a:rPr lang="en-US" i="1" dirty="0" smtClean="0"/>
              <a:t> </a:t>
            </a:r>
            <a:r>
              <a:rPr lang="en-US" i="1" dirty="0" err="1" smtClean="0"/>
              <a:t>montana</a:t>
            </a:r>
            <a:r>
              <a:rPr lang="en-US" i="1" dirty="0" smtClean="0"/>
              <a:t>)</a:t>
            </a:r>
            <a:r>
              <a:rPr lang="en-US" i="1" dirty="0"/>
              <a:t/>
            </a:r>
            <a:br>
              <a:rPr lang="en-US" i="1" dirty="0"/>
            </a:br>
            <a:r>
              <a:rPr lang="en-US" dirty="0" smtClean="0"/>
              <a:t>Peroxidase Activity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Raner and Kathryn Briley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0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3673780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1227349" y="4077331"/>
            <a:ext cx="1404149" cy="45514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3060985" y="4077331"/>
            <a:ext cx="1404149" cy="45514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4833591" y="4077331"/>
            <a:ext cx="1404149" cy="45514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>
            <a:off x="6572581" y="4077331"/>
            <a:ext cx="1404149" cy="45514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Pursuit of Optimal pH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05" b="-1663"/>
          <a:stretch/>
        </p:blipFill>
        <p:spPr>
          <a:xfrm>
            <a:off x="2044604" y="1172723"/>
            <a:ext cx="5169878" cy="3635482"/>
          </a:xfrm>
        </p:spPr>
      </p:pic>
    </p:spTree>
    <p:extLst>
      <p:ext uri="{BB962C8B-B14F-4D97-AF65-F5344CB8AC3E}">
        <p14:creationId xmlns:p14="http://schemas.microsoft.com/office/powerpoint/2010/main" val="395861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Peroxidase Quantification via Heme Analysis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452956110"/>
              </p:ext>
            </p:extLst>
          </p:nvPr>
        </p:nvGraphicFramePr>
        <p:xfrm>
          <a:off x="1795585" y="1442148"/>
          <a:ext cx="5257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4437130"/>
            <a:ext cx="835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A193E"/>
                </a:solidFill>
              </a:rPr>
              <a:t>If a value for y is discovered, then the x (heme concentration) value can be calculated </a:t>
            </a:r>
            <a:endParaRPr lang="en-US" i="1" dirty="0">
              <a:solidFill>
                <a:srgbClr val="0A19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Kudzu Heme Analysis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id="{0F363456-DDCD-4938-A6E0-2AA03E7593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66" y="1485251"/>
            <a:ext cx="5521821" cy="31162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1335" y="148525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Integration </a:t>
            </a:r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en-US" dirty="0" smtClean="0">
                <a:solidFill>
                  <a:schemeClr val="bg2"/>
                </a:solidFill>
              </a:rPr>
              <a:t>alue = 4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37452" y="2558045"/>
            <a:ext cx="487961" cy="553059"/>
          </a:xfrm>
          <a:prstGeom prst="straightConnector1">
            <a:avLst/>
          </a:prstGeom>
          <a:ln>
            <a:solidFill>
              <a:schemeClr val="tx2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25922" y="2250268"/>
            <a:ext cx="1096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A193E"/>
                </a:solidFill>
              </a:rPr>
              <a:t>Heme peak</a:t>
            </a:r>
            <a:endParaRPr lang="en-US" sz="1400" dirty="0">
              <a:solidFill>
                <a:srgbClr val="0A193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4769" y="1852684"/>
            <a:ext cx="144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A193E"/>
                </a:solidFill>
              </a:rPr>
              <a:t>(the y value)</a:t>
            </a:r>
            <a:endParaRPr lang="en-US" i="1" dirty="0">
              <a:solidFill>
                <a:srgbClr val="0A193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129" y="2511642"/>
            <a:ext cx="20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A193E"/>
                </a:solidFill>
              </a:rPr>
              <a:t>y = 43.82x - </a:t>
            </a:r>
            <a:r>
              <a:rPr lang="en-US" dirty="0" smtClean="0">
                <a:solidFill>
                  <a:srgbClr val="0A193E"/>
                </a:solidFill>
              </a:rPr>
              <a:t>15.167</a:t>
            </a:r>
            <a:endParaRPr lang="en-US" dirty="0">
              <a:solidFill>
                <a:srgbClr val="0A193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1335" y="3283411"/>
            <a:ext cx="24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A193E"/>
                </a:solidFill>
              </a:rPr>
              <a:t>Heme </a:t>
            </a:r>
            <a:r>
              <a:rPr lang="en-US" dirty="0">
                <a:solidFill>
                  <a:srgbClr val="0A193E"/>
                </a:solidFill>
              </a:rPr>
              <a:t>concentration </a:t>
            </a:r>
            <a:r>
              <a:rPr lang="en-US" dirty="0" smtClean="0">
                <a:solidFill>
                  <a:srgbClr val="0A193E"/>
                </a:solidFill>
              </a:rPr>
              <a:t>= 0.44 </a:t>
            </a:r>
            <a:r>
              <a:rPr lang="en-US" dirty="0">
                <a:solidFill>
                  <a:srgbClr val="0A193E"/>
                </a:solidFill>
              </a:rPr>
              <a:t>mM </a:t>
            </a:r>
          </a:p>
        </p:txBody>
      </p:sp>
    </p:spTree>
    <p:extLst>
      <p:ext uri="{BB962C8B-B14F-4D97-AF65-F5344CB8AC3E}">
        <p14:creationId xmlns:p14="http://schemas.microsoft.com/office/powerpoint/2010/main" val="213579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Purification Assessment </a:t>
            </a:r>
            <a:endParaRPr lang="en-US" dirty="0"/>
          </a:p>
        </p:txBody>
      </p:sp>
      <p:pic>
        <p:nvPicPr>
          <p:cNvPr id="4" name="Picture 3" descr="Macintosh HD:Users:kathrynbriley:Desktop:Screen Shot 2021-02-28 at 3.00.40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884062" y="687412"/>
            <a:ext cx="3221990" cy="45726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5597243" y="3286681"/>
            <a:ext cx="457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97243" y="3560759"/>
            <a:ext cx="45720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9"/>
          <p:cNvSpPr txBox="1"/>
          <p:nvPr/>
        </p:nvSpPr>
        <p:spPr>
          <a:xfrm>
            <a:off x="6294265" y="1744953"/>
            <a:ext cx="366715" cy="36543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180" algn="l"/>
              </a:tabLst>
              <a:defRPr/>
            </a:pPr>
            <a:r>
              <a:rPr kumimoji="0" lang="en-US" sz="1100" b="0" i="0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A</a:t>
            </a:r>
            <a:endParaRPr kumimoji="0" lang="en-US" sz="105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/>
              <a:cs typeface="+mn-cs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6813380" y="1744953"/>
            <a:ext cx="366715" cy="36543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180" algn="l"/>
              </a:tabLst>
              <a:defRPr/>
            </a:pPr>
            <a:r>
              <a:rPr kumimoji="0" lang="en-US" sz="1100" b="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B</a:t>
            </a:r>
            <a:endParaRPr kumimoji="0" lang="en-US" sz="105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/>
              <a:cs typeface="+mn-cs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7314694" y="1744953"/>
            <a:ext cx="366715" cy="36543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8180" algn="l"/>
              </a:tabLst>
              <a:defRPr/>
            </a:pPr>
            <a:r>
              <a:rPr kumimoji="0" lang="en-US" sz="1100" b="0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Calibri"/>
                <a:cs typeface="+mn-cs"/>
              </a:rPr>
              <a:t>C</a:t>
            </a:r>
            <a:endParaRPr kumimoji="0" lang="en-US" sz="1050" b="0" i="0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1772361"/>
            <a:ext cx="3599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Lane A- Purified Peroxidase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Lane B- Crude Kudzu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Lane C – Protein Ladder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Peroxidase protein size: approximately 30,000 or significantly below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81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Efficient purification method</a:t>
            </a:r>
          </a:p>
          <a:p>
            <a:r>
              <a:rPr lang="en-US" sz="2400" dirty="0" smtClean="0"/>
              <a:t>Determining specificity for industrial use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ptimal pH</a:t>
            </a:r>
          </a:p>
          <a:p>
            <a:pPr lvl="1"/>
            <a:r>
              <a:rPr lang="en-US" sz="2000" dirty="0" smtClean="0"/>
              <a:t>Guaiacol screening with varying temperatures</a:t>
            </a:r>
          </a:p>
          <a:p>
            <a:pPr lvl="1"/>
            <a:r>
              <a:rPr lang="en-US" sz="2000" dirty="0" smtClean="0"/>
              <a:t>Determination of variance from unique harvest locations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514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Peroxidase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3" y="1200151"/>
            <a:ext cx="3998482" cy="339447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Industrial and biotechnological applications</a:t>
            </a:r>
          </a:p>
          <a:p>
            <a:pPr lvl="1"/>
            <a:r>
              <a:rPr lang="en-US" sz="2000" dirty="0" smtClean="0"/>
              <a:t>Ease of purification</a:t>
            </a:r>
          </a:p>
          <a:p>
            <a:pPr lvl="1"/>
            <a:r>
              <a:rPr lang="en-US" sz="2000" dirty="0" smtClean="0"/>
              <a:t>Broad range  of chemical activities</a:t>
            </a:r>
          </a:p>
          <a:p>
            <a:pPr lvl="1"/>
            <a:r>
              <a:rPr lang="en-US" sz="2000" dirty="0" smtClean="0"/>
              <a:t>Low cost for use </a:t>
            </a:r>
          </a:p>
          <a:p>
            <a:r>
              <a:rPr lang="en-US" sz="2400" dirty="0"/>
              <a:t>Potential problem: </a:t>
            </a:r>
            <a:r>
              <a:rPr lang="en-US" sz="2400" dirty="0" smtClean="0"/>
              <a:t>poor selectivity 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6" name="Picture 5" descr="Macintosh HD:Users:kathrynbriley:Desktop:Screen Shot 2020-12-20 at 9.09.01 P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515" y="1200151"/>
            <a:ext cx="2992758" cy="35313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60469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5604" y="44145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73872" y="4283251"/>
            <a:ext cx="57402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A193E"/>
                </a:solidFill>
                <a:latin typeface="Times New Roman"/>
                <a:cs typeface="Times New Roman"/>
              </a:rPr>
              <a:t>Note</a:t>
            </a:r>
            <a:r>
              <a:rPr lang="en-US" sz="1400" dirty="0">
                <a:solidFill>
                  <a:srgbClr val="0A193E"/>
                </a:solidFill>
                <a:latin typeface="Times New Roman"/>
                <a:cs typeface="Times New Roman"/>
              </a:rPr>
              <a:t>. AG represents antigen, AB 1 the antibody from the patient’s blood, and AB 2 the secondary antibody bound to a substrate. </a:t>
            </a:r>
          </a:p>
        </p:txBody>
      </p:sp>
      <p:pic>
        <p:nvPicPr>
          <p:cNvPr id="4" name="Picture 3" descr="Screen Shot 2021-03-15 at 9.16.13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194" y="1317303"/>
            <a:ext cx="7305297" cy="23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1-03-10 at 9.57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033" y="109492"/>
            <a:ext cx="6333930" cy="49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9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Enzyme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713843" cy="3394472"/>
          </a:xfrm>
        </p:spPr>
        <p:txBody>
          <a:bodyPr/>
          <a:lstStyle/>
          <a:p>
            <a:r>
              <a:rPr lang="en-US" sz="2200" dirty="0"/>
              <a:t>Enzymes produced by a large </a:t>
            </a:r>
            <a:r>
              <a:rPr lang="en-US" sz="2200" dirty="0" smtClean="0"/>
              <a:t>percent </a:t>
            </a:r>
            <a:r>
              <a:rPr lang="en-US" sz="2200" dirty="0"/>
              <a:t>of plant and </a:t>
            </a:r>
            <a:r>
              <a:rPr lang="en-US" sz="2200" dirty="0" smtClean="0"/>
              <a:t>fungal </a:t>
            </a:r>
            <a:r>
              <a:rPr lang="en-US" sz="2200" dirty="0"/>
              <a:t>organisms</a:t>
            </a:r>
          </a:p>
          <a:p>
            <a:pPr lvl="1"/>
            <a:r>
              <a:rPr lang="en-US" sz="2000" dirty="0"/>
              <a:t>Varying levels of activity</a:t>
            </a:r>
          </a:p>
          <a:p>
            <a:pPr lvl="1"/>
            <a:r>
              <a:rPr lang="en-US" sz="2000" dirty="0" smtClean="0"/>
              <a:t>Horseradish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3" descr="Screenshot 2020-03-02 10.1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9572" y="1307554"/>
            <a:ext cx="4644924" cy="3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Broad goal</a:t>
            </a:r>
            <a:r>
              <a:rPr lang="en-US" sz="2400" dirty="0" smtClean="0"/>
              <a:t>- explore </a:t>
            </a:r>
            <a:r>
              <a:rPr lang="en-US" sz="2400" dirty="0"/>
              <a:t>peroxidase activities from a large sampling of plants </a:t>
            </a:r>
            <a:endParaRPr lang="en-US" sz="2400" dirty="0" smtClean="0"/>
          </a:p>
          <a:p>
            <a:r>
              <a:rPr lang="en-US" sz="2400" b="1" i="1" dirty="0" smtClean="0"/>
              <a:t>Specific </a:t>
            </a:r>
            <a:r>
              <a:rPr lang="en-US" sz="2400" b="1" i="1" dirty="0"/>
              <a:t>goal </a:t>
            </a:r>
            <a:r>
              <a:rPr lang="en-US" sz="2400" dirty="0" smtClean="0"/>
              <a:t>- </a:t>
            </a:r>
            <a:r>
              <a:rPr lang="en-US" sz="2400" dirty="0"/>
              <a:t>to determine the enzyme stability, optimal pH conditions, and possible novel chemical activities </a:t>
            </a:r>
            <a:r>
              <a:rPr lang="en-US" sz="2400" dirty="0" smtClean="0"/>
              <a:t>for kudzu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39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ea typeface="Times New Roman"/>
              </a:rPr>
              <a:t>Kudzu: </a:t>
            </a:r>
            <a:r>
              <a:rPr lang="en-US" i="1" dirty="0" err="1" smtClean="0">
                <a:latin typeface="Times New Roman"/>
                <a:ea typeface="Times New Roman"/>
              </a:rPr>
              <a:t>Pueraria</a:t>
            </a:r>
            <a:r>
              <a:rPr lang="en-US" i="1" dirty="0" smtClean="0">
                <a:latin typeface="Times New Roman"/>
                <a:ea typeface="Times New Roman"/>
              </a:rPr>
              <a:t> </a:t>
            </a:r>
            <a:r>
              <a:rPr lang="en-US" i="1" dirty="0" err="1">
                <a:latin typeface="Times New Roman"/>
                <a:ea typeface="Times New Roman"/>
              </a:rPr>
              <a:t>montana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High catalytic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244" y="1319605"/>
            <a:ext cx="3402737" cy="25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Guaiacol Reaction</a:t>
            </a:r>
            <a:endParaRPr lang="en-US" dirty="0"/>
          </a:p>
        </p:txBody>
      </p:sp>
      <p:pic>
        <p:nvPicPr>
          <p:cNvPr id="8" name="Picture 7" descr="schem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023" y="1618819"/>
            <a:ext cx="6802121" cy="21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8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Guaiacol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74" b="-1055"/>
          <a:stretch/>
        </p:blipFill>
        <p:spPr>
          <a:xfrm>
            <a:off x="1858495" y="918279"/>
            <a:ext cx="5717258" cy="4097194"/>
          </a:xfrm>
        </p:spPr>
      </p:pic>
    </p:spTree>
    <p:extLst>
      <p:ext uri="{BB962C8B-B14F-4D97-AF65-F5344CB8AC3E}">
        <p14:creationId xmlns:p14="http://schemas.microsoft.com/office/powerpoint/2010/main" val="343226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Liberty">
      <a:dk1>
        <a:srgbClr val="FFFFFF"/>
      </a:dk1>
      <a:lt1>
        <a:sysClr val="window" lastClr="FFFFFF"/>
      </a:lt1>
      <a:dk2>
        <a:srgbClr val="0A193E"/>
      </a:dk2>
      <a:lt2>
        <a:srgbClr val="0A193E"/>
      </a:lt2>
      <a:accent1>
        <a:srgbClr val="8EC1EB"/>
      </a:accent1>
      <a:accent2>
        <a:srgbClr val="BCBDBF"/>
      </a:accent2>
      <a:accent3>
        <a:srgbClr val="3C3E42"/>
      </a:accent3>
      <a:accent4>
        <a:srgbClr val="8A0000"/>
      </a:accent4>
      <a:accent5>
        <a:srgbClr val="CE1126"/>
      </a:accent5>
      <a:accent6>
        <a:srgbClr val="008ED6"/>
      </a:accent6>
      <a:hlink>
        <a:srgbClr val="8EC1EB"/>
      </a:hlink>
      <a:folHlink>
        <a:srgbClr val="BCBDBF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6720</TotalTime>
  <Words>384</Words>
  <Application>Microsoft Macintosh PowerPoint</Application>
  <PresentationFormat>On-screen Show (16:9)</PresentationFormat>
  <Paragraphs>85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Kudzu Leaf (Pueraria montana) Peroxidase Activity </vt:lpstr>
      <vt:lpstr>Peroxidase Enzymes</vt:lpstr>
      <vt:lpstr>Diagnostic Abilities</vt:lpstr>
      <vt:lpstr>PowerPoint Presentation</vt:lpstr>
      <vt:lpstr>Common Enzyme Sources</vt:lpstr>
      <vt:lpstr>Research Goals</vt:lpstr>
      <vt:lpstr>Kudzu: Pueraria montana </vt:lpstr>
      <vt:lpstr>Guaiacol Reaction</vt:lpstr>
      <vt:lpstr>Guaiacol Analysis</vt:lpstr>
      <vt:lpstr>Purification </vt:lpstr>
      <vt:lpstr>Pursuit of Optimal pH</vt:lpstr>
      <vt:lpstr>Peroxidase Quantification via Heme Analysis</vt:lpstr>
      <vt:lpstr>Kudzu Heme Analysis</vt:lpstr>
      <vt:lpstr>Purification Assessment </vt:lpstr>
      <vt:lpstr>Future Research</vt:lpstr>
    </vt:vector>
  </TitlesOfParts>
  <Company>Liberty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Dugan</dc:creator>
  <cp:lastModifiedBy>Kathryn Briley</cp:lastModifiedBy>
  <cp:revision>72</cp:revision>
  <dcterms:created xsi:type="dcterms:W3CDTF">2014-11-10T20:35:24Z</dcterms:created>
  <dcterms:modified xsi:type="dcterms:W3CDTF">2021-03-16T03:23:36Z</dcterms:modified>
</cp:coreProperties>
</file>