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8" r:id="rId2"/>
    <p:sldId id="257" r:id="rId3"/>
    <p:sldId id="259" r:id="rId4"/>
    <p:sldId id="267" r:id="rId5"/>
    <p:sldId id="269" r:id="rId6"/>
    <p:sldId id="261" r:id="rId7"/>
    <p:sldId id="270" r:id="rId8"/>
    <p:sldId id="263" r:id="rId9"/>
    <p:sldId id="262" r:id="rId10"/>
    <p:sldId id="264" r:id="rId11"/>
    <p:sldId id="268" r:id="rId12"/>
    <p:sldId id="265" r:id="rId13"/>
    <p:sldId id="27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1" autoAdjust="0"/>
    <p:restoredTop sz="93792" autoAdjust="0"/>
  </p:normalViewPr>
  <p:slideViewPr>
    <p:cSldViewPr snapToGrid="0" snapToObjects="1">
      <p:cViewPr>
        <p:scale>
          <a:sx n="90" d="100"/>
          <a:sy n="90" d="100"/>
        </p:scale>
        <p:origin x="180" y="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23BFB-2CF4-9B41-AE56-C0104FF8E6C3}"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3C5A5-E44F-2348-8580-979043DB0360}" type="slidenum">
              <a:rPr lang="en-US" smtClean="0"/>
              <a:t>‹#›</a:t>
            </a:fld>
            <a:endParaRPr lang="en-US"/>
          </a:p>
        </p:txBody>
      </p:sp>
    </p:spTree>
    <p:extLst>
      <p:ext uri="{BB962C8B-B14F-4D97-AF65-F5344CB8AC3E}">
        <p14:creationId xmlns:p14="http://schemas.microsoft.com/office/powerpoint/2010/main" val="34270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W. E. B. Du Bois at Paris International Exposition, 1900. W. E. B. Du Bois Papers (MS 312). Special Collections and University Archives, University of Massachusetts Amherst Libraries</a:t>
            </a:r>
          </a:p>
          <a:p>
            <a:r>
              <a:rPr lang="en-US" i="1" dirty="0">
                <a:effectLst/>
              </a:rPr>
              <a:t>Niagara Movement founders, 1905. W. E. B. Du Bois Papers (MS 312). Special Collections and University Archives, University of Massachusetts Amherst Libraries</a:t>
            </a:r>
            <a:br>
              <a:rPr lang="en-US" dirty="0"/>
            </a:br>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2</a:t>
            </a:fld>
            <a:endParaRPr lang="en-US"/>
          </a:p>
        </p:txBody>
      </p:sp>
    </p:spTree>
    <p:extLst>
      <p:ext uri="{BB962C8B-B14F-4D97-AF65-F5344CB8AC3E}">
        <p14:creationId xmlns:p14="http://schemas.microsoft.com/office/powerpoint/2010/main" val="311033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4</a:t>
            </a:fld>
            <a:endParaRPr lang="en-US"/>
          </a:p>
        </p:txBody>
      </p:sp>
    </p:spTree>
    <p:extLst>
      <p:ext uri="{BB962C8B-B14F-4D97-AF65-F5344CB8AC3E}">
        <p14:creationId xmlns:p14="http://schemas.microsoft.com/office/powerpoint/2010/main" val="190909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8</a:t>
            </a:fld>
            <a:endParaRPr lang="en-US"/>
          </a:p>
        </p:txBody>
      </p:sp>
    </p:spTree>
    <p:extLst>
      <p:ext uri="{BB962C8B-B14F-4D97-AF65-F5344CB8AC3E}">
        <p14:creationId xmlns:p14="http://schemas.microsoft.com/office/powerpoint/2010/main" val="302139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9</a:t>
            </a:fld>
            <a:endParaRPr lang="en-US"/>
          </a:p>
        </p:txBody>
      </p:sp>
    </p:spTree>
    <p:extLst>
      <p:ext uri="{BB962C8B-B14F-4D97-AF65-F5344CB8AC3E}">
        <p14:creationId xmlns:p14="http://schemas.microsoft.com/office/powerpoint/2010/main" val="341351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W. E. B. Du Bois on his 95th birthday with President Kwame Nkrumah and Madame Nkrumah, Accra, Ghana, February 23, 1963. W. E. B. Du Bois Papers (MS 312). Special Collections and University Archives, University of Massachusetts Amherst Libraries</a:t>
            </a:r>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10</a:t>
            </a:fld>
            <a:endParaRPr lang="en-US"/>
          </a:p>
        </p:txBody>
      </p:sp>
    </p:spTree>
    <p:extLst>
      <p:ext uri="{BB962C8B-B14F-4D97-AF65-F5344CB8AC3E}">
        <p14:creationId xmlns:p14="http://schemas.microsoft.com/office/powerpoint/2010/main" val="141265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3C5A5-E44F-2348-8580-979043DB0360}" type="slidenum">
              <a:rPr lang="en-US" smtClean="0"/>
              <a:t>11</a:t>
            </a:fld>
            <a:endParaRPr lang="en-US"/>
          </a:p>
        </p:txBody>
      </p:sp>
    </p:spTree>
    <p:extLst>
      <p:ext uri="{BB962C8B-B14F-4D97-AF65-F5344CB8AC3E}">
        <p14:creationId xmlns:p14="http://schemas.microsoft.com/office/powerpoint/2010/main" val="865615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D3859D-0209-42D2-B3BF-B51E06768777}"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41F7D-11E0-4012-83B1-A9E99B8F5092}"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7DCD2-F579-4C09-AF2C-1C8DB6F2CBA7}"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D165BA-FE0D-4797-93AB-204B4B743BCE}"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1C2205E-FA18-43E4-AECE-04B735B60C72}"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EDE25-85EA-45B8-8C33-CCECA4BF246A}"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7C5F48-09BB-42B2-B153-CEF3F02AE1FA}" type="datetime1">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6E753-45A3-4C57-B242-525D92BB74F8}" type="datetime1">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2E75-BD5C-44CB-AE81-8DDE71306C6C}"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DF11B8C-5499-4B80-B327-03F45384190D}"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577FDD7-A8B2-48CB-9B94-54273A53C0A5}"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3A0859-D984-4514-8C75-91346B2E4FAC}" type="datetime1">
              <a:rPr lang="en-US" smtClean="0"/>
              <a:t>3/15/2021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zproxy.liberty.edu/login?qurl=https%3A%2F%2Fwww.proquest.com%2Fdocview%2F113489188%3Faccountid%3D12085" TargetMode="External"/><Relationship Id="rId2" Type="http://schemas.openxmlformats.org/officeDocument/2006/relationships/hyperlink" Target="https://books.google.com/books?id=Mz8uGcoeLZQC&amp;pg=PA153&amp;dq=du+bois&amp;hl=en&amp;sa=X&amp;ved=2ahUKEwjktqfV-qHtAhXfSjABHdsNDBIQ6AEwBHoECAMQAg#v=onepage&amp;q=du%20bois&amp;f=fal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Alienation of W.E.B. Du Bois</a:t>
            </a:r>
          </a:p>
        </p:txBody>
      </p:sp>
      <p:sp>
        <p:nvSpPr>
          <p:cNvPr id="3" name="Subtitle 2"/>
          <p:cNvSpPr>
            <a:spLocks noGrp="1"/>
          </p:cNvSpPr>
          <p:nvPr>
            <p:ph type="subTitle" idx="1"/>
          </p:nvPr>
        </p:nvSpPr>
        <p:spPr/>
        <p:txBody>
          <a:bodyPr/>
          <a:lstStyle/>
          <a:p>
            <a:r>
              <a:rPr lang="en-US" dirty="0"/>
              <a:t>Tanesha Higgins</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F2F6-C792-E349-BC77-DCF3FC4F54C9}"/>
              </a:ext>
            </a:extLst>
          </p:cNvPr>
          <p:cNvSpPr>
            <a:spLocks noGrp="1"/>
          </p:cNvSpPr>
          <p:nvPr>
            <p:ph type="title"/>
          </p:nvPr>
        </p:nvSpPr>
        <p:spPr/>
        <p:txBody>
          <a:bodyPr/>
          <a:lstStyle/>
          <a:p>
            <a:r>
              <a:rPr lang="en-US" dirty="0"/>
              <a:t>Ghana and Death</a:t>
            </a:r>
          </a:p>
        </p:txBody>
      </p:sp>
      <p:sp>
        <p:nvSpPr>
          <p:cNvPr id="3" name="Content Placeholder 2">
            <a:extLst>
              <a:ext uri="{FF2B5EF4-FFF2-40B4-BE49-F238E27FC236}">
                <a16:creationId xmlns:a16="http://schemas.microsoft.com/office/drawing/2014/main" id="{9474449C-859F-7A4C-A9B7-F883CE10FF34}"/>
              </a:ext>
            </a:extLst>
          </p:cNvPr>
          <p:cNvSpPr>
            <a:spLocks noGrp="1"/>
          </p:cNvSpPr>
          <p:nvPr>
            <p:ph idx="1"/>
          </p:nvPr>
        </p:nvSpPr>
        <p:spPr>
          <a:xfrm>
            <a:off x="457200" y="1200151"/>
            <a:ext cx="3578087" cy="3394472"/>
          </a:xfrm>
        </p:spPr>
        <p:txBody>
          <a:bodyPr>
            <a:normAutofit fontScale="85000" lnSpcReduction="10000"/>
          </a:bodyPr>
          <a:lstStyle/>
          <a:p>
            <a:r>
              <a:rPr lang="en-US" dirty="0"/>
              <a:t>Physical Alienation</a:t>
            </a:r>
          </a:p>
          <a:p>
            <a:r>
              <a:rPr lang="en-US" dirty="0"/>
              <a:t>Celebrated figure abroad</a:t>
            </a:r>
          </a:p>
          <a:p>
            <a:r>
              <a:rPr lang="en-US" dirty="0"/>
              <a:t>Final Years</a:t>
            </a:r>
          </a:p>
          <a:p>
            <a:pPr lvl="1"/>
            <a:r>
              <a:rPr lang="en-US" i="1" dirty="0"/>
              <a:t>Encyclopedia Africana</a:t>
            </a:r>
          </a:p>
          <a:p>
            <a:r>
              <a:rPr lang="en-US" dirty="0"/>
              <a:t>His loss was felt internationally </a:t>
            </a:r>
          </a:p>
          <a:p>
            <a:endParaRPr lang="en-US" dirty="0"/>
          </a:p>
        </p:txBody>
      </p:sp>
      <p:pic>
        <p:nvPicPr>
          <p:cNvPr id="4098" name="Picture 2" descr="W. E. B. Du Bois on his 95th birthday with President Kwame Nkrumah and Madame Nkrumah, Accra, Ghana, February 23, 1963">
            <a:extLst>
              <a:ext uri="{FF2B5EF4-FFF2-40B4-BE49-F238E27FC236}">
                <a16:creationId xmlns:a16="http://schemas.microsoft.com/office/drawing/2014/main" id="{896ABCE4-BD4F-FE44-A4B1-A8F3777AD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777" y="1091080"/>
            <a:ext cx="4560012" cy="3503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EA8745A-C61B-4C31-9623-E544DD0A40C8}"/>
              </a:ext>
            </a:extLst>
          </p:cNvPr>
          <p:cNvSpPr>
            <a:spLocks noGrp="1"/>
          </p:cNvSpPr>
          <p:nvPr>
            <p:ph type="sldNum" sz="quarter" idx="12"/>
          </p:nvPr>
        </p:nvSpPr>
        <p:spPr/>
        <p:txBody>
          <a:bodyPr/>
          <a:lstStyle/>
          <a:p>
            <a:r>
              <a:rPr lang="en-US" dirty="0"/>
              <a:t>10</a:t>
            </a:r>
          </a:p>
        </p:txBody>
      </p:sp>
      <p:sp>
        <p:nvSpPr>
          <p:cNvPr id="5" name="TextBox 4">
            <a:extLst>
              <a:ext uri="{FF2B5EF4-FFF2-40B4-BE49-F238E27FC236}">
                <a16:creationId xmlns:a16="http://schemas.microsoft.com/office/drawing/2014/main" id="{43C70BBA-EF1D-486F-8BB3-8B2662630E3C}"/>
              </a:ext>
            </a:extLst>
          </p:cNvPr>
          <p:cNvSpPr txBox="1"/>
          <p:nvPr/>
        </p:nvSpPr>
        <p:spPr>
          <a:xfrm>
            <a:off x="4203404" y="4594623"/>
            <a:ext cx="4940596" cy="215444"/>
          </a:xfrm>
          <a:prstGeom prst="rect">
            <a:avLst/>
          </a:prstGeom>
          <a:noFill/>
        </p:spPr>
        <p:txBody>
          <a:bodyPr wrap="square" rtlCol="0">
            <a:spAutoFit/>
          </a:bodyPr>
          <a:lstStyle/>
          <a:p>
            <a:r>
              <a:rPr lang="en-US" sz="800" dirty="0"/>
              <a:t>Du </a:t>
            </a:r>
            <a:r>
              <a:rPr lang="en-US" sz="800" dirty="0" err="1"/>
              <a:t>Bois</a:t>
            </a:r>
            <a:r>
              <a:rPr lang="en-US" sz="800" dirty="0"/>
              <a:t> spends his 93</a:t>
            </a:r>
            <a:r>
              <a:rPr lang="en-US" sz="800" baseline="30000" dirty="0"/>
              <a:t>rd</a:t>
            </a:r>
            <a:r>
              <a:rPr lang="en-US" sz="800" dirty="0"/>
              <a:t> and final birthday with President Kwame Nkrumah and his wife, Fathia Nkrumah.</a:t>
            </a:r>
          </a:p>
        </p:txBody>
      </p:sp>
    </p:spTree>
    <p:extLst>
      <p:ext uri="{BB962C8B-B14F-4D97-AF65-F5344CB8AC3E}">
        <p14:creationId xmlns:p14="http://schemas.microsoft.com/office/powerpoint/2010/main" val="70516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316-61B9-DF4E-B8DE-E24070E43A16}"/>
              </a:ext>
            </a:extLst>
          </p:cNvPr>
          <p:cNvSpPr>
            <a:spLocks noGrp="1"/>
          </p:cNvSpPr>
          <p:nvPr>
            <p:ph type="title"/>
          </p:nvPr>
        </p:nvSpPr>
        <p:spPr/>
        <p:txBody>
          <a:bodyPr/>
          <a:lstStyle/>
          <a:p>
            <a:r>
              <a:rPr lang="en-US" dirty="0"/>
              <a:t>Legacy</a:t>
            </a:r>
          </a:p>
        </p:txBody>
      </p:sp>
      <p:sp>
        <p:nvSpPr>
          <p:cNvPr id="3" name="Content Placeholder 2">
            <a:extLst>
              <a:ext uri="{FF2B5EF4-FFF2-40B4-BE49-F238E27FC236}">
                <a16:creationId xmlns:a16="http://schemas.microsoft.com/office/drawing/2014/main" id="{50804DB9-8EF4-3D4C-8018-D60BA0DB3B8B}"/>
              </a:ext>
            </a:extLst>
          </p:cNvPr>
          <p:cNvSpPr>
            <a:spLocks noGrp="1"/>
          </p:cNvSpPr>
          <p:nvPr>
            <p:ph idx="1"/>
          </p:nvPr>
        </p:nvSpPr>
        <p:spPr/>
        <p:txBody>
          <a:bodyPr/>
          <a:lstStyle/>
          <a:p>
            <a:r>
              <a:rPr lang="en-US" dirty="0"/>
              <a:t>Great Barrington</a:t>
            </a:r>
          </a:p>
          <a:p>
            <a:pPr lvl="1"/>
            <a:r>
              <a:rPr lang="en-US" dirty="0"/>
              <a:t>Memorial</a:t>
            </a:r>
          </a:p>
          <a:p>
            <a:r>
              <a:rPr lang="en-US" dirty="0"/>
              <a:t>Du </a:t>
            </a:r>
            <a:r>
              <a:rPr lang="en-US" dirty="0" err="1"/>
              <a:t>Bois</a:t>
            </a:r>
            <a:r>
              <a:rPr lang="en-US" dirty="0"/>
              <a:t> Papers</a:t>
            </a:r>
          </a:p>
          <a:p>
            <a:endParaRPr lang="en-US" dirty="0"/>
          </a:p>
        </p:txBody>
      </p:sp>
      <p:sp>
        <p:nvSpPr>
          <p:cNvPr id="4" name="Slide Number Placeholder 3">
            <a:extLst>
              <a:ext uri="{FF2B5EF4-FFF2-40B4-BE49-F238E27FC236}">
                <a16:creationId xmlns:a16="http://schemas.microsoft.com/office/drawing/2014/main" id="{AF76CA57-2136-45AD-AFCB-4775E0F243BF}"/>
              </a:ext>
            </a:extLst>
          </p:cNvPr>
          <p:cNvSpPr>
            <a:spLocks noGrp="1"/>
          </p:cNvSpPr>
          <p:nvPr>
            <p:ph type="sldNum" sz="quarter" idx="12"/>
          </p:nvPr>
        </p:nvSpPr>
        <p:spPr/>
        <p:txBody>
          <a:bodyPr/>
          <a:lstStyle/>
          <a:p>
            <a:r>
              <a:rPr lang="en-US" dirty="0"/>
              <a:t>11</a:t>
            </a:r>
          </a:p>
        </p:txBody>
      </p:sp>
      <p:pic>
        <p:nvPicPr>
          <p:cNvPr id="5" name="Picture 4">
            <a:extLst>
              <a:ext uri="{FF2B5EF4-FFF2-40B4-BE49-F238E27FC236}">
                <a16:creationId xmlns:a16="http://schemas.microsoft.com/office/drawing/2014/main" id="{A244063C-70AB-4192-ADB3-64ABFEB94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087" y="1028585"/>
            <a:ext cx="3737604" cy="3737604"/>
          </a:xfrm>
          <a:prstGeom prst="rect">
            <a:avLst/>
          </a:prstGeom>
        </p:spPr>
      </p:pic>
      <p:sp>
        <p:nvSpPr>
          <p:cNvPr id="6" name="TextBox 5">
            <a:extLst>
              <a:ext uri="{FF2B5EF4-FFF2-40B4-BE49-F238E27FC236}">
                <a16:creationId xmlns:a16="http://schemas.microsoft.com/office/drawing/2014/main" id="{E363DE10-13F1-41CF-A3BD-B0EBF6029CEA}"/>
              </a:ext>
            </a:extLst>
          </p:cNvPr>
          <p:cNvSpPr txBox="1"/>
          <p:nvPr/>
        </p:nvSpPr>
        <p:spPr>
          <a:xfrm>
            <a:off x="4680532" y="4735698"/>
            <a:ext cx="3916713" cy="430887"/>
          </a:xfrm>
          <a:prstGeom prst="rect">
            <a:avLst/>
          </a:prstGeom>
          <a:noFill/>
        </p:spPr>
        <p:txBody>
          <a:bodyPr wrap="square" rtlCol="0">
            <a:spAutoFit/>
          </a:bodyPr>
          <a:lstStyle/>
          <a:p>
            <a:r>
              <a:rPr lang="en-US" sz="1050" dirty="0"/>
              <a:t>Information marking a trail outside of Du </a:t>
            </a:r>
            <a:r>
              <a:rPr lang="en-US" sz="1050" dirty="0" err="1"/>
              <a:t>Bois’</a:t>
            </a:r>
            <a:r>
              <a:rPr lang="en-US" sz="1050" dirty="0"/>
              <a:t> memorial center in Great Barrington. </a:t>
            </a:r>
          </a:p>
        </p:txBody>
      </p:sp>
    </p:spTree>
    <p:extLst>
      <p:ext uri="{BB962C8B-B14F-4D97-AF65-F5344CB8AC3E}">
        <p14:creationId xmlns:p14="http://schemas.microsoft.com/office/powerpoint/2010/main" val="103497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049B-B0AD-614E-AF74-FB73F3C3F8FF}"/>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F94A8CC6-E5DB-7C42-9396-27DADB51A126}"/>
              </a:ext>
            </a:extLst>
          </p:cNvPr>
          <p:cNvSpPr>
            <a:spLocks noGrp="1"/>
          </p:cNvSpPr>
          <p:nvPr>
            <p:ph idx="1"/>
          </p:nvPr>
        </p:nvSpPr>
        <p:spPr/>
        <p:txBody>
          <a:bodyPr>
            <a:normAutofit fontScale="25000" lnSpcReduction="20000"/>
          </a:bodyPr>
          <a:lstStyle/>
          <a:p>
            <a:r>
              <a:rPr lang="en-US" sz="2800" dirty="0"/>
              <a:t>Baldwin, Kate. </a:t>
            </a:r>
            <a:r>
              <a:rPr lang="en-US" sz="2800" i="1" dirty="0"/>
              <a:t>Beyond the Color Line and the Iron Curtain: Reading Encounters between Black and Red, 1922-1963</a:t>
            </a:r>
            <a:r>
              <a:rPr lang="en-US" sz="2800" dirty="0"/>
              <a:t>. Durham: Duke University Press, 2002. </a:t>
            </a:r>
          </a:p>
          <a:p>
            <a:r>
              <a:rPr lang="en-US" sz="2800" dirty="0"/>
              <a:t>Bass, Amy. </a:t>
            </a:r>
            <a:r>
              <a:rPr lang="en-US" sz="2800" i="1" dirty="0"/>
              <a:t>Those about Him Remained Silent: The Battle over W.E.B. Du Bois</a:t>
            </a:r>
            <a:r>
              <a:rPr lang="en-US" sz="2800" dirty="0"/>
              <a:t>. Minneapolis, MN: University of Minnesota Press, 2009. </a:t>
            </a:r>
          </a:p>
          <a:p>
            <a:r>
              <a:rPr lang="en-US" sz="2800" dirty="0"/>
              <a:t>Bennett Jr., Lerone. “From Booker T. to Martin L.” Ebony, November 1962. </a:t>
            </a:r>
            <a:r>
              <a:rPr lang="en-US" sz="2800" u="sng" dirty="0">
                <a:hlinkClick r:id="rId2"/>
              </a:rPr>
              <a:t>https://books.google.com/books?id=Mz8uGcoeLZQC&amp;pg=PA153&amp;dq=du+bois&amp;hl=en&amp;sa=X&amp;ved=2ahUKEwjktqfV-qHtAhXfSjABHdsNDBIQ6AEwBHoECAMQAg#v=onepage&amp;q=du%20bois&amp;f=false</a:t>
            </a:r>
            <a:endParaRPr lang="en-US" sz="2800" dirty="0"/>
          </a:p>
          <a:p>
            <a:r>
              <a:rPr lang="en-US" sz="2800" dirty="0"/>
              <a:t>Brown, J. Patrick, B.C.D. Lipton, and Michael Morisy, ed. </a:t>
            </a:r>
            <a:r>
              <a:rPr lang="en-US" sz="2800" i="1" dirty="0"/>
              <a:t>Writers Under Surveillance: The FBI Files</a:t>
            </a:r>
            <a:r>
              <a:rPr lang="en-US" sz="2800" dirty="0"/>
              <a:t>. Cambridge: Massachusetts Institute of Technology Press, 2018.</a:t>
            </a:r>
          </a:p>
          <a:p>
            <a:r>
              <a:rPr lang="en-US" sz="2800" dirty="0"/>
              <a:t>Carey, Joy Gleason. </a:t>
            </a:r>
            <a:r>
              <a:rPr lang="en-US" sz="2800" i="1" dirty="0"/>
              <a:t>Blacks, Reds, and Russians: Sojourners in Search of the Soviet Promise</a:t>
            </a:r>
            <a:r>
              <a:rPr lang="en-US" sz="2800" dirty="0"/>
              <a:t>. New Brunswick: Rutgers University Press, 2008. </a:t>
            </a:r>
          </a:p>
          <a:p>
            <a:r>
              <a:rPr lang="en-US" sz="2800" dirty="0"/>
              <a:t>Carlisle, Rodney. </a:t>
            </a:r>
            <a:r>
              <a:rPr lang="en-US" sz="2800" i="1" dirty="0"/>
              <a:t>The Roots of Black Nationalism. </a:t>
            </a:r>
            <a:r>
              <a:rPr lang="en-US" sz="2800" dirty="0"/>
              <a:t>Port Washington: Kennikat Press, 1975</a:t>
            </a:r>
            <a:r>
              <a:rPr lang="en-US" sz="2800" i="1" dirty="0"/>
              <a:t>. </a:t>
            </a:r>
            <a:endParaRPr lang="en-US" sz="2800" dirty="0"/>
          </a:p>
          <a:p>
            <a:r>
              <a:rPr lang="en-US" sz="2800" dirty="0"/>
              <a:t>Du Bois, Shirley G. </a:t>
            </a:r>
            <a:r>
              <a:rPr lang="en-US" sz="2800" i="1" dirty="0"/>
              <a:t>His Day is Marching On: A Memoir of W.E.B Du Bois</a:t>
            </a:r>
            <a:r>
              <a:rPr lang="en-US" sz="2800" dirty="0"/>
              <a:t>. Philadelphia: J.B. Lippincott Company, 1971. </a:t>
            </a:r>
          </a:p>
          <a:p>
            <a:r>
              <a:rPr lang="en-US" sz="2800" dirty="0"/>
              <a:t>Du Bois, W.E.B. </a:t>
            </a:r>
            <a:r>
              <a:rPr lang="en-US" sz="2800" i="1" dirty="0"/>
              <a:t>Darkwater:</a:t>
            </a:r>
            <a:r>
              <a:rPr lang="en-US" sz="2800" dirty="0"/>
              <a:t> </a:t>
            </a:r>
            <a:r>
              <a:rPr lang="en-US" sz="2800" i="1" dirty="0"/>
              <a:t>Voices from within the Veil. </a:t>
            </a:r>
            <a:r>
              <a:rPr lang="en-US" sz="2800" dirty="0"/>
              <a:t>New York: Oxford University Press, 2007.</a:t>
            </a:r>
          </a:p>
          <a:p>
            <a:r>
              <a:rPr lang="en-US" sz="2800" dirty="0"/>
              <a:t>Du Bois, W.E.B. </a:t>
            </a:r>
            <a:r>
              <a:rPr lang="en-US" sz="2800" i="1" dirty="0"/>
              <a:t>In Battle for Peace: The Story of my 83</a:t>
            </a:r>
            <a:r>
              <a:rPr lang="en-US" sz="2800" i="1" baseline="30000" dirty="0"/>
              <a:t>rd</a:t>
            </a:r>
            <a:r>
              <a:rPr lang="en-US" sz="2800" i="1" dirty="0"/>
              <a:t> Birthday</a:t>
            </a:r>
            <a:r>
              <a:rPr lang="en-US" sz="2800" dirty="0"/>
              <a:t>. New York: Oxford University Press, 2007.</a:t>
            </a:r>
          </a:p>
          <a:p>
            <a:r>
              <a:rPr lang="en-US" sz="2800" dirty="0"/>
              <a:t>Du Bois, W.E.B. </a:t>
            </a:r>
            <a:r>
              <a:rPr lang="en-US" sz="2800" i="1" dirty="0"/>
              <a:t>The Autobiography of W. E. B. DuBois: A Soliloquy on Viewing My Life from the Last Decade of Its First Century.</a:t>
            </a:r>
            <a:r>
              <a:rPr lang="en-US" sz="2800" dirty="0"/>
              <a:t> New York: Oxford University Press, 2007.</a:t>
            </a:r>
          </a:p>
          <a:p>
            <a:r>
              <a:rPr lang="en-US" sz="2800" dirty="0"/>
              <a:t>Du Bois, W.E.B. </a:t>
            </a:r>
            <a:r>
              <a:rPr lang="en-US" sz="2800" i="1" dirty="0"/>
              <a:t>The Souls of Black Folk.</a:t>
            </a:r>
            <a:r>
              <a:rPr lang="en-US" sz="2800" dirty="0"/>
              <a:t> New York: Oxford University Press, 2007. </a:t>
            </a:r>
          </a:p>
          <a:p>
            <a:r>
              <a:rPr lang="en-US" sz="2800" dirty="0"/>
              <a:t>Du Bois, W.E.B. </a:t>
            </a:r>
            <a:r>
              <a:rPr lang="en-US" sz="2800" i="1" dirty="0"/>
              <a:t>The Suppression of the African Slave Trade to the United States of America, 1638-1870. </a:t>
            </a:r>
            <a:r>
              <a:rPr lang="en-US" sz="2800" dirty="0"/>
              <a:t>New York: Oxford University Press, 2007.</a:t>
            </a:r>
          </a:p>
          <a:p>
            <a:r>
              <a:rPr lang="en-US" sz="2800" dirty="0"/>
              <a:t>Du Bois, W.E.B. </a:t>
            </a:r>
            <a:r>
              <a:rPr lang="en-US" sz="2800" i="1" dirty="0"/>
              <a:t>The World and Africa: Color and Democracy.</a:t>
            </a:r>
            <a:r>
              <a:rPr lang="en-US" sz="2800" dirty="0"/>
              <a:t> New York: Oxford University Press, 2007.</a:t>
            </a:r>
          </a:p>
          <a:p>
            <a:r>
              <a:rPr lang="en-US" sz="2800" dirty="0"/>
              <a:t>Du Bois Papers. Coll. MS 312. Special Collections and University Archives, University of Massachusetts Amherst Libraries. </a:t>
            </a:r>
          </a:p>
          <a:p>
            <a:r>
              <a:rPr lang="en-US" sz="2800" dirty="0"/>
              <a:t>Du Bois, W.E.B. W.E.B. </a:t>
            </a:r>
            <a:r>
              <a:rPr lang="en-US" sz="2800" i="1" dirty="0"/>
              <a:t>Du Bois: A Recorded Autobiography, Interview by Moses Asch</a:t>
            </a:r>
            <a:r>
              <a:rPr lang="en-US" sz="2800" dirty="0"/>
              <a:t>. Folkways Records, 1961, MP3. https://</a:t>
            </a:r>
            <a:r>
              <a:rPr lang="en-US" sz="2800" dirty="0" err="1"/>
              <a:t>open.spotify.com</a:t>
            </a:r>
            <a:r>
              <a:rPr lang="en-US" sz="2800" dirty="0"/>
              <a:t>/album/6jvNmgzwiWc6R1TI6cjXhQ?si=NfZ4YD2dRaWiE-Jhus2lOA</a:t>
            </a:r>
          </a:p>
          <a:p>
            <a:r>
              <a:rPr lang="en-US" sz="2800" dirty="0"/>
              <a:t>Du Bois, W.E.B. </a:t>
            </a:r>
            <a:r>
              <a:rPr lang="en-US" sz="2800" i="1" dirty="0"/>
              <a:t>W.E.B.</a:t>
            </a:r>
            <a:r>
              <a:rPr lang="en-US" sz="2800" dirty="0"/>
              <a:t> </a:t>
            </a:r>
            <a:r>
              <a:rPr lang="en-US" sz="2800" i="1" dirty="0"/>
              <a:t>Du Bois on Asia: Crossing the World Color Line</a:t>
            </a:r>
            <a:r>
              <a:rPr lang="en-US" sz="2800" dirty="0"/>
              <a:t>. Jackson: University Press of Mississippi, 2005.  </a:t>
            </a:r>
          </a:p>
          <a:p>
            <a:r>
              <a:rPr lang="en-US" sz="2800" dirty="0"/>
              <a:t>“Du Bois Speech Barred: A.L.P. Desegregation Rally Slated for Levittown.” New York Times (New York). March 15, 1956. </a:t>
            </a:r>
            <a:r>
              <a:rPr lang="en-US" sz="2800" u="sng" dirty="0">
                <a:hlinkClick r:id="rId3"/>
              </a:rPr>
              <a:t>http://ezproxy.liberty.edu/login?qurl=https%3A%2F%2Fwww.proquest.com%2Fdocview%2F113489188%3Faccountid%3D12085</a:t>
            </a:r>
            <a:endParaRPr lang="en-US" sz="2800" dirty="0"/>
          </a:p>
          <a:p>
            <a:r>
              <a:rPr lang="en-US" sz="2800" dirty="0"/>
              <a:t>“Du Bois Tells Harlem Only U.S. Wants War.” New York Times (New York), October 6, 1950. http://</a:t>
            </a:r>
            <a:r>
              <a:rPr lang="en-US" sz="2800" dirty="0" err="1"/>
              <a:t>ezproxy.liberty.edu</a:t>
            </a:r>
            <a:r>
              <a:rPr lang="en-US" sz="2800" dirty="0"/>
              <a:t>/</a:t>
            </a:r>
            <a:r>
              <a:rPr lang="en-US" sz="2800" dirty="0" err="1"/>
              <a:t>login?qurl</a:t>
            </a:r>
            <a:r>
              <a:rPr lang="en-US" sz="2800" dirty="0"/>
              <a:t>=https%3A%2F%2Fwww.proquest.com%2Fdocview%2F111422692%3Faccountid%3D12085</a:t>
            </a:r>
          </a:p>
          <a:p>
            <a:r>
              <a:rPr lang="en-US" sz="2800" dirty="0"/>
              <a:t>Federal Bureau of Investigation. </a:t>
            </a:r>
            <a:r>
              <a:rPr lang="en-US" sz="2800" i="1" dirty="0"/>
              <a:t>E.B. (William) Dubois: Parts 1 through 5, 1942-1959</a:t>
            </a:r>
            <a:r>
              <a:rPr lang="en-US" sz="2800" dirty="0"/>
              <a:t>. FBI Records: The Vault. https://</a:t>
            </a:r>
            <a:r>
              <a:rPr lang="en-US" sz="2800" dirty="0" err="1"/>
              <a:t>vault.fbi.gov</a:t>
            </a:r>
            <a:r>
              <a:rPr lang="en-US" sz="2800" dirty="0"/>
              <a:t>/E.%20B.%20%28William%29%20Dubois</a:t>
            </a:r>
          </a:p>
          <a:p>
            <a:r>
              <a:rPr lang="en-US" sz="2800" dirty="0"/>
              <a:t>Lewis, David Levering. </a:t>
            </a:r>
            <a:r>
              <a:rPr lang="en-US" sz="2800" i="1" dirty="0"/>
              <a:t>W.E.B. Du Bois: The Fight for Equality and the American Century: 1919-1963. </a:t>
            </a:r>
            <a:r>
              <a:rPr lang="en-US" sz="2800" dirty="0"/>
              <a:t>New York: Henry Holt and Co, 2000. </a:t>
            </a:r>
          </a:p>
          <a:p>
            <a:r>
              <a:rPr lang="en-US" sz="2800" dirty="0"/>
              <a:t>Horne, Gerald. </a:t>
            </a:r>
            <a:r>
              <a:rPr lang="en-US" sz="2800" i="1" dirty="0"/>
              <a:t>Black and Red: W.E.B. Du Bois and the Afro-American Response to the Cold War, 1944-1963.</a:t>
            </a:r>
            <a:r>
              <a:rPr lang="en-US" sz="2800" dirty="0"/>
              <a:t> Albany: State University of New York Press, 1986.</a:t>
            </a:r>
          </a:p>
          <a:p>
            <a:r>
              <a:rPr lang="en-US" sz="2800" dirty="0"/>
              <a:t>Marable, Manning. </a:t>
            </a:r>
            <a:r>
              <a:rPr lang="en-US" sz="2800" i="1" dirty="0"/>
              <a:t>W.E.B. Du Bois: Black Radical Democrat</a:t>
            </a:r>
            <a:r>
              <a:rPr lang="en-US" sz="2800" dirty="0"/>
              <a:t>. New York: Taylor and Francis Group, 1987. </a:t>
            </a:r>
          </a:p>
          <a:p>
            <a:r>
              <a:rPr lang="en-US" sz="2800" dirty="0"/>
              <a:t>Roman, Meredith L. </a:t>
            </a:r>
            <a:r>
              <a:rPr lang="en-US" sz="2800" i="1" dirty="0"/>
              <a:t>Opposing Jim Crow: African Americans and the Soviet Indictment of U.S. Racism, 1928-1937</a:t>
            </a:r>
            <a:r>
              <a:rPr lang="en-US" sz="2800" dirty="0"/>
              <a:t>. Lincoln: University of Nebraska Press, 2012.</a:t>
            </a:r>
          </a:p>
          <a:p>
            <a:r>
              <a:rPr lang="en-US" sz="2800" dirty="0"/>
              <a:t>Schultz, Bud, and Ruth Schultz. </a:t>
            </a:r>
            <a:r>
              <a:rPr lang="en-US" sz="2800" i="1" dirty="0"/>
              <a:t>The Price of Dissent: Testimonies to Political Repression in America</a:t>
            </a:r>
            <a:r>
              <a:rPr lang="en-US" sz="2800" dirty="0"/>
              <a:t>. Berkeley, CA: University of California Press, 2001.  </a:t>
            </a:r>
          </a:p>
          <a:p>
            <a:r>
              <a:rPr lang="en-US" sz="2800" dirty="0"/>
              <a:t>UMass Amherst Libraries. “Randolph Bromery: WEB DuBois Paper – Part 2.” Published on March 12, 2010. Video. 6:13. https://</a:t>
            </a:r>
            <a:r>
              <a:rPr lang="en-US" sz="2800" dirty="0" err="1"/>
              <a:t>www.youtube.com</a:t>
            </a:r>
            <a:r>
              <a:rPr lang="en-US" sz="2800" dirty="0"/>
              <a:t>/</a:t>
            </a:r>
            <a:r>
              <a:rPr lang="en-US" sz="2800" dirty="0" err="1"/>
              <a:t>watch?v</a:t>
            </a:r>
            <a:r>
              <a:rPr lang="en-US" sz="2800" dirty="0"/>
              <a:t>=w21l7Hfks2U.</a:t>
            </a:r>
          </a:p>
          <a:p>
            <a:r>
              <a:rPr lang="en-US" sz="2800" dirty="0"/>
              <a:t>University of Massachusetts Amherst. “The 40</a:t>
            </a:r>
            <a:r>
              <a:rPr lang="en-US" sz="2800" baseline="30000" dirty="0"/>
              <a:t>th</a:t>
            </a:r>
            <a:r>
              <a:rPr lang="en-US" sz="2800" dirty="0"/>
              <a:t> Anniversary of the W.E.B. Du Bois Papers at UMass Amherst.” Published on September 22, 2020. Video. 35:01. https://</a:t>
            </a:r>
            <a:r>
              <a:rPr lang="en-US" sz="2800" dirty="0" err="1"/>
              <a:t>www.youtube.com</a:t>
            </a:r>
            <a:r>
              <a:rPr lang="en-US" sz="2800" dirty="0"/>
              <a:t>/</a:t>
            </a:r>
            <a:r>
              <a:rPr lang="en-US" sz="2800" dirty="0" err="1"/>
              <a:t>watch?v</a:t>
            </a:r>
            <a:r>
              <a:rPr lang="en-US" sz="2800" dirty="0"/>
              <a:t>=iahE0syg1T8</a:t>
            </a:r>
          </a:p>
          <a:p>
            <a:r>
              <a:rPr lang="en-US" sz="2800" dirty="0"/>
              <a:t>Zeigler, James</a:t>
            </a:r>
            <a:r>
              <a:rPr lang="en-US" sz="2800" i="1" dirty="0"/>
              <a:t>. Red Scare Racism and Cold War Black Radicalism</a:t>
            </a:r>
            <a:r>
              <a:rPr lang="en-US" sz="2800" dirty="0"/>
              <a:t>. Jackson: University Press of Mississippi, 2015.</a:t>
            </a:r>
          </a:p>
          <a:p>
            <a:endParaRPr lang="en-US" dirty="0"/>
          </a:p>
        </p:txBody>
      </p:sp>
      <p:sp>
        <p:nvSpPr>
          <p:cNvPr id="4" name="Slide Number Placeholder 3">
            <a:extLst>
              <a:ext uri="{FF2B5EF4-FFF2-40B4-BE49-F238E27FC236}">
                <a16:creationId xmlns:a16="http://schemas.microsoft.com/office/drawing/2014/main" id="{1056B599-292C-45B5-9E92-0D238FBB0C72}"/>
              </a:ext>
            </a:extLst>
          </p:cNvPr>
          <p:cNvSpPr>
            <a:spLocks noGrp="1"/>
          </p:cNvSpPr>
          <p:nvPr>
            <p:ph type="sldNum" sz="quarter" idx="12"/>
          </p:nvPr>
        </p:nvSpPr>
        <p:spPr/>
        <p:txBody>
          <a:bodyPr/>
          <a:lstStyle/>
          <a:p>
            <a:r>
              <a:rPr lang="en-US" dirty="0"/>
              <a:t>12</a:t>
            </a:r>
          </a:p>
        </p:txBody>
      </p:sp>
    </p:spTree>
    <p:extLst>
      <p:ext uri="{BB962C8B-B14F-4D97-AF65-F5344CB8AC3E}">
        <p14:creationId xmlns:p14="http://schemas.microsoft.com/office/powerpoint/2010/main" val="16385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E8CD-D4F0-CC47-8728-E73973DEE218}"/>
              </a:ext>
            </a:extLst>
          </p:cNvPr>
          <p:cNvSpPr>
            <a:spLocks noGrp="1"/>
          </p:cNvSpPr>
          <p:nvPr>
            <p:ph type="title"/>
          </p:nvPr>
        </p:nvSpPr>
        <p:spPr>
          <a:xfrm>
            <a:off x="457200" y="26870"/>
            <a:ext cx="8229600" cy="857250"/>
          </a:xfrm>
        </p:spPr>
        <p:txBody>
          <a:bodyPr/>
          <a:lstStyle/>
          <a:p>
            <a:r>
              <a:rPr lang="en-US" dirty="0"/>
              <a:t>Image Sources</a:t>
            </a:r>
          </a:p>
        </p:txBody>
      </p:sp>
      <p:sp>
        <p:nvSpPr>
          <p:cNvPr id="4" name="Content Placeholder 3">
            <a:extLst>
              <a:ext uri="{FF2B5EF4-FFF2-40B4-BE49-F238E27FC236}">
                <a16:creationId xmlns:a16="http://schemas.microsoft.com/office/drawing/2014/main" id="{0F263EF3-0A37-4655-A3E9-3E50B0D1890C}"/>
              </a:ext>
            </a:extLst>
          </p:cNvPr>
          <p:cNvSpPr>
            <a:spLocks noGrp="1"/>
          </p:cNvSpPr>
          <p:nvPr>
            <p:ph sz="half" idx="1"/>
          </p:nvPr>
        </p:nvSpPr>
        <p:spPr>
          <a:xfrm>
            <a:off x="457200" y="900112"/>
            <a:ext cx="4038600" cy="4243387"/>
          </a:xfrm>
        </p:spPr>
        <p:txBody>
          <a:bodyPr>
            <a:normAutofit/>
          </a:bodyPr>
          <a:lstStyle/>
          <a:p>
            <a:r>
              <a:rPr lang="en-US" sz="900" dirty="0"/>
              <a:t>Slide 1</a:t>
            </a:r>
          </a:p>
          <a:p>
            <a:pPr marL="0" indent="0">
              <a:buNone/>
            </a:pPr>
            <a:r>
              <a:rPr lang="en-US" sz="900" dirty="0"/>
              <a:t>W. E. B. Du </a:t>
            </a:r>
            <a:r>
              <a:rPr lang="en-US" sz="900" dirty="0" err="1"/>
              <a:t>Bois</a:t>
            </a:r>
            <a:r>
              <a:rPr lang="en-US" sz="900" dirty="0"/>
              <a:t> as child, 1872. W. E. B. Du </a:t>
            </a:r>
            <a:r>
              <a:rPr lang="en-US" sz="900" dirty="0" err="1"/>
              <a:t>Bois</a:t>
            </a:r>
            <a:r>
              <a:rPr lang="en-US" sz="900" dirty="0"/>
              <a:t> Papers (MS 312). Special Collections and University Archives, University of Massachusetts Amherst Libraries</a:t>
            </a:r>
          </a:p>
          <a:p>
            <a:pPr marL="0" indent="0">
              <a:buNone/>
            </a:pPr>
            <a:r>
              <a:rPr lang="en-US" sz="900" dirty="0"/>
              <a:t>W. E. B. Du </a:t>
            </a:r>
            <a:r>
              <a:rPr lang="en-US" sz="900" dirty="0" err="1"/>
              <a:t>Bois</a:t>
            </a:r>
            <a:r>
              <a:rPr lang="en-US" sz="900" dirty="0"/>
              <a:t> at Paris International Exposition, 1900. W. E. B. Du </a:t>
            </a:r>
            <a:r>
              <a:rPr lang="en-US" sz="900" dirty="0" err="1"/>
              <a:t>Bois</a:t>
            </a:r>
            <a:r>
              <a:rPr lang="en-US" sz="900" dirty="0"/>
              <a:t> Papers (MS 312). Special Collections and University Archives, University of Massachusetts Amherst Libraries</a:t>
            </a:r>
          </a:p>
          <a:p>
            <a:pPr marL="0" indent="0">
              <a:buNone/>
            </a:pPr>
            <a:r>
              <a:rPr lang="en-US" sz="900" dirty="0"/>
              <a:t>Niagara Movement founders, 1905. W. E. B. Du </a:t>
            </a:r>
            <a:r>
              <a:rPr lang="en-US" sz="900" dirty="0" err="1"/>
              <a:t>Bois</a:t>
            </a:r>
            <a:r>
              <a:rPr lang="en-US" sz="900" dirty="0"/>
              <a:t> Papers (MS 312). Special Collections and University Archives, University of Massachusetts Amherst Libraries</a:t>
            </a:r>
          </a:p>
          <a:p>
            <a:r>
              <a:rPr lang="en-US" sz="900" dirty="0"/>
              <a:t>Slide 2</a:t>
            </a:r>
          </a:p>
          <a:p>
            <a:pPr marL="0" indent="0">
              <a:buNone/>
            </a:pPr>
            <a:r>
              <a:rPr lang="en-US" sz="900" dirty="0"/>
              <a:t>National Association for the Advancement of Colored People. Flier of The Crisis, December 1910. W. E. B. Du </a:t>
            </a:r>
            <a:r>
              <a:rPr lang="en-US" sz="900" dirty="0" err="1"/>
              <a:t>Bois</a:t>
            </a:r>
            <a:r>
              <a:rPr lang="en-US" sz="900" dirty="0"/>
              <a:t> Papers (MS 312). Special Collections and University Archives, University of Massachusetts Amherst Libraries</a:t>
            </a:r>
          </a:p>
          <a:p>
            <a:r>
              <a:rPr lang="en-US" sz="900" dirty="0"/>
              <a:t>Slide 3</a:t>
            </a:r>
          </a:p>
          <a:p>
            <a:pPr marL="0" indent="0">
              <a:buNone/>
            </a:pPr>
            <a:r>
              <a:rPr lang="en-US" sz="900" dirty="0"/>
              <a:t>Reeves Studios. W. E. B. Du </a:t>
            </a:r>
            <a:r>
              <a:rPr lang="en-US" sz="900" dirty="0" err="1"/>
              <a:t>Bois</a:t>
            </a:r>
            <a:r>
              <a:rPr lang="en-US" sz="900" dirty="0"/>
              <a:t>, 70th birthday dinner, Atlanta University, 1938. W. E. B. Du </a:t>
            </a:r>
            <a:r>
              <a:rPr lang="en-US" sz="900" dirty="0" err="1"/>
              <a:t>Bois</a:t>
            </a:r>
            <a:r>
              <a:rPr lang="en-US" sz="900" dirty="0"/>
              <a:t> Papers (MS 312). Special Collections and University Archives, University of Massachusetts Amherst Libraries</a:t>
            </a:r>
          </a:p>
          <a:p>
            <a:r>
              <a:rPr lang="en-US" sz="900" dirty="0"/>
              <a:t>Slide 4</a:t>
            </a:r>
          </a:p>
          <a:p>
            <a:pPr marL="0" indent="0">
              <a:buNone/>
            </a:pPr>
            <a:r>
              <a:rPr lang="en-US" sz="900" dirty="0"/>
              <a:t>W. E. B. Du </a:t>
            </a:r>
            <a:r>
              <a:rPr lang="en-US" sz="900" dirty="0" err="1"/>
              <a:t>Bois</a:t>
            </a:r>
            <a:r>
              <a:rPr lang="en-US" sz="900" dirty="0"/>
              <a:t> in front of Baltimore home, ca. 1945. W. E. B. Du </a:t>
            </a:r>
            <a:r>
              <a:rPr lang="en-US" sz="900" dirty="0" err="1"/>
              <a:t>Bois</a:t>
            </a:r>
            <a:r>
              <a:rPr lang="en-US" sz="900" dirty="0"/>
              <a:t> Papers (MS 312). Special Collections and University Archives, University of Massachusetts Amherst Libraries</a:t>
            </a:r>
          </a:p>
          <a:p>
            <a:r>
              <a:rPr lang="en-US" sz="900" dirty="0"/>
              <a:t>Slide 5</a:t>
            </a:r>
          </a:p>
          <a:p>
            <a:pPr marL="0" indent="0">
              <a:buNone/>
            </a:pPr>
            <a:r>
              <a:rPr lang="en-US" sz="900" dirty="0"/>
              <a:t>W. E. B. Du </a:t>
            </a:r>
            <a:r>
              <a:rPr lang="en-US" sz="900" dirty="0" err="1"/>
              <a:t>Bois</a:t>
            </a:r>
            <a:r>
              <a:rPr lang="en-US" sz="900" dirty="0"/>
              <a:t> with fellow defendants during trial in Washington, D.C., November 1951. W. E. B. Du </a:t>
            </a:r>
            <a:r>
              <a:rPr lang="en-US" sz="900" dirty="0" err="1"/>
              <a:t>Bois</a:t>
            </a:r>
            <a:r>
              <a:rPr lang="en-US" sz="900" dirty="0"/>
              <a:t> Papers (MS 312). Special Collections and University Archives, University of Massachusetts Amherst Libraries</a:t>
            </a:r>
          </a:p>
        </p:txBody>
      </p:sp>
      <p:sp>
        <p:nvSpPr>
          <p:cNvPr id="5" name="Content Placeholder 4">
            <a:extLst>
              <a:ext uri="{FF2B5EF4-FFF2-40B4-BE49-F238E27FC236}">
                <a16:creationId xmlns:a16="http://schemas.microsoft.com/office/drawing/2014/main" id="{602B5B75-E51F-4A09-92C8-7A9F58775464}"/>
              </a:ext>
            </a:extLst>
          </p:cNvPr>
          <p:cNvSpPr>
            <a:spLocks noGrp="1"/>
          </p:cNvSpPr>
          <p:nvPr>
            <p:ph sz="half" idx="2"/>
          </p:nvPr>
        </p:nvSpPr>
        <p:spPr>
          <a:xfrm>
            <a:off x="4648200" y="900112"/>
            <a:ext cx="4038600" cy="4243387"/>
          </a:xfrm>
        </p:spPr>
        <p:txBody>
          <a:bodyPr>
            <a:noAutofit/>
          </a:bodyPr>
          <a:lstStyle/>
          <a:p>
            <a:r>
              <a:rPr lang="en-US" sz="900" dirty="0"/>
              <a:t>Slide 6</a:t>
            </a:r>
          </a:p>
          <a:p>
            <a:pPr marL="0" indent="0">
              <a:buNone/>
            </a:pPr>
            <a:r>
              <a:rPr lang="en-US" sz="900" dirty="0"/>
              <a:t>Philips, I. Henry. Wedding ceremony of W. E. B. Du </a:t>
            </a:r>
            <a:r>
              <a:rPr lang="en-US" sz="900" dirty="0" err="1"/>
              <a:t>Bois</a:t>
            </a:r>
            <a:r>
              <a:rPr lang="en-US" sz="900" dirty="0"/>
              <a:t> and Shirley Graham Du </a:t>
            </a:r>
            <a:r>
              <a:rPr lang="en-US" sz="900" dirty="0" err="1"/>
              <a:t>Bois</a:t>
            </a:r>
            <a:r>
              <a:rPr lang="en-US" sz="900" dirty="0"/>
              <a:t>, February 27, 1951. W. E. B. Du </a:t>
            </a:r>
            <a:r>
              <a:rPr lang="en-US" sz="900" dirty="0" err="1"/>
              <a:t>Bois</a:t>
            </a:r>
            <a:r>
              <a:rPr lang="en-US" sz="900" dirty="0"/>
              <a:t> Papers (MS 312). Special Collections and University Archives, University of Massachusetts Amherst Libraries</a:t>
            </a:r>
          </a:p>
          <a:p>
            <a:r>
              <a:rPr lang="en-US" sz="900" dirty="0"/>
              <a:t>Slide 7</a:t>
            </a:r>
          </a:p>
          <a:p>
            <a:pPr marL="0" indent="0">
              <a:buNone/>
            </a:pPr>
            <a:r>
              <a:rPr lang="en-US" sz="900" dirty="0"/>
              <a:t>Masses and Mainstream. In battle for peace brochure, ca. June 1952. W. E. B. Du </a:t>
            </a:r>
            <a:r>
              <a:rPr lang="en-US" sz="900" dirty="0" err="1"/>
              <a:t>Bois</a:t>
            </a:r>
            <a:r>
              <a:rPr lang="en-US" sz="900" dirty="0"/>
              <a:t> Papers (MS 312). Special Collections and University Archives, University of Massachusetts Amherst Libraries</a:t>
            </a:r>
          </a:p>
          <a:p>
            <a:r>
              <a:rPr lang="en-US" sz="900" dirty="0"/>
              <a:t>Slide 8</a:t>
            </a:r>
          </a:p>
          <a:p>
            <a:pPr marL="0" indent="0">
              <a:buNone/>
            </a:pPr>
            <a:r>
              <a:rPr lang="en-US" sz="900" i="1" dirty="0">
                <a:effectLst/>
              </a:rPr>
              <a:t>W. E. B. Du </a:t>
            </a:r>
            <a:r>
              <a:rPr lang="en-US" sz="900" i="1" dirty="0" err="1">
                <a:effectLst/>
              </a:rPr>
              <a:t>Bois</a:t>
            </a:r>
            <a:r>
              <a:rPr lang="en-US" sz="900" i="1" dirty="0">
                <a:effectLst/>
              </a:rPr>
              <a:t> and Shirley Graham Du </a:t>
            </a:r>
            <a:r>
              <a:rPr lang="en-US" sz="900" i="1" dirty="0" err="1">
                <a:effectLst/>
              </a:rPr>
              <a:t>Bois</a:t>
            </a:r>
            <a:r>
              <a:rPr lang="en-US" sz="900" i="1" dirty="0">
                <a:effectLst/>
              </a:rPr>
              <a:t> viewing the May Day parade in Moscow's Red Square, May 1, 1959. W. E. B. Du </a:t>
            </a:r>
            <a:r>
              <a:rPr lang="en-US" sz="900" i="1" dirty="0" err="1">
                <a:effectLst/>
              </a:rPr>
              <a:t>Bois</a:t>
            </a:r>
            <a:r>
              <a:rPr lang="en-US" sz="900" i="1" dirty="0">
                <a:effectLst/>
              </a:rPr>
              <a:t> Papers (MS 312). Special Collections and University Archives, University of Massachusetts Amherst Libraries</a:t>
            </a:r>
          </a:p>
          <a:p>
            <a:pPr marL="0" indent="0">
              <a:buNone/>
            </a:pPr>
            <a:r>
              <a:rPr lang="en-US" sz="900" i="1" dirty="0">
                <a:effectLst/>
              </a:rPr>
              <a:t>W. E. B. Du </a:t>
            </a:r>
            <a:r>
              <a:rPr lang="en-US" sz="900" i="1" dirty="0" err="1">
                <a:effectLst/>
              </a:rPr>
              <a:t>Bois</a:t>
            </a:r>
            <a:r>
              <a:rPr lang="en-US" sz="900" i="1" dirty="0">
                <a:effectLst/>
              </a:rPr>
              <a:t> with Mao </a:t>
            </a:r>
            <a:r>
              <a:rPr lang="en-US" sz="900" i="1" dirty="0" err="1">
                <a:effectLst/>
              </a:rPr>
              <a:t>Tse</a:t>
            </a:r>
            <a:r>
              <a:rPr lang="en-US" sz="900" i="1" dirty="0">
                <a:effectLst/>
              </a:rPr>
              <a:t>-tung in a garden, Lake Country, Central China, March 1959. W. E. B. Du </a:t>
            </a:r>
            <a:r>
              <a:rPr lang="en-US" sz="900" i="1" dirty="0" err="1">
                <a:effectLst/>
              </a:rPr>
              <a:t>Bois</a:t>
            </a:r>
            <a:r>
              <a:rPr lang="en-US" sz="900" i="1" dirty="0">
                <a:effectLst/>
              </a:rPr>
              <a:t> Papers (MS 312). Special Collections and University Archives, University of Massachusetts Amherst Libraries</a:t>
            </a:r>
          </a:p>
          <a:p>
            <a:pPr marL="0" indent="0">
              <a:buNone/>
            </a:pPr>
            <a:r>
              <a:rPr lang="en-US" sz="900" dirty="0"/>
              <a:t>W. E. B. Du </a:t>
            </a:r>
            <a:r>
              <a:rPr lang="en-US" sz="900" dirty="0" err="1"/>
              <a:t>Bois</a:t>
            </a:r>
            <a:r>
              <a:rPr lang="en-US" sz="900" dirty="0"/>
              <a:t>, toasting with Guo </a:t>
            </a:r>
            <a:r>
              <a:rPr lang="en-US" sz="900" dirty="0" err="1"/>
              <a:t>Moruo</a:t>
            </a:r>
            <a:r>
              <a:rPr lang="en-US" sz="900" dirty="0"/>
              <a:t> at 91st birthday celebration, ca. February 1959. W. E. B. Du </a:t>
            </a:r>
            <a:r>
              <a:rPr lang="en-US" sz="900" dirty="0" err="1"/>
              <a:t>Bois</a:t>
            </a:r>
            <a:r>
              <a:rPr lang="en-US" sz="900" dirty="0"/>
              <a:t> Papers (MS 312). Special Collections and University Archives, University of Massachusetts Amherst Libraries</a:t>
            </a:r>
          </a:p>
          <a:p>
            <a:r>
              <a:rPr lang="en-US" sz="900" dirty="0"/>
              <a:t>Slide 9</a:t>
            </a:r>
          </a:p>
          <a:p>
            <a:pPr marL="0" indent="0">
              <a:buNone/>
            </a:pPr>
            <a:r>
              <a:rPr lang="en-US" sz="900" dirty="0"/>
              <a:t>W. E. B. Du </a:t>
            </a:r>
            <a:r>
              <a:rPr lang="en-US" sz="900" dirty="0" err="1"/>
              <a:t>Bois</a:t>
            </a:r>
            <a:r>
              <a:rPr lang="en-US" sz="900" dirty="0"/>
              <a:t> on his 95th birthday with President Kwame Nkrumah and Madame Nkrumah, Accra, Ghana, February 23, 1963. W. E. B. Du </a:t>
            </a:r>
            <a:r>
              <a:rPr lang="en-US" sz="900" dirty="0" err="1"/>
              <a:t>Bois</a:t>
            </a:r>
            <a:r>
              <a:rPr lang="en-US" sz="900" dirty="0"/>
              <a:t> Papers (MS 312). Special Collections and University Archives, University of Massachusetts Amherst Libraries</a:t>
            </a:r>
          </a:p>
          <a:p>
            <a:r>
              <a:rPr lang="en-US" sz="900" b="1" dirty="0"/>
              <a:t>Slide 10</a:t>
            </a:r>
          </a:p>
          <a:p>
            <a:pPr marL="0" indent="0">
              <a:buNone/>
            </a:pPr>
            <a:r>
              <a:rPr lang="en-US" sz="900" dirty="0"/>
              <a:t>Photo taken from https://www.duboisnhs.org/visit/</a:t>
            </a:r>
          </a:p>
        </p:txBody>
      </p:sp>
      <p:sp>
        <p:nvSpPr>
          <p:cNvPr id="6" name="Slide Number Placeholder 5">
            <a:extLst>
              <a:ext uri="{FF2B5EF4-FFF2-40B4-BE49-F238E27FC236}">
                <a16:creationId xmlns:a16="http://schemas.microsoft.com/office/drawing/2014/main" id="{ABAC9713-AA87-426A-A401-3668A9D06CE7}"/>
              </a:ext>
            </a:extLst>
          </p:cNvPr>
          <p:cNvSpPr>
            <a:spLocks noGrp="1"/>
          </p:cNvSpPr>
          <p:nvPr>
            <p:ph type="sldNum" sz="quarter" idx="12"/>
          </p:nvPr>
        </p:nvSpPr>
        <p:spPr/>
        <p:txBody>
          <a:bodyPr/>
          <a:lstStyle/>
          <a:p>
            <a:r>
              <a:rPr lang="en-US" dirty="0"/>
              <a:t>13</a:t>
            </a:r>
          </a:p>
        </p:txBody>
      </p:sp>
    </p:spTree>
    <p:extLst>
      <p:ext uri="{BB962C8B-B14F-4D97-AF65-F5344CB8AC3E}">
        <p14:creationId xmlns:p14="http://schemas.microsoft.com/office/powerpoint/2010/main" val="59216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Du Bois</a:t>
            </a:r>
          </a:p>
        </p:txBody>
      </p:sp>
      <p:pic>
        <p:nvPicPr>
          <p:cNvPr id="1026" name="Picture 2" descr="W. E. B. Du Bois at Paris International Exposition, 1900">
            <a:extLst>
              <a:ext uri="{FF2B5EF4-FFF2-40B4-BE49-F238E27FC236}">
                <a16:creationId xmlns:a16="http://schemas.microsoft.com/office/drawing/2014/main" id="{33F7DEBD-159E-0548-A73C-9DCFAEAE5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09901" y="1155889"/>
            <a:ext cx="2077278" cy="3518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agara Movement founders, 1905">
            <a:extLst>
              <a:ext uri="{FF2B5EF4-FFF2-40B4-BE49-F238E27FC236}">
                <a16:creationId xmlns:a16="http://schemas.microsoft.com/office/drawing/2014/main" id="{AC55F8CE-C447-5E42-87D7-53D198F7C8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351812" y="1155889"/>
            <a:ext cx="3637722" cy="35187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B5596D7-258F-4C20-A4BC-2245347953DB}"/>
              </a:ext>
            </a:extLst>
          </p:cNvPr>
          <p:cNvSpPr>
            <a:spLocks noGrp="1"/>
          </p:cNvSpPr>
          <p:nvPr>
            <p:ph type="sldNum" sz="quarter" idx="12"/>
          </p:nvPr>
        </p:nvSpPr>
        <p:spPr/>
        <p:txBody>
          <a:bodyPr/>
          <a:lstStyle/>
          <a:p>
            <a:r>
              <a:rPr lang="en-US" dirty="0"/>
              <a:t>1</a:t>
            </a:r>
          </a:p>
        </p:txBody>
      </p:sp>
      <p:pic>
        <p:nvPicPr>
          <p:cNvPr id="4" name="Picture 3">
            <a:extLst>
              <a:ext uri="{FF2B5EF4-FFF2-40B4-BE49-F238E27FC236}">
                <a16:creationId xmlns:a16="http://schemas.microsoft.com/office/drawing/2014/main" id="{3D4C776A-8840-4D30-8FF1-7A5AB72A0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66" y="1149700"/>
            <a:ext cx="2590802" cy="3524900"/>
          </a:xfrm>
          <a:prstGeom prst="rect">
            <a:avLst/>
          </a:prstGeom>
        </p:spPr>
      </p:pic>
    </p:spTree>
    <p:extLst>
      <p:ext uri="{BB962C8B-B14F-4D97-AF65-F5344CB8AC3E}">
        <p14:creationId xmlns:p14="http://schemas.microsoft.com/office/powerpoint/2010/main" val="2910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B722-C728-D746-9C5C-DB37DC075502}"/>
              </a:ext>
            </a:extLst>
          </p:cNvPr>
          <p:cNvSpPr>
            <a:spLocks noGrp="1"/>
          </p:cNvSpPr>
          <p:nvPr>
            <p:ph type="title"/>
          </p:nvPr>
        </p:nvSpPr>
        <p:spPr>
          <a:xfrm>
            <a:off x="457200" y="205979"/>
            <a:ext cx="4641273" cy="821532"/>
          </a:xfrm>
        </p:spPr>
        <p:txBody>
          <a:bodyPr/>
          <a:lstStyle/>
          <a:p>
            <a:r>
              <a:rPr lang="en-US" dirty="0"/>
              <a:t>Leftist Activities</a:t>
            </a:r>
          </a:p>
        </p:txBody>
      </p:sp>
      <p:sp>
        <p:nvSpPr>
          <p:cNvPr id="3" name="Content Placeholder 2">
            <a:extLst>
              <a:ext uri="{FF2B5EF4-FFF2-40B4-BE49-F238E27FC236}">
                <a16:creationId xmlns:a16="http://schemas.microsoft.com/office/drawing/2014/main" id="{ECF341D4-4229-154D-8F6B-2C688429E00A}"/>
              </a:ext>
            </a:extLst>
          </p:cNvPr>
          <p:cNvSpPr>
            <a:spLocks noGrp="1"/>
          </p:cNvSpPr>
          <p:nvPr>
            <p:ph idx="1"/>
          </p:nvPr>
        </p:nvSpPr>
        <p:spPr>
          <a:xfrm>
            <a:off x="457200" y="1200151"/>
            <a:ext cx="4830726" cy="3394472"/>
          </a:xfrm>
        </p:spPr>
        <p:txBody>
          <a:bodyPr>
            <a:normAutofit fontScale="92500"/>
          </a:bodyPr>
          <a:lstStyle/>
          <a:p>
            <a:r>
              <a:rPr lang="en-US" i="1" dirty="0"/>
              <a:t>The</a:t>
            </a:r>
            <a:r>
              <a:rPr lang="en-US" dirty="0"/>
              <a:t> </a:t>
            </a:r>
            <a:r>
              <a:rPr lang="en-US" i="1" dirty="0"/>
              <a:t>Crisis</a:t>
            </a:r>
          </a:p>
          <a:p>
            <a:r>
              <a:rPr lang="en-US" i="1" dirty="0"/>
              <a:t>Black Reconstruction (1935)</a:t>
            </a:r>
          </a:p>
          <a:p>
            <a:r>
              <a:rPr lang="en-US" dirty="0"/>
              <a:t>International Travel</a:t>
            </a:r>
          </a:p>
          <a:p>
            <a:r>
              <a:rPr lang="en-US" dirty="0"/>
              <a:t>FBI – WWII</a:t>
            </a:r>
          </a:p>
          <a:p>
            <a:pPr lvl="1"/>
            <a:r>
              <a:rPr lang="en-US" dirty="0"/>
              <a:t>Communist? No. File Closed</a:t>
            </a:r>
          </a:p>
        </p:txBody>
      </p:sp>
      <p:sp>
        <p:nvSpPr>
          <p:cNvPr id="4" name="Slide Number Placeholder 3">
            <a:extLst>
              <a:ext uri="{FF2B5EF4-FFF2-40B4-BE49-F238E27FC236}">
                <a16:creationId xmlns:a16="http://schemas.microsoft.com/office/drawing/2014/main" id="{6B1357BB-17ED-4573-9F81-213C38FC8268}"/>
              </a:ext>
            </a:extLst>
          </p:cNvPr>
          <p:cNvSpPr>
            <a:spLocks noGrp="1"/>
          </p:cNvSpPr>
          <p:nvPr>
            <p:ph type="sldNum" sz="quarter" idx="12"/>
          </p:nvPr>
        </p:nvSpPr>
        <p:spPr/>
        <p:txBody>
          <a:bodyPr/>
          <a:lstStyle/>
          <a:p>
            <a:r>
              <a:rPr lang="en-US" dirty="0"/>
              <a:t>3</a:t>
            </a:r>
          </a:p>
        </p:txBody>
      </p:sp>
      <p:pic>
        <p:nvPicPr>
          <p:cNvPr id="5" name="Picture 4">
            <a:extLst>
              <a:ext uri="{FF2B5EF4-FFF2-40B4-BE49-F238E27FC236}">
                <a16:creationId xmlns:a16="http://schemas.microsoft.com/office/drawing/2014/main" id="{7A95842E-276A-4F98-A451-A2C783B75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643" y="261853"/>
            <a:ext cx="3146279" cy="4505410"/>
          </a:xfrm>
          <a:prstGeom prst="rect">
            <a:avLst/>
          </a:prstGeom>
        </p:spPr>
      </p:pic>
      <p:sp>
        <p:nvSpPr>
          <p:cNvPr id="7" name="TextBox 6">
            <a:extLst>
              <a:ext uri="{FF2B5EF4-FFF2-40B4-BE49-F238E27FC236}">
                <a16:creationId xmlns:a16="http://schemas.microsoft.com/office/drawing/2014/main" id="{4DC9A25B-CCC6-465E-9243-16D192435373}"/>
              </a:ext>
            </a:extLst>
          </p:cNvPr>
          <p:cNvSpPr txBox="1"/>
          <p:nvPr/>
        </p:nvSpPr>
        <p:spPr>
          <a:xfrm>
            <a:off x="5570808" y="4792222"/>
            <a:ext cx="3146279" cy="215444"/>
          </a:xfrm>
          <a:prstGeom prst="rect">
            <a:avLst/>
          </a:prstGeom>
          <a:noFill/>
        </p:spPr>
        <p:txBody>
          <a:bodyPr wrap="square" rtlCol="0">
            <a:spAutoFit/>
          </a:bodyPr>
          <a:lstStyle/>
          <a:p>
            <a:r>
              <a:rPr lang="en-US" sz="800" dirty="0"/>
              <a:t>1910 Flyer for the Crisis</a:t>
            </a:r>
          </a:p>
        </p:txBody>
      </p:sp>
    </p:spTree>
    <p:extLst>
      <p:ext uri="{BB962C8B-B14F-4D97-AF65-F5344CB8AC3E}">
        <p14:creationId xmlns:p14="http://schemas.microsoft.com/office/powerpoint/2010/main" val="317371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38B5-5570-8A40-B912-DCD2CBEDADDD}"/>
              </a:ext>
            </a:extLst>
          </p:cNvPr>
          <p:cNvSpPr>
            <a:spLocks noGrp="1"/>
          </p:cNvSpPr>
          <p:nvPr>
            <p:ph type="title"/>
          </p:nvPr>
        </p:nvSpPr>
        <p:spPr>
          <a:xfrm>
            <a:off x="234043" y="859122"/>
            <a:ext cx="2881086" cy="857250"/>
          </a:xfrm>
        </p:spPr>
        <p:txBody>
          <a:bodyPr>
            <a:normAutofit fontScale="90000"/>
          </a:bodyPr>
          <a:lstStyle/>
          <a:p>
            <a:r>
              <a:rPr lang="en-US" dirty="0"/>
              <a:t>Place within American Society</a:t>
            </a:r>
          </a:p>
        </p:txBody>
      </p:sp>
      <p:sp>
        <p:nvSpPr>
          <p:cNvPr id="6" name="TextBox 5">
            <a:extLst>
              <a:ext uri="{FF2B5EF4-FFF2-40B4-BE49-F238E27FC236}">
                <a16:creationId xmlns:a16="http://schemas.microsoft.com/office/drawing/2014/main" id="{9D8F8286-C892-2D4F-BCE2-A84784B68071}"/>
              </a:ext>
            </a:extLst>
          </p:cNvPr>
          <p:cNvSpPr txBox="1"/>
          <p:nvPr/>
        </p:nvSpPr>
        <p:spPr>
          <a:xfrm>
            <a:off x="290623" y="2606804"/>
            <a:ext cx="275028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Before the Cold War, Du </a:t>
            </a:r>
            <a:r>
              <a:rPr lang="en-US" dirty="0" err="1"/>
              <a:t>Bois</a:t>
            </a:r>
            <a:r>
              <a:rPr lang="en-US" dirty="0"/>
              <a:t> solidified himself as a controversial yet respected and accepted figure</a:t>
            </a:r>
          </a:p>
        </p:txBody>
      </p:sp>
      <p:sp>
        <p:nvSpPr>
          <p:cNvPr id="3" name="Slide Number Placeholder 2">
            <a:extLst>
              <a:ext uri="{FF2B5EF4-FFF2-40B4-BE49-F238E27FC236}">
                <a16:creationId xmlns:a16="http://schemas.microsoft.com/office/drawing/2014/main" id="{C4052DB4-8BFA-4228-94C4-8A77F1BFCF16}"/>
              </a:ext>
            </a:extLst>
          </p:cNvPr>
          <p:cNvSpPr>
            <a:spLocks noGrp="1"/>
          </p:cNvSpPr>
          <p:nvPr>
            <p:ph type="sldNum" sz="quarter" idx="12"/>
          </p:nvPr>
        </p:nvSpPr>
        <p:spPr/>
        <p:txBody>
          <a:bodyPr/>
          <a:lstStyle/>
          <a:p>
            <a:r>
              <a:rPr lang="en-US" dirty="0"/>
              <a:t>4</a:t>
            </a:r>
          </a:p>
        </p:txBody>
      </p:sp>
      <p:pic>
        <p:nvPicPr>
          <p:cNvPr id="1026" name="Picture 2" descr="W. E. B. Du Bois, 70th birthday dinner, Atlanta University, 1938">
            <a:extLst>
              <a:ext uri="{FF2B5EF4-FFF2-40B4-BE49-F238E27FC236}">
                <a16:creationId xmlns:a16="http://schemas.microsoft.com/office/drawing/2014/main" id="{4FC4240F-1BBA-4B5E-B1D3-EEF737472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957" y="290512"/>
            <a:ext cx="5715000" cy="4562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2F1C49-18EE-46AC-BCE5-C490A24082B4}"/>
              </a:ext>
            </a:extLst>
          </p:cNvPr>
          <p:cNvSpPr txBox="1"/>
          <p:nvPr/>
        </p:nvSpPr>
        <p:spPr>
          <a:xfrm>
            <a:off x="4026322" y="4861350"/>
            <a:ext cx="3834683" cy="230832"/>
          </a:xfrm>
          <a:prstGeom prst="rect">
            <a:avLst/>
          </a:prstGeom>
          <a:noFill/>
        </p:spPr>
        <p:txBody>
          <a:bodyPr wrap="square" rtlCol="0">
            <a:spAutoFit/>
          </a:bodyPr>
          <a:lstStyle/>
          <a:p>
            <a:r>
              <a:rPr lang="en-US" sz="900" dirty="0"/>
              <a:t>Du </a:t>
            </a:r>
            <a:r>
              <a:rPr lang="en-US" sz="900" dirty="0" err="1"/>
              <a:t>Bois</a:t>
            </a:r>
            <a:r>
              <a:rPr lang="en-US" sz="900" dirty="0"/>
              <a:t> with friends and family at his 70</a:t>
            </a:r>
            <a:r>
              <a:rPr lang="en-US" sz="900" baseline="30000" dirty="0"/>
              <a:t>th</a:t>
            </a:r>
            <a:r>
              <a:rPr lang="en-US" sz="900" dirty="0"/>
              <a:t> birthday at Atlanta University </a:t>
            </a:r>
          </a:p>
        </p:txBody>
      </p:sp>
    </p:spTree>
    <p:extLst>
      <p:ext uri="{BB962C8B-B14F-4D97-AF65-F5344CB8AC3E}">
        <p14:creationId xmlns:p14="http://schemas.microsoft.com/office/powerpoint/2010/main" val="295454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2135-3AFB-934E-B0DC-88F183EBFD60}"/>
              </a:ext>
            </a:extLst>
          </p:cNvPr>
          <p:cNvSpPr>
            <a:spLocks noGrp="1"/>
          </p:cNvSpPr>
          <p:nvPr>
            <p:ph type="title"/>
          </p:nvPr>
        </p:nvSpPr>
        <p:spPr>
          <a:xfrm>
            <a:off x="703944" y="200083"/>
            <a:ext cx="4143827" cy="857250"/>
          </a:xfrm>
        </p:spPr>
        <p:txBody>
          <a:bodyPr/>
          <a:lstStyle/>
          <a:p>
            <a:r>
              <a:rPr lang="en-US" dirty="0"/>
              <a:t>Cold War</a:t>
            </a:r>
          </a:p>
        </p:txBody>
      </p:sp>
      <p:sp>
        <p:nvSpPr>
          <p:cNvPr id="3" name="Content Placeholder 2">
            <a:extLst>
              <a:ext uri="{FF2B5EF4-FFF2-40B4-BE49-F238E27FC236}">
                <a16:creationId xmlns:a16="http://schemas.microsoft.com/office/drawing/2014/main" id="{DBAD0D68-F4AE-A749-9FFE-B564A2974533}"/>
              </a:ext>
            </a:extLst>
          </p:cNvPr>
          <p:cNvSpPr>
            <a:spLocks noGrp="1"/>
          </p:cNvSpPr>
          <p:nvPr>
            <p:ph idx="1"/>
          </p:nvPr>
        </p:nvSpPr>
        <p:spPr>
          <a:xfrm>
            <a:off x="457200" y="1200151"/>
            <a:ext cx="5092995" cy="3394472"/>
          </a:xfrm>
        </p:spPr>
        <p:txBody>
          <a:bodyPr>
            <a:normAutofit/>
          </a:bodyPr>
          <a:lstStyle/>
          <a:p>
            <a:r>
              <a:rPr lang="en-US" dirty="0"/>
              <a:t>“Witch Hunt” - Some restraint</a:t>
            </a:r>
          </a:p>
          <a:p>
            <a:r>
              <a:rPr lang="en-US" dirty="0"/>
              <a:t>Congresses and Organizations</a:t>
            </a:r>
          </a:p>
          <a:p>
            <a:r>
              <a:rPr lang="en-US" dirty="0"/>
              <a:t>Pointed Speech</a:t>
            </a:r>
          </a:p>
          <a:p>
            <a:r>
              <a:rPr lang="en-US" dirty="0"/>
              <a:t>FBI File Reopens</a:t>
            </a:r>
          </a:p>
        </p:txBody>
      </p:sp>
      <p:sp>
        <p:nvSpPr>
          <p:cNvPr id="4" name="Slide Number Placeholder 3">
            <a:extLst>
              <a:ext uri="{FF2B5EF4-FFF2-40B4-BE49-F238E27FC236}">
                <a16:creationId xmlns:a16="http://schemas.microsoft.com/office/drawing/2014/main" id="{482E03AF-37A3-4203-8810-5C66ADD6465C}"/>
              </a:ext>
            </a:extLst>
          </p:cNvPr>
          <p:cNvSpPr>
            <a:spLocks noGrp="1"/>
          </p:cNvSpPr>
          <p:nvPr>
            <p:ph type="sldNum" sz="quarter" idx="12"/>
          </p:nvPr>
        </p:nvSpPr>
        <p:spPr/>
        <p:txBody>
          <a:bodyPr/>
          <a:lstStyle/>
          <a:p>
            <a:r>
              <a:rPr lang="en-US" dirty="0"/>
              <a:t>5</a:t>
            </a:r>
          </a:p>
        </p:txBody>
      </p:sp>
      <p:pic>
        <p:nvPicPr>
          <p:cNvPr id="5" name="Picture 4">
            <a:extLst>
              <a:ext uri="{FF2B5EF4-FFF2-40B4-BE49-F238E27FC236}">
                <a16:creationId xmlns:a16="http://schemas.microsoft.com/office/drawing/2014/main" id="{D275ADE2-74F7-4CD1-9245-AFA32ACBAF6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29783" y="716956"/>
            <a:ext cx="2710273" cy="3877667"/>
          </a:xfrm>
          <a:prstGeom prst="rect">
            <a:avLst/>
          </a:prstGeom>
        </p:spPr>
      </p:pic>
      <p:sp>
        <p:nvSpPr>
          <p:cNvPr id="6" name="TextBox 5">
            <a:extLst>
              <a:ext uri="{FF2B5EF4-FFF2-40B4-BE49-F238E27FC236}">
                <a16:creationId xmlns:a16="http://schemas.microsoft.com/office/drawing/2014/main" id="{D66AD265-7F1E-412C-8B11-46F1FECB98D8}"/>
              </a:ext>
            </a:extLst>
          </p:cNvPr>
          <p:cNvSpPr txBox="1"/>
          <p:nvPr/>
        </p:nvSpPr>
        <p:spPr>
          <a:xfrm>
            <a:off x="5989765" y="4594623"/>
            <a:ext cx="2190307" cy="215444"/>
          </a:xfrm>
          <a:prstGeom prst="rect">
            <a:avLst/>
          </a:prstGeom>
          <a:noFill/>
        </p:spPr>
        <p:txBody>
          <a:bodyPr wrap="square" rtlCol="0">
            <a:spAutoFit/>
          </a:bodyPr>
          <a:lstStyle/>
          <a:p>
            <a:r>
              <a:rPr lang="en-US" sz="800" dirty="0"/>
              <a:t>Du </a:t>
            </a:r>
            <a:r>
              <a:rPr lang="en-US" sz="800" dirty="0" err="1"/>
              <a:t>Bois</a:t>
            </a:r>
            <a:r>
              <a:rPr lang="en-US" sz="800" dirty="0"/>
              <a:t> outside of his Baltimore home in 1945</a:t>
            </a:r>
          </a:p>
        </p:txBody>
      </p:sp>
    </p:spTree>
    <p:extLst>
      <p:ext uri="{BB962C8B-B14F-4D97-AF65-F5344CB8AC3E}">
        <p14:creationId xmlns:p14="http://schemas.microsoft.com/office/powerpoint/2010/main" val="264935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4DF-CD69-5D46-A669-6A8D4ADA0783}"/>
              </a:ext>
            </a:extLst>
          </p:cNvPr>
          <p:cNvSpPr>
            <a:spLocks noGrp="1"/>
          </p:cNvSpPr>
          <p:nvPr>
            <p:ph type="title"/>
          </p:nvPr>
        </p:nvSpPr>
        <p:spPr>
          <a:xfrm>
            <a:off x="457200" y="153590"/>
            <a:ext cx="8229600" cy="857250"/>
          </a:xfrm>
        </p:spPr>
        <p:txBody>
          <a:bodyPr/>
          <a:lstStyle/>
          <a:p>
            <a:r>
              <a:rPr lang="en-US"/>
              <a:t>Justice Department</a:t>
            </a:r>
            <a:endParaRPr lang="en-US" dirty="0"/>
          </a:p>
        </p:txBody>
      </p:sp>
      <p:sp>
        <p:nvSpPr>
          <p:cNvPr id="3" name="Content Placeholder 2">
            <a:extLst>
              <a:ext uri="{FF2B5EF4-FFF2-40B4-BE49-F238E27FC236}">
                <a16:creationId xmlns:a16="http://schemas.microsoft.com/office/drawing/2014/main" id="{42916902-CE3B-CE49-BF1D-2A146E1690AB}"/>
              </a:ext>
            </a:extLst>
          </p:cNvPr>
          <p:cNvSpPr>
            <a:spLocks noGrp="1"/>
          </p:cNvSpPr>
          <p:nvPr>
            <p:ph idx="1"/>
          </p:nvPr>
        </p:nvSpPr>
        <p:spPr>
          <a:xfrm>
            <a:off x="375984" y="1240037"/>
            <a:ext cx="3746500" cy="3394472"/>
          </a:xfrm>
        </p:spPr>
        <p:txBody>
          <a:bodyPr>
            <a:normAutofit/>
          </a:bodyPr>
          <a:lstStyle/>
          <a:p>
            <a:r>
              <a:rPr lang="en-US" dirty="0"/>
              <a:t>Peace Information Center (PIC)</a:t>
            </a:r>
          </a:p>
          <a:p>
            <a:r>
              <a:rPr lang="en-US" dirty="0"/>
              <a:t>Agent of Foreign Principle</a:t>
            </a:r>
          </a:p>
          <a:p>
            <a:r>
              <a:rPr lang="en-US" dirty="0"/>
              <a:t>Trial</a:t>
            </a:r>
          </a:p>
        </p:txBody>
      </p:sp>
      <p:pic>
        <p:nvPicPr>
          <p:cNvPr id="4" name="Picture 3">
            <a:extLst>
              <a:ext uri="{FF2B5EF4-FFF2-40B4-BE49-F238E27FC236}">
                <a16:creationId xmlns:a16="http://schemas.microsoft.com/office/drawing/2014/main" id="{0B5369BB-E485-4BC6-BC88-9ACE5D992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700" y="1129310"/>
            <a:ext cx="4564316" cy="3582988"/>
          </a:xfrm>
          <a:prstGeom prst="rect">
            <a:avLst/>
          </a:prstGeom>
        </p:spPr>
      </p:pic>
      <p:sp>
        <p:nvSpPr>
          <p:cNvPr id="5" name="Slide Number Placeholder 4">
            <a:extLst>
              <a:ext uri="{FF2B5EF4-FFF2-40B4-BE49-F238E27FC236}">
                <a16:creationId xmlns:a16="http://schemas.microsoft.com/office/drawing/2014/main" id="{5492D04D-C1DD-4A13-9C6C-76199C1CAE64}"/>
              </a:ext>
            </a:extLst>
          </p:cNvPr>
          <p:cNvSpPr>
            <a:spLocks noGrp="1"/>
          </p:cNvSpPr>
          <p:nvPr>
            <p:ph type="sldNum" sz="quarter" idx="12"/>
          </p:nvPr>
        </p:nvSpPr>
        <p:spPr/>
        <p:txBody>
          <a:bodyPr/>
          <a:lstStyle/>
          <a:p>
            <a:r>
              <a:rPr lang="en-US" dirty="0"/>
              <a:t>6</a:t>
            </a:r>
          </a:p>
        </p:txBody>
      </p:sp>
      <p:sp>
        <p:nvSpPr>
          <p:cNvPr id="6" name="TextBox 5">
            <a:extLst>
              <a:ext uri="{FF2B5EF4-FFF2-40B4-BE49-F238E27FC236}">
                <a16:creationId xmlns:a16="http://schemas.microsoft.com/office/drawing/2014/main" id="{5F6FF66C-7CE9-497F-BCDE-9D52ED30A360}"/>
              </a:ext>
            </a:extLst>
          </p:cNvPr>
          <p:cNvSpPr txBox="1"/>
          <p:nvPr/>
        </p:nvSpPr>
        <p:spPr>
          <a:xfrm>
            <a:off x="5426296" y="4711330"/>
            <a:ext cx="2253808" cy="215444"/>
          </a:xfrm>
          <a:prstGeom prst="rect">
            <a:avLst/>
          </a:prstGeom>
          <a:noFill/>
        </p:spPr>
        <p:txBody>
          <a:bodyPr wrap="square" rtlCol="0">
            <a:spAutoFit/>
          </a:bodyPr>
          <a:lstStyle/>
          <a:p>
            <a:r>
              <a:rPr lang="en-US" sz="800" dirty="0"/>
              <a:t>Du </a:t>
            </a:r>
            <a:r>
              <a:rPr lang="en-US" sz="800" dirty="0" err="1"/>
              <a:t>Bois</a:t>
            </a:r>
            <a:r>
              <a:rPr lang="en-US" sz="800" dirty="0"/>
              <a:t> and his co-defendants await their trial </a:t>
            </a:r>
          </a:p>
        </p:txBody>
      </p:sp>
    </p:spTree>
    <p:extLst>
      <p:ext uri="{BB962C8B-B14F-4D97-AF65-F5344CB8AC3E}">
        <p14:creationId xmlns:p14="http://schemas.microsoft.com/office/powerpoint/2010/main" val="282698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4E1A-B565-5C41-A071-9A37D7BC4882}"/>
              </a:ext>
            </a:extLst>
          </p:cNvPr>
          <p:cNvSpPr>
            <a:spLocks noGrp="1"/>
          </p:cNvSpPr>
          <p:nvPr>
            <p:ph type="title"/>
          </p:nvPr>
        </p:nvSpPr>
        <p:spPr/>
        <p:txBody>
          <a:bodyPr/>
          <a:lstStyle/>
          <a:p>
            <a:r>
              <a:rPr lang="en-US" dirty="0"/>
              <a:t>Mid-Trial</a:t>
            </a:r>
          </a:p>
        </p:txBody>
      </p:sp>
      <p:sp>
        <p:nvSpPr>
          <p:cNvPr id="3" name="Content Placeholder 2">
            <a:extLst>
              <a:ext uri="{FF2B5EF4-FFF2-40B4-BE49-F238E27FC236}">
                <a16:creationId xmlns:a16="http://schemas.microsoft.com/office/drawing/2014/main" id="{700BB2AF-C1EA-DC43-AEB8-D7A24E648D83}"/>
              </a:ext>
            </a:extLst>
          </p:cNvPr>
          <p:cNvSpPr>
            <a:spLocks noGrp="1"/>
          </p:cNvSpPr>
          <p:nvPr>
            <p:ph idx="1"/>
          </p:nvPr>
        </p:nvSpPr>
        <p:spPr/>
        <p:txBody>
          <a:bodyPr/>
          <a:lstStyle/>
          <a:p>
            <a:r>
              <a:rPr lang="en-US" dirty="0"/>
              <a:t>Senatorial Campaign</a:t>
            </a:r>
          </a:p>
          <a:p>
            <a:r>
              <a:rPr lang="en-US" dirty="0"/>
              <a:t>Shirley Graham </a:t>
            </a:r>
          </a:p>
          <a:p>
            <a:r>
              <a:rPr lang="en-US" dirty="0"/>
              <a:t>Support From the Left</a:t>
            </a:r>
          </a:p>
          <a:p>
            <a:r>
              <a:rPr lang="en-US" dirty="0"/>
              <a:t>Abandonment</a:t>
            </a:r>
          </a:p>
        </p:txBody>
      </p:sp>
      <p:pic>
        <p:nvPicPr>
          <p:cNvPr id="4" name="Picture 3">
            <a:extLst>
              <a:ext uri="{FF2B5EF4-FFF2-40B4-BE49-F238E27FC236}">
                <a16:creationId xmlns:a16="http://schemas.microsoft.com/office/drawing/2014/main" id="{0A775D34-FA11-42B4-A362-DF505B22B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094" y="1063229"/>
            <a:ext cx="2988297" cy="3743169"/>
          </a:xfrm>
          <a:prstGeom prst="rect">
            <a:avLst/>
          </a:prstGeom>
        </p:spPr>
      </p:pic>
      <p:sp>
        <p:nvSpPr>
          <p:cNvPr id="5" name="Slide Number Placeholder 4">
            <a:extLst>
              <a:ext uri="{FF2B5EF4-FFF2-40B4-BE49-F238E27FC236}">
                <a16:creationId xmlns:a16="http://schemas.microsoft.com/office/drawing/2014/main" id="{55016BBD-ECE7-4D09-9F24-0F5FC8E429F9}"/>
              </a:ext>
            </a:extLst>
          </p:cNvPr>
          <p:cNvSpPr>
            <a:spLocks noGrp="1"/>
          </p:cNvSpPr>
          <p:nvPr>
            <p:ph type="sldNum" sz="quarter" idx="12"/>
          </p:nvPr>
        </p:nvSpPr>
        <p:spPr/>
        <p:txBody>
          <a:bodyPr/>
          <a:lstStyle/>
          <a:p>
            <a:r>
              <a:rPr lang="en-US" dirty="0"/>
              <a:t>7</a:t>
            </a:r>
          </a:p>
        </p:txBody>
      </p:sp>
      <p:sp>
        <p:nvSpPr>
          <p:cNvPr id="6" name="TextBox 5">
            <a:extLst>
              <a:ext uri="{FF2B5EF4-FFF2-40B4-BE49-F238E27FC236}">
                <a16:creationId xmlns:a16="http://schemas.microsoft.com/office/drawing/2014/main" id="{C8BE3E70-1DC3-4BBC-91E5-E4F4FB978783}"/>
              </a:ext>
            </a:extLst>
          </p:cNvPr>
          <p:cNvSpPr txBox="1"/>
          <p:nvPr/>
        </p:nvSpPr>
        <p:spPr>
          <a:xfrm>
            <a:off x="6142075" y="4804564"/>
            <a:ext cx="2732568" cy="215444"/>
          </a:xfrm>
          <a:prstGeom prst="rect">
            <a:avLst/>
          </a:prstGeom>
          <a:noFill/>
        </p:spPr>
        <p:txBody>
          <a:bodyPr wrap="square" rtlCol="0">
            <a:spAutoFit/>
          </a:bodyPr>
          <a:lstStyle/>
          <a:p>
            <a:r>
              <a:rPr lang="en-US" sz="800" dirty="0"/>
              <a:t>Du </a:t>
            </a:r>
            <a:r>
              <a:rPr lang="en-US" sz="800" dirty="0" err="1"/>
              <a:t>Bois</a:t>
            </a:r>
            <a:r>
              <a:rPr lang="en-US" sz="800" dirty="0"/>
              <a:t> and Graham’s wedding ceremony </a:t>
            </a:r>
          </a:p>
        </p:txBody>
      </p:sp>
    </p:spTree>
    <p:extLst>
      <p:ext uri="{BB962C8B-B14F-4D97-AF65-F5344CB8AC3E}">
        <p14:creationId xmlns:p14="http://schemas.microsoft.com/office/powerpoint/2010/main" val="270300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D654-74A1-2149-AC1E-DEB92E918DE2}"/>
              </a:ext>
            </a:extLst>
          </p:cNvPr>
          <p:cNvSpPr>
            <a:spLocks noGrp="1"/>
          </p:cNvSpPr>
          <p:nvPr>
            <p:ph type="title"/>
          </p:nvPr>
        </p:nvSpPr>
        <p:spPr/>
        <p:txBody>
          <a:bodyPr/>
          <a:lstStyle/>
          <a:p>
            <a:r>
              <a:rPr lang="en-US" dirty="0"/>
              <a:t>Aftermath</a:t>
            </a:r>
          </a:p>
        </p:txBody>
      </p:sp>
      <p:sp>
        <p:nvSpPr>
          <p:cNvPr id="3" name="Content Placeholder 2">
            <a:extLst>
              <a:ext uri="{FF2B5EF4-FFF2-40B4-BE49-F238E27FC236}">
                <a16:creationId xmlns:a16="http://schemas.microsoft.com/office/drawing/2014/main" id="{4F3DE2AA-4826-1948-803E-0EDE74BFA526}"/>
              </a:ext>
            </a:extLst>
          </p:cNvPr>
          <p:cNvSpPr>
            <a:spLocks noGrp="1"/>
          </p:cNvSpPr>
          <p:nvPr>
            <p:ph idx="1"/>
          </p:nvPr>
        </p:nvSpPr>
        <p:spPr>
          <a:xfrm>
            <a:off x="457200" y="1200151"/>
            <a:ext cx="5979042" cy="3394472"/>
          </a:xfrm>
        </p:spPr>
        <p:txBody>
          <a:bodyPr>
            <a:normAutofit lnSpcReduction="10000"/>
          </a:bodyPr>
          <a:lstStyle/>
          <a:p>
            <a:r>
              <a:rPr lang="en-US" dirty="0"/>
              <a:t>Acquitted of charges</a:t>
            </a:r>
          </a:p>
          <a:p>
            <a:r>
              <a:rPr lang="en-US" dirty="0"/>
              <a:t>Irreparable Alienation</a:t>
            </a:r>
          </a:p>
          <a:p>
            <a:pPr lvl="1"/>
            <a:r>
              <a:rPr lang="en-US" dirty="0"/>
              <a:t>“once a national audience, black and white, heard his plea for negro equality. Now few listen, and few still heed him.”</a:t>
            </a:r>
          </a:p>
          <a:p>
            <a:pPr lvl="1"/>
            <a:r>
              <a:rPr lang="en-US" dirty="0"/>
              <a:t>Maintains leftist connections</a:t>
            </a:r>
          </a:p>
        </p:txBody>
      </p:sp>
      <p:sp>
        <p:nvSpPr>
          <p:cNvPr id="4" name="Slide Number Placeholder 3">
            <a:extLst>
              <a:ext uri="{FF2B5EF4-FFF2-40B4-BE49-F238E27FC236}">
                <a16:creationId xmlns:a16="http://schemas.microsoft.com/office/drawing/2014/main" id="{102C6545-3943-4C16-8A5A-5A3C382E27A1}"/>
              </a:ext>
            </a:extLst>
          </p:cNvPr>
          <p:cNvSpPr>
            <a:spLocks noGrp="1"/>
          </p:cNvSpPr>
          <p:nvPr>
            <p:ph type="sldNum" sz="quarter" idx="12"/>
          </p:nvPr>
        </p:nvSpPr>
        <p:spPr/>
        <p:txBody>
          <a:bodyPr/>
          <a:lstStyle/>
          <a:p>
            <a:r>
              <a:rPr lang="en-US" dirty="0"/>
              <a:t>8</a:t>
            </a:r>
          </a:p>
        </p:txBody>
      </p:sp>
      <p:pic>
        <p:nvPicPr>
          <p:cNvPr id="5" name="Picture 4">
            <a:extLst>
              <a:ext uri="{FF2B5EF4-FFF2-40B4-BE49-F238E27FC236}">
                <a16:creationId xmlns:a16="http://schemas.microsoft.com/office/drawing/2014/main" id="{720B8042-D284-4F09-8557-685BD666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976964"/>
            <a:ext cx="1603829" cy="3617659"/>
          </a:xfrm>
          <a:prstGeom prst="rect">
            <a:avLst/>
          </a:prstGeom>
        </p:spPr>
      </p:pic>
      <p:sp>
        <p:nvSpPr>
          <p:cNvPr id="6" name="TextBox 5">
            <a:extLst>
              <a:ext uri="{FF2B5EF4-FFF2-40B4-BE49-F238E27FC236}">
                <a16:creationId xmlns:a16="http://schemas.microsoft.com/office/drawing/2014/main" id="{B10BCAB5-E467-44AD-9819-1A298B085DAF}"/>
              </a:ext>
            </a:extLst>
          </p:cNvPr>
          <p:cNvSpPr txBox="1"/>
          <p:nvPr/>
        </p:nvSpPr>
        <p:spPr>
          <a:xfrm>
            <a:off x="6436242" y="4695829"/>
            <a:ext cx="2041452" cy="215444"/>
          </a:xfrm>
          <a:prstGeom prst="rect">
            <a:avLst/>
          </a:prstGeom>
          <a:noFill/>
        </p:spPr>
        <p:txBody>
          <a:bodyPr wrap="square" rtlCol="0">
            <a:spAutoFit/>
          </a:bodyPr>
          <a:lstStyle/>
          <a:p>
            <a:r>
              <a:rPr lang="en-US" sz="800" dirty="0"/>
              <a:t>Brochure for Du </a:t>
            </a:r>
            <a:r>
              <a:rPr lang="en-US" sz="800" dirty="0" err="1"/>
              <a:t>Bois’</a:t>
            </a:r>
            <a:r>
              <a:rPr lang="en-US" sz="800" dirty="0"/>
              <a:t> Battle for Peace</a:t>
            </a:r>
          </a:p>
        </p:txBody>
      </p:sp>
    </p:spTree>
    <p:extLst>
      <p:ext uri="{BB962C8B-B14F-4D97-AF65-F5344CB8AC3E}">
        <p14:creationId xmlns:p14="http://schemas.microsoft.com/office/powerpoint/2010/main" val="264794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26AB-A706-C444-80E6-2E70872182AD}"/>
              </a:ext>
            </a:extLst>
          </p:cNvPr>
          <p:cNvSpPr>
            <a:spLocks noGrp="1"/>
          </p:cNvSpPr>
          <p:nvPr>
            <p:ph type="title"/>
          </p:nvPr>
        </p:nvSpPr>
        <p:spPr>
          <a:xfrm>
            <a:off x="457200" y="256370"/>
            <a:ext cx="8229600" cy="857250"/>
          </a:xfrm>
        </p:spPr>
        <p:txBody>
          <a:bodyPr/>
          <a:lstStyle/>
          <a:p>
            <a:r>
              <a:rPr lang="en-US" dirty="0"/>
              <a:t>State Department</a:t>
            </a:r>
          </a:p>
        </p:txBody>
      </p:sp>
      <p:pic>
        <p:nvPicPr>
          <p:cNvPr id="5126" name="Picture 6" descr="W. E. B. Du Bois with Mao Tse-tung in a garden, Lake Country, Central China, March 1959">
            <a:extLst>
              <a:ext uri="{FF2B5EF4-FFF2-40B4-BE49-F238E27FC236}">
                <a16:creationId xmlns:a16="http://schemas.microsoft.com/office/drawing/2014/main" id="{3138FCD7-E919-5849-9342-1E39869FE0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192587" y="1292154"/>
            <a:ext cx="2847354" cy="3475109"/>
          </a:xfrm>
          <a:prstGeom prst="rect">
            <a:avLst/>
          </a:prstGeom>
          <a:effectLst/>
        </p:spPr>
        <p:style>
          <a:lnRef idx="2">
            <a:schemeClr val="dk1"/>
          </a:lnRef>
          <a:fillRef idx="1">
            <a:schemeClr val="lt1"/>
          </a:fillRef>
          <a:effectRef idx="0">
            <a:schemeClr val="dk1"/>
          </a:effectRef>
          <a:fontRef idx="minor">
            <a:schemeClr val="dk1"/>
          </a:fontRef>
        </p:style>
      </p:pic>
      <p:sp>
        <p:nvSpPr>
          <p:cNvPr id="3" name="Slide Number Placeholder 2">
            <a:extLst>
              <a:ext uri="{FF2B5EF4-FFF2-40B4-BE49-F238E27FC236}">
                <a16:creationId xmlns:a16="http://schemas.microsoft.com/office/drawing/2014/main" id="{A3BEFCC3-A080-44F2-B035-932D40D3E8D1}"/>
              </a:ext>
            </a:extLst>
          </p:cNvPr>
          <p:cNvSpPr>
            <a:spLocks noGrp="1"/>
          </p:cNvSpPr>
          <p:nvPr>
            <p:ph type="sldNum" sz="quarter" idx="12"/>
          </p:nvPr>
        </p:nvSpPr>
        <p:spPr/>
        <p:txBody>
          <a:bodyPr/>
          <a:lstStyle/>
          <a:p>
            <a:r>
              <a:rPr lang="en-US" dirty="0"/>
              <a:t>9</a:t>
            </a:r>
          </a:p>
        </p:txBody>
      </p:sp>
      <p:pic>
        <p:nvPicPr>
          <p:cNvPr id="4" name="Picture 3">
            <a:extLst>
              <a:ext uri="{FF2B5EF4-FFF2-40B4-BE49-F238E27FC236}">
                <a16:creationId xmlns:a16="http://schemas.microsoft.com/office/drawing/2014/main" id="{5268F5FE-E12F-480B-81BC-25D2ACEAC8F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23874" y="1300610"/>
            <a:ext cx="2781308" cy="3502677"/>
          </a:xfrm>
          <a:prstGeom prst="rect">
            <a:avLst/>
          </a:prstGeom>
        </p:spPr>
      </p:pic>
      <p:sp>
        <p:nvSpPr>
          <p:cNvPr id="5" name="TextBox 4">
            <a:extLst>
              <a:ext uri="{FF2B5EF4-FFF2-40B4-BE49-F238E27FC236}">
                <a16:creationId xmlns:a16="http://schemas.microsoft.com/office/drawing/2014/main" id="{D0B178DB-C1C2-4B96-8A15-618961F7CC8D}"/>
              </a:ext>
            </a:extLst>
          </p:cNvPr>
          <p:cNvSpPr txBox="1"/>
          <p:nvPr/>
        </p:nvSpPr>
        <p:spPr>
          <a:xfrm>
            <a:off x="91967" y="1663966"/>
            <a:ext cx="300865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Enduring “Punishment”</a:t>
            </a:r>
          </a:p>
          <a:p>
            <a:pPr marL="285750" indent="-285750">
              <a:buFont typeface="Arial" panose="020B0604020202020204" pitchFamily="34" charset="0"/>
              <a:buChar char="•"/>
            </a:pPr>
            <a:r>
              <a:rPr lang="en-US" dirty="0"/>
              <a:t>Several missed international engagements</a:t>
            </a:r>
          </a:p>
          <a:p>
            <a:pPr marL="285750" indent="-285750">
              <a:buFont typeface="Arial" panose="020B0604020202020204" pitchFamily="34" charset="0"/>
              <a:buChar char="•"/>
            </a:pPr>
            <a:r>
              <a:rPr lang="en-US" dirty="0"/>
              <a:t>Refusal to sign anti-communist affidavit</a:t>
            </a:r>
          </a:p>
          <a:p>
            <a:pPr marL="285750" indent="-285750">
              <a:buFont typeface="Arial" panose="020B0604020202020204" pitchFamily="34" charset="0"/>
              <a:buChar char="•"/>
            </a:pPr>
            <a:r>
              <a:rPr lang="en-US" dirty="0"/>
              <a:t>Struggle for the passport lasts for nearly a decade </a:t>
            </a:r>
          </a:p>
          <a:p>
            <a:pPr marL="285750" indent="-285750">
              <a:buFont typeface="Arial" panose="020B0604020202020204" pitchFamily="34" charset="0"/>
              <a:buChar char="•"/>
            </a:pPr>
            <a:r>
              <a:rPr lang="en-US" dirty="0"/>
              <a:t>Revoked once more before final reinstatement</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F66EA9D4-8F2F-42E1-94F4-1701D27DA77D}"/>
              </a:ext>
            </a:extLst>
          </p:cNvPr>
          <p:cNvSpPr txBox="1"/>
          <p:nvPr/>
        </p:nvSpPr>
        <p:spPr>
          <a:xfrm>
            <a:off x="3192588" y="4807349"/>
            <a:ext cx="5164604" cy="338554"/>
          </a:xfrm>
          <a:prstGeom prst="rect">
            <a:avLst/>
          </a:prstGeom>
          <a:noFill/>
        </p:spPr>
        <p:txBody>
          <a:bodyPr wrap="square">
            <a:spAutoFit/>
          </a:bodyPr>
          <a:lstStyle/>
          <a:p>
            <a:r>
              <a:rPr lang="en-US" sz="800" dirty="0"/>
              <a:t>Du </a:t>
            </a:r>
            <a:r>
              <a:rPr lang="en-US" sz="800" dirty="0" err="1"/>
              <a:t>Bois</a:t>
            </a:r>
            <a:r>
              <a:rPr lang="en-US" sz="800" dirty="0"/>
              <a:t> spent his 91</a:t>
            </a:r>
            <a:r>
              <a:rPr lang="en-US" sz="800" baseline="30000" dirty="0"/>
              <a:t>st</a:t>
            </a:r>
            <a:r>
              <a:rPr lang="en-US" sz="800" dirty="0"/>
              <a:t> birthday in the company of prominent Chinese officials such as Mao </a:t>
            </a:r>
            <a:r>
              <a:rPr lang="en-US" sz="800" dirty="0" err="1"/>
              <a:t>Tse</a:t>
            </a:r>
            <a:r>
              <a:rPr lang="en-US" sz="800" dirty="0"/>
              <a:t>-Tung (left) and Guo </a:t>
            </a:r>
            <a:r>
              <a:rPr lang="en-US" sz="800" dirty="0" err="1"/>
              <a:t>Moruo</a:t>
            </a:r>
            <a:r>
              <a:rPr lang="en-US" sz="800" dirty="0"/>
              <a:t> (Right)</a:t>
            </a:r>
          </a:p>
        </p:txBody>
      </p:sp>
    </p:spTree>
    <p:extLst>
      <p:ext uri="{BB962C8B-B14F-4D97-AF65-F5344CB8AC3E}">
        <p14:creationId xmlns:p14="http://schemas.microsoft.com/office/powerpoint/2010/main" val="3124991819"/>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4759</TotalTime>
  <Words>2016</Words>
  <Application>Microsoft Office PowerPoint</Application>
  <PresentationFormat>On-screen Show (16:9)</PresentationFormat>
  <Paragraphs>130</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Office Theme</vt:lpstr>
      <vt:lpstr>The Alienation of W.E.B. Du Bois</vt:lpstr>
      <vt:lpstr>Background on Du Bois</vt:lpstr>
      <vt:lpstr>Leftist Activities</vt:lpstr>
      <vt:lpstr>Place within American Society</vt:lpstr>
      <vt:lpstr>Cold War</vt:lpstr>
      <vt:lpstr>Justice Department</vt:lpstr>
      <vt:lpstr>Mid-Trial</vt:lpstr>
      <vt:lpstr>Aftermath</vt:lpstr>
      <vt:lpstr>State Department</vt:lpstr>
      <vt:lpstr>Ghana and Death</vt:lpstr>
      <vt:lpstr>Legacy</vt:lpstr>
      <vt:lpstr>Bibliography</vt:lpstr>
      <vt:lpstr>Image Sources</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TishHiggs TishHiggs</cp:lastModifiedBy>
  <cp:revision>28</cp:revision>
  <dcterms:created xsi:type="dcterms:W3CDTF">2014-11-10T20:35:24Z</dcterms:created>
  <dcterms:modified xsi:type="dcterms:W3CDTF">2021-03-16T01:01:32Z</dcterms:modified>
</cp:coreProperties>
</file>