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36"/>
  </p:notesMasterIdLst>
  <p:sldIdLst>
    <p:sldId id="340" r:id="rId5"/>
    <p:sldId id="342" r:id="rId6"/>
    <p:sldId id="339" r:id="rId7"/>
    <p:sldId id="344" r:id="rId8"/>
    <p:sldId id="317" r:id="rId9"/>
    <p:sldId id="318" r:id="rId10"/>
    <p:sldId id="319" r:id="rId11"/>
    <p:sldId id="320" r:id="rId12"/>
    <p:sldId id="345" r:id="rId13"/>
    <p:sldId id="321" r:id="rId14"/>
    <p:sldId id="322" r:id="rId15"/>
    <p:sldId id="346" r:id="rId16"/>
    <p:sldId id="323" r:id="rId17"/>
    <p:sldId id="324" r:id="rId18"/>
    <p:sldId id="347" r:id="rId19"/>
    <p:sldId id="325" r:id="rId20"/>
    <p:sldId id="326" r:id="rId21"/>
    <p:sldId id="348" r:id="rId22"/>
    <p:sldId id="327" r:id="rId23"/>
    <p:sldId id="328" r:id="rId24"/>
    <p:sldId id="341" r:id="rId25"/>
    <p:sldId id="329" r:id="rId26"/>
    <p:sldId id="330" r:id="rId27"/>
    <p:sldId id="331" r:id="rId28"/>
    <p:sldId id="332" r:id="rId29"/>
    <p:sldId id="333" r:id="rId30"/>
    <p:sldId id="334" r:id="rId31"/>
    <p:sldId id="335" r:id="rId32"/>
    <p:sldId id="336" r:id="rId33"/>
    <p:sldId id="337" r:id="rId34"/>
    <p:sldId id="3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EF0"/>
    <a:srgbClr val="AC2B2C"/>
    <a:srgbClr val="AC453E"/>
    <a:srgbClr val="BC4C44"/>
    <a:srgbClr val="BB4E45"/>
    <a:srgbClr val="B73B11"/>
    <a:srgbClr val="C64214"/>
    <a:srgbClr val="B50000"/>
    <a:srgbClr val="B03B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909"/>
  </p:normalViewPr>
  <p:slideViewPr>
    <p:cSldViewPr snapToGrid="0">
      <p:cViewPr varScale="1">
        <p:scale>
          <a:sx n="121" d="100"/>
          <a:sy n="121" d="100"/>
        </p:scale>
        <p:origin x="20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E2175-4A5A-412E-B544-FA3E7BE1D39D}" type="datetimeFigureOut">
              <a:rPr lang="en-US" smtClean="0"/>
              <a:t>3/15/21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0EA6D1-6F22-46FD-AD91-FC510839F779}" type="slidenum">
              <a:rPr lang="en-US" smtClean="0"/>
              <a:t>‹#›</a:t>
            </a:fld>
            <a:endParaRPr lang="en-US" dirty="0"/>
          </a:p>
        </p:txBody>
      </p:sp>
    </p:spTree>
    <p:extLst>
      <p:ext uri="{BB962C8B-B14F-4D97-AF65-F5344CB8AC3E}">
        <p14:creationId xmlns:p14="http://schemas.microsoft.com/office/powerpoint/2010/main" val="1525954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4EDF864-2F28-4237-BB3F-DBE3EEC3A404}" type="datetime1">
              <a:rPr lang="en-US" smtClean="0"/>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165F95-D5CB-4597-9A25-760A580A4EC4}" type="datetime1">
              <a:rPr lang="en-US" smtClean="0"/>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2D033A-33AF-47DA-AE1D-7FBF8C89596B}" type="datetime1">
              <a:rPr lang="en-US" smtClean="0"/>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1955D-A16B-4B36-9C9E-9B6A0F460CD0}" type="datetime1">
              <a:rPr lang="en-US" smtClean="0"/>
              <a:t>3/15/21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E4D8C1C2-5F97-402E-BFDF-BC6976DD2B8E}" type="datetime1">
              <a:rPr lang="en-US" smtClean="0"/>
              <a:t>3/15/21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1D477F5-CDF6-4332-9528-B5F54BD0CC52}" type="datetime1">
              <a:rPr lang="en-US" smtClean="0"/>
              <a:t>3/15/21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F22145-F44D-4EAE-AEA9-510C1E39F158}" type="datetime1">
              <a:rPr lang="en-US" smtClean="0"/>
              <a:t>3/15/21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7C9399-AFC0-435C-A8B0-6455D03675EF}" type="datetime1">
              <a:rPr lang="en-US" smtClean="0"/>
              <a:t>3/15/21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454154-AFFA-40FA-A445-5C940E21A930}" type="datetime1">
              <a:rPr lang="en-US" smtClean="0"/>
              <a:t>3/15/21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5C7BCC-828A-4E33-B9B9-533C8665B8CD}" type="datetime1">
              <a:rPr lang="en-US" smtClean="0"/>
              <a:t>3/15/21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D87DBC-E941-44FF-A02C-1134922F1D02}" type="datetime1">
              <a:rPr lang="en-US" smtClean="0"/>
              <a:t>3/15/21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CE9963E1-723C-4B80-BFB3-4E37855A4263}" type="datetime1">
              <a:rPr lang="en-US" smtClean="0"/>
              <a:t>3/15/21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www.aservic.org/resources/spiritual-competencie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dx.doi.org/10.1080/03630242.2017.1296059"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psychiatrictimes.com/view/hypothalamic-pituitary-gonadal-axis-and-womens-mental-health" TargetMode="External"/><Relationship Id="rId4" Type="http://schemas.openxmlformats.org/officeDocument/2006/relationships/hyperlink" Target="http://dx.doi.org/10.14574/ojrnhc.v14i2.325"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eb-a-ebscohost-com.ezproxy.liberty.edu/ehost/detail/detail?vid=4&amp;sid=28408778-5379-43db-afb4-59cf4ee1d268%40sessionmgr4007&amp;bdata=JnNpdGU9ZWhvc3QtbGl2ZSZzY29wZT1zaXRl#AN=114619817&amp;db=rzh"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web-a-ebscohost-com.ezproxy.liberty.edu/ehost/pdfviewer/pdfviewer?vid=5&amp;sid=4da97838-80b5-4aac-98f1-d5097f00b553%40sessionmgr4007"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dx.doi.org/10.1016/j.jpsychores.2014.05.002"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open.library.ubc.ca/cIRcle/collections/ubctheses/24/items/1.038554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dx.doi.org/10.1016/j.jpsychores.2014.05.002"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open.library.ubc.ca/cIRcle/collections/ubctheses/24/items/1.0385544"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medicalnewstoday.com/articles/318660.php" TargetMode="External"/><Relationship Id="rId7" Type="http://schemas.openxmlformats.org/officeDocument/2006/relationships/hyperlink" Target="https://www.nimh.nih.gov/health/topics/anxiety-disorders/index.shtml"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s://www.nimh.nih.gov/health/topics/depression/index.shtml" TargetMode="External"/><Relationship Id="rId5" Type="http://schemas.openxmlformats.org/officeDocument/2006/relationships/hyperlink" Target="https://www.nami.org/Learn-More/Mental-Health-Conditions/Anxiety-Disorders" TargetMode="External"/><Relationship Id="rId4" Type="http://schemas.openxmlformats.org/officeDocument/2006/relationships/hyperlink" Target="https://www.nami.org/Learn-More/Mental-Health-Conditions/Depression/Overview"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eb-a-ebscohost-com.ezproxy.liberty.edu/ehost/pdfviewer/pdfviewer?vid=11&amp;sid=4da97838-80b5-4aac-98f1-d5097f00b553%40sessionmgr4007"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web-a-ebscohost-com.ezproxy.liberty.edu/ehost/pdfviewer/pdfviewer?vid=14&amp;sid=4da97838-80b5-4aac-98f1-d5097f00b553%40sessionmgr4007"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eb-a-ebscohost-com.ezproxy.liberty.edu/ehost/pdfviewer/pdfviewer?vid=20&amp;sid=4da97838-80b5-4aac-98f1-d5097f00b553%40sessionmgr4007"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www.urmc.rochester.edu/ob-gyn/gynecology/menopause/stages.asp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apps.who.int/iris/handle/10665/254610" TargetMode="External"/><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hyperlink" Target="http://dx.doi.org.ezproxy.liberty.edu/10.1016/j.maturitas.2013.11.007" TargetMode="External"/><Relationship Id="rId4" Type="http://schemas.openxmlformats.org/officeDocument/2006/relationships/hyperlink" Target="https://www.who.int/en/news-room/fact-sheets/detail/depress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A231FAD-C2F8-7049-BCF7-80CA495F6191}"/>
              </a:ext>
            </a:extLst>
          </p:cNvPr>
          <p:cNvSpPr>
            <a:spLocks noGrp="1"/>
          </p:cNvSpPr>
          <p:nvPr>
            <p:ph type="ctrTitle"/>
          </p:nvPr>
        </p:nvSpPr>
        <p:spPr>
          <a:xfrm>
            <a:off x="1069848" y="1483112"/>
            <a:ext cx="9966960" cy="2741358"/>
          </a:xfrm>
        </p:spPr>
        <p:txBody>
          <a:bodyPr>
            <a:noAutofit/>
          </a:bodyPr>
          <a:lstStyle/>
          <a:p>
            <a:pPr algn="r"/>
            <a:r>
              <a:rPr lang="en-US" sz="4000" cap="none" dirty="0">
                <a:latin typeface="Bembo" panose="02020502050201020203" pitchFamily="18" charset="0"/>
              </a:rPr>
              <a:t>Human Growth and Development: </a:t>
            </a:r>
            <a:br>
              <a:rPr lang="en-US" sz="4000" cap="none" dirty="0">
                <a:latin typeface="Bembo" panose="02020502050201020203" pitchFamily="18" charset="0"/>
              </a:rPr>
            </a:br>
            <a:br>
              <a:rPr lang="en-US" sz="4000" cap="none" dirty="0">
                <a:latin typeface="Bembo" panose="02020502050201020203" pitchFamily="18" charset="0"/>
              </a:rPr>
            </a:br>
            <a:r>
              <a:rPr lang="en-US" sz="4000" i="1" cap="none" dirty="0">
                <a:latin typeface="Bembo" panose="02020502050201020203" pitchFamily="18" charset="0"/>
              </a:rPr>
              <a:t>Women’s Issues, Mental Health, and Spirituality in Mid-Life</a:t>
            </a:r>
          </a:p>
        </p:txBody>
      </p:sp>
      <p:sp>
        <p:nvSpPr>
          <p:cNvPr id="6" name="Subtitle 2">
            <a:extLst>
              <a:ext uri="{FF2B5EF4-FFF2-40B4-BE49-F238E27FC236}">
                <a16:creationId xmlns:a16="http://schemas.microsoft.com/office/drawing/2014/main" id="{EE4BD8D3-4D2B-5F4A-A4D7-5AED0711232E}"/>
              </a:ext>
            </a:extLst>
          </p:cNvPr>
          <p:cNvSpPr>
            <a:spLocks noGrp="1"/>
          </p:cNvSpPr>
          <p:nvPr>
            <p:ph type="subTitle" idx="1"/>
          </p:nvPr>
        </p:nvSpPr>
        <p:spPr>
          <a:xfrm>
            <a:off x="1069848" y="4427693"/>
            <a:ext cx="7891272" cy="661356"/>
          </a:xfrm>
          <a:ln>
            <a:noFill/>
          </a:ln>
        </p:spPr>
        <p:txBody>
          <a:bodyPr>
            <a:noAutofit/>
          </a:bodyPr>
          <a:lstStyle/>
          <a:p>
            <a:pPr>
              <a:spcBef>
                <a:spcPts val="0"/>
              </a:spcBef>
            </a:pPr>
            <a:r>
              <a:rPr lang="en-US" sz="2000" dirty="0">
                <a:latin typeface="Bembo" panose="02020502050201020203" pitchFamily="18" charset="0"/>
              </a:rPr>
              <a:t>Sheri Collinsworth Cobarruvias, MS, LPC-S, NCC</a:t>
            </a:r>
          </a:p>
          <a:p>
            <a:pPr>
              <a:spcBef>
                <a:spcPts val="0"/>
              </a:spcBef>
            </a:pPr>
            <a:r>
              <a:rPr lang="en-US" sz="2000" i="1" dirty="0">
                <a:latin typeface="Bembo" panose="02020502050201020203" pitchFamily="18" charset="0"/>
              </a:rPr>
              <a:t>Ph.D. Student – Counselor Education and Supervision, Liberty University</a:t>
            </a:r>
            <a:endParaRPr lang="en-US" sz="1800" i="1" dirty="0">
              <a:latin typeface="Bembo" panose="02020502050201020203" pitchFamily="18" charset="0"/>
            </a:endParaRPr>
          </a:p>
        </p:txBody>
      </p:sp>
    </p:spTree>
    <p:extLst>
      <p:ext uri="{BB962C8B-B14F-4D97-AF65-F5344CB8AC3E}">
        <p14:creationId xmlns:p14="http://schemas.microsoft.com/office/powerpoint/2010/main" val="56886276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B4FA786-21B4-C646-ACA8-3585E9F0FA2D}"/>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9600" kern="1200" cap="all" baseline="0">
                <a:blipFill dpi="0" rotWithShape="1">
                  <a:blip r:embed="rId2"/>
                  <a:srcRect/>
                  <a:tile tx="6350" ty="-127000" sx="65000" sy="64000" flip="none" algn="tl"/>
                </a:blipFill>
                <a:latin typeface="+mj-lt"/>
                <a:ea typeface="+mj-ea"/>
                <a:cs typeface="+mj-cs"/>
              </a:defRPr>
            </a:lvl1pPr>
          </a:lstStyle>
          <a:p>
            <a:r>
              <a:rPr lang="en-US" sz="5400" cap="none" dirty="0">
                <a:latin typeface="Bembo" panose="02020502050201020203" pitchFamily="18" charset="0"/>
              </a:rPr>
              <a:t>Physical Symptoms</a:t>
            </a:r>
          </a:p>
        </p:txBody>
      </p:sp>
      <p:sp>
        <p:nvSpPr>
          <p:cNvPr id="5" name="Content Placeholder 4">
            <a:extLst>
              <a:ext uri="{FF2B5EF4-FFF2-40B4-BE49-F238E27FC236}">
                <a16:creationId xmlns:a16="http://schemas.microsoft.com/office/drawing/2014/main" id="{BCF253CF-7B01-2643-AD26-676032F52B87}"/>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Hormonal Fluctuations</a:t>
            </a:r>
          </a:p>
          <a:p>
            <a:pPr marL="457200" indent="-457200">
              <a:buClr>
                <a:schemeClr val="accent2"/>
              </a:buClr>
              <a:buFont typeface="Arial" panose="020B0604020202020204" pitchFamily="34" charset="0"/>
              <a:buChar char="•"/>
            </a:pPr>
            <a:r>
              <a:rPr lang="en-US" sz="2800" dirty="0">
                <a:latin typeface="Bembo" panose="02020502050201020203" pitchFamily="18" charset="0"/>
              </a:rPr>
              <a:t>Insomnia</a:t>
            </a:r>
          </a:p>
          <a:p>
            <a:pPr marL="457200" indent="-457200">
              <a:buClr>
                <a:schemeClr val="accent2"/>
              </a:buClr>
              <a:buFont typeface="Arial" panose="020B0604020202020204" pitchFamily="34" charset="0"/>
              <a:buChar char="•"/>
            </a:pPr>
            <a:r>
              <a:rPr lang="en-US" sz="2800" dirty="0">
                <a:latin typeface="Bembo" panose="02020502050201020203" pitchFamily="18" charset="0"/>
              </a:rPr>
              <a:t>Inconsistent Menstrual Cycles</a:t>
            </a:r>
          </a:p>
          <a:p>
            <a:pPr marL="457200" indent="-457200">
              <a:buClr>
                <a:schemeClr val="accent2"/>
              </a:buClr>
              <a:buFont typeface="Arial" panose="020B0604020202020204" pitchFamily="34" charset="0"/>
              <a:buChar char="•"/>
            </a:pPr>
            <a:r>
              <a:rPr lang="en-US" sz="2800" dirty="0">
                <a:latin typeface="Bembo" panose="02020502050201020203" pitchFamily="18" charset="0"/>
              </a:rPr>
              <a:t>Night Sweats</a:t>
            </a:r>
          </a:p>
          <a:p>
            <a:pPr marL="457200" indent="-457200">
              <a:buClr>
                <a:schemeClr val="accent2"/>
              </a:buClr>
              <a:buFont typeface="Arial" panose="020B0604020202020204" pitchFamily="34" charset="0"/>
              <a:buChar char="•"/>
            </a:pPr>
            <a:r>
              <a:rPr lang="en-US" sz="2800" dirty="0">
                <a:latin typeface="Bembo" panose="02020502050201020203" pitchFamily="18" charset="0"/>
              </a:rPr>
              <a:t>Hot Flushes</a:t>
            </a:r>
          </a:p>
          <a:p>
            <a:pPr marL="457200" indent="-457200">
              <a:buClr>
                <a:schemeClr val="accent2"/>
              </a:buClr>
              <a:buFont typeface="Arial" panose="020B0604020202020204" pitchFamily="34" charset="0"/>
              <a:buChar char="•"/>
            </a:pPr>
            <a:r>
              <a:rPr lang="en-US" sz="2800" dirty="0">
                <a:latin typeface="Bembo" panose="02020502050201020203" pitchFamily="18" charset="0"/>
              </a:rPr>
              <a:t>Decreased Libido</a:t>
            </a:r>
          </a:p>
          <a:p>
            <a:pPr marL="457200" indent="-457200">
              <a:buClr>
                <a:schemeClr val="accent2"/>
              </a:buClr>
              <a:buFont typeface="Arial" panose="020B0604020202020204" pitchFamily="34" charset="0"/>
              <a:buChar char="•"/>
            </a:pPr>
            <a:r>
              <a:rPr lang="en-US" sz="2800" dirty="0">
                <a:latin typeface="Bembo" panose="02020502050201020203" pitchFamily="18" charset="0"/>
              </a:rPr>
              <a:t>Decreased Physical Functioning</a:t>
            </a:r>
          </a:p>
        </p:txBody>
      </p:sp>
      <p:sp>
        <p:nvSpPr>
          <p:cNvPr id="6" name="Rectangle 5">
            <a:extLst>
              <a:ext uri="{FF2B5EF4-FFF2-40B4-BE49-F238E27FC236}">
                <a16:creationId xmlns:a16="http://schemas.microsoft.com/office/drawing/2014/main" id="{FB6BF652-BDE0-1F4A-9716-B32392818632}"/>
              </a:ext>
            </a:extLst>
          </p:cNvPr>
          <p:cNvSpPr/>
          <p:nvPr/>
        </p:nvSpPr>
        <p:spPr>
          <a:xfrm>
            <a:off x="0" y="6604084"/>
            <a:ext cx="7269956" cy="253916"/>
          </a:xfrm>
          <a:prstGeom prst="rect">
            <a:avLst/>
          </a:prstGeom>
        </p:spPr>
        <p:txBody>
          <a:bodyPr wrap="square">
            <a:spAutoFit/>
          </a:bodyPr>
          <a:lstStyle/>
          <a:p>
            <a:pPr lvl="0" algn="r"/>
            <a:r>
              <a:rPr lang="en-US" sz="1050" i="1" dirty="0">
                <a:latin typeface="Bembo" panose="02020502050201020203" pitchFamily="18" charset="0"/>
              </a:rPr>
              <a:t>(Elavsky &amp; McAuley, 2007; Hunt, 2016; Levin, 2015; Mauas et al., 2014; Nall, 2017; University of Rochester Medical School, 2018)</a:t>
            </a:r>
          </a:p>
        </p:txBody>
      </p:sp>
    </p:spTree>
    <p:extLst>
      <p:ext uri="{BB962C8B-B14F-4D97-AF65-F5344CB8AC3E}">
        <p14:creationId xmlns:p14="http://schemas.microsoft.com/office/powerpoint/2010/main" val="74360384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0467A0C-8C21-A745-86D0-066121849ED1}"/>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9600" kern="1200" cap="all" baseline="0">
                <a:blipFill dpi="0" rotWithShape="1">
                  <a:blip r:embed="rId2"/>
                  <a:srcRect/>
                  <a:tile tx="6350" ty="-127000" sx="65000" sy="64000" flip="none" algn="tl"/>
                </a:blipFill>
                <a:latin typeface="+mj-lt"/>
                <a:ea typeface="+mj-ea"/>
                <a:cs typeface="+mj-cs"/>
              </a:defRPr>
            </a:lvl1pPr>
          </a:lstStyle>
          <a:p>
            <a:r>
              <a:rPr lang="en-US" sz="5400" cap="none" dirty="0">
                <a:latin typeface="Bembo" panose="02020502050201020203" pitchFamily="18" charset="0"/>
              </a:rPr>
              <a:t>Mental Health Symptoms</a:t>
            </a:r>
          </a:p>
        </p:txBody>
      </p:sp>
      <p:sp>
        <p:nvSpPr>
          <p:cNvPr id="5" name="Content Placeholder 4">
            <a:extLst>
              <a:ext uri="{FF2B5EF4-FFF2-40B4-BE49-F238E27FC236}">
                <a16:creationId xmlns:a16="http://schemas.microsoft.com/office/drawing/2014/main" id="{681A0421-F7A8-4B43-838E-3680BF521745}"/>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Diminished Cognitions</a:t>
            </a:r>
          </a:p>
          <a:p>
            <a:pPr marL="457200" indent="-457200">
              <a:buClr>
                <a:schemeClr val="accent2"/>
              </a:buClr>
              <a:buFont typeface="Arial" panose="020B0604020202020204" pitchFamily="34" charset="0"/>
              <a:buChar char="•"/>
            </a:pPr>
            <a:r>
              <a:rPr lang="en-US" sz="2800" dirty="0">
                <a:latin typeface="Bembo" panose="02020502050201020203" pitchFamily="18" charset="0"/>
              </a:rPr>
              <a:t>Emotional Instability</a:t>
            </a:r>
          </a:p>
          <a:p>
            <a:pPr marL="457200" indent="-457200">
              <a:buClr>
                <a:schemeClr val="accent2"/>
              </a:buClr>
              <a:buFont typeface="Arial" panose="020B0604020202020204" pitchFamily="34" charset="0"/>
              <a:buChar char="•"/>
            </a:pPr>
            <a:r>
              <a:rPr lang="en-US" sz="2800" dirty="0">
                <a:latin typeface="Bembo" panose="02020502050201020203" pitchFamily="18" charset="0"/>
              </a:rPr>
              <a:t>Irregular Mood</a:t>
            </a:r>
          </a:p>
          <a:p>
            <a:pPr marL="457200" indent="-457200">
              <a:buClr>
                <a:schemeClr val="accent2"/>
              </a:buClr>
              <a:buFont typeface="Arial" panose="020B0604020202020204" pitchFamily="34" charset="0"/>
              <a:buChar char="•"/>
            </a:pPr>
            <a:r>
              <a:rPr lang="en-US" sz="2800" dirty="0">
                <a:latin typeface="Bembo" panose="02020502050201020203" pitchFamily="18" charset="0"/>
              </a:rPr>
              <a:t>Depression</a:t>
            </a:r>
          </a:p>
          <a:p>
            <a:pPr marL="457200" indent="-457200">
              <a:buClr>
                <a:schemeClr val="accent2"/>
              </a:buClr>
              <a:buFont typeface="Arial" panose="020B0604020202020204" pitchFamily="34" charset="0"/>
              <a:buChar char="•"/>
            </a:pPr>
            <a:r>
              <a:rPr lang="en-US" sz="2800" dirty="0">
                <a:latin typeface="Bembo" panose="02020502050201020203" pitchFamily="18" charset="0"/>
              </a:rPr>
              <a:t>Anxiety</a:t>
            </a:r>
          </a:p>
        </p:txBody>
      </p:sp>
      <p:sp>
        <p:nvSpPr>
          <p:cNvPr id="6" name="Rectangle 5">
            <a:extLst>
              <a:ext uri="{FF2B5EF4-FFF2-40B4-BE49-F238E27FC236}">
                <a16:creationId xmlns:a16="http://schemas.microsoft.com/office/drawing/2014/main" id="{14789664-4FE5-0449-9849-0DCE712E2526}"/>
              </a:ext>
            </a:extLst>
          </p:cNvPr>
          <p:cNvSpPr/>
          <p:nvPr/>
        </p:nvSpPr>
        <p:spPr>
          <a:xfrm>
            <a:off x="0" y="6427113"/>
            <a:ext cx="11548533" cy="430887"/>
          </a:xfrm>
          <a:prstGeom prst="rect">
            <a:avLst/>
          </a:prstGeom>
        </p:spPr>
        <p:txBody>
          <a:bodyPr wrap="square">
            <a:spAutoFit/>
          </a:bodyPr>
          <a:lstStyle/>
          <a:p>
            <a:pPr lvl="0"/>
            <a:r>
              <a:rPr lang="en-US" sz="1050" i="1" dirty="0">
                <a:latin typeface="Bembo" panose="02020502050201020203" pitchFamily="18" charset="0"/>
              </a:rPr>
              <a:t>(Anderson et al., 2014; Becker et al., 2007; Bromberger &amp; Epperson, 2018; Bromberger et al., 2011; Elavsky &amp; McAuley, 2007; Flores-Ramos et al., 2018; Hunt, 2016; Jagtap et al., 2016; Karkhanis et al., 2016; Levin, 2015; Mauas et al., 2014; Nall, 2017; National Institute of Mental Health, 2018a, 2018b; University of Rochester Medical School, 2018; World Health Organization, 2017, 2018)</a:t>
            </a:r>
          </a:p>
        </p:txBody>
      </p:sp>
    </p:spTree>
    <p:extLst>
      <p:ext uri="{BB962C8B-B14F-4D97-AF65-F5344CB8AC3E}">
        <p14:creationId xmlns:p14="http://schemas.microsoft.com/office/powerpoint/2010/main" val="2918806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F01651-A8D2-F04A-ACF4-3ED56F3D826B}"/>
              </a:ext>
            </a:extLst>
          </p:cNvPr>
          <p:cNvSpPr txBox="1"/>
          <p:nvPr/>
        </p:nvSpPr>
        <p:spPr>
          <a:xfrm>
            <a:off x="1099154" y="1543595"/>
            <a:ext cx="9993691" cy="2585323"/>
          </a:xfrm>
          <a:prstGeom prst="rect">
            <a:avLst/>
          </a:prstGeom>
          <a:noFill/>
        </p:spPr>
        <p:txBody>
          <a:bodyPr wrap="square">
            <a:spAutoFit/>
          </a:bodyPr>
          <a:lstStyle/>
          <a:p>
            <a:r>
              <a:rPr lang="en-US" sz="5400" dirty="0">
                <a:latin typeface="Bembo" panose="02020502050201020203" pitchFamily="18" charset="0"/>
              </a:rPr>
              <a:t>Objective #3: Evaluate how mental health and spirituality are affected by menopause </a:t>
            </a:r>
            <a:endParaRPr lang="en-US" sz="5400" dirty="0"/>
          </a:p>
        </p:txBody>
      </p:sp>
    </p:spTree>
    <p:extLst>
      <p:ext uri="{BB962C8B-B14F-4D97-AF65-F5344CB8AC3E}">
        <p14:creationId xmlns:p14="http://schemas.microsoft.com/office/powerpoint/2010/main" val="15428639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A73D247-CC88-6E4F-A714-56EA40B112D8}"/>
              </a:ext>
            </a:extLst>
          </p:cNvPr>
          <p:cNvSpPr>
            <a:spLocks noGrp="1"/>
          </p:cNvSpPr>
          <p:nvPr>
            <p:ph type="title"/>
          </p:nvPr>
        </p:nvSpPr>
        <p:spPr/>
        <p:txBody>
          <a:bodyPr>
            <a:normAutofit/>
          </a:bodyPr>
          <a:lstStyle/>
          <a:p>
            <a:r>
              <a:rPr lang="en-US" cap="none" dirty="0">
                <a:latin typeface="Bembo" panose="02020502050201020203" pitchFamily="18" charset="0"/>
              </a:rPr>
              <a:t>Effects on Mental Health</a:t>
            </a:r>
          </a:p>
        </p:txBody>
      </p:sp>
      <p:sp>
        <p:nvSpPr>
          <p:cNvPr id="5" name="Content Placeholder 4">
            <a:extLst>
              <a:ext uri="{FF2B5EF4-FFF2-40B4-BE49-F238E27FC236}">
                <a16:creationId xmlns:a16="http://schemas.microsoft.com/office/drawing/2014/main" id="{9D9A690F-D30F-684B-8FED-3ADD9B8FE159}"/>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3200" dirty="0">
                <a:latin typeface="Bembo" panose="02020502050201020203" pitchFamily="18" charset="0"/>
              </a:rPr>
              <a:t>Without Proper Treatment</a:t>
            </a:r>
          </a:p>
          <a:p>
            <a:pPr marL="914400" lvl="1" indent="-457200">
              <a:buClr>
                <a:schemeClr val="accent2"/>
              </a:buClr>
              <a:buFont typeface="Arial" panose="020B0604020202020204" pitchFamily="34" charset="0"/>
              <a:buChar char="•"/>
            </a:pPr>
            <a:r>
              <a:rPr lang="en-US" sz="3200" dirty="0">
                <a:latin typeface="Bembo" panose="02020502050201020203" pitchFamily="18" charset="0"/>
              </a:rPr>
              <a:t>Quality of Life Diminishes</a:t>
            </a:r>
          </a:p>
          <a:p>
            <a:pPr marL="914400" lvl="1" indent="-457200">
              <a:buClr>
                <a:schemeClr val="accent2"/>
              </a:buClr>
              <a:buFont typeface="Arial" panose="020B0604020202020204" pitchFamily="34" charset="0"/>
              <a:buChar char="•"/>
            </a:pPr>
            <a:r>
              <a:rPr lang="en-US" sz="3200" dirty="0">
                <a:latin typeface="Bembo" panose="02020502050201020203" pitchFamily="18" charset="0"/>
              </a:rPr>
              <a:t>Relationship Difficulties</a:t>
            </a:r>
          </a:p>
          <a:p>
            <a:pPr marL="914400" lvl="1" indent="-457200">
              <a:buClr>
                <a:schemeClr val="accent2"/>
              </a:buClr>
              <a:buFont typeface="Arial" panose="020B0604020202020204" pitchFamily="34" charset="0"/>
              <a:buChar char="•"/>
            </a:pPr>
            <a:r>
              <a:rPr lang="en-US" sz="3200" dirty="0">
                <a:latin typeface="Bembo" panose="02020502050201020203" pitchFamily="18" charset="0"/>
              </a:rPr>
              <a:t>Occupational Stress</a:t>
            </a:r>
            <a:endParaRPr lang="en-US" sz="3600" dirty="0">
              <a:latin typeface="Bembo" panose="02020502050201020203" pitchFamily="18" charset="0"/>
            </a:endParaRPr>
          </a:p>
        </p:txBody>
      </p:sp>
      <p:sp>
        <p:nvSpPr>
          <p:cNvPr id="6" name="Rectangle 5">
            <a:extLst>
              <a:ext uri="{FF2B5EF4-FFF2-40B4-BE49-F238E27FC236}">
                <a16:creationId xmlns:a16="http://schemas.microsoft.com/office/drawing/2014/main" id="{4D47AF41-1904-F344-9C37-31E4EB6211EF}"/>
              </a:ext>
            </a:extLst>
          </p:cNvPr>
          <p:cNvSpPr/>
          <p:nvPr/>
        </p:nvSpPr>
        <p:spPr>
          <a:xfrm>
            <a:off x="0" y="6604084"/>
            <a:ext cx="8669154" cy="253916"/>
          </a:xfrm>
          <a:prstGeom prst="rect">
            <a:avLst/>
          </a:prstGeom>
        </p:spPr>
        <p:txBody>
          <a:bodyPr wrap="square">
            <a:spAutoFit/>
          </a:bodyPr>
          <a:lstStyle/>
          <a:p>
            <a:pPr lvl="0"/>
            <a:r>
              <a:rPr lang="en-US" sz="1050" i="1" dirty="0">
                <a:latin typeface="Bembo" panose="02020502050201020203" pitchFamily="18" charset="0"/>
              </a:rPr>
              <a:t>(Delamater &amp; Santoro, 2018; Elavsky &amp; McAuley, 2007; Sandilyan &amp; Dening, 2011; Terauchi et al., 2013; Woods &amp; Mitchall, 2011; Worsley et al., 2014)</a:t>
            </a:r>
          </a:p>
        </p:txBody>
      </p:sp>
    </p:spTree>
    <p:extLst>
      <p:ext uri="{BB962C8B-B14F-4D97-AF65-F5344CB8AC3E}">
        <p14:creationId xmlns:p14="http://schemas.microsoft.com/office/powerpoint/2010/main" val="132308778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2214E5B-4750-784B-A2CA-CD221C9F82E4}"/>
              </a:ext>
            </a:extLst>
          </p:cNvPr>
          <p:cNvSpPr>
            <a:spLocks noGrp="1"/>
          </p:cNvSpPr>
          <p:nvPr>
            <p:ph type="title"/>
          </p:nvPr>
        </p:nvSpPr>
        <p:spPr/>
        <p:txBody>
          <a:bodyPr>
            <a:normAutofit/>
          </a:bodyPr>
          <a:lstStyle/>
          <a:p>
            <a:r>
              <a:rPr lang="en-US" cap="none" dirty="0">
                <a:latin typeface="Bembo" panose="02020502050201020203" pitchFamily="18" charset="0"/>
              </a:rPr>
              <a:t>Effects on Spirituality</a:t>
            </a:r>
          </a:p>
        </p:txBody>
      </p:sp>
      <p:sp>
        <p:nvSpPr>
          <p:cNvPr id="5" name="Content Placeholder 4">
            <a:extLst>
              <a:ext uri="{FF2B5EF4-FFF2-40B4-BE49-F238E27FC236}">
                <a16:creationId xmlns:a16="http://schemas.microsoft.com/office/drawing/2014/main" id="{D0ABA87B-600D-D843-9BA0-3A27AC936353}"/>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3200" dirty="0">
                <a:latin typeface="Bembo" panose="02020502050201020203" pitchFamily="18" charset="0"/>
              </a:rPr>
              <a:t>Research is Sparse</a:t>
            </a:r>
          </a:p>
          <a:p>
            <a:pPr marL="914400" lvl="1" indent="-457200">
              <a:buClr>
                <a:schemeClr val="accent2"/>
              </a:buClr>
              <a:buFont typeface="Arial" panose="020B0604020202020204" pitchFamily="34" charset="0"/>
              <a:buChar char="•"/>
            </a:pPr>
            <a:r>
              <a:rPr lang="en-US" sz="3200" dirty="0">
                <a:latin typeface="Bembo" panose="02020502050201020203" pitchFamily="18" charset="0"/>
              </a:rPr>
              <a:t>Protective Factor???</a:t>
            </a:r>
          </a:p>
          <a:p>
            <a:pPr marL="914400" lvl="1" indent="-457200">
              <a:buClr>
                <a:schemeClr val="accent2"/>
              </a:buClr>
              <a:buFont typeface="Arial" panose="020B0604020202020204" pitchFamily="34" charset="0"/>
              <a:buChar char="•"/>
            </a:pPr>
            <a:r>
              <a:rPr lang="en-US" sz="3200" dirty="0">
                <a:latin typeface="Bembo" panose="02020502050201020203" pitchFamily="18" charset="0"/>
              </a:rPr>
              <a:t>Security</a:t>
            </a:r>
          </a:p>
          <a:p>
            <a:pPr marL="914400" lvl="1" indent="-457200">
              <a:buClr>
                <a:schemeClr val="accent2"/>
              </a:buClr>
              <a:buFont typeface="Arial" panose="020B0604020202020204" pitchFamily="34" charset="0"/>
              <a:buChar char="•"/>
            </a:pPr>
            <a:r>
              <a:rPr lang="en-US" sz="3200" dirty="0">
                <a:latin typeface="Bembo" panose="02020502050201020203" pitchFamily="18" charset="0"/>
              </a:rPr>
              <a:t>Resiliency</a:t>
            </a:r>
          </a:p>
          <a:p>
            <a:pPr marL="914400" lvl="1" indent="-457200">
              <a:buClr>
                <a:schemeClr val="accent2"/>
              </a:buClr>
              <a:buFont typeface="Arial" panose="020B0604020202020204" pitchFamily="34" charset="0"/>
              <a:buChar char="•"/>
            </a:pPr>
            <a:r>
              <a:rPr lang="en-US" sz="3200" dirty="0">
                <a:latin typeface="Bembo" panose="02020502050201020203" pitchFamily="18" charset="0"/>
              </a:rPr>
              <a:t>Positive Effect</a:t>
            </a:r>
          </a:p>
        </p:txBody>
      </p:sp>
      <p:sp>
        <p:nvSpPr>
          <p:cNvPr id="6" name="Rectangle 5">
            <a:extLst>
              <a:ext uri="{FF2B5EF4-FFF2-40B4-BE49-F238E27FC236}">
                <a16:creationId xmlns:a16="http://schemas.microsoft.com/office/drawing/2014/main" id="{41115A05-09E8-6648-91B1-BEC666CCDACC}"/>
              </a:ext>
            </a:extLst>
          </p:cNvPr>
          <p:cNvSpPr/>
          <p:nvPr/>
        </p:nvSpPr>
        <p:spPr>
          <a:xfrm>
            <a:off x="0" y="6442502"/>
            <a:ext cx="7834604" cy="415498"/>
          </a:xfrm>
          <a:prstGeom prst="rect">
            <a:avLst/>
          </a:prstGeom>
        </p:spPr>
        <p:txBody>
          <a:bodyPr wrap="square">
            <a:spAutoFit/>
          </a:bodyPr>
          <a:lstStyle/>
          <a:p>
            <a:pPr lvl="0"/>
            <a:r>
              <a:rPr lang="en-US" sz="1050" i="1" dirty="0">
                <a:latin typeface="Bembo" panose="02020502050201020203" pitchFamily="18" charset="0"/>
              </a:rPr>
              <a:t>(Greeson et al., 2011; Hook et al., 2010; Jennings et al., 2013; Konopack &amp; McAuley, 2012; McBride, 2019; Pearce &amp; Koenig, 2013; Pimenta et al., 2014; Reutter &amp; Bigatti, 2014; Saleem, 2017; Steffen, 2011Vahia et al., 2011)</a:t>
            </a:r>
          </a:p>
        </p:txBody>
      </p:sp>
    </p:spTree>
    <p:extLst>
      <p:ext uri="{BB962C8B-B14F-4D97-AF65-F5344CB8AC3E}">
        <p14:creationId xmlns:p14="http://schemas.microsoft.com/office/powerpoint/2010/main" val="39344601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F01651-A8D2-F04A-ACF4-3ED56F3D826B}"/>
              </a:ext>
            </a:extLst>
          </p:cNvPr>
          <p:cNvSpPr txBox="1"/>
          <p:nvPr/>
        </p:nvSpPr>
        <p:spPr>
          <a:xfrm>
            <a:off x="1099154" y="1543595"/>
            <a:ext cx="9993691" cy="2585323"/>
          </a:xfrm>
          <a:prstGeom prst="rect">
            <a:avLst/>
          </a:prstGeom>
          <a:noFill/>
        </p:spPr>
        <p:txBody>
          <a:bodyPr wrap="square">
            <a:spAutoFit/>
          </a:bodyPr>
          <a:lstStyle/>
          <a:p>
            <a:r>
              <a:rPr lang="en-US" sz="5400" dirty="0">
                <a:latin typeface="Bembo" panose="02020502050201020203" pitchFamily="18" charset="0"/>
              </a:rPr>
              <a:t>Objective #4: Discuss viable treatments to alleviate symptoms of menopause </a:t>
            </a:r>
            <a:endParaRPr lang="en-US" sz="5400" dirty="0"/>
          </a:p>
        </p:txBody>
      </p:sp>
    </p:spTree>
    <p:extLst>
      <p:ext uri="{BB962C8B-B14F-4D97-AF65-F5344CB8AC3E}">
        <p14:creationId xmlns:p14="http://schemas.microsoft.com/office/powerpoint/2010/main" val="37837390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BADA451-1C34-B344-8862-E0C8DBCFF0DF}"/>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9600" kern="1200" cap="all" baseline="0">
                <a:blipFill dpi="0" rotWithShape="1">
                  <a:blip r:embed="rId2"/>
                  <a:srcRect/>
                  <a:tile tx="6350" ty="-127000" sx="65000" sy="64000" flip="none" algn="tl"/>
                </a:blipFill>
                <a:latin typeface="+mj-lt"/>
                <a:ea typeface="+mj-ea"/>
                <a:cs typeface="+mj-cs"/>
              </a:defRPr>
            </a:lvl1pPr>
          </a:lstStyle>
          <a:p>
            <a:r>
              <a:rPr lang="en-US" sz="5400" cap="none" dirty="0">
                <a:solidFill>
                  <a:schemeClr val="tx1"/>
                </a:solidFill>
                <a:latin typeface="Bembo" panose="02020502050201020203" pitchFamily="18" charset="0"/>
              </a:rPr>
              <a:t>Treatments</a:t>
            </a:r>
          </a:p>
        </p:txBody>
      </p:sp>
      <p:sp>
        <p:nvSpPr>
          <p:cNvPr id="5" name="Content Placeholder 4">
            <a:extLst>
              <a:ext uri="{FF2B5EF4-FFF2-40B4-BE49-F238E27FC236}">
                <a16:creationId xmlns:a16="http://schemas.microsoft.com/office/drawing/2014/main" id="{7FFD7106-B80D-F444-9A86-8F160A4B53BF}"/>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Medication Management</a:t>
            </a:r>
          </a:p>
          <a:p>
            <a:pPr marL="457200" indent="-457200">
              <a:buClr>
                <a:schemeClr val="accent2"/>
              </a:buClr>
              <a:buFont typeface="Arial" panose="020B0604020202020204" pitchFamily="34" charset="0"/>
              <a:buChar char="•"/>
            </a:pPr>
            <a:r>
              <a:rPr lang="en-US" sz="2800" dirty="0">
                <a:latin typeface="Bembo" panose="02020502050201020203" pitchFamily="18" charset="0"/>
              </a:rPr>
              <a:t>Counseling</a:t>
            </a:r>
          </a:p>
          <a:p>
            <a:pPr marL="457200" indent="-457200">
              <a:buClr>
                <a:schemeClr val="accent2"/>
              </a:buClr>
              <a:buFont typeface="Arial" panose="020B0604020202020204" pitchFamily="34" charset="0"/>
              <a:buChar char="•"/>
            </a:pPr>
            <a:r>
              <a:rPr lang="en-US" sz="2800" dirty="0">
                <a:latin typeface="Bembo" panose="02020502050201020203" pitchFamily="18" charset="0"/>
              </a:rPr>
              <a:t>Meditation</a:t>
            </a:r>
          </a:p>
          <a:p>
            <a:pPr marL="457200" indent="-457200">
              <a:buClr>
                <a:schemeClr val="accent2"/>
              </a:buClr>
              <a:buFont typeface="Arial" panose="020B0604020202020204" pitchFamily="34" charset="0"/>
              <a:buChar char="•"/>
            </a:pPr>
            <a:r>
              <a:rPr lang="en-US" sz="2800" dirty="0">
                <a:latin typeface="Bembo" panose="02020502050201020203" pitchFamily="18" charset="0"/>
              </a:rPr>
              <a:t>Relaxation Techniques</a:t>
            </a:r>
          </a:p>
          <a:p>
            <a:pPr marL="457200" indent="-457200">
              <a:buClr>
                <a:schemeClr val="accent2"/>
              </a:buClr>
              <a:buFont typeface="Arial" panose="020B0604020202020204" pitchFamily="34" charset="0"/>
              <a:buChar char="•"/>
            </a:pPr>
            <a:r>
              <a:rPr lang="en-US" sz="2800" dirty="0">
                <a:latin typeface="Bembo" panose="02020502050201020203" pitchFamily="18" charset="0"/>
              </a:rPr>
              <a:t>Exercise</a:t>
            </a:r>
          </a:p>
          <a:p>
            <a:pPr marL="457200" indent="-457200">
              <a:buClr>
                <a:schemeClr val="accent2"/>
              </a:buClr>
              <a:buFont typeface="Arial" panose="020B0604020202020204" pitchFamily="34" charset="0"/>
              <a:buChar char="•"/>
            </a:pPr>
            <a:r>
              <a:rPr lang="en-US" sz="2800" dirty="0">
                <a:latin typeface="Bembo" panose="02020502050201020203" pitchFamily="18" charset="0"/>
              </a:rPr>
              <a:t>Dietary Changes</a:t>
            </a:r>
          </a:p>
          <a:p>
            <a:pPr marL="457200" indent="-457200">
              <a:buClr>
                <a:schemeClr val="accent2"/>
              </a:buClr>
              <a:buFont typeface="Arial" panose="020B0604020202020204" pitchFamily="34" charset="0"/>
              <a:buChar char="•"/>
            </a:pPr>
            <a:r>
              <a:rPr lang="en-US" sz="2800" dirty="0">
                <a:latin typeface="Bembo" panose="02020502050201020203" pitchFamily="18" charset="0"/>
              </a:rPr>
              <a:t>Improved Sleep</a:t>
            </a:r>
          </a:p>
          <a:p>
            <a:pPr marL="457200" indent="-457200">
              <a:buClr>
                <a:schemeClr val="accent2"/>
              </a:buClr>
              <a:buFont typeface="Arial" panose="020B0604020202020204" pitchFamily="34" charset="0"/>
              <a:buChar char="•"/>
            </a:pPr>
            <a:r>
              <a:rPr lang="en-US" sz="2800" dirty="0">
                <a:latin typeface="Bembo" panose="02020502050201020203" pitchFamily="18" charset="0"/>
              </a:rPr>
              <a:t>Nutritional Supplements</a:t>
            </a:r>
          </a:p>
        </p:txBody>
      </p:sp>
      <p:sp>
        <p:nvSpPr>
          <p:cNvPr id="6" name="Rectangle 5">
            <a:extLst>
              <a:ext uri="{FF2B5EF4-FFF2-40B4-BE49-F238E27FC236}">
                <a16:creationId xmlns:a16="http://schemas.microsoft.com/office/drawing/2014/main" id="{1B835667-C091-924C-AA16-2AE89D5C5664}"/>
              </a:ext>
            </a:extLst>
          </p:cNvPr>
          <p:cNvSpPr/>
          <p:nvPr/>
        </p:nvSpPr>
        <p:spPr>
          <a:xfrm>
            <a:off x="0" y="6442502"/>
            <a:ext cx="5955506" cy="415498"/>
          </a:xfrm>
          <a:prstGeom prst="rect">
            <a:avLst/>
          </a:prstGeom>
        </p:spPr>
        <p:txBody>
          <a:bodyPr wrap="square">
            <a:spAutoFit/>
          </a:bodyPr>
          <a:lstStyle/>
          <a:p>
            <a:pPr lvl="0"/>
            <a:r>
              <a:rPr lang="en-US" sz="1050" i="1" dirty="0">
                <a:latin typeface="Bembo" panose="02020502050201020203" pitchFamily="18" charset="0"/>
              </a:rPr>
              <a:t>(Anderson et al., 2014; Bromberger &amp; Epperson, 2018; Gordon-Elliot et al., 2017; Muharam et al., 2018; National Alliance on Mental Illness, 2017a 2017b; Nguyen et al., 2020; Pearson, 2010)</a:t>
            </a:r>
          </a:p>
        </p:txBody>
      </p:sp>
    </p:spTree>
    <p:extLst>
      <p:ext uri="{BB962C8B-B14F-4D97-AF65-F5344CB8AC3E}">
        <p14:creationId xmlns:p14="http://schemas.microsoft.com/office/powerpoint/2010/main" val="77138294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5F4C301-6FDF-9F4F-A877-0EF911F49ABA}"/>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9600" kern="1200" cap="all" baseline="0">
                <a:blipFill dpi="0" rotWithShape="1">
                  <a:blip r:embed="rId2"/>
                  <a:srcRect/>
                  <a:tile tx="6350" ty="-127000" sx="65000" sy="64000" flip="none" algn="tl"/>
                </a:blipFill>
                <a:latin typeface="+mj-lt"/>
                <a:ea typeface="+mj-ea"/>
                <a:cs typeface="+mj-cs"/>
              </a:defRPr>
            </a:lvl1pPr>
          </a:lstStyle>
          <a:p>
            <a:r>
              <a:rPr lang="en-US" sz="5400" cap="none" dirty="0">
                <a:solidFill>
                  <a:schemeClr val="tx1"/>
                </a:solidFill>
                <a:latin typeface="Bembo" panose="02020502050201020203" pitchFamily="18" charset="0"/>
              </a:rPr>
              <a:t>Spiritual Interventions</a:t>
            </a:r>
          </a:p>
        </p:txBody>
      </p:sp>
      <p:sp>
        <p:nvSpPr>
          <p:cNvPr id="5" name="Content Placeholder 4">
            <a:extLst>
              <a:ext uri="{FF2B5EF4-FFF2-40B4-BE49-F238E27FC236}">
                <a16:creationId xmlns:a16="http://schemas.microsoft.com/office/drawing/2014/main" id="{4D1C06E2-9A70-4844-A65D-0D4371D493BD}"/>
              </a:ext>
            </a:extLst>
          </p:cNvPr>
          <p:cNvSpPr txBox="1">
            <a:spLocks noGrp="1"/>
          </p:cNvSpPr>
          <p:nvPr>
            <p:ph idx="1"/>
          </p:nvPr>
        </p:nvSpPr>
        <p:spPr>
          <a:xfrm>
            <a:off x="1069848" y="2121408"/>
            <a:ext cx="5026152" cy="2313454"/>
          </a:xfrm>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Used as a Means to Seek…</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Comfort</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Strength</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Purpose</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Peace</a:t>
            </a:r>
          </a:p>
        </p:txBody>
      </p:sp>
      <p:sp>
        <p:nvSpPr>
          <p:cNvPr id="6" name="Content Placeholder 4">
            <a:extLst>
              <a:ext uri="{FF2B5EF4-FFF2-40B4-BE49-F238E27FC236}">
                <a16:creationId xmlns:a16="http://schemas.microsoft.com/office/drawing/2014/main" id="{59CF7273-6570-C447-953B-C3327ABA851D}"/>
              </a:ext>
            </a:extLst>
          </p:cNvPr>
          <p:cNvSpPr txBox="1">
            <a:spLocks/>
          </p:cNvSpPr>
          <p:nvPr/>
        </p:nvSpPr>
        <p:spPr>
          <a:xfrm>
            <a:off x="6096000" y="2121408"/>
            <a:ext cx="4707569" cy="2778196"/>
          </a:xfrm>
          <a:prstGeom prst="rect">
            <a:avLst/>
          </a:prstGeom>
          <a:noFill/>
        </p:spPr>
        <p:txBody>
          <a:bodyPr vert="horz" wrap="square" lIns="91440" tIns="45720" rIns="91440" bIns="45720" rtlCol="0">
            <a:sp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Interventions</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Prayer</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Devotionals</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Study Groups</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Pastoral Counseling</a:t>
            </a:r>
          </a:p>
          <a:p>
            <a:pPr marL="914400" lvl="1" indent="-457200">
              <a:buClr>
                <a:schemeClr val="accent2"/>
              </a:buClr>
              <a:buFont typeface="Arial" panose="020B0604020202020204" pitchFamily="34" charset="0"/>
              <a:buChar char="•"/>
            </a:pPr>
            <a:r>
              <a:rPr lang="en-US" sz="2800" dirty="0">
                <a:latin typeface="Bembo" panose="02020502050201020203" pitchFamily="18" charset="0"/>
              </a:rPr>
              <a:t>Inner Healing Prayer</a:t>
            </a:r>
          </a:p>
        </p:txBody>
      </p:sp>
      <p:sp>
        <p:nvSpPr>
          <p:cNvPr id="7" name="Rectangle 6">
            <a:extLst>
              <a:ext uri="{FF2B5EF4-FFF2-40B4-BE49-F238E27FC236}">
                <a16:creationId xmlns:a16="http://schemas.microsoft.com/office/drawing/2014/main" id="{E8E1F6DD-7365-2748-83F4-B6AF95248D60}"/>
              </a:ext>
            </a:extLst>
          </p:cNvPr>
          <p:cNvSpPr/>
          <p:nvPr/>
        </p:nvSpPr>
        <p:spPr>
          <a:xfrm>
            <a:off x="0" y="6280919"/>
            <a:ext cx="7569994" cy="577081"/>
          </a:xfrm>
          <a:prstGeom prst="rect">
            <a:avLst/>
          </a:prstGeom>
        </p:spPr>
        <p:txBody>
          <a:bodyPr wrap="square">
            <a:spAutoFit/>
          </a:bodyPr>
          <a:lstStyle/>
          <a:p>
            <a:pPr lvl="0"/>
            <a:r>
              <a:rPr lang="en-US" sz="1050" i="1" dirty="0">
                <a:latin typeface="Bembo" panose="02020502050201020203" pitchFamily="18" charset="0"/>
              </a:rPr>
              <a:t>(Briggs &amp; Dixon, 2013; Galloway &amp; Henry, 2014; Hook et al., 2010; Jennings et al., 2013; Knabb, 2012; Koenig et al., 2014; </a:t>
            </a:r>
          </a:p>
          <a:p>
            <a:pPr lvl="0"/>
            <a:r>
              <a:rPr lang="en-US" sz="1050" i="1" dirty="0">
                <a:latin typeface="Bembo" panose="02020502050201020203" pitchFamily="18" charset="0"/>
              </a:rPr>
              <a:t>Maltby et al, 2010; McMinn &amp; Campbell, 2007; Mohr, 2011;Pearce &amp; Koenig, 2013; Pecheur, 1978; Pimenta et al., 2014; </a:t>
            </a:r>
          </a:p>
          <a:p>
            <a:pPr lvl="0"/>
            <a:r>
              <a:rPr lang="en-US" sz="1050" i="1" dirty="0">
                <a:latin typeface="Bembo" panose="02020502050201020203" pitchFamily="18" charset="0"/>
              </a:rPr>
              <a:t>Propst et al., 1992; Stanley et al., 2011; Steffen, 2011; Steffen et al., 2017; Tan, 2007; Tulbure et al., 2018; Worthington et al, 2011)</a:t>
            </a:r>
            <a:endParaRPr lang="en-US" sz="1100" i="1" dirty="0">
              <a:latin typeface="Bembo" panose="02020502050201020203" pitchFamily="18" charset="0"/>
            </a:endParaRPr>
          </a:p>
        </p:txBody>
      </p:sp>
    </p:spTree>
    <p:extLst>
      <p:ext uri="{BB962C8B-B14F-4D97-AF65-F5344CB8AC3E}">
        <p14:creationId xmlns:p14="http://schemas.microsoft.com/office/powerpoint/2010/main" val="11880500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fade">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fade">
                                      <p:cBhvr>
                                        <p:cTn id="47" dur="500"/>
                                        <p:tgtEl>
                                          <p:spTgt spid="6">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4" end="4"/>
                                            </p:txEl>
                                          </p:spTgt>
                                        </p:tgtEl>
                                        <p:attrNameLst>
                                          <p:attrName>style.visibility</p:attrName>
                                        </p:attrNameLst>
                                      </p:cBhvr>
                                      <p:to>
                                        <p:strVal val="visible"/>
                                      </p:to>
                                    </p:set>
                                    <p:animEffect transition="in" filter="fade">
                                      <p:cBhvr>
                                        <p:cTn id="52" dur="500"/>
                                        <p:tgtEl>
                                          <p:spTgt spid="6">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Effect transition="in" filter="fade">
                                      <p:cBhvr>
                                        <p:cTn id="5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F01651-A8D2-F04A-ACF4-3ED56F3D826B}"/>
              </a:ext>
            </a:extLst>
          </p:cNvPr>
          <p:cNvSpPr txBox="1"/>
          <p:nvPr/>
        </p:nvSpPr>
        <p:spPr>
          <a:xfrm>
            <a:off x="991053" y="1362165"/>
            <a:ext cx="10209894" cy="3046988"/>
          </a:xfrm>
          <a:prstGeom prst="rect">
            <a:avLst/>
          </a:prstGeom>
          <a:noFill/>
        </p:spPr>
        <p:txBody>
          <a:bodyPr wrap="square">
            <a:spAutoFit/>
          </a:bodyPr>
          <a:lstStyle/>
          <a:p>
            <a:r>
              <a:rPr lang="en-US" sz="4800" dirty="0">
                <a:latin typeface="Bembo" panose="02020502050201020203" pitchFamily="18" charset="0"/>
              </a:rPr>
              <a:t>Objective #5: Apply spiritual interventions to work with clients who are experiencing the menopausal transition </a:t>
            </a:r>
          </a:p>
        </p:txBody>
      </p:sp>
    </p:spTree>
    <p:extLst>
      <p:ext uri="{BB962C8B-B14F-4D97-AF65-F5344CB8AC3E}">
        <p14:creationId xmlns:p14="http://schemas.microsoft.com/office/powerpoint/2010/main" val="219222369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8E6CA-CCF0-6F45-8366-F55368B1BA46}"/>
              </a:ext>
            </a:extLst>
          </p:cNvPr>
          <p:cNvSpPr>
            <a:spLocks noGrp="1"/>
          </p:cNvSpPr>
          <p:nvPr>
            <p:ph idx="1"/>
          </p:nvPr>
        </p:nvSpPr>
        <p:spPr>
          <a:xfrm>
            <a:off x="1069848" y="2121408"/>
            <a:ext cx="10058400" cy="4557688"/>
          </a:xfrm>
        </p:spPr>
        <p:txBody>
          <a:bodyPr>
            <a:normAutofit fontScale="92500" lnSpcReduction="10000"/>
          </a:bodyPr>
          <a:lstStyle/>
          <a:p>
            <a:pPr marL="0" indent="0">
              <a:buNone/>
            </a:pPr>
            <a:r>
              <a:rPr lang="en-US" dirty="0">
                <a:latin typeface="Bembo" panose="02020502050201020203" pitchFamily="18" charset="0"/>
              </a:rPr>
              <a:t>Ashley is presenting for counseling with complaint of depressed mood. Ashley was referred for counseling by her gynecologist following a diagnosis of perimenopause several months before. Upon completion of assessments, Ashley met criteria for Major Depressive Disorder. Goals for Ashley’s treatment include improved coping strategies for dealing with life stressors, emotional strain from physical symptoms, improved self-confidence, and motivation to complete tasks. Ashley’s current means of coping include unhealthy habits she has developed over the years. Spirituality is very important to Ashley and provides a source of comfort and strength. Despite the strength she gains from her faith, she continues to struggle with depression. Christian accommodative approaches to Cognitive Behavior Therapy were utilized to treat Ashley’s depressive symptoms and to help her achieve her goals for treatment. During therapy, Ashley explored how she has been coping with stressors in her life which have led to low self-confidence and lack of motivation to complete important tasks in her life. The counselor explored Ashley’s belief system and how she viewed God’s love for her through daily journaling and devotional exercises focused on God’s love for His people. The counselor also suggested that Ashley seek out a women’s Bible study for increased social interaction. Lastly, the counselor recommended Ashley get a full blood workup of her current hormone levels and inquire with her physician what she can do physically to help offset the physical symptoms of perimenopause. Ashley expressed through counseling and a structured routine of diet and exercise she has seen improvements in her mood, coping, self-confidence, and motivation. Ashley stated she was grateful for the experience of incorporating spirituality into her counseling experience</a:t>
            </a:r>
            <a:endParaRPr lang="en-US" dirty="0"/>
          </a:p>
        </p:txBody>
      </p:sp>
      <p:sp>
        <p:nvSpPr>
          <p:cNvPr id="5" name="Title 1">
            <a:extLst>
              <a:ext uri="{FF2B5EF4-FFF2-40B4-BE49-F238E27FC236}">
                <a16:creationId xmlns:a16="http://schemas.microsoft.com/office/drawing/2014/main" id="{BC719457-33EE-2B43-8FDA-5C0A24AB8406}"/>
              </a:ext>
            </a:extLst>
          </p:cNvPr>
          <p:cNvSpPr txBox="1">
            <a:spLocks/>
          </p:cNvSpPr>
          <p:nvPr/>
        </p:nvSpPr>
        <p:spPr>
          <a:xfrm>
            <a:off x="1222248" y="637032"/>
            <a:ext cx="10058400" cy="1609344"/>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9600" kern="1200" cap="all" baseline="0">
                <a:blipFill dpi="0" rotWithShape="1">
                  <a:blip r:embed="rId2"/>
                  <a:srcRect/>
                  <a:tile tx="6350" ty="-127000" sx="65000" sy="64000" flip="none" algn="tl"/>
                </a:blipFill>
                <a:latin typeface="+mj-lt"/>
                <a:ea typeface="+mj-ea"/>
                <a:cs typeface="+mj-cs"/>
              </a:defRPr>
            </a:lvl1pPr>
          </a:lstStyle>
          <a:p>
            <a:r>
              <a:rPr lang="en-US" sz="5400" cap="none" dirty="0">
                <a:solidFill>
                  <a:schemeClr val="tx1"/>
                </a:solidFill>
                <a:latin typeface="Bembo" panose="02020502050201020203" pitchFamily="18" charset="0"/>
              </a:rPr>
              <a:t>Case Study</a:t>
            </a:r>
          </a:p>
        </p:txBody>
      </p:sp>
    </p:spTree>
    <p:extLst>
      <p:ext uri="{BB962C8B-B14F-4D97-AF65-F5344CB8AC3E}">
        <p14:creationId xmlns:p14="http://schemas.microsoft.com/office/powerpoint/2010/main" val="28952522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57791387-6E75-2F40-8C31-1AC6F99258AF}"/>
              </a:ext>
            </a:extLst>
          </p:cNvPr>
          <p:cNvSpPr txBox="1"/>
          <p:nvPr/>
        </p:nvSpPr>
        <p:spPr>
          <a:xfrm>
            <a:off x="2165774" y="1170509"/>
            <a:ext cx="9052560" cy="3539430"/>
          </a:xfrm>
          <a:prstGeom prst="rect">
            <a:avLst/>
          </a:prstGeom>
          <a:noFill/>
        </p:spPr>
        <p:txBody>
          <a:bodyPr wrap="square">
            <a:spAutoFit/>
          </a:bodyPr>
          <a:lstStyle/>
          <a:p>
            <a:r>
              <a:rPr lang="en-US" sz="2800" dirty="0">
                <a:latin typeface="Bembo" panose="02020502050201020203" pitchFamily="18" charset="0"/>
              </a:rPr>
              <a:t>Sheri Collinsworth Cobarruvias, MS, LPC-S, NCC</a:t>
            </a:r>
          </a:p>
          <a:p>
            <a:endParaRPr lang="en-US" sz="2800" dirty="0">
              <a:latin typeface="Bembo" panose="02020502050201020203" pitchFamily="18" charset="0"/>
            </a:endParaRPr>
          </a:p>
          <a:p>
            <a:pPr marL="285750" indent="-285750">
              <a:buFont typeface="Arial" panose="020B0604020202020204" pitchFamily="34" charset="0"/>
              <a:buChar char="•"/>
            </a:pPr>
            <a:r>
              <a:rPr lang="en-US" sz="2400" dirty="0">
                <a:latin typeface="Bembo" panose="02020502050201020203" pitchFamily="18" charset="0"/>
              </a:rPr>
              <a:t>2004 – Masters of Science in Psychology – Our Lady of the Lake University of San Antonio, Texas</a:t>
            </a:r>
          </a:p>
          <a:p>
            <a:pPr marL="285750" indent="-285750">
              <a:buFont typeface="Arial" panose="020B0604020202020204" pitchFamily="34" charset="0"/>
              <a:buChar char="•"/>
            </a:pPr>
            <a:r>
              <a:rPr lang="en-US" sz="2400" dirty="0">
                <a:latin typeface="Bembo" panose="02020502050201020203" pitchFamily="18" charset="0"/>
              </a:rPr>
              <a:t>2007 – Licensed Professional Counselor – Texas</a:t>
            </a:r>
          </a:p>
          <a:p>
            <a:pPr marL="285750" indent="-285750">
              <a:buFont typeface="Arial" panose="020B0604020202020204" pitchFamily="34" charset="0"/>
              <a:buChar char="•"/>
            </a:pPr>
            <a:r>
              <a:rPr lang="en-US" sz="2400" dirty="0">
                <a:latin typeface="Bembo" panose="02020502050201020203" pitchFamily="18" charset="0"/>
              </a:rPr>
              <a:t>2009 – National Certified Counselor </a:t>
            </a:r>
          </a:p>
          <a:p>
            <a:pPr marL="285750" indent="-285750">
              <a:buFont typeface="Arial" panose="020B0604020202020204" pitchFamily="34" charset="0"/>
              <a:buChar char="•"/>
            </a:pPr>
            <a:r>
              <a:rPr lang="en-US" sz="2400" dirty="0">
                <a:latin typeface="Bembo" panose="02020502050201020203" pitchFamily="18" charset="0"/>
              </a:rPr>
              <a:t>2013 – Licensed Professional Counselor Supervisor – Texas</a:t>
            </a:r>
          </a:p>
          <a:p>
            <a:pPr marL="285750" indent="-285750">
              <a:buFont typeface="Arial" panose="020B0604020202020204" pitchFamily="34" charset="0"/>
              <a:buChar char="•"/>
            </a:pPr>
            <a:r>
              <a:rPr lang="en-US" sz="2400" dirty="0">
                <a:latin typeface="Bembo" panose="02020502050201020203" pitchFamily="18" charset="0"/>
              </a:rPr>
              <a:t>PhD Student (</a:t>
            </a:r>
            <a:r>
              <a:rPr lang="en-US" sz="2400" i="1" dirty="0">
                <a:latin typeface="Bembo" panose="02020502050201020203" pitchFamily="18" charset="0"/>
              </a:rPr>
              <a:t>in progress</a:t>
            </a:r>
            <a:r>
              <a:rPr lang="en-US" sz="2400" dirty="0">
                <a:latin typeface="Bembo" panose="02020502050201020203" pitchFamily="18" charset="0"/>
              </a:rPr>
              <a:t>) – Counselor Education and Supervision - Liberty University, Lynchburg, Virginia</a:t>
            </a:r>
            <a:endParaRPr lang="en-US" sz="2400" dirty="0"/>
          </a:p>
        </p:txBody>
      </p:sp>
      <p:sp>
        <p:nvSpPr>
          <p:cNvPr id="14" name="TextBox 13">
            <a:extLst>
              <a:ext uri="{FF2B5EF4-FFF2-40B4-BE49-F238E27FC236}">
                <a16:creationId xmlns:a16="http://schemas.microsoft.com/office/drawing/2014/main" id="{BA100CFC-DF90-CA46-8F49-71FDCE4D95C6}"/>
              </a:ext>
            </a:extLst>
          </p:cNvPr>
          <p:cNvSpPr txBox="1"/>
          <p:nvPr/>
        </p:nvSpPr>
        <p:spPr>
          <a:xfrm>
            <a:off x="473046" y="5405363"/>
            <a:ext cx="8673978" cy="923330"/>
          </a:xfrm>
          <a:prstGeom prst="rect">
            <a:avLst/>
          </a:prstGeom>
          <a:noFill/>
        </p:spPr>
        <p:txBody>
          <a:bodyPr wrap="square" rtlCol="0">
            <a:spAutoFit/>
          </a:bodyPr>
          <a:lstStyle/>
          <a:p>
            <a:pPr algn="l"/>
            <a:r>
              <a:rPr lang="en-US" sz="5400" dirty="0">
                <a:latin typeface="Bembo" panose="02020502050201020203" pitchFamily="18" charset="0"/>
              </a:rPr>
              <a:t>Meet the Presenter</a:t>
            </a:r>
          </a:p>
        </p:txBody>
      </p:sp>
    </p:spTree>
    <p:extLst>
      <p:ext uri="{BB962C8B-B14F-4D97-AF65-F5344CB8AC3E}">
        <p14:creationId xmlns:p14="http://schemas.microsoft.com/office/powerpoint/2010/main" val="227186263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DDFE42A-EAC3-2A44-A4B3-39884B3BAA48}"/>
              </a:ext>
            </a:extLst>
          </p:cNvPr>
          <p:cNvSpPr>
            <a:spLocks noGrp="1"/>
          </p:cNvSpPr>
          <p:nvPr>
            <p:ph type="title"/>
          </p:nvPr>
        </p:nvSpPr>
        <p:spPr>
          <a:ln>
            <a:noFill/>
          </a:ln>
        </p:spPr>
        <p:txBody>
          <a:bodyPr vert="horz" lIns="91440" tIns="45720" rIns="91440" bIns="45720" rtlCol="0" anchor="ctr">
            <a:normAutofit/>
          </a:bodyPr>
          <a:lstStyle/>
          <a:p>
            <a:pPr>
              <a:lnSpc>
                <a:spcPct val="90000"/>
              </a:lnSpc>
            </a:pPr>
            <a:r>
              <a:rPr lang="en-US" sz="5400" cap="none" dirty="0">
                <a:blipFill>
                  <a:blip r:embed="rId2">
                    <a:extLst>
                      <a:ext uri="{28A0092B-C50C-407E-A947-70E740481C1C}">
                        <a14:useLocalDpi xmlns:a14="http://schemas.microsoft.com/office/drawing/2010/main" val="0"/>
                      </a:ext>
                    </a:extLst>
                  </a:blip>
                  <a:tile tx="6350" ty="-127000" sx="65000" sy="64000" flip="none" algn="tl"/>
                </a:blipFill>
                <a:latin typeface="Bembo" panose="02020502050201020203" pitchFamily="18" charset="0"/>
              </a:rPr>
              <a:t>Implications</a:t>
            </a:r>
          </a:p>
        </p:txBody>
      </p:sp>
      <p:sp>
        <p:nvSpPr>
          <p:cNvPr id="6" name="Content Placeholder 4">
            <a:extLst>
              <a:ext uri="{FF2B5EF4-FFF2-40B4-BE49-F238E27FC236}">
                <a16:creationId xmlns:a16="http://schemas.microsoft.com/office/drawing/2014/main" id="{4BDE763E-E40F-E94F-A725-0FF5A643AB10}"/>
              </a:ext>
            </a:extLst>
          </p:cNvPr>
          <p:cNvSpPr txBox="1">
            <a:spLocks/>
          </p:cNvSpPr>
          <p:nvPr/>
        </p:nvSpPr>
        <p:spPr>
          <a:xfrm>
            <a:off x="1069847" y="2121408"/>
            <a:ext cx="10058399" cy="3034677"/>
          </a:xfrm>
          <a:prstGeom prst="rect">
            <a:avLst/>
          </a:prstGeom>
          <a:noFill/>
        </p:spPr>
        <p:txBody>
          <a:bodyPr vert="horz" wrap="square" lIns="91440" tIns="45720" rIns="91440" bIns="45720" rtlCol="0">
            <a:sp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Spiritual Assessment is Needed</a:t>
            </a:r>
          </a:p>
          <a:p>
            <a:pPr marL="457200" indent="-457200">
              <a:buClr>
                <a:schemeClr val="accent2"/>
              </a:buClr>
              <a:buFont typeface="Arial" panose="020B0604020202020204" pitchFamily="34" charset="0"/>
              <a:buChar char="•"/>
            </a:pPr>
            <a:r>
              <a:rPr lang="en-US" sz="2800" dirty="0">
                <a:latin typeface="Bembo" panose="02020502050201020203" pitchFamily="18" charset="0"/>
              </a:rPr>
              <a:t>Understand Client’s Belief System and Uncover Any Maladaptive Beliefs</a:t>
            </a:r>
          </a:p>
          <a:p>
            <a:pPr marL="457200" indent="-457200">
              <a:buClr>
                <a:schemeClr val="accent2"/>
              </a:buClr>
              <a:buFont typeface="Arial" panose="020B0604020202020204" pitchFamily="34" charset="0"/>
              <a:buChar char="•"/>
            </a:pPr>
            <a:r>
              <a:rPr lang="en-US" sz="2800" dirty="0">
                <a:latin typeface="Bembo" panose="02020502050201020203" pitchFamily="18" charset="0"/>
              </a:rPr>
              <a:t>Knowledge and Understanding of Materials</a:t>
            </a:r>
          </a:p>
          <a:p>
            <a:pPr marL="457200" indent="-457200">
              <a:buClr>
                <a:schemeClr val="accent2"/>
              </a:buClr>
              <a:buFont typeface="Arial" panose="020B0604020202020204" pitchFamily="34" charset="0"/>
              <a:buChar char="•"/>
            </a:pPr>
            <a:r>
              <a:rPr lang="en-US" sz="2800" dirty="0">
                <a:latin typeface="Bembo" panose="02020502050201020203" pitchFamily="18" charset="0"/>
              </a:rPr>
              <a:t>Research and Advocacy is Needed</a:t>
            </a:r>
          </a:p>
          <a:p>
            <a:pPr marL="457200" indent="-457200">
              <a:buClr>
                <a:schemeClr val="accent2"/>
              </a:buClr>
              <a:buFont typeface="Arial" panose="020B0604020202020204" pitchFamily="34" charset="0"/>
              <a:buChar char="•"/>
            </a:pPr>
            <a:r>
              <a:rPr lang="en-US" sz="2800" dirty="0">
                <a:latin typeface="Bembo" panose="02020502050201020203" pitchFamily="18" charset="0"/>
              </a:rPr>
              <a:t>Further Studies Are Needed  </a:t>
            </a:r>
          </a:p>
        </p:txBody>
      </p:sp>
      <p:sp>
        <p:nvSpPr>
          <p:cNvPr id="9" name="Rectangle 8">
            <a:extLst>
              <a:ext uri="{FF2B5EF4-FFF2-40B4-BE49-F238E27FC236}">
                <a16:creationId xmlns:a16="http://schemas.microsoft.com/office/drawing/2014/main" id="{FBE0C9F9-C1CD-C541-8406-7AE4DDF8D91A}"/>
              </a:ext>
            </a:extLst>
          </p:cNvPr>
          <p:cNvSpPr/>
          <p:nvPr/>
        </p:nvSpPr>
        <p:spPr>
          <a:xfrm>
            <a:off x="-25851" y="6458281"/>
            <a:ext cx="7569994" cy="415498"/>
          </a:xfrm>
          <a:prstGeom prst="rect">
            <a:avLst/>
          </a:prstGeom>
        </p:spPr>
        <p:txBody>
          <a:bodyPr wrap="square">
            <a:spAutoFit/>
          </a:bodyPr>
          <a:lstStyle/>
          <a:p>
            <a:r>
              <a:rPr lang="en-US" sz="1050" i="1" dirty="0">
                <a:latin typeface="Bembo" panose="02020502050201020203" pitchFamily="18" charset="0"/>
              </a:rPr>
              <a:t>(American Counseling Association, 2014; Association for Spiritual, Ethical, and Religious Values in Counseling, 2019 </a:t>
            </a:r>
          </a:p>
          <a:p>
            <a:r>
              <a:rPr lang="en-US" sz="1050" i="1" dirty="0">
                <a:latin typeface="Bembo" panose="02020502050201020203" pitchFamily="18" charset="0"/>
              </a:rPr>
              <a:t>Mohr, 2011; Paterson &amp; Francis, 2017; Vasegh, 2011;</a:t>
            </a:r>
            <a:endParaRPr lang="en-US" sz="1100" i="1" dirty="0">
              <a:latin typeface="Bembo" panose="02020502050201020203" pitchFamily="18" charset="0"/>
            </a:endParaRPr>
          </a:p>
        </p:txBody>
      </p:sp>
    </p:spTree>
    <p:extLst>
      <p:ext uri="{BB962C8B-B14F-4D97-AF65-F5344CB8AC3E}">
        <p14:creationId xmlns:p14="http://schemas.microsoft.com/office/powerpoint/2010/main" val="8654048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393BED8-9836-A74B-AFF0-A57B77B67E91}"/>
              </a:ext>
            </a:extLst>
          </p:cNvPr>
          <p:cNvSpPr>
            <a:spLocks noGrp="1"/>
          </p:cNvSpPr>
          <p:nvPr>
            <p:ph type="ctrTitle"/>
          </p:nvPr>
        </p:nvSpPr>
        <p:spPr>
          <a:xfrm>
            <a:off x="1069848" y="1483112"/>
            <a:ext cx="9966960" cy="2741358"/>
          </a:xfrm>
        </p:spPr>
        <p:txBody>
          <a:bodyPr>
            <a:noAutofit/>
          </a:bodyPr>
          <a:lstStyle/>
          <a:p>
            <a:pPr algn="ctr"/>
            <a:r>
              <a:rPr lang="en-US" cap="none" dirty="0">
                <a:latin typeface="Bembo" panose="02020502050201020203" pitchFamily="18" charset="0"/>
              </a:rPr>
              <a:t>Questions???</a:t>
            </a:r>
            <a:endParaRPr lang="en-US" i="1" cap="none" dirty="0">
              <a:latin typeface="Bembo" panose="02020502050201020203" pitchFamily="18" charset="0"/>
            </a:endParaRPr>
          </a:p>
        </p:txBody>
      </p:sp>
    </p:spTree>
    <p:extLst>
      <p:ext uri="{BB962C8B-B14F-4D97-AF65-F5344CB8AC3E}">
        <p14:creationId xmlns:p14="http://schemas.microsoft.com/office/powerpoint/2010/main" val="1511919847"/>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04DC0EA-AD1B-1E43-9E97-DE7695166C3E}"/>
              </a:ext>
            </a:extLst>
          </p:cNvPr>
          <p:cNvSpPr>
            <a:spLocks noGrp="1"/>
          </p:cNvSpPr>
          <p:nvPr>
            <p:ph type="title"/>
          </p:nvPr>
        </p:nvSpPr>
        <p:spPr>
          <a:xfrm>
            <a:off x="1066800" y="155864"/>
            <a:ext cx="10058400" cy="1609344"/>
          </a:xfrm>
          <a:ln>
            <a:noFill/>
          </a:ln>
        </p:spPr>
        <p:txBody>
          <a:bodyPr vert="horz" lIns="91440" tIns="45720" rIns="91440" bIns="45720" rtlCol="0" anchor="ctr">
            <a:normAutofit/>
          </a:bodyPr>
          <a:lstStyle/>
          <a:p>
            <a:pPr>
              <a:lnSpc>
                <a:spcPct val="90000"/>
              </a:lnSpc>
            </a:pPr>
            <a:r>
              <a:rPr lang="en-US" sz="5400" cap="none" dirty="0">
                <a:blipFill>
                  <a:blip r:embed="rId2">
                    <a:extLst>
                      <a:ext uri="{28A0092B-C50C-407E-A947-70E740481C1C}">
                        <a14:useLocalDpi xmlns:a14="http://schemas.microsoft.com/office/drawing/2010/main" val="0"/>
                      </a:ext>
                    </a:extLst>
                  </a:blip>
                  <a:tile tx="6350" ty="-127000" sx="65000" sy="64000" flip="none" algn="tl"/>
                </a:blipFill>
                <a:latin typeface="Bembo" panose="02020502050201020203" pitchFamily="18" charset="0"/>
              </a:rPr>
              <a:t>References</a:t>
            </a:r>
          </a:p>
        </p:txBody>
      </p:sp>
      <p:sp>
        <p:nvSpPr>
          <p:cNvPr id="9" name="TextBox 8">
            <a:extLst>
              <a:ext uri="{FF2B5EF4-FFF2-40B4-BE49-F238E27FC236}">
                <a16:creationId xmlns:a16="http://schemas.microsoft.com/office/drawing/2014/main" id="{270A9DAC-B15C-F343-9947-F59EB8755BA2}"/>
              </a:ext>
            </a:extLst>
          </p:cNvPr>
          <p:cNvSpPr txBox="1"/>
          <p:nvPr/>
        </p:nvSpPr>
        <p:spPr>
          <a:xfrm>
            <a:off x="206586" y="1564072"/>
            <a:ext cx="11726334" cy="5138064"/>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American Counseling Association [ACA]. (2014). ACA Code of Ethics. Author.</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Anderson, D., Seib, C., &amp; Rasmussen, L. (2014). Can physical activity prevent physical and cognitive decline in postmenopausal women?: A systematic review of the literature. </a:t>
            </a:r>
            <a:r>
              <a:rPr lang="en-US" i="1" dirty="0">
                <a:latin typeface="Bembo" panose="02020502050201020203" pitchFamily="18" charset="0"/>
              </a:rPr>
              <a:t>Maturitas, 79</a:t>
            </a:r>
            <a:r>
              <a:rPr lang="en-US" dirty="0">
                <a:latin typeface="Bembo" panose="02020502050201020203" pitchFamily="18" charset="0"/>
              </a:rPr>
              <a:t>(1), 14-33. doi: 10.1016/j.maturitas.2014.06.010</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Association for Spiritual, Ethical, and Religious Values in Counseling [ASERVIC]. (2019).</a:t>
            </a:r>
            <a:r>
              <a:rPr lang="en-US" u="sng" dirty="0">
                <a:latin typeface="Bembo" panose="02020502050201020203" pitchFamily="18" charset="0"/>
              </a:rPr>
              <a:t> </a:t>
            </a:r>
            <a:r>
              <a:rPr lang="en-US" dirty="0">
                <a:latin typeface="Bembo" panose="02020502050201020203" pitchFamily="18" charset="0"/>
              </a:rPr>
              <a:t>Spiritual &amp; religious competencies: Competencies for addressing spiritual and religious issues in counseling. </a:t>
            </a:r>
            <a:r>
              <a:rPr lang="en-US" u="sng" dirty="0">
                <a:latin typeface="Bembo" panose="02020502050201020203" pitchFamily="18" charset="0"/>
                <a:hlinkClick r:id="rId3">
                  <a:extLst>
                    <a:ext uri="{A12FA001-AC4F-418D-AE19-62706E023703}">
                      <ahyp:hlinkClr xmlns:ahyp="http://schemas.microsoft.com/office/drawing/2018/hyperlinkcolor" val="tx"/>
                    </a:ext>
                  </a:extLst>
                </a:hlinkClick>
              </a:rPr>
              <a:t>http://www.aservic.org/resources/spiritual-competencies/</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Briggs, M. K. &amp; Dixon, A. L. (2013). Women’s spirituality across the life span: Implications for counseling. </a:t>
            </a:r>
            <a:r>
              <a:rPr lang="en-US" i="1" dirty="0">
                <a:latin typeface="Bembo" panose="02020502050201020203" pitchFamily="18" charset="0"/>
              </a:rPr>
              <a:t>Counseling and Values, 58</a:t>
            </a:r>
            <a:r>
              <a:rPr lang="en-US" dirty="0">
                <a:latin typeface="Bembo" panose="02020502050201020203" pitchFamily="18" charset="0"/>
              </a:rPr>
              <a:t>, 104-120. doi: 10.1002/j.2161-007X.2013.00028.x</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Bromberger, J. T. &amp;  Epperson, C. N. (2018). Depression during and after the perimenopause: Impact of hormones, genetics, and environmental determinants of disease. </a:t>
            </a:r>
            <a:r>
              <a:rPr lang="en-US" i="1" dirty="0">
                <a:latin typeface="Bembo" panose="02020502050201020203" pitchFamily="18" charset="0"/>
              </a:rPr>
              <a:t>Obstetrics and Gynecology Clinics Of North America, 45</a:t>
            </a:r>
            <a:r>
              <a:rPr lang="en-US" dirty="0">
                <a:latin typeface="Bembo" panose="02020502050201020203" pitchFamily="18" charset="0"/>
              </a:rPr>
              <a:t>(4), 663-678. doi: 10.1016/j.ogc.2018.07.007</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Bromberger</a:t>
            </a:r>
            <a:r>
              <a:rPr lang="en-US" dirty="0">
                <a:latin typeface="Bembo" panose="02020502050201020203" pitchFamily="18" charset="0"/>
              </a:rPr>
              <a:t>, J. T., Kravitz, H. M., Chang, Y. F., </a:t>
            </a:r>
            <a:r>
              <a:rPr lang="en-US" dirty="0" err="1">
                <a:latin typeface="Bembo" panose="02020502050201020203" pitchFamily="18" charset="0"/>
              </a:rPr>
              <a:t>Cyranowski</a:t>
            </a:r>
            <a:r>
              <a:rPr lang="en-US" dirty="0">
                <a:latin typeface="Bembo" panose="02020502050201020203" pitchFamily="18" charset="0"/>
              </a:rPr>
              <a:t>, J M., Brown, C., &amp; Matthews, K. A. (2011). Major depression during and after the menopausal transition: Study of Women’s Health Across the Nation (SWAN). </a:t>
            </a:r>
            <a:r>
              <a:rPr lang="en-US" i="1" dirty="0">
                <a:latin typeface="Bembo" panose="02020502050201020203" pitchFamily="18" charset="0"/>
              </a:rPr>
              <a:t>Psychological Medicine, 41</a:t>
            </a:r>
            <a:r>
              <a:rPr lang="en-US" dirty="0">
                <a:latin typeface="Bembo" panose="02020502050201020203" pitchFamily="18" charset="0"/>
              </a:rPr>
              <a:t>, 1879-1888. </a:t>
            </a:r>
            <a:r>
              <a:rPr lang="en-US" dirty="0" err="1">
                <a:latin typeface="Bembo" panose="02020502050201020203" pitchFamily="18" charset="0"/>
              </a:rPr>
              <a:t>doi</a:t>
            </a:r>
            <a:r>
              <a:rPr lang="en-US" dirty="0">
                <a:latin typeface="Bembo" panose="02020502050201020203" pitchFamily="18" charset="0"/>
              </a:rPr>
              <a:t>: 10.1017/S003329171100016X</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Carcelén-Fraile</a:t>
            </a:r>
            <a:r>
              <a:rPr lang="en-US" dirty="0">
                <a:latin typeface="Bembo" panose="02020502050201020203" pitchFamily="18" charset="0"/>
              </a:rPr>
              <a:t>, M. D., </a:t>
            </a:r>
            <a:r>
              <a:rPr lang="en-US" dirty="0" err="1">
                <a:latin typeface="Bembo" panose="02020502050201020203" pitchFamily="18" charset="0"/>
              </a:rPr>
              <a:t>Aibar-Almazán</a:t>
            </a:r>
            <a:r>
              <a:rPr lang="en-US" dirty="0">
                <a:latin typeface="Bembo" panose="02020502050201020203" pitchFamily="18" charset="0"/>
              </a:rPr>
              <a:t>, A., Martínez-</a:t>
            </a:r>
            <a:r>
              <a:rPr lang="en-US" dirty="0" err="1">
                <a:latin typeface="Bembo" panose="02020502050201020203" pitchFamily="18" charset="0"/>
              </a:rPr>
              <a:t>Amat</a:t>
            </a:r>
            <a:r>
              <a:rPr lang="en-US" dirty="0">
                <a:latin typeface="Bembo" panose="02020502050201020203" pitchFamily="18" charset="0"/>
              </a:rPr>
              <a:t>, A., Cruz-Díaz, D., Díaz-</a:t>
            </a:r>
            <a:r>
              <a:rPr lang="en-US" dirty="0" err="1">
                <a:latin typeface="Bembo" panose="02020502050201020203" pitchFamily="18" charset="0"/>
              </a:rPr>
              <a:t>Mohedo</a:t>
            </a:r>
            <a:r>
              <a:rPr lang="en-US" dirty="0">
                <a:latin typeface="Bembo" panose="02020502050201020203" pitchFamily="18" charset="0"/>
              </a:rPr>
              <a:t>, E., </a:t>
            </a:r>
            <a:r>
              <a:rPr lang="en-US" dirty="0" err="1">
                <a:latin typeface="Bembo" panose="02020502050201020203" pitchFamily="18" charset="0"/>
              </a:rPr>
              <a:t>Redecillas-Peiró</a:t>
            </a:r>
            <a:r>
              <a:rPr lang="en-US" dirty="0">
                <a:latin typeface="Bembo" panose="02020502050201020203" pitchFamily="18" charset="0"/>
              </a:rPr>
              <a:t>, M. T., &amp; </a:t>
            </a:r>
            <a:r>
              <a:rPr lang="en-US" dirty="0" err="1">
                <a:latin typeface="Bembo" panose="02020502050201020203" pitchFamily="18" charset="0"/>
              </a:rPr>
              <a:t>Hita</a:t>
            </a:r>
            <a:r>
              <a:rPr lang="en-US" dirty="0">
                <a:latin typeface="Bembo" panose="02020502050201020203" pitchFamily="18" charset="0"/>
              </a:rPr>
              <a:t>-Contreras, F. (2020). Eﬀects of physical exercise on sexual function and quality of sexual life related to menopausal symptoms in peri- and postmenopausal women: A systematic review. </a:t>
            </a:r>
            <a:r>
              <a:rPr lang="en-US" i="1" dirty="0">
                <a:latin typeface="Bembo" panose="02020502050201020203" pitchFamily="18" charset="0"/>
              </a:rPr>
              <a:t>International Journal of  Environmental Research and Public Health, 17</a:t>
            </a:r>
            <a:r>
              <a:rPr lang="en-US" dirty="0">
                <a:latin typeface="Bembo" panose="02020502050201020203" pitchFamily="18" charset="0"/>
              </a:rPr>
              <a:t>(2680), 1-16. doi:10.3390</a:t>
            </a:r>
            <a:r>
              <a:rPr lang="en-US" dirty="0">
                <a:solidFill>
                  <a:schemeClr val="bg1"/>
                </a:solidFill>
                <a:latin typeface="Bembo" panose="02020502050201020203" pitchFamily="18" charset="0"/>
              </a:rPr>
              <a:t>/ijerph17082680</a:t>
            </a:r>
          </a:p>
        </p:txBody>
      </p:sp>
    </p:spTree>
    <p:extLst>
      <p:ext uri="{BB962C8B-B14F-4D97-AF65-F5344CB8AC3E}">
        <p14:creationId xmlns:p14="http://schemas.microsoft.com/office/powerpoint/2010/main" val="305395251"/>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1A063D-33E8-3B40-9CA2-EAD97397C386}"/>
              </a:ext>
            </a:extLst>
          </p:cNvPr>
          <p:cNvSpPr>
            <a:spLocks noGrp="1"/>
          </p:cNvSpPr>
          <p:nvPr>
            <p:ph type="title"/>
          </p:nvPr>
        </p:nvSpPr>
        <p:spPr>
          <a:xfrm>
            <a:off x="1066800" y="155864"/>
            <a:ext cx="10058400" cy="1609344"/>
          </a:xfrm>
          <a:ln>
            <a:noFill/>
          </a:ln>
        </p:spPr>
        <p:txBody>
          <a:bodyPr vert="horz" lIns="91440" tIns="45720" rIns="91440" bIns="45720" rtlCol="0" anchor="ctr">
            <a:normAutofit/>
          </a:bodyPr>
          <a:lstStyle/>
          <a:p>
            <a:pPr>
              <a:lnSpc>
                <a:spcPct val="90000"/>
              </a:lnSpc>
            </a:pPr>
            <a:r>
              <a:rPr lang="en-US" sz="5400" cap="none" dirty="0">
                <a:blipFill>
                  <a:blip r:embed="rId2">
                    <a:extLst>
                      <a:ext uri="{28A0092B-C50C-407E-A947-70E740481C1C}">
                        <a14:useLocalDpi xmlns:a14="http://schemas.microsoft.com/office/drawing/2010/main" val="0"/>
                      </a:ext>
                    </a:extLst>
                  </a:blip>
                  <a:tile tx="6350" ty="-127000" sx="65000" sy="64000" flip="none" algn="tl"/>
                </a:blipFill>
                <a:latin typeface="Bembo" panose="02020502050201020203" pitchFamily="18" charset="0"/>
              </a:rPr>
              <a:t>References</a:t>
            </a:r>
          </a:p>
        </p:txBody>
      </p:sp>
      <p:sp>
        <p:nvSpPr>
          <p:cNvPr id="5" name="TextBox 4">
            <a:extLst>
              <a:ext uri="{FF2B5EF4-FFF2-40B4-BE49-F238E27FC236}">
                <a16:creationId xmlns:a16="http://schemas.microsoft.com/office/drawing/2014/main" id="{C1D9EC48-4C54-0B4A-A8D1-40392F92B438}"/>
              </a:ext>
            </a:extLst>
          </p:cNvPr>
          <p:cNvSpPr txBox="1"/>
          <p:nvPr/>
        </p:nvSpPr>
        <p:spPr>
          <a:xfrm>
            <a:off x="206586" y="1564072"/>
            <a:ext cx="11726334" cy="5138064"/>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Delamater, L. &amp; Santoro, N. (2018). Management of the perimenopause. </a:t>
            </a:r>
            <a:r>
              <a:rPr lang="en-US" i="1" dirty="0">
                <a:latin typeface="Bembo" panose="02020502050201020203" pitchFamily="18" charset="0"/>
              </a:rPr>
              <a:t>Clinical Obstetrics and Gynecology, 61</a:t>
            </a:r>
            <a:r>
              <a:rPr lang="en-US" dirty="0">
                <a:latin typeface="Bembo" panose="02020502050201020203" pitchFamily="18" charset="0"/>
              </a:rPr>
              <a:t>(3), 419-432. doi: 10.1097/GRF.0000000000000389</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Elavsky, S., &amp; McAuley, E. (2007). Physical activity and mental health outcomes during menopause: A randomized controlled trial. </a:t>
            </a:r>
            <a:r>
              <a:rPr lang="en-US" i="1" dirty="0">
                <a:latin typeface="Bembo" panose="02020502050201020203" pitchFamily="18" charset="0"/>
              </a:rPr>
              <a:t>Annals of Behavioral Medicine, 33</a:t>
            </a:r>
            <a:r>
              <a:rPr lang="en-US" dirty="0">
                <a:latin typeface="Bembo" panose="02020502050201020203" pitchFamily="18" charset="0"/>
              </a:rPr>
              <a:t>(2), 132-142. doi: 10.1007/BF02879894</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Flores-Ramos, M., </a:t>
            </a:r>
            <a:r>
              <a:rPr lang="en-US" dirty="0" err="1">
                <a:latin typeface="Bembo" panose="02020502050201020203" pitchFamily="18" charset="0"/>
              </a:rPr>
              <a:t>Tomassoni</a:t>
            </a:r>
            <a:r>
              <a:rPr lang="en-US" dirty="0">
                <a:latin typeface="Bembo" panose="02020502050201020203" pitchFamily="18" charset="0"/>
              </a:rPr>
              <a:t>, R. S., Guerrero-López, J. B., &amp; Salinas, M. (2018). Evaluation of trait and state anxiety levels in a group of peri- and postmenopausal women. </a:t>
            </a:r>
            <a:r>
              <a:rPr lang="en-US" i="1" dirty="0">
                <a:latin typeface="Bembo" panose="02020502050201020203" pitchFamily="18" charset="0"/>
              </a:rPr>
              <a:t>Women &amp; Health, 58</a:t>
            </a:r>
            <a:r>
              <a:rPr lang="en-US" dirty="0">
                <a:latin typeface="Bembo" panose="02020502050201020203" pitchFamily="18" charset="0"/>
              </a:rPr>
              <a:t>(3), 305-319. </a:t>
            </a:r>
            <a:r>
              <a:rPr lang="en-US" dirty="0">
                <a:latin typeface="Bembo" panose="02020502050201020203" pitchFamily="18" charset="0"/>
                <a:hlinkClick r:id="rId3">
                  <a:extLst>
                    <a:ext uri="{A12FA001-AC4F-418D-AE19-62706E023703}">
                      <ahyp:hlinkClr xmlns:ahyp="http://schemas.microsoft.com/office/drawing/2018/hyperlinkcolor" val="tx"/>
                    </a:ext>
                  </a:extLst>
                </a:hlinkClick>
              </a:rPr>
              <a:t>http://dx.doi.org/10.1080/03630242.2017.1296059</a:t>
            </a:r>
            <a:endParaRPr lang="en-US" dirty="0">
              <a:latin typeface="Bembo" panose="02020502050201020203" pitchFamily="18" charset="0"/>
            </a:endParaRP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Galloway, A. P., &amp; Henry, M. (2014). Relationships between social connectedness and spirituality and depression and perceived health status of rural residents. </a:t>
            </a:r>
            <a:r>
              <a:rPr lang="en-US" i="1" dirty="0">
                <a:latin typeface="Bembo" panose="02020502050201020203" pitchFamily="18" charset="0"/>
              </a:rPr>
              <a:t>Online Journal of Rural Nursing and Health Care, 14</a:t>
            </a:r>
            <a:r>
              <a:rPr lang="en-US" dirty="0">
                <a:latin typeface="Bembo" panose="02020502050201020203" pitchFamily="18" charset="0"/>
              </a:rPr>
              <a:t>(2), 43-79. </a:t>
            </a:r>
            <a:r>
              <a:rPr lang="en-US" u="sng" dirty="0">
                <a:latin typeface="Bembo" panose="02020502050201020203" pitchFamily="18" charset="0"/>
                <a:hlinkClick r:id="rId4">
                  <a:extLst>
                    <a:ext uri="{A12FA001-AC4F-418D-AE19-62706E023703}">
                      <ahyp:hlinkClr xmlns:ahyp="http://schemas.microsoft.com/office/drawing/2018/hyperlinkcolor" val="tx"/>
                    </a:ext>
                  </a:extLst>
                </a:hlinkClick>
              </a:rPr>
              <a:t>http://dx.doi.org/10.14574/ojrnhc.v14i2.325</a:t>
            </a:r>
            <a:endParaRPr lang="en-US" u="sng" dirty="0">
              <a:latin typeface="Bembo" panose="02020502050201020203" pitchFamily="18" charset="0"/>
            </a:endParaRP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Gordon-Elliott, J. S., Ernst, C. L., </a:t>
            </a:r>
            <a:r>
              <a:rPr lang="en-US" dirty="0" err="1">
                <a:latin typeface="Bembo" panose="02020502050201020203" pitchFamily="18" charset="0"/>
              </a:rPr>
              <a:t>Fersh</a:t>
            </a:r>
            <a:r>
              <a:rPr lang="en-US" dirty="0">
                <a:latin typeface="Bembo" panose="02020502050201020203" pitchFamily="18" charset="0"/>
              </a:rPr>
              <a:t>, M. E., Albertini, E., </a:t>
            </a:r>
            <a:r>
              <a:rPr lang="en-US" dirty="0" err="1">
                <a:latin typeface="Bembo" panose="02020502050201020203" pitchFamily="18" charset="0"/>
              </a:rPr>
              <a:t>Lusskin</a:t>
            </a:r>
            <a:r>
              <a:rPr lang="en-US" dirty="0">
                <a:latin typeface="Bembo" panose="02020502050201020203" pitchFamily="18" charset="0"/>
              </a:rPr>
              <a:t>, S. I., &amp; </a:t>
            </a:r>
            <a:r>
              <a:rPr lang="en-US" dirty="0" err="1">
                <a:latin typeface="Bembo" panose="02020502050201020203" pitchFamily="18" charset="0"/>
              </a:rPr>
              <a:t>Altemus</a:t>
            </a:r>
            <a:r>
              <a:rPr lang="en-US" dirty="0">
                <a:latin typeface="Bembo" panose="02020502050201020203" pitchFamily="18" charset="0"/>
              </a:rPr>
              <a:t>, M. (2017). The hypothalamic-pituitary-gonadal axis and women’s mental health: PCOS, premenstrual dysphoric disorder, and perimenopause. Psychiatric Times, 34(10), 5-8. </a:t>
            </a:r>
            <a:r>
              <a:rPr lang="en-US" dirty="0">
                <a:latin typeface="Bembo" panose="02020502050201020203" pitchFamily="18" charset="0"/>
                <a:hlinkClick r:id="rId5">
                  <a:extLst>
                    <a:ext uri="{A12FA001-AC4F-418D-AE19-62706E023703}">
                      <ahyp:hlinkClr xmlns:ahyp="http://schemas.microsoft.com/office/drawing/2018/hyperlinkcolor" val="tx"/>
                    </a:ext>
                  </a:extLst>
                </a:hlinkClick>
              </a:rPr>
              <a:t>https://www.psychiatrictimes.com/view/hypothalamic-pituitary-gonadal-axis-and-womens-mental-health</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Greeson, J. M., Webber, D. M., </a:t>
            </a:r>
            <a:r>
              <a:rPr lang="en-US" dirty="0" err="1">
                <a:latin typeface="Bembo" panose="02020502050201020203" pitchFamily="18" charset="0"/>
              </a:rPr>
              <a:t>Smoski</a:t>
            </a:r>
            <a:r>
              <a:rPr lang="en-US" dirty="0">
                <a:latin typeface="Bembo" panose="02020502050201020203" pitchFamily="18" charset="0"/>
              </a:rPr>
              <a:t>, M. J., Brantley, J. G., Ekblad, A. G., Suarez, E. C.,  &amp; </a:t>
            </a:r>
            <a:r>
              <a:rPr lang="en-US" dirty="0" err="1">
                <a:latin typeface="Bembo" panose="02020502050201020203" pitchFamily="18" charset="0"/>
              </a:rPr>
              <a:t>Wolever</a:t>
            </a:r>
            <a:r>
              <a:rPr lang="en-US" dirty="0">
                <a:latin typeface="Bembo" panose="02020502050201020203" pitchFamily="18" charset="0"/>
              </a:rPr>
              <a:t>, R. Q. (2011). Changes in spirituality partly explain health-related quality of life outcomes after Mindfulness-Based Stress Reduction. </a:t>
            </a:r>
            <a:r>
              <a:rPr lang="en-US" i="1" dirty="0">
                <a:latin typeface="Bembo" panose="02020502050201020203" pitchFamily="18" charset="0"/>
              </a:rPr>
              <a:t>Journal of Behavioral Medicine, 34</a:t>
            </a:r>
            <a:r>
              <a:rPr lang="en-US" dirty="0">
                <a:latin typeface="Bembo" panose="02020502050201020203" pitchFamily="18" charset="0"/>
              </a:rPr>
              <a:t>, 508-518. </a:t>
            </a:r>
            <a:r>
              <a:rPr lang="en-US" dirty="0" err="1">
                <a:latin typeface="Bembo" panose="02020502050201020203" pitchFamily="18" charset="0"/>
              </a:rPr>
              <a:t>doi</a:t>
            </a:r>
            <a:r>
              <a:rPr lang="en-US" dirty="0">
                <a:latin typeface="Bembo" panose="02020502050201020203" pitchFamily="18" charset="0"/>
              </a:rPr>
              <a:t>: 10.1007/s10865-011-9332-x</a:t>
            </a:r>
          </a:p>
        </p:txBody>
      </p:sp>
    </p:spTree>
    <p:extLst>
      <p:ext uri="{BB962C8B-B14F-4D97-AF65-F5344CB8AC3E}">
        <p14:creationId xmlns:p14="http://schemas.microsoft.com/office/powerpoint/2010/main" val="307956791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72B0-1B3F-B34B-BF7C-392E853B3BE6}"/>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C0EFECE9-1A4A-6348-89F0-46CC2D1E2D43}"/>
              </a:ext>
            </a:extLst>
          </p:cNvPr>
          <p:cNvSpPr txBox="1"/>
          <p:nvPr/>
        </p:nvSpPr>
        <p:spPr>
          <a:xfrm>
            <a:off x="206586" y="1564072"/>
            <a:ext cx="11726334" cy="5138064"/>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Grochans</a:t>
            </a:r>
            <a:r>
              <a:rPr lang="en-US" dirty="0">
                <a:latin typeface="Bembo" panose="02020502050201020203" pitchFamily="18" charset="0"/>
              </a:rPr>
              <a:t>, E., </a:t>
            </a:r>
            <a:r>
              <a:rPr lang="en-US" dirty="0" err="1">
                <a:latin typeface="Bembo" panose="02020502050201020203" pitchFamily="18" charset="0"/>
              </a:rPr>
              <a:t>Szkup</a:t>
            </a:r>
            <a:r>
              <a:rPr lang="en-US" dirty="0">
                <a:latin typeface="Bembo" panose="02020502050201020203" pitchFamily="18" charset="0"/>
              </a:rPr>
              <a:t>, M., </a:t>
            </a:r>
            <a:r>
              <a:rPr lang="en-US" dirty="0" err="1">
                <a:latin typeface="Bembo" panose="02020502050201020203" pitchFamily="18" charset="0"/>
              </a:rPr>
              <a:t>Kotwas</a:t>
            </a:r>
            <a:r>
              <a:rPr lang="en-US" dirty="0">
                <a:latin typeface="Bembo" panose="02020502050201020203" pitchFamily="18" charset="0"/>
              </a:rPr>
              <a:t>, A., </a:t>
            </a:r>
            <a:r>
              <a:rPr lang="en-US" dirty="0" err="1">
                <a:latin typeface="Bembo" panose="02020502050201020203" pitchFamily="18" charset="0"/>
              </a:rPr>
              <a:t>Kopeć</a:t>
            </a:r>
            <a:r>
              <a:rPr lang="en-US" dirty="0">
                <a:latin typeface="Bembo" panose="02020502050201020203" pitchFamily="18" charset="0"/>
              </a:rPr>
              <a:t>, J., </a:t>
            </a:r>
            <a:r>
              <a:rPr lang="en-US" dirty="0" err="1">
                <a:latin typeface="Bembo" panose="02020502050201020203" pitchFamily="18" charset="0"/>
              </a:rPr>
              <a:t>Karakiewicz</a:t>
            </a:r>
            <a:r>
              <a:rPr lang="en-US" dirty="0">
                <a:latin typeface="Bembo" panose="02020502050201020203" pitchFamily="18" charset="0"/>
              </a:rPr>
              <a:t>, B., &amp; </a:t>
            </a:r>
            <a:r>
              <a:rPr lang="en-US" dirty="0" err="1">
                <a:latin typeface="Bembo" panose="02020502050201020203" pitchFamily="18" charset="0"/>
              </a:rPr>
              <a:t>Jurczak</a:t>
            </a:r>
            <a:r>
              <a:rPr lang="en-US" dirty="0">
                <a:latin typeface="Bembo" panose="02020502050201020203" pitchFamily="18" charset="0"/>
              </a:rPr>
              <a:t>, A. (2018). Analysis of sociodemographic, psychological, and genetic factors contributing to depressive symptoms in pre-, peri- and postmenopausal women. </a:t>
            </a:r>
            <a:r>
              <a:rPr lang="en-US" i="1" dirty="0">
                <a:latin typeface="Bembo" panose="02020502050201020203" pitchFamily="18" charset="0"/>
              </a:rPr>
              <a:t>International Journal of Environmental Research &amp; Public Health, 15</a:t>
            </a:r>
            <a:r>
              <a:rPr lang="en-US" dirty="0">
                <a:latin typeface="Bembo" panose="02020502050201020203" pitchFamily="18" charset="0"/>
              </a:rPr>
              <a:t>(712), 1-15. </a:t>
            </a:r>
            <a:r>
              <a:rPr lang="en-US" dirty="0" err="1">
                <a:latin typeface="Bembo" panose="02020502050201020203" pitchFamily="18" charset="0"/>
              </a:rPr>
              <a:t>doi</a:t>
            </a:r>
            <a:r>
              <a:rPr lang="en-US" dirty="0">
                <a:latin typeface="Bembo" panose="02020502050201020203" pitchFamily="18" charset="0"/>
              </a:rPr>
              <a:t>: 10.3390/ijerph15040712</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Hook, J. N., Worthington, E. L., Davis, D. E., Jennings, D. J., Gartner, A. L., &amp; Hook, J. P. (2010). Empirically supported religious and spiritual therapies. </a:t>
            </a:r>
            <a:r>
              <a:rPr lang="en-US" i="1" dirty="0">
                <a:latin typeface="Bembo" panose="02020502050201020203" pitchFamily="18" charset="0"/>
              </a:rPr>
              <a:t>Journal of Clinical Psychology, 66</a:t>
            </a:r>
            <a:r>
              <a:rPr lang="en-US" dirty="0">
                <a:latin typeface="Bembo" panose="02020502050201020203" pitchFamily="18" charset="0"/>
              </a:rPr>
              <a:t>(1), 46-72. </a:t>
            </a:r>
            <a:r>
              <a:rPr lang="en-US" dirty="0" err="1">
                <a:latin typeface="Bembo" panose="02020502050201020203" pitchFamily="18" charset="0"/>
              </a:rPr>
              <a:t>doi</a:t>
            </a:r>
            <a:r>
              <a:rPr lang="en-US" dirty="0">
                <a:latin typeface="Bembo" panose="02020502050201020203" pitchFamily="18" charset="0"/>
              </a:rPr>
              <a:t>: 10.1002/jclp.20626</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Hunt, K. (2016). Managing the Menopause. </a:t>
            </a:r>
            <a:r>
              <a:rPr lang="en-US" i="1" dirty="0">
                <a:latin typeface="Bembo" panose="02020502050201020203" pitchFamily="18" charset="0"/>
              </a:rPr>
              <a:t>Practice Nurse, 46</a:t>
            </a:r>
            <a:r>
              <a:rPr lang="en-US" dirty="0">
                <a:latin typeface="Bembo" panose="02020502050201020203" pitchFamily="18" charset="0"/>
              </a:rPr>
              <a:t>(4), 24-32. </a:t>
            </a:r>
            <a:r>
              <a:rPr lang="en-US" u="sng" dirty="0">
                <a:latin typeface="Bembo" panose="02020502050201020203" pitchFamily="18" charset="0"/>
                <a:hlinkClick r:id="rId3">
                  <a:extLst>
                    <a:ext uri="{A12FA001-AC4F-418D-AE19-62706E023703}">
                      <ahyp:hlinkClr xmlns:ahyp="http://schemas.microsoft.com/office/drawing/2018/hyperlinkcolor" val="tx"/>
                    </a:ext>
                  </a:extLst>
                </a:hlinkClick>
              </a:rPr>
              <a:t>https://web-a-ebscohost-com.ezproxy.liberty.edu/ehost/detail/detail?vid=4&amp;sid=28408778-5379-43db-afb4-59cf4ee1d268%40sessionmgr4007&amp;bdata=JnNpdGU9ZWhvc3QtbGl2ZSZzY29wZT1zaXRl#AN=114619817&amp;db=rzh</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Jagtap, B. L., Prasad, B. S. V., &amp; Chaudhury, S. (2016). Psychiatric morbidity in perimenopausal women. </a:t>
            </a:r>
            <a:r>
              <a:rPr lang="en-US" i="1" dirty="0">
                <a:latin typeface="Bembo" panose="02020502050201020203" pitchFamily="18" charset="0"/>
              </a:rPr>
              <a:t>Industrial Psychiatry Journal, 25</a:t>
            </a:r>
            <a:r>
              <a:rPr lang="en-US" dirty="0">
                <a:latin typeface="Bembo" panose="02020502050201020203" pitchFamily="18" charset="0"/>
              </a:rPr>
              <a:t>(1), 86-92. </a:t>
            </a:r>
            <a:r>
              <a:rPr lang="en-US" dirty="0" err="1">
                <a:latin typeface="Bembo" panose="02020502050201020203" pitchFamily="18" charset="0"/>
              </a:rPr>
              <a:t>doi</a:t>
            </a:r>
            <a:r>
              <a:rPr lang="en-US" dirty="0">
                <a:latin typeface="Bembo" panose="02020502050201020203" pitchFamily="18" charset="0"/>
              </a:rPr>
              <a:t>: 10.4103/0972-6748.196056</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Jennings, D. J., Davis, D. E., Hook, J. N., &amp; Worthington, E. L. (2013). Christian-accommodative cognitive therapy for depression. In E. L. Worthington, E. L. Johnson, J. N. Hook, &amp; J. D. Aten (Eds.), </a:t>
            </a:r>
            <a:r>
              <a:rPr lang="en-US" i="1" dirty="0">
                <a:latin typeface="Bembo" panose="02020502050201020203" pitchFamily="18" charset="0"/>
              </a:rPr>
              <a:t>Evidence-based practices for Christian counseling and psychotherapy</a:t>
            </a:r>
            <a:r>
              <a:rPr lang="en-US" dirty="0">
                <a:latin typeface="Bembo" panose="02020502050201020203" pitchFamily="18" charset="0"/>
              </a:rPr>
              <a:t> (pp. 81-100). InterVarsity Press.</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Karkhanis</a:t>
            </a:r>
            <a:r>
              <a:rPr lang="en-US" dirty="0">
                <a:latin typeface="Bembo" panose="02020502050201020203" pitchFamily="18" charset="0"/>
              </a:rPr>
              <a:t>, R. &amp; Mathur, K. (2016). Impact of physical distress and psychological distress in women passing through different stages of menopause. </a:t>
            </a:r>
            <a:r>
              <a:rPr lang="en-US" i="1" dirty="0">
                <a:latin typeface="Bembo" panose="02020502050201020203" pitchFamily="18" charset="0"/>
              </a:rPr>
              <a:t>Indian Journal of Health and Wellbeing, 7</a:t>
            </a:r>
            <a:r>
              <a:rPr lang="en-US" dirty="0">
                <a:latin typeface="Bembo" panose="02020502050201020203" pitchFamily="18" charset="0"/>
              </a:rPr>
              <a:t>(1), 37-40. </a:t>
            </a:r>
            <a:r>
              <a:rPr lang="en-US" dirty="0">
                <a:latin typeface="Bembo" panose="02020502050201020203" pitchFamily="18" charset="0"/>
                <a:hlinkClick r:id="rId4">
                  <a:extLst>
                    <a:ext uri="{A12FA001-AC4F-418D-AE19-62706E023703}">
                      <ahyp:hlinkClr xmlns:ahyp="http://schemas.microsoft.com/office/drawing/2018/hyperlinkcolor" val="tx"/>
                    </a:ext>
                  </a:extLst>
                </a:hlinkClick>
              </a:rPr>
              <a:t>https://web-a-ebscohost-com.ezproxy.liberty.edu/ehost/pdfviewer/pdfviewer?vid=5&amp;sid=4da97838-80b5-4aac-98f1-d5097f00b553%40sessionmgr4007</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endParaRPr lang="en-US" dirty="0">
              <a:solidFill>
                <a:schemeClr val="bg1"/>
              </a:solidFill>
              <a:latin typeface="Bembo" panose="02020502050201020203" pitchFamily="18" charset="0"/>
            </a:endParaRPr>
          </a:p>
        </p:txBody>
      </p:sp>
    </p:spTree>
    <p:extLst>
      <p:ext uri="{BB962C8B-B14F-4D97-AF65-F5344CB8AC3E}">
        <p14:creationId xmlns:p14="http://schemas.microsoft.com/office/powerpoint/2010/main" val="3440839661"/>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D7A7-B419-5747-80CA-863971810EC7}"/>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5258D3D1-1A9F-5645-92BF-11CC2C98BAD2}"/>
              </a:ext>
            </a:extLst>
          </p:cNvPr>
          <p:cNvSpPr txBox="1"/>
          <p:nvPr/>
        </p:nvSpPr>
        <p:spPr>
          <a:xfrm>
            <a:off x="206586" y="1564072"/>
            <a:ext cx="11726334" cy="5138064"/>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Knabb</a:t>
            </a:r>
            <a:r>
              <a:rPr lang="en-US" dirty="0">
                <a:latin typeface="Bembo" panose="02020502050201020203" pitchFamily="18" charset="0"/>
              </a:rPr>
              <a:t>, J. J. (2012). Centering prayer as an alternative to mindfulness-based cognitive therapy for depression relapse prevention. </a:t>
            </a:r>
            <a:r>
              <a:rPr lang="en-US" i="1" dirty="0">
                <a:latin typeface="Bembo" panose="02020502050201020203" pitchFamily="18" charset="0"/>
              </a:rPr>
              <a:t>Journal of Religion and Health, 51</a:t>
            </a:r>
            <a:r>
              <a:rPr lang="en-US" dirty="0">
                <a:latin typeface="Bembo" panose="02020502050201020203" pitchFamily="18" charset="0"/>
              </a:rPr>
              <a:t>, 908-924. </a:t>
            </a:r>
            <a:r>
              <a:rPr lang="en-US" dirty="0" err="1">
                <a:latin typeface="Bembo" panose="02020502050201020203" pitchFamily="18" charset="0"/>
              </a:rPr>
              <a:t>doi</a:t>
            </a:r>
            <a:r>
              <a:rPr lang="en-US" dirty="0">
                <a:latin typeface="Bembo" panose="02020502050201020203" pitchFamily="18" charset="0"/>
              </a:rPr>
              <a:t>: 10.1007/s10943-010-9404-1</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Koenig, H. G., Berk, L. S., Daher, N. S., Pearce, M. J., Bellinger, D. L., Robins, C. J., Nelson B., Shaw. S. F., Cohen H. J., &amp; King, M. B. (2014). Religious involvement is associated with greater purpose, optimism, generosity and gratitude in persons with major depression and chronic medical illness. </a:t>
            </a:r>
            <a:r>
              <a:rPr lang="en-US" i="1" dirty="0">
                <a:latin typeface="Bembo" panose="02020502050201020203" pitchFamily="18" charset="0"/>
              </a:rPr>
              <a:t>Journal of Psychosomatic Research, 77</a:t>
            </a:r>
            <a:r>
              <a:rPr lang="en-US" dirty="0">
                <a:latin typeface="Bembo" panose="02020502050201020203" pitchFamily="18" charset="0"/>
              </a:rPr>
              <a:t>, 135-143. </a:t>
            </a:r>
            <a:r>
              <a:rPr lang="en-US" dirty="0">
                <a:latin typeface="Bembo" panose="02020502050201020203" pitchFamily="18" charset="0"/>
                <a:hlinkClick r:id="rId3">
                  <a:extLst>
                    <a:ext uri="{A12FA001-AC4F-418D-AE19-62706E023703}">
                      <ahyp:hlinkClr xmlns:ahyp="http://schemas.microsoft.com/office/drawing/2018/hyperlinkcolor" val="tx"/>
                    </a:ext>
                  </a:extLst>
                </a:hlinkClick>
              </a:rPr>
              <a:t>http://dx.doi.org/10.1016/j.jpsychores.2014.05.002</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Konopack</a:t>
            </a:r>
            <a:r>
              <a:rPr lang="en-US" dirty="0">
                <a:latin typeface="Bembo" panose="02020502050201020203" pitchFamily="18" charset="0"/>
              </a:rPr>
              <a:t>, J. F., &amp; McAuley, E. (2012). Efficacy-mediated effects of spirituality and physical activity on quality of life: A path analysis. </a:t>
            </a:r>
            <a:r>
              <a:rPr lang="en-US" i="1" dirty="0">
                <a:latin typeface="Bembo" panose="02020502050201020203" pitchFamily="18" charset="0"/>
              </a:rPr>
              <a:t>Health and Quality of Life Outcomes, 10</a:t>
            </a:r>
            <a:r>
              <a:rPr lang="en-US" dirty="0">
                <a:latin typeface="Bembo" panose="02020502050201020203" pitchFamily="18" charset="0"/>
              </a:rPr>
              <a:t>(57), </a:t>
            </a:r>
            <a:r>
              <a:rPr lang="en-US" dirty="0" err="1">
                <a:latin typeface="Bembo" panose="02020502050201020203" pitchFamily="18" charset="0"/>
              </a:rPr>
              <a:t>doi</a:t>
            </a:r>
            <a:r>
              <a:rPr lang="en-US" dirty="0">
                <a:latin typeface="Bembo" panose="02020502050201020203" pitchFamily="18" charset="0"/>
              </a:rPr>
              <a:t>: 1-6. 10.1186/1477-7525-10-57</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Levin, R. J. (2015). Sexuality of the ageing female: The underlying physiology. </a:t>
            </a:r>
            <a:r>
              <a:rPr lang="en-US" i="1" dirty="0">
                <a:latin typeface="Bembo" panose="02020502050201020203" pitchFamily="18" charset="0"/>
              </a:rPr>
              <a:t>Sexual and Relationship Therapy, 30</a:t>
            </a:r>
            <a:r>
              <a:rPr lang="en-US" dirty="0">
                <a:latin typeface="Bembo" panose="02020502050201020203" pitchFamily="18" charset="0"/>
              </a:rPr>
              <a:t>(1), 25-36. </a:t>
            </a:r>
            <a:r>
              <a:rPr lang="en-US" dirty="0" err="1">
                <a:latin typeface="Bembo" panose="02020502050201020203" pitchFamily="18" charset="0"/>
              </a:rPr>
              <a:t>doi</a:t>
            </a:r>
            <a:r>
              <a:rPr lang="en-US" dirty="0">
                <a:latin typeface="Bembo" panose="02020502050201020203" pitchFamily="18" charset="0"/>
              </a:rPr>
              <a:t>: 10.1080/14681994.2014.963984</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Maltby, J., Lewis, C. A., Freeman, A., Day, L., Cruise, S. M., &amp; Breslin, M. J. (2010). Religion and health: The application of a cognitive-</a:t>
            </a:r>
            <a:r>
              <a:rPr lang="en-US" dirty="0" err="1">
                <a:latin typeface="Bembo" panose="02020502050201020203" pitchFamily="18" charset="0"/>
              </a:rPr>
              <a:t>behavioural</a:t>
            </a:r>
            <a:r>
              <a:rPr lang="en-US" dirty="0">
                <a:latin typeface="Bembo" panose="02020502050201020203" pitchFamily="18" charset="0"/>
              </a:rPr>
              <a:t> framework. </a:t>
            </a:r>
            <a:r>
              <a:rPr lang="en-US" i="1" dirty="0">
                <a:latin typeface="Bembo" panose="02020502050201020203" pitchFamily="18" charset="0"/>
              </a:rPr>
              <a:t>Mental Health, Religion &amp; Culture, 7-8</a:t>
            </a:r>
            <a:r>
              <a:rPr lang="en-US" dirty="0">
                <a:latin typeface="Bembo" panose="02020502050201020203" pitchFamily="18" charset="0"/>
              </a:rPr>
              <a:t>, 749-759. </a:t>
            </a:r>
            <a:r>
              <a:rPr lang="en-US" dirty="0" err="1">
                <a:latin typeface="Bembo" panose="02020502050201020203" pitchFamily="18" charset="0"/>
              </a:rPr>
              <a:t>doi</a:t>
            </a:r>
            <a:r>
              <a:rPr lang="en-US" dirty="0">
                <a:latin typeface="Bembo" panose="02020502050201020203" pitchFamily="18" charset="0"/>
              </a:rPr>
              <a:t>: 10.1080/13674670802596930</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Mauas</a:t>
            </a:r>
            <a:r>
              <a:rPr lang="en-US" dirty="0">
                <a:latin typeface="Bembo" panose="02020502050201020203" pitchFamily="18" charset="0"/>
              </a:rPr>
              <a:t>, V., </a:t>
            </a:r>
            <a:r>
              <a:rPr lang="en-US" dirty="0" err="1">
                <a:latin typeface="Bembo" panose="02020502050201020203" pitchFamily="18" charset="0"/>
              </a:rPr>
              <a:t>Kopala</a:t>
            </a:r>
            <a:r>
              <a:rPr lang="en-US" dirty="0">
                <a:latin typeface="Bembo" panose="02020502050201020203" pitchFamily="18" charset="0"/>
              </a:rPr>
              <a:t>-Sibley, D. C., &amp; </a:t>
            </a:r>
            <a:r>
              <a:rPr lang="en-US" dirty="0" err="1">
                <a:latin typeface="Bembo" panose="02020502050201020203" pitchFamily="18" charset="0"/>
              </a:rPr>
              <a:t>Zuroff</a:t>
            </a:r>
            <a:r>
              <a:rPr lang="en-US" dirty="0">
                <a:latin typeface="Bembo" panose="02020502050201020203" pitchFamily="18" charset="0"/>
              </a:rPr>
              <a:t>, D. C. (2014). Depressive symptoms in the transition to menopause: the roles of irritability, personality vulnerability, and self-regulation.  </a:t>
            </a:r>
            <a:r>
              <a:rPr lang="en-US" i="1" dirty="0">
                <a:latin typeface="Bembo" panose="02020502050201020203" pitchFamily="18" charset="0"/>
              </a:rPr>
              <a:t>Archives of Women's Mental Health, 17</a:t>
            </a:r>
            <a:r>
              <a:rPr lang="en-US" dirty="0">
                <a:latin typeface="Bembo" panose="02020502050201020203" pitchFamily="18" charset="0"/>
              </a:rPr>
              <a:t>, 279-289. </a:t>
            </a:r>
            <a:r>
              <a:rPr lang="en-US" dirty="0" err="1">
                <a:latin typeface="Bembo" panose="02020502050201020203" pitchFamily="18" charset="0"/>
              </a:rPr>
              <a:t>doi</a:t>
            </a:r>
            <a:r>
              <a:rPr lang="en-US" dirty="0">
                <a:latin typeface="Bembo" panose="02020502050201020203" pitchFamily="18" charset="0"/>
              </a:rPr>
              <a:t>: 10.1007/s00737-014-0434-7</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McBride, H. L. (2019). </a:t>
            </a:r>
            <a:r>
              <a:rPr lang="en-US" i="1" dirty="0">
                <a:latin typeface="Bembo" panose="02020502050201020203" pitchFamily="18" charset="0"/>
              </a:rPr>
              <a:t>Menopause as metamorphosis: The meaning and experience for women of doing well during the menopausal transition </a:t>
            </a:r>
            <a:r>
              <a:rPr lang="en-US" dirty="0">
                <a:latin typeface="Bembo" panose="02020502050201020203" pitchFamily="18" charset="0"/>
              </a:rPr>
              <a:t>[Doctoral dissertation, The University of British Columbia]. University of British Columbia Library. </a:t>
            </a:r>
            <a:r>
              <a:rPr lang="en-US" dirty="0">
                <a:latin typeface="Bembo" panose="02020502050201020203" pitchFamily="18" charset="0"/>
                <a:hlinkClick r:id="rId4">
                  <a:extLst>
                    <a:ext uri="{A12FA001-AC4F-418D-AE19-62706E023703}">
                      <ahyp:hlinkClr xmlns:ahyp="http://schemas.microsoft.com/office/drawing/2018/hyperlinkcolor" val="tx"/>
                    </a:ext>
                  </a:extLst>
                </a:hlinkClick>
              </a:rPr>
              <a:t>https://open.library.ubc.ca/cIRcle/collections/ubctheses/24/items/1.0385544</a:t>
            </a:r>
            <a:r>
              <a:rPr lang="en-US" dirty="0">
                <a:latin typeface="Bembo" panose="02020502050201020203" pitchFamily="18" charset="0"/>
              </a:rPr>
              <a:t>  </a:t>
            </a:r>
          </a:p>
        </p:txBody>
      </p:sp>
    </p:spTree>
    <p:extLst>
      <p:ext uri="{BB962C8B-B14F-4D97-AF65-F5344CB8AC3E}">
        <p14:creationId xmlns:p14="http://schemas.microsoft.com/office/powerpoint/2010/main" val="202199292"/>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953B4-7D7E-BD4D-ADB4-F69F406BF52F}"/>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FF004651-B171-0B48-AD25-1DDE6C960D7B}"/>
              </a:ext>
            </a:extLst>
          </p:cNvPr>
          <p:cNvSpPr txBox="1"/>
          <p:nvPr/>
        </p:nvSpPr>
        <p:spPr>
          <a:xfrm>
            <a:off x="206586" y="1564072"/>
            <a:ext cx="11726334" cy="5138064"/>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Knabb</a:t>
            </a:r>
            <a:r>
              <a:rPr lang="en-US" dirty="0">
                <a:latin typeface="Bembo" panose="02020502050201020203" pitchFamily="18" charset="0"/>
              </a:rPr>
              <a:t>, J. J. (2012). Centering prayer as an alternative to mindfulness-based cognitive therapy for depression relapse prevention. </a:t>
            </a:r>
            <a:r>
              <a:rPr lang="en-US" i="1" dirty="0">
                <a:latin typeface="Bembo" panose="02020502050201020203" pitchFamily="18" charset="0"/>
              </a:rPr>
              <a:t>Journal of Religion and Health, 51</a:t>
            </a:r>
            <a:r>
              <a:rPr lang="en-US" dirty="0">
                <a:latin typeface="Bembo" panose="02020502050201020203" pitchFamily="18" charset="0"/>
              </a:rPr>
              <a:t>, 908-924. </a:t>
            </a:r>
            <a:r>
              <a:rPr lang="en-US" dirty="0" err="1">
                <a:latin typeface="Bembo" panose="02020502050201020203" pitchFamily="18" charset="0"/>
              </a:rPr>
              <a:t>doi</a:t>
            </a:r>
            <a:r>
              <a:rPr lang="en-US" dirty="0">
                <a:latin typeface="Bembo" panose="02020502050201020203" pitchFamily="18" charset="0"/>
              </a:rPr>
              <a:t>: 10.1007/s10943-010-9404-1</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Koenig, H. G., Berk, L. S., Daher, N. S., Pearce, M. J., Bellinger, D. L., Robins, C. J., Nelson B., Shaw. S. F., Cohen H. J., &amp; King, M. B. (2014). Religious involvement is associated with greater purpose, optimism, generosity and gratitude in persons with major depression and chronic medical illness. </a:t>
            </a:r>
            <a:r>
              <a:rPr lang="en-US" i="1" dirty="0">
                <a:latin typeface="Bembo" panose="02020502050201020203" pitchFamily="18" charset="0"/>
              </a:rPr>
              <a:t>Journal of Psychosomatic Research, 77</a:t>
            </a:r>
            <a:r>
              <a:rPr lang="en-US" dirty="0">
                <a:latin typeface="Bembo" panose="02020502050201020203" pitchFamily="18" charset="0"/>
              </a:rPr>
              <a:t>, 135-143. </a:t>
            </a:r>
            <a:r>
              <a:rPr lang="en-US" dirty="0">
                <a:latin typeface="Bembo" panose="02020502050201020203" pitchFamily="18" charset="0"/>
                <a:hlinkClick r:id="rId3">
                  <a:extLst>
                    <a:ext uri="{A12FA001-AC4F-418D-AE19-62706E023703}">
                      <ahyp:hlinkClr xmlns:ahyp="http://schemas.microsoft.com/office/drawing/2018/hyperlinkcolor" val="tx"/>
                    </a:ext>
                  </a:extLst>
                </a:hlinkClick>
              </a:rPr>
              <a:t>http://dx.doi.org/10.1016/j.jpsychores.2014.05.002</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Konopack</a:t>
            </a:r>
            <a:r>
              <a:rPr lang="en-US" dirty="0">
                <a:latin typeface="Bembo" panose="02020502050201020203" pitchFamily="18" charset="0"/>
              </a:rPr>
              <a:t>, J. F., &amp; McAuley, E. (2012). Efficacy-mediated effects of spirituality and physical activity on quality of life: A path analysis. </a:t>
            </a:r>
            <a:r>
              <a:rPr lang="en-US" i="1" dirty="0">
                <a:latin typeface="Bembo" panose="02020502050201020203" pitchFamily="18" charset="0"/>
              </a:rPr>
              <a:t>Health and Quality of Life Outcomes, 10</a:t>
            </a:r>
            <a:r>
              <a:rPr lang="en-US" dirty="0">
                <a:latin typeface="Bembo" panose="02020502050201020203" pitchFamily="18" charset="0"/>
              </a:rPr>
              <a:t>(57), </a:t>
            </a:r>
            <a:r>
              <a:rPr lang="en-US" dirty="0" err="1">
                <a:latin typeface="Bembo" panose="02020502050201020203" pitchFamily="18" charset="0"/>
              </a:rPr>
              <a:t>doi</a:t>
            </a:r>
            <a:r>
              <a:rPr lang="en-US" dirty="0">
                <a:latin typeface="Bembo" panose="02020502050201020203" pitchFamily="18" charset="0"/>
              </a:rPr>
              <a:t>: 1-6. 10.1186/1477-7525-10-57</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Levin, R. J. (2015). Sexuality of the ageing female: The underlying physiology. </a:t>
            </a:r>
            <a:r>
              <a:rPr lang="en-US" i="1" dirty="0">
                <a:latin typeface="Bembo" panose="02020502050201020203" pitchFamily="18" charset="0"/>
              </a:rPr>
              <a:t>Sexual and Relationship Therapy, 30</a:t>
            </a:r>
            <a:r>
              <a:rPr lang="en-US" dirty="0">
                <a:latin typeface="Bembo" panose="02020502050201020203" pitchFamily="18" charset="0"/>
              </a:rPr>
              <a:t>(1), 25-36. </a:t>
            </a:r>
            <a:r>
              <a:rPr lang="en-US" dirty="0" err="1">
                <a:latin typeface="Bembo" panose="02020502050201020203" pitchFamily="18" charset="0"/>
              </a:rPr>
              <a:t>doi</a:t>
            </a:r>
            <a:r>
              <a:rPr lang="en-US" dirty="0">
                <a:latin typeface="Bembo" panose="02020502050201020203" pitchFamily="18" charset="0"/>
              </a:rPr>
              <a:t>: 10.1080/14681994.2014.963984</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Maltby, J., Lewis, C. A., Freeman, A., Day, L., Cruise, S. M., &amp; Breslin, M. J. (2010). Religion and health: The application of a cognitive-</a:t>
            </a:r>
            <a:r>
              <a:rPr lang="en-US" dirty="0" err="1">
                <a:latin typeface="Bembo" panose="02020502050201020203" pitchFamily="18" charset="0"/>
              </a:rPr>
              <a:t>behavioural</a:t>
            </a:r>
            <a:r>
              <a:rPr lang="en-US" dirty="0">
                <a:latin typeface="Bembo" panose="02020502050201020203" pitchFamily="18" charset="0"/>
              </a:rPr>
              <a:t> framework. </a:t>
            </a:r>
            <a:r>
              <a:rPr lang="en-US" i="1" dirty="0">
                <a:latin typeface="Bembo" panose="02020502050201020203" pitchFamily="18" charset="0"/>
              </a:rPr>
              <a:t>Mental Health, Religion &amp; Culture, 7-8</a:t>
            </a:r>
            <a:r>
              <a:rPr lang="en-US" dirty="0">
                <a:latin typeface="Bembo" panose="02020502050201020203" pitchFamily="18" charset="0"/>
              </a:rPr>
              <a:t>, 749-759. </a:t>
            </a:r>
            <a:r>
              <a:rPr lang="en-US" dirty="0" err="1">
                <a:latin typeface="Bembo" panose="02020502050201020203" pitchFamily="18" charset="0"/>
              </a:rPr>
              <a:t>doi</a:t>
            </a:r>
            <a:r>
              <a:rPr lang="en-US" dirty="0">
                <a:latin typeface="Bembo" panose="02020502050201020203" pitchFamily="18" charset="0"/>
              </a:rPr>
              <a:t>: 10.1080/13674670802596930</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Mauas</a:t>
            </a:r>
            <a:r>
              <a:rPr lang="en-US" dirty="0">
                <a:latin typeface="Bembo" panose="02020502050201020203" pitchFamily="18" charset="0"/>
              </a:rPr>
              <a:t>, V., </a:t>
            </a:r>
            <a:r>
              <a:rPr lang="en-US" dirty="0" err="1">
                <a:latin typeface="Bembo" panose="02020502050201020203" pitchFamily="18" charset="0"/>
              </a:rPr>
              <a:t>Kopala</a:t>
            </a:r>
            <a:r>
              <a:rPr lang="en-US" dirty="0">
                <a:latin typeface="Bembo" panose="02020502050201020203" pitchFamily="18" charset="0"/>
              </a:rPr>
              <a:t>-Sibley, D. C., &amp; </a:t>
            </a:r>
            <a:r>
              <a:rPr lang="en-US" dirty="0" err="1">
                <a:latin typeface="Bembo" panose="02020502050201020203" pitchFamily="18" charset="0"/>
              </a:rPr>
              <a:t>Zuroff</a:t>
            </a:r>
            <a:r>
              <a:rPr lang="en-US" dirty="0">
                <a:latin typeface="Bembo" panose="02020502050201020203" pitchFamily="18" charset="0"/>
              </a:rPr>
              <a:t>, D. C. (2014). Depressive symptoms in the transition to menopause: the roles of irritability, personality vulnerability, and self-regulation.  </a:t>
            </a:r>
            <a:r>
              <a:rPr lang="en-US" i="1" dirty="0">
                <a:latin typeface="Bembo" panose="02020502050201020203" pitchFamily="18" charset="0"/>
              </a:rPr>
              <a:t>Archives of Women's Mental Health, 17</a:t>
            </a:r>
            <a:r>
              <a:rPr lang="en-US" dirty="0">
                <a:latin typeface="Bembo" panose="02020502050201020203" pitchFamily="18" charset="0"/>
              </a:rPr>
              <a:t>, 279-289. </a:t>
            </a:r>
            <a:r>
              <a:rPr lang="en-US" dirty="0" err="1">
                <a:latin typeface="Bembo" panose="02020502050201020203" pitchFamily="18" charset="0"/>
              </a:rPr>
              <a:t>doi</a:t>
            </a:r>
            <a:r>
              <a:rPr lang="en-US" dirty="0">
                <a:latin typeface="Bembo" panose="02020502050201020203" pitchFamily="18" charset="0"/>
              </a:rPr>
              <a:t>: 10.1007/s00737-014-0434-7</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McBride, H. L. (2019). </a:t>
            </a:r>
            <a:r>
              <a:rPr lang="en-US" i="1" dirty="0">
                <a:latin typeface="Bembo" panose="02020502050201020203" pitchFamily="18" charset="0"/>
              </a:rPr>
              <a:t>Menopause as metamorphosis: The meaning and experience for women of doing well during the menopausal transition </a:t>
            </a:r>
            <a:r>
              <a:rPr lang="en-US" dirty="0">
                <a:latin typeface="Bembo" panose="02020502050201020203" pitchFamily="18" charset="0"/>
              </a:rPr>
              <a:t>[Doctoral dissertation, The University of British Columbia]. University of British Columbia Library. </a:t>
            </a:r>
            <a:r>
              <a:rPr lang="en-US" dirty="0">
                <a:latin typeface="Bembo" panose="02020502050201020203" pitchFamily="18" charset="0"/>
                <a:hlinkClick r:id="rId4">
                  <a:extLst>
                    <a:ext uri="{A12FA001-AC4F-418D-AE19-62706E023703}">
                      <ahyp:hlinkClr xmlns:ahyp="http://schemas.microsoft.com/office/drawing/2018/hyperlinkcolor" val="tx"/>
                    </a:ext>
                  </a:extLst>
                </a:hlinkClick>
              </a:rPr>
              <a:t>https://open.library.ubc.ca/cIRcle/collections/ubctheses/24/items/1.0385544</a:t>
            </a:r>
            <a:r>
              <a:rPr lang="en-US" dirty="0">
                <a:latin typeface="Bembo" panose="02020502050201020203" pitchFamily="18" charset="0"/>
              </a:rPr>
              <a:t>  </a:t>
            </a:r>
          </a:p>
        </p:txBody>
      </p:sp>
    </p:spTree>
    <p:extLst>
      <p:ext uri="{BB962C8B-B14F-4D97-AF65-F5344CB8AC3E}">
        <p14:creationId xmlns:p14="http://schemas.microsoft.com/office/powerpoint/2010/main" val="1598905850"/>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7A8A6-D972-F641-9251-4ECDFF0F6FF0}"/>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D572858F-4CF0-F14B-839D-A7C610BD3624}"/>
              </a:ext>
            </a:extLst>
          </p:cNvPr>
          <p:cNvSpPr txBox="1"/>
          <p:nvPr/>
        </p:nvSpPr>
        <p:spPr>
          <a:xfrm>
            <a:off x="206586" y="1564071"/>
            <a:ext cx="11726334" cy="5293927"/>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McMinn, M. R. &amp; Campbell, C. D. (2007). </a:t>
            </a:r>
            <a:r>
              <a:rPr lang="en-US" i="1" dirty="0">
                <a:latin typeface="Bembo" panose="02020502050201020203" pitchFamily="18" charset="0"/>
              </a:rPr>
              <a:t>Integrative psychotherapy: Toward a comprehensive Christian approach.</a:t>
            </a:r>
            <a:r>
              <a:rPr lang="en-US" dirty="0">
                <a:latin typeface="Bembo" panose="02020502050201020203" pitchFamily="18" charset="0"/>
              </a:rPr>
              <a:t> InterVarsity Press.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Mohr, S. (2011). Integration of spirituality and religion in the care of patients with severe mental disorders. </a:t>
            </a:r>
            <a:r>
              <a:rPr lang="en-US" i="1" dirty="0">
                <a:latin typeface="Bembo" panose="02020502050201020203" pitchFamily="18" charset="0"/>
              </a:rPr>
              <a:t>Religions, 2</a:t>
            </a:r>
            <a:r>
              <a:rPr lang="en-US" dirty="0">
                <a:latin typeface="Bembo" panose="02020502050201020203" pitchFamily="18" charset="0"/>
              </a:rPr>
              <a:t>, 549-565. doi: 10.3390/rel2040549</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Muharam, R., Setiawan, M. W., Ikhsan, M., Rizkinya, H. E., &amp; Sumapraja, K. (2018). Depression and its link to other symptoms in menopausal transition. </a:t>
            </a:r>
            <a:r>
              <a:rPr lang="en-US" i="1" dirty="0">
                <a:latin typeface="Bembo" panose="02020502050201020203" pitchFamily="18" charset="0"/>
              </a:rPr>
              <a:t>Middle East Fertility Society Journal, 23</a:t>
            </a:r>
            <a:r>
              <a:rPr lang="en-US" dirty="0">
                <a:latin typeface="Bembo" panose="02020502050201020203" pitchFamily="18" charset="0"/>
              </a:rPr>
              <a:t>, 27-30. doi: 10.1016/j.mefs.2017.08.003</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Muslić, L. &amp; Jokić-Begić, N. (2015). The experience of perimenopausal distress: Examining the role of anxiety and anxiety sensitivity. </a:t>
            </a:r>
            <a:r>
              <a:rPr lang="en-US" i="1" dirty="0">
                <a:latin typeface="Bembo" panose="02020502050201020203" pitchFamily="18" charset="0"/>
              </a:rPr>
              <a:t>Journal of Psychosomatic Obstetrics &amp; Gynecology, 37</a:t>
            </a:r>
            <a:r>
              <a:rPr lang="en-US" dirty="0">
                <a:latin typeface="Bembo" panose="02020502050201020203" pitchFamily="18" charset="0"/>
              </a:rPr>
              <a:t>(1), 26–33. doi: 10.3109/0167482X.2015.1127348</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Nall, R. (2017, July 30). </a:t>
            </a:r>
            <a:r>
              <a:rPr lang="en-US" i="1" dirty="0" err="1">
                <a:latin typeface="Bembo" panose="02020502050201020203" pitchFamily="18" charset="0"/>
              </a:rPr>
              <a:t>Premenopause</a:t>
            </a:r>
            <a:r>
              <a:rPr lang="en-US" i="1" dirty="0">
                <a:latin typeface="Bembo" panose="02020502050201020203" pitchFamily="18" charset="0"/>
              </a:rPr>
              <a:t> vs. perimenopause: Symptoms and stages</a:t>
            </a:r>
            <a:r>
              <a:rPr lang="en-US" dirty="0">
                <a:latin typeface="Bembo" panose="02020502050201020203" pitchFamily="18" charset="0"/>
              </a:rPr>
              <a:t>. </a:t>
            </a:r>
            <a:r>
              <a:rPr lang="en-US" dirty="0">
                <a:latin typeface="Bembo" panose="02020502050201020203" pitchFamily="18" charset="0"/>
                <a:hlinkClick r:id="rId3">
                  <a:extLst>
                    <a:ext uri="{A12FA001-AC4F-418D-AE19-62706E023703}">
                      <ahyp:hlinkClr xmlns:ahyp="http://schemas.microsoft.com/office/drawing/2018/hyperlinkcolor" val="tx"/>
                    </a:ext>
                  </a:extLst>
                </a:hlinkClick>
              </a:rPr>
              <a:t>https://www.medicalnewstoday.com/articles/318660.php</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National Alliance on Mental Illness [NAMI]. (2017a). </a:t>
            </a:r>
            <a:r>
              <a:rPr lang="en-US" i="1" dirty="0">
                <a:latin typeface="Bembo" panose="02020502050201020203" pitchFamily="18" charset="0"/>
              </a:rPr>
              <a:t>Depression</a:t>
            </a:r>
            <a:r>
              <a:rPr lang="en-US" dirty="0">
                <a:latin typeface="Bembo" panose="02020502050201020203" pitchFamily="18" charset="0"/>
              </a:rPr>
              <a:t>.  </a:t>
            </a:r>
            <a:r>
              <a:rPr lang="en-US" dirty="0">
                <a:latin typeface="Bembo" panose="02020502050201020203" pitchFamily="18" charset="0"/>
                <a:hlinkClick r:id="rId4">
                  <a:extLst>
                    <a:ext uri="{A12FA001-AC4F-418D-AE19-62706E023703}">
                      <ahyp:hlinkClr xmlns:ahyp="http://schemas.microsoft.com/office/drawing/2018/hyperlinkcolor" val="tx"/>
                    </a:ext>
                  </a:extLst>
                </a:hlinkClick>
              </a:rPr>
              <a:t>https://www.nami.org/Learn-More/Mental-Health-Conditions/Depression/Overview</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National Alliance on Mental Illness [NAMI]. (2017b). </a:t>
            </a:r>
            <a:r>
              <a:rPr lang="en-US" i="1" dirty="0">
                <a:latin typeface="Bembo" panose="02020502050201020203" pitchFamily="18" charset="0"/>
              </a:rPr>
              <a:t>Anxiety disorders. </a:t>
            </a:r>
            <a:r>
              <a:rPr lang="en-US" dirty="0">
                <a:latin typeface="Bembo" panose="02020502050201020203" pitchFamily="18" charset="0"/>
                <a:hlinkClick r:id="rId5">
                  <a:extLst>
                    <a:ext uri="{A12FA001-AC4F-418D-AE19-62706E023703}">
                      <ahyp:hlinkClr xmlns:ahyp="http://schemas.microsoft.com/office/drawing/2018/hyperlinkcolor" val="tx"/>
                    </a:ext>
                  </a:extLst>
                </a:hlinkClick>
              </a:rPr>
              <a:t>https://www.nami.org/Learn-More/Mental-Health-Conditions/Anxiety-Disorders</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National Institute of Mental Health [NIMH]. (2018a). </a:t>
            </a:r>
            <a:r>
              <a:rPr lang="en-US" i="1" dirty="0">
                <a:latin typeface="Bembo" panose="02020502050201020203" pitchFamily="18" charset="0"/>
              </a:rPr>
              <a:t>Depression. </a:t>
            </a:r>
            <a:r>
              <a:rPr lang="en-US" dirty="0">
                <a:latin typeface="Bembo" panose="02020502050201020203" pitchFamily="18" charset="0"/>
                <a:hlinkClick r:id="rId6">
                  <a:extLst>
                    <a:ext uri="{A12FA001-AC4F-418D-AE19-62706E023703}">
                      <ahyp:hlinkClr xmlns:ahyp="http://schemas.microsoft.com/office/drawing/2018/hyperlinkcolor" val="tx"/>
                    </a:ext>
                  </a:extLst>
                </a:hlinkClick>
              </a:rPr>
              <a:t>https://www.nimh.nih.gov/health/topics/depression/index.shtml</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National Institute of Mental Health [NIMH]. (2018b). </a:t>
            </a:r>
            <a:r>
              <a:rPr lang="en-US" i="1" dirty="0">
                <a:latin typeface="Bembo" panose="02020502050201020203" pitchFamily="18" charset="0"/>
              </a:rPr>
              <a:t>Anxiety disorders. </a:t>
            </a:r>
            <a:r>
              <a:rPr lang="en-US" dirty="0">
                <a:latin typeface="Bembo" panose="02020502050201020203" pitchFamily="18" charset="0"/>
                <a:hlinkClick r:id="rId7">
                  <a:extLst>
                    <a:ext uri="{A12FA001-AC4F-418D-AE19-62706E023703}">
                      <ahyp:hlinkClr xmlns:ahyp="http://schemas.microsoft.com/office/drawing/2018/hyperlinkcolor" val="tx"/>
                    </a:ext>
                  </a:extLst>
                </a:hlinkClick>
              </a:rPr>
              <a:t>https://www.nimh.nih.gov/health/topics/anxiety-disorders/index.shtml</a:t>
            </a:r>
            <a:r>
              <a:rPr lang="en-US" dirty="0">
                <a:latin typeface="Bembo" panose="02020502050201020203" pitchFamily="18" charset="0"/>
              </a:rPr>
              <a:t> </a:t>
            </a:r>
          </a:p>
        </p:txBody>
      </p:sp>
    </p:spTree>
    <p:extLst>
      <p:ext uri="{BB962C8B-B14F-4D97-AF65-F5344CB8AC3E}">
        <p14:creationId xmlns:p14="http://schemas.microsoft.com/office/powerpoint/2010/main" val="486529128"/>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08AD4-48F3-6648-8ED7-0EAB6EB4126B}"/>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460BDEF4-0B42-4C4D-A880-561E82066CAC}"/>
              </a:ext>
            </a:extLst>
          </p:cNvPr>
          <p:cNvSpPr txBox="1"/>
          <p:nvPr/>
        </p:nvSpPr>
        <p:spPr>
          <a:xfrm>
            <a:off x="206586" y="1564072"/>
            <a:ext cx="11726334" cy="5138064"/>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Nguyen, T. M., Do, T. T. T., Tran, T. N., &amp; Kim, J. H. (2020). Exercise and quality of life in women with menopausal symptoms: A systematic review and meta-analysis of randomized controlled trials. </a:t>
            </a:r>
            <a:r>
              <a:rPr lang="en-US" i="1" dirty="0">
                <a:latin typeface="Bembo" panose="02020502050201020203" pitchFamily="18" charset="0"/>
              </a:rPr>
              <a:t>International Journal of Environmental Research and Public Health, 17</a:t>
            </a:r>
            <a:r>
              <a:rPr lang="en-US" dirty="0">
                <a:latin typeface="Bembo" panose="02020502050201020203" pitchFamily="18" charset="0"/>
              </a:rPr>
              <a:t>(7049), 1-19. doi:10.3390/ijerph17197049</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Onder</a:t>
            </a:r>
            <a:r>
              <a:rPr lang="en-US" dirty="0">
                <a:latin typeface="Bembo" panose="02020502050201020203" pitchFamily="18" charset="0"/>
              </a:rPr>
              <a:t>, M., &amp; </a:t>
            </a:r>
            <a:r>
              <a:rPr lang="en-US" dirty="0" err="1">
                <a:latin typeface="Bembo" panose="02020502050201020203" pitchFamily="18" charset="0"/>
              </a:rPr>
              <a:t>Batigun</a:t>
            </a:r>
            <a:r>
              <a:rPr lang="en-US" dirty="0">
                <a:latin typeface="Bembo" panose="02020502050201020203" pitchFamily="18" charset="0"/>
              </a:rPr>
              <a:t>, A. D. (2016). Premature and normal menopause: An evaluation in terms of stress, marital adjustment and sex roles. </a:t>
            </a:r>
            <a:r>
              <a:rPr lang="en-US" i="1" dirty="0">
                <a:latin typeface="Bembo" panose="02020502050201020203" pitchFamily="18" charset="0"/>
              </a:rPr>
              <a:t>Journal of Psychiatry &amp; Neurological Sciences, 29</a:t>
            </a:r>
            <a:r>
              <a:rPr lang="en-US" dirty="0">
                <a:latin typeface="Bembo" panose="02020502050201020203" pitchFamily="18" charset="0"/>
              </a:rPr>
              <a:t>, 129-138. </a:t>
            </a:r>
            <a:r>
              <a:rPr lang="en-US" dirty="0" err="1">
                <a:latin typeface="Bembo" panose="02020502050201020203" pitchFamily="18" charset="0"/>
              </a:rPr>
              <a:t>doi</a:t>
            </a:r>
            <a:r>
              <a:rPr lang="en-US" dirty="0">
                <a:latin typeface="Bembo" panose="02020502050201020203" pitchFamily="18" charset="0"/>
              </a:rPr>
              <a:t>: 10.5350/DAJPN2016290204</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Paterson, J. &amp; Francis, A., J., P. (2017). Influence of religiosity on self-reported response to psychological therapies. </a:t>
            </a:r>
            <a:r>
              <a:rPr lang="en-US" i="1" dirty="0">
                <a:latin typeface="Bembo" panose="02020502050201020203" pitchFamily="18" charset="0"/>
              </a:rPr>
              <a:t>Mental Health, Religion &amp; Culture,</a:t>
            </a:r>
            <a:r>
              <a:rPr lang="en-US" dirty="0">
                <a:latin typeface="Bembo" panose="02020502050201020203" pitchFamily="18" charset="0"/>
              </a:rPr>
              <a:t> </a:t>
            </a:r>
            <a:r>
              <a:rPr lang="en-US" i="1" dirty="0">
                <a:latin typeface="Bembo" panose="02020502050201020203" pitchFamily="18" charset="0"/>
              </a:rPr>
              <a:t>20</a:t>
            </a:r>
            <a:r>
              <a:rPr lang="en-US" dirty="0">
                <a:latin typeface="Bembo" panose="02020502050201020203" pitchFamily="18" charset="0"/>
              </a:rPr>
              <a:t>(5), 428-448. </a:t>
            </a:r>
            <a:r>
              <a:rPr lang="en-US" dirty="0" err="1">
                <a:latin typeface="Bembo" panose="02020502050201020203" pitchFamily="18" charset="0"/>
              </a:rPr>
              <a:t>doi</a:t>
            </a:r>
            <a:r>
              <a:rPr lang="en-US" dirty="0">
                <a:latin typeface="Bembo" panose="02020502050201020203" pitchFamily="18" charset="0"/>
              </a:rPr>
              <a:t>: 10.1080/13674676.2017.1355898</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Pearce, M. &amp; Koenig, H. G. (2013). Cognitive </a:t>
            </a:r>
            <a:r>
              <a:rPr lang="en-US" dirty="0" err="1">
                <a:latin typeface="Bembo" panose="02020502050201020203" pitchFamily="18" charset="0"/>
              </a:rPr>
              <a:t>behavioural</a:t>
            </a:r>
            <a:r>
              <a:rPr lang="en-US" dirty="0">
                <a:latin typeface="Bembo" panose="02020502050201020203" pitchFamily="18" charset="0"/>
              </a:rPr>
              <a:t> therapy for the treatment of depression in Christian patients with medical illness. </a:t>
            </a:r>
            <a:r>
              <a:rPr lang="en-US" i="1" dirty="0">
                <a:latin typeface="Bembo" panose="02020502050201020203" pitchFamily="18" charset="0"/>
              </a:rPr>
              <a:t>Mental Health, Religion &amp; Culture, 16</a:t>
            </a:r>
            <a:r>
              <a:rPr lang="en-US" dirty="0">
                <a:latin typeface="Bembo" panose="02020502050201020203" pitchFamily="18" charset="0"/>
              </a:rPr>
              <a:t>(7), 730-740. </a:t>
            </a:r>
            <a:r>
              <a:rPr lang="en-US" dirty="0" err="1">
                <a:latin typeface="Bembo" panose="02020502050201020203" pitchFamily="18" charset="0"/>
              </a:rPr>
              <a:t>doi</a:t>
            </a:r>
            <a:r>
              <a:rPr lang="en-US" dirty="0">
                <a:latin typeface="Bembo" panose="02020502050201020203" pitchFamily="18" charset="0"/>
              </a:rPr>
              <a:t>: 10.1080/13674676.2012.718752</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Pearson, Q. M. (2010). Managing depression during the menopausal transition. </a:t>
            </a:r>
            <a:r>
              <a:rPr lang="en-US" i="1" dirty="0" err="1">
                <a:latin typeface="Bembo" panose="02020502050201020203" pitchFamily="18" charset="0"/>
              </a:rPr>
              <a:t>Adultspaan</a:t>
            </a:r>
            <a:r>
              <a:rPr lang="en-US" i="1" dirty="0">
                <a:latin typeface="Bembo" panose="02020502050201020203" pitchFamily="18" charset="0"/>
              </a:rPr>
              <a:t> Journal, 9</a:t>
            </a:r>
            <a:r>
              <a:rPr lang="en-US" dirty="0">
                <a:latin typeface="Bembo" panose="02020502050201020203" pitchFamily="18" charset="0"/>
              </a:rPr>
              <a:t>(2), 76-87. </a:t>
            </a:r>
            <a:r>
              <a:rPr lang="en-US" dirty="0" err="1">
                <a:latin typeface="Bembo" panose="02020502050201020203" pitchFamily="18" charset="0"/>
              </a:rPr>
              <a:t>doi</a:t>
            </a:r>
            <a:r>
              <a:rPr lang="en-US" dirty="0">
                <a:latin typeface="Bembo" panose="02020502050201020203" pitchFamily="18" charset="0"/>
              </a:rPr>
              <a:t>: 10.1002/j.2161-0029.2010.tb00073.x</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Pecheur</a:t>
            </a:r>
            <a:r>
              <a:rPr lang="en-US" dirty="0">
                <a:latin typeface="Bembo" panose="02020502050201020203" pitchFamily="18" charset="0"/>
              </a:rPr>
              <a:t>, D. (1978). Cognitive theory/therapy and sanctification: A study in integration. </a:t>
            </a:r>
            <a:r>
              <a:rPr lang="en-US" i="1" dirty="0">
                <a:latin typeface="Bembo" panose="02020502050201020203" pitchFamily="18" charset="0"/>
              </a:rPr>
              <a:t>Journal of Psychology and Theology,</a:t>
            </a:r>
            <a:r>
              <a:rPr lang="en-US" dirty="0">
                <a:latin typeface="Bembo" panose="02020502050201020203" pitchFamily="18" charset="0"/>
              </a:rPr>
              <a:t> </a:t>
            </a:r>
            <a:r>
              <a:rPr lang="en-US" i="1" dirty="0">
                <a:latin typeface="Bembo" panose="02020502050201020203" pitchFamily="18" charset="0"/>
              </a:rPr>
              <a:t>6</a:t>
            </a:r>
            <a:r>
              <a:rPr lang="en-US" dirty="0">
                <a:latin typeface="Bembo" panose="02020502050201020203" pitchFamily="18" charset="0"/>
              </a:rPr>
              <a:t>(4), 239-253. </a:t>
            </a:r>
            <a:r>
              <a:rPr lang="en-US" dirty="0">
                <a:latin typeface="Bembo" panose="02020502050201020203" pitchFamily="18" charset="0"/>
                <a:hlinkClick r:id="rId3">
                  <a:extLst>
                    <a:ext uri="{A12FA001-AC4F-418D-AE19-62706E023703}">
                      <ahyp:hlinkClr xmlns:ahyp="http://schemas.microsoft.com/office/drawing/2018/hyperlinkcolor" val="tx"/>
                    </a:ext>
                  </a:extLst>
                </a:hlinkClick>
              </a:rPr>
              <a:t>https://web-a-ebscohost-com.ezproxy.liberty.edu/ehost/pdfviewer/pdfviewer?vid=11&amp;sid=4da97838-80b5-4aac-98f1-d5097f00b553%40sessionmgr4007</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Pimenta</a:t>
            </a:r>
            <a:r>
              <a:rPr lang="en-US" dirty="0">
                <a:latin typeface="Bembo" panose="02020502050201020203" pitchFamily="18" charset="0"/>
              </a:rPr>
              <a:t>, F., </a:t>
            </a:r>
            <a:r>
              <a:rPr lang="en-US" dirty="0" err="1">
                <a:latin typeface="Bembo" panose="02020502050201020203" pitchFamily="18" charset="0"/>
              </a:rPr>
              <a:t>Maroco</a:t>
            </a:r>
            <a:r>
              <a:rPr lang="en-US" dirty="0">
                <a:latin typeface="Bembo" panose="02020502050201020203" pitchFamily="18" charset="0"/>
              </a:rPr>
              <a:t>, J., Ramos, C., &amp; Leal, I. (2014). Menopausal symptoms: Is spirituality associated with the severity of symptoms?. Journal of Religion and Health, 53, 1013-1024. </a:t>
            </a:r>
            <a:r>
              <a:rPr lang="en-US" dirty="0" err="1">
                <a:latin typeface="Bembo" panose="02020502050201020203" pitchFamily="18" charset="0"/>
              </a:rPr>
              <a:t>doi</a:t>
            </a:r>
            <a:r>
              <a:rPr lang="en-US" dirty="0">
                <a:latin typeface="Bembo" panose="02020502050201020203" pitchFamily="18" charset="0"/>
              </a:rPr>
              <a:t>: 10.1007/s10943-013-9696-z</a:t>
            </a:r>
          </a:p>
        </p:txBody>
      </p:sp>
    </p:spTree>
    <p:extLst>
      <p:ext uri="{BB962C8B-B14F-4D97-AF65-F5344CB8AC3E}">
        <p14:creationId xmlns:p14="http://schemas.microsoft.com/office/powerpoint/2010/main" val="1344034953"/>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55336-9029-F74F-8BFA-E74179D67904}"/>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3E8BE3E8-1C5F-394C-B579-A55AE62651F2}"/>
              </a:ext>
            </a:extLst>
          </p:cNvPr>
          <p:cNvSpPr txBox="1"/>
          <p:nvPr/>
        </p:nvSpPr>
        <p:spPr>
          <a:xfrm>
            <a:off x="206586" y="1564072"/>
            <a:ext cx="11726334" cy="5293918"/>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Propst, R. L., Ostrom, R., Watkins, P., Dean, T., &amp; Mashburn, D. (1992). Comparative efficacy of religious and nonreligious cognitive-behavioral therapy for the treatment of clinical depression in religious individuals. Journal of Consulting and Clinical Psychology, 60(1), 94-103. Retrieved from http://</a:t>
            </a:r>
            <a:r>
              <a:rPr lang="en-US" dirty="0" err="1">
                <a:latin typeface="Bembo" panose="02020502050201020203" pitchFamily="18" charset="0"/>
              </a:rPr>
              <a:t>dx.doi.org</a:t>
            </a:r>
            <a:r>
              <a:rPr lang="en-US" dirty="0">
                <a:latin typeface="Bembo" panose="02020502050201020203" pitchFamily="18" charset="0"/>
              </a:rPr>
              <a:t>/10.1037/0022-006X.60.1.94</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Reutter, K. K., &amp; </a:t>
            </a:r>
            <a:r>
              <a:rPr lang="en-US" dirty="0" err="1">
                <a:latin typeface="Bembo" panose="02020502050201020203" pitchFamily="18" charset="0"/>
              </a:rPr>
              <a:t>Bigatti</a:t>
            </a:r>
            <a:r>
              <a:rPr lang="en-US" dirty="0">
                <a:latin typeface="Bembo" panose="02020502050201020203" pitchFamily="18" charset="0"/>
              </a:rPr>
              <a:t>, S. M. (2014). Religiosity and spirituality as resiliency resources: Moderation, mediation, or moderated mediation?. </a:t>
            </a:r>
            <a:r>
              <a:rPr lang="en-US" i="1" dirty="0">
                <a:latin typeface="Bembo" panose="02020502050201020203" pitchFamily="18" charset="0"/>
              </a:rPr>
              <a:t>Journal for the Scientific Study of Religion, 53</a:t>
            </a:r>
            <a:r>
              <a:rPr lang="en-US" dirty="0">
                <a:latin typeface="Bembo" panose="02020502050201020203" pitchFamily="18" charset="0"/>
              </a:rPr>
              <a:t>(1), 56-72. </a:t>
            </a:r>
            <a:r>
              <a:rPr lang="en-US" dirty="0" err="1">
                <a:latin typeface="Bembo" panose="02020502050201020203" pitchFamily="18" charset="0"/>
              </a:rPr>
              <a:t>doi</a:t>
            </a:r>
            <a:r>
              <a:rPr lang="en-US" dirty="0">
                <a:latin typeface="Bembo" panose="02020502050201020203" pitchFamily="18" charset="0"/>
              </a:rPr>
              <a:t>: 10.1111/jssr.12081</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sz="2000" dirty="0">
                <a:latin typeface="Bembo" panose="02020502050201020203" pitchFamily="18" charset="0"/>
              </a:rPr>
              <a:t>Saleem, R. (2017). Spirituality in relation to quality of life and psychological well-being among religious and non-religious persons. </a:t>
            </a:r>
            <a:r>
              <a:rPr lang="en-US" sz="2000" i="1" dirty="0">
                <a:latin typeface="Bembo" panose="02020502050201020203" pitchFamily="18" charset="0"/>
              </a:rPr>
              <a:t>Indian Journal of Positive Psychology, 8</a:t>
            </a:r>
            <a:r>
              <a:rPr lang="en-US" sz="2000" dirty="0">
                <a:latin typeface="Bembo" panose="02020502050201020203" pitchFamily="18" charset="0"/>
              </a:rPr>
              <a:t>(3), 420-424. </a:t>
            </a:r>
            <a:r>
              <a:rPr lang="en-US" sz="2000" dirty="0">
                <a:latin typeface="Bembo" panose="02020502050201020203" pitchFamily="18" charset="0"/>
                <a:hlinkClick r:id="rId3">
                  <a:extLst>
                    <a:ext uri="{A12FA001-AC4F-418D-AE19-62706E023703}">
                      <ahyp:hlinkClr xmlns:ahyp="http://schemas.microsoft.com/office/drawing/2018/hyperlinkcolor" val="tx"/>
                    </a:ext>
                  </a:extLst>
                </a:hlinkClick>
              </a:rPr>
              <a:t>https://web-a-ebscohost-com.ezproxy.liberty.edu/ehost/pdfviewer/pdfviewer?vid=14&amp;sid=4da97838-80b5-4aac-98f1-d5097f00b553%40sessionmgr4007</a:t>
            </a:r>
            <a:r>
              <a:rPr lang="en-US" sz="2000"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sz="2000" dirty="0" err="1">
                <a:latin typeface="Bembo" panose="02020502050201020203" pitchFamily="18" charset="0"/>
              </a:rPr>
              <a:t>Sandilyan</a:t>
            </a:r>
            <a:r>
              <a:rPr lang="en-US" sz="2000" dirty="0">
                <a:latin typeface="Bembo" panose="02020502050201020203" pitchFamily="18" charset="0"/>
              </a:rPr>
              <a:t>, M. B., &amp; </a:t>
            </a:r>
            <a:r>
              <a:rPr lang="en-US" sz="2000" dirty="0" err="1">
                <a:latin typeface="Bembo" panose="02020502050201020203" pitchFamily="18" charset="0"/>
              </a:rPr>
              <a:t>Dening</a:t>
            </a:r>
            <a:r>
              <a:rPr lang="en-US" sz="2000" dirty="0">
                <a:latin typeface="Bembo" panose="02020502050201020203" pitchFamily="18" charset="0"/>
              </a:rPr>
              <a:t>, T. (2011). Mental health around and after the menopause. </a:t>
            </a:r>
            <a:r>
              <a:rPr lang="en-US" sz="2000" i="1" dirty="0">
                <a:latin typeface="Bembo" panose="02020502050201020203" pitchFamily="18" charset="0"/>
              </a:rPr>
              <a:t>Menopause International, 17</a:t>
            </a:r>
            <a:r>
              <a:rPr lang="en-US" sz="2000" dirty="0">
                <a:latin typeface="Bembo" panose="02020502050201020203" pitchFamily="18" charset="0"/>
              </a:rPr>
              <a:t>, 142-147. </a:t>
            </a:r>
            <a:r>
              <a:rPr lang="en-US" sz="2000" dirty="0" err="1">
                <a:latin typeface="Bembo" panose="02020502050201020203" pitchFamily="18" charset="0"/>
              </a:rPr>
              <a:t>doi</a:t>
            </a:r>
            <a:r>
              <a:rPr lang="en-US" sz="2000" dirty="0">
                <a:latin typeface="Bembo" panose="02020502050201020203" pitchFamily="18" charset="0"/>
              </a:rPr>
              <a:t>: 10.1258/mi.2011.011102</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sz="2000" dirty="0">
                <a:latin typeface="Bembo" panose="02020502050201020203" pitchFamily="18" charset="0"/>
              </a:rPr>
              <a:t>Sharma, S., &amp; Mahajan, N. (2015). Menopausal symptoms and its effect on quality of life in urban versus rural women: A cross-sectional study. </a:t>
            </a:r>
            <a:r>
              <a:rPr lang="en-US" sz="2000" i="1" dirty="0">
                <a:latin typeface="Bembo" panose="02020502050201020203" pitchFamily="18" charset="0"/>
              </a:rPr>
              <a:t>Journal of Mid-life Health,</a:t>
            </a:r>
            <a:r>
              <a:rPr lang="en-US" sz="2000" dirty="0">
                <a:latin typeface="Bembo" panose="02020502050201020203" pitchFamily="18" charset="0"/>
              </a:rPr>
              <a:t> </a:t>
            </a:r>
            <a:r>
              <a:rPr lang="en-US" sz="2000" i="1" dirty="0">
                <a:latin typeface="Bembo" panose="02020502050201020203" pitchFamily="18" charset="0"/>
              </a:rPr>
              <a:t>6</a:t>
            </a:r>
            <a:r>
              <a:rPr lang="en-US" sz="2000" dirty="0">
                <a:latin typeface="Bembo" panose="02020502050201020203" pitchFamily="18" charset="0"/>
              </a:rPr>
              <a:t>(1), 16-20. </a:t>
            </a:r>
            <a:r>
              <a:rPr lang="en-US" sz="2000" dirty="0" err="1">
                <a:latin typeface="Bembo" panose="02020502050201020203" pitchFamily="18" charset="0"/>
              </a:rPr>
              <a:t>doi</a:t>
            </a:r>
            <a:r>
              <a:rPr lang="en-US" sz="2000" dirty="0">
                <a:latin typeface="Bembo" panose="02020502050201020203" pitchFamily="18" charset="0"/>
              </a:rPr>
              <a:t>: 10.4103/0976-7800.153606</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sz="2000" dirty="0">
                <a:latin typeface="Bembo" panose="02020502050201020203" pitchFamily="18" charset="0"/>
              </a:rPr>
              <a:t>Stanley, M. A., Bush, A. L., Camp, M. E., Jameson, J. P., Phillips, L. L., Barber, C. R., Zeno D., Lomax J. W., &amp; Cully, J. A. (2011). Older adults’ preferences for religion/spirituality in treatment for anxiety and depression. </a:t>
            </a:r>
            <a:r>
              <a:rPr lang="en-US" sz="2000" i="1" dirty="0">
                <a:latin typeface="Bembo" panose="02020502050201020203" pitchFamily="18" charset="0"/>
              </a:rPr>
              <a:t>Aging &amp; Mental Health</a:t>
            </a:r>
            <a:r>
              <a:rPr lang="en-US" sz="2000" dirty="0">
                <a:latin typeface="Bembo" panose="02020502050201020203" pitchFamily="18" charset="0"/>
              </a:rPr>
              <a:t>, </a:t>
            </a:r>
            <a:r>
              <a:rPr lang="en-US" sz="2000" i="1" dirty="0">
                <a:latin typeface="Bembo" panose="02020502050201020203" pitchFamily="18" charset="0"/>
              </a:rPr>
              <a:t>15</a:t>
            </a:r>
            <a:r>
              <a:rPr lang="en-US" sz="2000" dirty="0">
                <a:latin typeface="Bembo" panose="02020502050201020203" pitchFamily="18" charset="0"/>
              </a:rPr>
              <a:t>(3), 334-343. </a:t>
            </a:r>
            <a:r>
              <a:rPr lang="en-US" sz="2000" dirty="0" err="1">
                <a:latin typeface="Bembo" panose="02020502050201020203" pitchFamily="18" charset="0"/>
              </a:rPr>
              <a:t>doi</a:t>
            </a:r>
            <a:r>
              <a:rPr lang="en-US" sz="2000" dirty="0">
                <a:latin typeface="Bembo" panose="02020502050201020203" pitchFamily="18" charset="0"/>
              </a:rPr>
              <a:t>: 10.1080/13607863.2010.519326</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sz="2000" dirty="0">
                <a:latin typeface="Bembo" panose="02020502050201020203" pitchFamily="18" charset="0"/>
              </a:rPr>
              <a:t>Steffen, P. R. (2011). Spirituality and severity of menopausal symptoms in a sample of religious women. </a:t>
            </a:r>
            <a:r>
              <a:rPr lang="en-US" sz="2000" i="1" dirty="0">
                <a:latin typeface="Bembo" panose="02020502050201020203" pitchFamily="18" charset="0"/>
              </a:rPr>
              <a:t>Journal of Religion &amp; Health, 50</a:t>
            </a:r>
            <a:r>
              <a:rPr lang="en-US" sz="2000" dirty="0">
                <a:latin typeface="Bembo" panose="02020502050201020203" pitchFamily="18" charset="0"/>
              </a:rPr>
              <a:t>, 721-729. </a:t>
            </a:r>
            <a:r>
              <a:rPr lang="en-US" sz="2000" dirty="0" err="1">
                <a:latin typeface="Bembo" panose="02020502050201020203" pitchFamily="18" charset="0"/>
              </a:rPr>
              <a:t>doi</a:t>
            </a:r>
            <a:r>
              <a:rPr lang="en-US" sz="2000" dirty="0">
                <a:latin typeface="Bembo" panose="02020502050201020203" pitchFamily="18" charset="0"/>
              </a:rPr>
              <a:t>: 10.1007/s10943-009-9271-9</a:t>
            </a:r>
          </a:p>
        </p:txBody>
      </p:sp>
    </p:spTree>
    <p:extLst>
      <p:ext uri="{BB962C8B-B14F-4D97-AF65-F5344CB8AC3E}">
        <p14:creationId xmlns:p14="http://schemas.microsoft.com/office/powerpoint/2010/main" val="551202786"/>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4A6131-175F-BD4D-B8D0-E6BF38FD2EBC}"/>
              </a:ext>
            </a:extLst>
          </p:cNvPr>
          <p:cNvSpPr>
            <a:spLocks noGrp="1"/>
          </p:cNvSpPr>
          <p:nvPr>
            <p:ph idx="1"/>
          </p:nvPr>
        </p:nvSpPr>
        <p:spPr/>
        <p:txBody>
          <a:bodyPr>
            <a:normAutofit/>
          </a:bodyPr>
          <a:lstStyle/>
          <a:p>
            <a:r>
              <a:rPr lang="en-US" sz="2400" i="1" dirty="0">
                <a:latin typeface="Bembo" panose="02020502050201020203" pitchFamily="18" charset="0"/>
              </a:rPr>
              <a:t>Upon successful completion of this lesson, participants will be able to:</a:t>
            </a:r>
          </a:p>
          <a:p>
            <a:pPr marL="617220" lvl="1" indent="-342900">
              <a:buFont typeface="Arial" panose="020B0604020202020204" pitchFamily="34" charset="0"/>
              <a:buChar char="•"/>
            </a:pPr>
            <a:r>
              <a:rPr lang="en-US" sz="2400" dirty="0">
                <a:latin typeface="Bembo" panose="02020502050201020203" pitchFamily="18" charset="0"/>
              </a:rPr>
              <a:t>Describe the phases of the menopausal transition </a:t>
            </a:r>
          </a:p>
          <a:p>
            <a:pPr marL="617220" lvl="1" indent="-342900">
              <a:buFont typeface="Arial" panose="020B0604020202020204" pitchFamily="34" charset="0"/>
              <a:buChar char="•"/>
            </a:pPr>
            <a:r>
              <a:rPr lang="en-US" sz="2400" dirty="0">
                <a:latin typeface="Bembo" panose="02020502050201020203" pitchFamily="18" charset="0"/>
              </a:rPr>
              <a:t>Identify the physical and mental health symptoms associated with menopause </a:t>
            </a:r>
          </a:p>
          <a:p>
            <a:pPr marL="617220" lvl="1" indent="-342900">
              <a:buFont typeface="Arial" panose="020B0604020202020204" pitchFamily="34" charset="0"/>
              <a:buChar char="•"/>
            </a:pPr>
            <a:r>
              <a:rPr lang="en-US" sz="2400" dirty="0">
                <a:latin typeface="Bembo" panose="02020502050201020203" pitchFamily="18" charset="0"/>
              </a:rPr>
              <a:t>Evaluate how mental health and spirituality are affected by menopause </a:t>
            </a:r>
          </a:p>
          <a:p>
            <a:pPr marL="617220" lvl="1" indent="-342900">
              <a:buFont typeface="Arial" panose="020B0604020202020204" pitchFamily="34" charset="0"/>
              <a:buChar char="•"/>
            </a:pPr>
            <a:r>
              <a:rPr lang="en-US" sz="2400" dirty="0">
                <a:latin typeface="Bembo" panose="02020502050201020203" pitchFamily="18" charset="0"/>
              </a:rPr>
              <a:t>Discuss viable treatments to alleviate symptoms of menopause </a:t>
            </a:r>
          </a:p>
          <a:p>
            <a:pPr marL="617220" lvl="1" indent="-342900">
              <a:buFont typeface="Arial" panose="020B0604020202020204" pitchFamily="34" charset="0"/>
              <a:buChar char="•"/>
            </a:pPr>
            <a:r>
              <a:rPr lang="en-US" sz="2400" dirty="0">
                <a:latin typeface="Bembo" panose="02020502050201020203" pitchFamily="18" charset="0"/>
              </a:rPr>
              <a:t>Apply spiritual interventions to work with clients who are experiencing the menopausal transition </a:t>
            </a:r>
          </a:p>
          <a:p>
            <a:endParaRPr lang="en-US" dirty="0"/>
          </a:p>
        </p:txBody>
      </p:sp>
      <p:sp>
        <p:nvSpPr>
          <p:cNvPr id="4" name="Title 1">
            <a:extLst>
              <a:ext uri="{FF2B5EF4-FFF2-40B4-BE49-F238E27FC236}">
                <a16:creationId xmlns:a16="http://schemas.microsoft.com/office/drawing/2014/main" id="{6C3625AA-F9C4-C646-B977-90E0C618A49A}"/>
              </a:ext>
            </a:extLst>
          </p:cNvPr>
          <p:cNvSpPr txBox="1">
            <a:spLocks/>
          </p:cNvSpPr>
          <p:nvPr/>
        </p:nvSpPr>
        <p:spPr>
          <a:xfrm>
            <a:off x="1069848" y="888614"/>
            <a:ext cx="5885048" cy="841946"/>
          </a:xfrm>
          <a:prstGeom prst="rect">
            <a:avLst/>
          </a:prstGeom>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sz="6000" cap="none" dirty="0">
                <a:latin typeface="Bembo" panose="02020502050201020203" pitchFamily="18" charset="0"/>
              </a:rPr>
              <a:t>Learning Objectives</a:t>
            </a:r>
            <a:endParaRPr lang="en-US" sz="6000" i="1" cap="none" dirty="0">
              <a:latin typeface="Bembo" panose="02020502050201020203" pitchFamily="18" charset="0"/>
            </a:endParaRPr>
          </a:p>
        </p:txBody>
      </p:sp>
    </p:spTree>
    <p:extLst>
      <p:ext uri="{BB962C8B-B14F-4D97-AF65-F5344CB8AC3E}">
        <p14:creationId xmlns:p14="http://schemas.microsoft.com/office/powerpoint/2010/main" val="19052369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F59EC-3CEC-1C48-B879-F0A302A32EEA}"/>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4DA36F69-9CF8-6B44-8471-6D3657AA7050}"/>
              </a:ext>
            </a:extLst>
          </p:cNvPr>
          <p:cNvSpPr txBox="1"/>
          <p:nvPr/>
        </p:nvSpPr>
        <p:spPr>
          <a:xfrm>
            <a:off x="206586" y="1564072"/>
            <a:ext cx="11726334" cy="5293918"/>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sz="2000" dirty="0">
                <a:latin typeface="Bembo" panose="02020502050201020203" pitchFamily="18" charset="0"/>
              </a:rPr>
              <a:t>Steffen, P. R., Masters, K. S., &amp; Baldwin, S. (2017). What mediates the relationship between religious service attendance and aspects of well-being?. Journal of Religion &amp; Health, 56, 158-170. </a:t>
            </a:r>
            <a:r>
              <a:rPr lang="en-US" sz="2000" dirty="0" err="1">
                <a:latin typeface="Bembo" panose="02020502050201020203" pitchFamily="18" charset="0"/>
              </a:rPr>
              <a:t>doi</a:t>
            </a:r>
            <a:r>
              <a:rPr lang="en-US" sz="2000" dirty="0">
                <a:latin typeface="Bembo" panose="02020502050201020203" pitchFamily="18" charset="0"/>
              </a:rPr>
              <a:t>: 10.1007/s10943-016-0203-1</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Tan, S. (2007). Use of prayer and Scripture in cognitive-behavioral therapy. </a:t>
            </a:r>
            <a:r>
              <a:rPr lang="en-US" i="1" dirty="0">
                <a:latin typeface="Bembo" panose="02020502050201020203" pitchFamily="18" charset="0"/>
              </a:rPr>
              <a:t>Journal of Psychology and Christianity, 26</a:t>
            </a:r>
            <a:r>
              <a:rPr lang="en-US" dirty="0">
                <a:latin typeface="Bembo" panose="02020502050201020203" pitchFamily="18" charset="0"/>
              </a:rPr>
              <a:t>(2), 101-111. </a:t>
            </a:r>
            <a:r>
              <a:rPr lang="en-US" dirty="0">
                <a:latin typeface="Bembo" panose="02020502050201020203" pitchFamily="18" charset="0"/>
                <a:hlinkClick r:id="rId3">
                  <a:extLst>
                    <a:ext uri="{A12FA001-AC4F-418D-AE19-62706E023703}">
                      <ahyp:hlinkClr xmlns:ahyp="http://schemas.microsoft.com/office/drawing/2018/hyperlinkcolor" val="tx"/>
                    </a:ext>
                  </a:extLst>
                </a:hlinkClick>
              </a:rPr>
              <a:t>https://web-a-ebscohost-com.ezproxy.liberty.edu/ehost/pdfviewer/pdfviewer?vid=20&amp;sid=4da97838-80b5-4aac-98f1-d5097f00b553%40sessionmgr4007</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Terauchi, M., </a:t>
            </a:r>
            <a:r>
              <a:rPr lang="en-US" dirty="0" err="1">
                <a:latin typeface="Bembo" panose="02020502050201020203" pitchFamily="18" charset="0"/>
              </a:rPr>
              <a:t>Hiramitsu</a:t>
            </a:r>
            <a:r>
              <a:rPr lang="en-US" dirty="0">
                <a:latin typeface="Bembo" panose="02020502050201020203" pitchFamily="18" charset="0"/>
              </a:rPr>
              <a:t>, S., </a:t>
            </a:r>
            <a:r>
              <a:rPr lang="en-US" dirty="0" err="1">
                <a:latin typeface="Bembo" panose="02020502050201020203" pitchFamily="18" charset="0"/>
              </a:rPr>
              <a:t>Akiyoshi</a:t>
            </a:r>
            <a:r>
              <a:rPr lang="en-US" dirty="0">
                <a:latin typeface="Bembo" panose="02020502050201020203" pitchFamily="18" charset="0"/>
              </a:rPr>
              <a:t>, M., </a:t>
            </a:r>
            <a:r>
              <a:rPr lang="en-US" dirty="0" err="1">
                <a:latin typeface="Bembo" panose="02020502050201020203" pitchFamily="18" charset="0"/>
              </a:rPr>
              <a:t>Owa</a:t>
            </a:r>
            <a:r>
              <a:rPr lang="en-US" dirty="0">
                <a:latin typeface="Bembo" panose="02020502050201020203" pitchFamily="18" charset="0"/>
              </a:rPr>
              <a:t>, Y., Kato, K., Obayashi, S.,…Kubota, T. (2013). Associations among depression, anxiety and somatic symptoms in peri- and postmenopausal women. </a:t>
            </a:r>
            <a:r>
              <a:rPr lang="en-US" i="1" dirty="0">
                <a:latin typeface="Bembo" panose="02020502050201020203" pitchFamily="18" charset="0"/>
              </a:rPr>
              <a:t>The Journal of Obstetrics and </a:t>
            </a:r>
            <a:r>
              <a:rPr lang="en-US" i="1" dirty="0" err="1">
                <a:latin typeface="Bembo" panose="02020502050201020203" pitchFamily="18" charset="0"/>
              </a:rPr>
              <a:t>Gynaecology</a:t>
            </a:r>
            <a:r>
              <a:rPr lang="en-US" i="1" dirty="0">
                <a:latin typeface="Bembo" panose="02020502050201020203" pitchFamily="18" charset="0"/>
              </a:rPr>
              <a:t> Research, 39</a:t>
            </a:r>
            <a:r>
              <a:rPr lang="en-US" dirty="0">
                <a:latin typeface="Bembo" panose="02020502050201020203" pitchFamily="18" charset="0"/>
              </a:rPr>
              <a:t>(5), 1007-1013. </a:t>
            </a:r>
            <a:r>
              <a:rPr lang="en-US" dirty="0" err="1">
                <a:latin typeface="Bembo" panose="02020502050201020203" pitchFamily="18" charset="0"/>
              </a:rPr>
              <a:t>doi</a:t>
            </a:r>
            <a:r>
              <a:rPr lang="en-US" dirty="0">
                <a:latin typeface="Bembo" panose="02020502050201020203" pitchFamily="18" charset="0"/>
              </a:rPr>
              <a:t>: 10.1111/j.1447-0756.2012.02064.x</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Tulbure</a:t>
            </a:r>
            <a:r>
              <a:rPr lang="en-US" dirty="0">
                <a:latin typeface="Bembo" panose="02020502050201020203" pitchFamily="18" charset="0"/>
              </a:rPr>
              <a:t>, B. T., Andersson, G., </a:t>
            </a:r>
            <a:r>
              <a:rPr lang="en-US" dirty="0" err="1">
                <a:latin typeface="Bembo" panose="02020502050201020203" pitchFamily="18" charset="0"/>
              </a:rPr>
              <a:t>Sălăgean</a:t>
            </a:r>
            <a:r>
              <a:rPr lang="en-US" dirty="0">
                <a:latin typeface="Bembo" panose="02020502050201020203" pitchFamily="18" charset="0"/>
              </a:rPr>
              <a:t>, N., Pearce, M., &amp; Koenig, H. (2018). Religious versus Conventional Internet-based Cognitive Behavioral Therapy for depression. </a:t>
            </a:r>
            <a:r>
              <a:rPr lang="en-US" i="1" dirty="0">
                <a:latin typeface="Bembo" panose="02020502050201020203" pitchFamily="18" charset="0"/>
              </a:rPr>
              <a:t>Journal of Religion &amp; Health, 57</a:t>
            </a:r>
            <a:r>
              <a:rPr lang="en-US" dirty="0">
                <a:latin typeface="Bembo" panose="02020502050201020203" pitchFamily="18" charset="0"/>
              </a:rPr>
              <a:t>, 1634-1648. </a:t>
            </a:r>
            <a:r>
              <a:rPr lang="en-US" dirty="0" err="1">
                <a:latin typeface="Bembo" panose="02020502050201020203" pitchFamily="18" charset="0"/>
              </a:rPr>
              <a:t>doi</a:t>
            </a:r>
            <a:r>
              <a:rPr lang="en-US" dirty="0">
                <a:latin typeface="Bembo" panose="02020502050201020203" pitchFamily="18" charset="0"/>
              </a:rPr>
              <a:t>: https://</a:t>
            </a:r>
            <a:r>
              <a:rPr lang="en-US" dirty="0" err="1">
                <a:latin typeface="Bembo" panose="02020502050201020203" pitchFamily="18" charset="0"/>
              </a:rPr>
              <a:t>doi.org</a:t>
            </a:r>
            <a:r>
              <a:rPr lang="en-US" dirty="0">
                <a:latin typeface="Bembo" panose="02020502050201020203" pitchFamily="18" charset="0"/>
              </a:rPr>
              <a:t>/10.1007/s10943-017-0503-0</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University of Rochester Medical Center. (2018). Obstetrics and Gynecology: Gynecology Division. </a:t>
            </a:r>
            <a:r>
              <a:rPr lang="en-US" dirty="0">
                <a:latin typeface="Bembo" panose="02020502050201020203" pitchFamily="18" charset="0"/>
                <a:hlinkClick r:id="rId4">
                  <a:extLst>
                    <a:ext uri="{A12FA001-AC4F-418D-AE19-62706E023703}">
                      <ahyp:hlinkClr xmlns:ahyp="http://schemas.microsoft.com/office/drawing/2018/hyperlinkcolor" val="tx"/>
                    </a:ext>
                  </a:extLst>
                </a:hlinkClick>
              </a:rPr>
              <a:t>https://www.urmc.rochester.edu/ob-gyn/gynecology/menopause/stages.aspx</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University of Rochester Medical Center. (2018). </a:t>
            </a:r>
            <a:r>
              <a:rPr lang="en-US" i="1" dirty="0">
                <a:latin typeface="Bembo" panose="02020502050201020203" pitchFamily="18" charset="0"/>
              </a:rPr>
              <a:t>Obstetrics and Gynecology: Gynecology Division</a:t>
            </a:r>
            <a:r>
              <a:rPr lang="en-US" dirty="0">
                <a:latin typeface="Bembo" panose="02020502050201020203" pitchFamily="18" charset="0"/>
              </a:rPr>
              <a:t>. </a:t>
            </a:r>
            <a:r>
              <a:rPr lang="en-US" dirty="0">
                <a:latin typeface="Bembo" panose="02020502050201020203" pitchFamily="18" charset="0"/>
                <a:hlinkClick r:id="rId4">
                  <a:extLst>
                    <a:ext uri="{A12FA001-AC4F-418D-AE19-62706E023703}">
                      <ahyp:hlinkClr xmlns:ahyp="http://schemas.microsoft.com/office/drawing/2018/hyperlinkcolor" val="tx"/>
                    </a:ext>
                  </a:extLst>
                </a:hlinkClick>
              </a:rPr>
              <a:t>https://www.urmc.rochester.edu/ob-gyn/gynecology/menopause/stages.aspx</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Vahia</a:t>
            </a:r>
            <a:r>
              <a:rPr lang="en-US" dirty="0">
                <a:latin typeface="Bembo" panose="02020502050201020203" pitchFamily="18" charset="0"/>
              </a:rPr>
              <a:t>, I. V., Depp, C. A., Palmer, B. W., Fellows, I., Golshan, S., Thompson, Matthew, A., </a:t>
            </a:r>
            <a:r>
              <a:rPr lang="en-US" dirty="0" err="1">
                <a:latin typeface="Bembo" panose="02020502050201020203" pitchFamily="18" charset="0"/>
              </a:rPr>
              <a:t>Jeste</a:t>
            </a:r>
            <a:r>
              <a:rPr lang="en-US" dirty="0">
                <a:latin typeface="Bembo" panose="02020502050201020203" pitchFamily="18" charset="0"/>
              </a:rPr>
              <a:t>, D. V. (2011). Correlates        of spirituality in older women. </a:t>
            </a:r>
            <a:r>
              <a:rPr lang="en-US" i="1" dirty="0">
                <a:latin typeface="Bembo" panose="02020502050201020203" pitchFamily="18" charset="0"/>
              </a:rPr>
              <a:t>Aging &amp; Mental Health, 15</a:t>
            </a:r>
            <a:r>
              <a:rPr lang="en-US" dirty="0">
                <a:latin typeface="Bembo" panose="02020502050201020203" pitchFamily="18" charset="0"/>
              </a:rPr>
              <a:t>(1), 97-102. </a:t>
            </a:r>
            <a:r>
              <a:rPr lang="en-US" dirty="0" err="1">
                <a:latin typeface="Bembo" panose="02020502050201020203" pitchFamily="18" charset="0"/>
              </a:rPr>
              <a:t>doi</a:t>
            </a:r>
            <a:r>
              <a:rPr lang="en-US" dirty="0">
                <a:latin typeface="Bembo" panose="02020502050201020203" pitchFamily="18" charset="0"/>
              </a:rPr>
              <a:t>: 10.1080/13607863.2010.501069</a:t>
            </a:r>
          </a:p>
        </p:txBody>
      </p:sp>
    </p:spTree>
    <p:extLst>
      <p:ext uri="{BB962C8B-B14F-4D97-AF65-F5344CB8AC3E}">
        <p14:creationId xmlns:p14="http://schemas.microsoft.com/office/powerpoint/2010/main" val="3718262659"/>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CA5F-61C3-F74A-BE51-C93F3E871312}"/>
              </a:ext>
            </a:extLst>
          </p:cNvPr>
          <p:cNvSpPr txBox="1">
            <a:spLocks/>
          </p:cNvSpPr>
          <p:nvPr/>
        </p:nvSpPr>
        <p:spPr>
          <a:xfrm>
            <a:off x="1066800" y="155864"/>
            <a:ext cx="10058400" cy="160934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cap="none" dirty="0">
                <a:latin typeface="Bembo" panose="02020502050201020203" pitchFamily="18" charset="0"/>
              </a:rPr>
              <a:t>References</a:t>
            </a:r>
          </a:p>
        </p:txBody>
      </p:sp>
      <p:sp>
        <p:nvSpPr>
          <p:cNvPr id="3" name="TextBox 2">
            <a:extLst>
              <a:ext uri="{FF2B5EF4-FFF2-40B4-BE49-F238E27FC236}">
                <a16:creationId xmlns:a16="http://schemas.microsoft.com/office/drawing/2014/main" id="{AE7ACEDF-745D-1348-B762-E608C5DC08F7}"/>
              </a:ext>
            </a:extLst>
          </p:cNvPr>
          <p:cNvSpPr txBox="1"/>
          <p:nvPr/>
        </p:nvSpPr>
        <p:spPr>
          <a:xfrm>
            <a:off x="206586" y="1564072"/>
            <a:ext cx="11726334" cy="5293918"/>
          </a:xfrm>
          <a:prstGeom prst="rect">
            <a:avLst/>
          </a:prstGeom>
        </p:spPr>
        <p:txBody>
          <a:bodyPr vert="horz" lIns="91440" tIns="45720" rIns="91440" bIns="45720" rtlCol="0">
            <a:noAutofit/>
          </a:bodyPr>
          <a:lstStyle/>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err="1">
                <a:latin typeface="Bembo" panose="02020502050201020203" pitchFamily="18" charset="0"/>
              </a:rPr>
              <a:t>Vasegh</a:t>
            </a:r>
            <a:r>
              <a:rPr lang="en-US" dirty="0">
                <a:latin typeface="Bembo" panose="02020502050201020203" pitchFamily="18" charset="0"/>
              </a:rPr>
              <a:t>, S. (2011). Cognitive therapy of religious depressed patients: Common concepts between Christianity and Islam. </a:t>
            </a:r>
            <a:r>
              <a:rPr lang="en-US" i="1" dirty="0">
                <a:latin typeface="Bembo" panose="02020502050201020203" pitchFamily="18" charset="0"/>
              </a:rPr>
              <a:t>Journal of Cognitive Psychotherapy: An International Quarterly, 25</a:t>
            </a:r>
            <a:r>
              <a:rPr lang="en-US" dirty="0">
                <a:latin typeface="Bembo" panose="02020502050201020203" pitchFamily="18" charset="0"/>
              </a:rPr>
              <a:t>(3), 177-188. doi: 10.1891/0889-8391.25.3.177</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Woods, N. F. &amp; Mitchell, E. S. (2011). Symptom interference with work and relationships during the menopausal transition and early postmenopause: Observations from the Seattle Midlife Women’s Health Study. </a:t>
            </a:r>
            <a:r>
              <a:rPr lang="en-US" i="1" dirty="0">
                <a:latin typeface="Bembo" panose="02020502050201020203" pitchFamily="18" charset="0"/>
              </a:rPr>
              <a:t>Menopause: The Journal of The North American Menopause Society</a:t>
            </a:r>
            <a:r>
              <a:rPr lang="en-US" dirty="0">
                <a:latin typeface="Bembo" panose="02020502050201020203" pitchFamily="18" charset="0"/>
              </a:rPr>
              <a:t>, </a:t>
            </a:r>
            <a:r>
              <a:rPr lang="en-US" i="1" dirty="0">
                <a:latin typeface="Bembo" panose="02020502050201020203" pitchFamily="18" charset="0"/>
              </a:rPr>
              <a:t>18</a:t>
            </a:r>
            <a:r>
              <a:rPr lang="en-US" dirty="0">
                <a:latin typeface="Bembo" panose="02020502050201020203" pitchFamily="18" charset="0"/>
              </a:rPr>
              <a:t>(6), 654-661. doi: 10.1097/gme.0b013e318205bd76</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World Health Organization (WHO). (2017). </a:t>
            </a:r>
            <a:r>
              <a:rPr lang="en-US" i="1" dirty="0">
                <a:latin typeface="Bembo" panose="02020502050201020203" pitchFamily="18" charset="0"/>
              </a:rPr>
              <a:t>Depression and other common mental health disorders: Global health estimates</a:t>
            </a:r>
            <a:r>
              <a:rPr lang="en-US" dirty="0">
                <a:latin typeface="Bembo" panose="02020502050201020203" pitchFamily="18" charset="0"/>
              </a:rPr>
              <a:t>. </a:t>
            </a:r>
            <a:r>
              <a:rPr lang="en-US" dirty="0">
                <a:latin typeface="Bembo" panose="02020502050201020203" pitchFamily="18" charset="0"/>
                <a:hlinkClick r:id="rId3">
                  <a:extLst>
                    <a:ext uri="{A12FA001-AC4F-418D-AE19-62706E023703}">
                      <ahyp:hlinkClr xmlns:ahyp="http://schemas.microsoft.com/office/drawing/2018/hyperlinkcolor" val="tx"/>
                    </a:ext>
                  </a:extLst>
                </a:hlinkClick>
              </a:rPr>
              <a:t>https://apps.who.int/iris/handle/10665/254610</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World Health Organization (WHO). (2018). </a:t>
            </a:r>
            <a:r>
              <a:rPr lang="en-US" i="1" dirty="0">
                <a:latin typeface="Bembo" panose="02020502050201020203" pitchFamily="18" charset="0"/>
              </a:rPr>
              <a:t>Depression</a:t>
            </a:r>
            <a:r>
              <a:rPr lang="en-US" dirty="0">
                <a:latin typeface="Bembo" panose="02020502050201020203" pitchFamily="18" charset="0"/>
              </a:rPr>
              <a:t>. </a:t>
            </a:r>
            <a:r>
              <a:rPr lang="en-US" dirty="0">
                <a:latin typeface="Bembo" panose="02020502050201020203" pitchFamily="18" charset="0"/>
                <a:hlinkClick r:id="rId4">
                  <a:extLst>
                    <a:ext uri="{A12FA001-AC4F-418D-AE19-62706E023703}">
                      <ahyp:hlinkClr xmlns:ahyp="http://schemas.microsoft.com/office/drawing/2018/hyperlinkcolor" val="tx"/>
                    </a:ext>
                  </a:extLst>
                </a:hlinkClick>
              </a:rPr>
              <a:t>https://www.who.int/en/news-room/fact-sheets/detail/depression</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Worsley, R., Bell, R., Kulkarni, J., &amp; Davis, S. R. (2014). The association between vasomotor symptoms and depression during perimenopause: A systematic review. </a:t>
            </a:r>
            <a:r>
              <a:rPr lang="en-US" i="1" dirty="0" err="1">
                <a:latin typeface="Bembo" panose="02020502050201020203" pitchFamily="18" charset="0"/>
              </a:rPr>
              <a:t>Maturitas</a:t>
            </a:r>
            <a:r>
              <a:rPr lang="en-US" i="1" dirty="0">
                <a:latin typeface="Bembo" panose="02020502050201020203" pitchFamily="18" charset="0"/>
              </a:rPr>
              <a:t>, 77</a:t>
            </a:r>
            <a:r>
              <a:rPr lang="en-US" dirty="0">
                <a:latin typeface="Bembo" panose="02020502050201020203" pitchFamily="18" charset="0"/>
              </a:rPr>
              <a:t>, 111-117. </a:t>
            </a:r>
            <a:r>
              <a:rPr lang="en-US" dirty="0">
                <a:latin typeface="Bembo" panose="02020502050201020203" pitchFamily="18" charset="0"/>
                <a:hlinkClick r:id="rId5">
                  <a:extLst>
                    <a:ext uri="{A12FA001-AC4F-418D-AE19-62706E023703}">
                      <ahyp:hlinkClr xmlns:ahyp="http://schemas.microsoft.com/office/drawing/2018/hyperlinkcolor" val="tx"/>
                    </a:ext>
                  </a:extLst>
                </a:hlinkClick>
              </a:rPr>
              <a:t>http://dx.doi.org.ezproxy.liberty.edu/10.1016/j.maturitas.2013.11.007</a:t>
            </a:r>
            <a:r>
              <a:rPr lang="en-US" dirty="0">
                <a:latin typeface="Bembo" panose="02020502050201020203" pitchFamily="18" charset="0"/>
              </a:rPr>
              <a:t>  </a:t>
            </a:r>
          </a:p>
          <a:p>
            <a:pPr marL="617220" indent="-342900" defTabSz="914400">
              <a:lnSpc>
                <a:spcPct val="90000"/>
              </a:lnSpc>
              <a:spcAft>
                <a:spcPts val="600"/>
              </a:spcAft>
              <a:buClr>
                <a:schemeClr val="accent1">
                  <a:lumMod val="75000"/>
                </a:schemeClr>
              </a:buClr>
              <a:buSzPct val="85000"/>
              <a:buFont typeface="Arial" panose="020B0604020202020204" pitchFamily="34" charset="0"/>
              <a:buChar char="•"/>
            </a:pPr>
            <a:r>
              <a:rPr lang="en-US" dirty="0">
                <a:latin typeface="Bembo" panose="02020502050201020203" pitchFamily="18" charset="0"/>
              </a:rPr>
              <a:t>Worthington, E. L., Hook, J. N., Davis, D. E., &amp; McDaniel, M. A. (2011). Religion and spirituality. </a:t>
            </a:r>
            <a:r>
              <a:rPr lang="en-US" i="1" dirty="0">
                <a:latin typeface="Bembo" panose="02020502050201020203" pitchFamily="18" charset="0"/>
              </a:rPr>
              <a:t>Journal of Clinical Psychology: In Session</a:t>
            </a:r>
            <a:r>
              <a:rPr lang="en-US" dirty="0">
                <a:latin typeface="Bembo" panose="02020502050201020203" pitchFamily="18" charset="0"/>
              </a:rPr>
              <a:t>, </a:t>
            </a:r>
            <a:r>
              <a:rPr lang="en-US" i="1" dirty="0">
                <a:latin typeface="Bembo" panose="02020502050201020203" pitchFamily="18" charset="0"/>
              </a:rPr>
              <a:t>67</a:t>
            </a:r>
            <a:r>
              <a:rPr lang="en-US" dirty="0">
                <a:latin typeface="Bembo" panose="02020502050201020203" pitchFamily="18" charset="0"/>
              </a:rPr>
              <a:t>(2), 204-214. </a:t>
            </a:r>
            <a:r>
              <a:rPr lang="en-US" dirty="0" err="1">
                <a:latin typeface="Bembo" panose="02020502050201020203" pitchFamily="18" charset="0"/>
              </a:rPr>
              <a:t>doi</a:t>
            </a:r>
            <a:r>
              <a:rPr lang="en-US" dirty="0">
                <a:latin typeface="Bembo" panose="02020502050201020203" pitchFamily="18" charset="0"/>
              </a:rPr>
              <a:t>: 10.1002/jclp.20760</a:t>
            </a:r>
          </a:p>
        </p:txBody>
      </p:sp>
    </p:spTree>
    <p:extLst>
      <p:ext uri="{BB962C8B-B14F-4D97-AF65-F5344CB8AC3E}">
        <p14:creationId xmlns:p14="http://schemas.microsoft.com/office/powerpoint/2010/main" val="200186897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F01651-A8D2-F04A-ACF4-3ED56F3D826B}"/>
              </a:ext>
            </a:extLst>
          </p:cNvPr>
          <p:cNvSpPr txBox="1"/>
          <p:nvPr/>
        </p:nvSpPr>
        <p:spPr>
          <a:xfrm>
            <a:off x="1043214" y="1997166"/>
            <a:ext cx="9993691" cy="1754326"/>
          </a:xfrm>
          <a:prstGeom prst="rect">
            <a:avLst/>
          </a:prstGeom>
          <a:noFill/>
        </p:spPr>
        <p:txBody>
          <a:bodyPr wrap="square">
            <a:spAutoFit/>
          </a:bodyPr>
          <a:lstStyle/>
          <a:p>
            <a:r>
              <a:rPr lang="en-US" sz="5400" dirty="0">
                <a:latin typeface="Bembo" panose="02020502050201020203" pitchFamily="18" charset="0"/>
              </a:rPr>
              <a:t>Objective #1: Describe the phases of the menopausal transition </a:t>
            </a:r>
            <a:endParaRPr lang="en-US" sz="5400" dirty="0"/>
          </a:p>
        </p:txBody>
      </p:sp>
    </p:spTree>
    <p:extLst>
      <p:ext uri="{BB962C8B-B14F-4D97-AF65-F5344CB8AC3E}">
        <p14:creationId xmlns:p14="http://schemas.microsoft.com/office/powerpoint/2010/main" val="224557042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31CFC-1275-5843-93D1-9AFD819F4FDE}"/>
              </a:ext>
            </a:extLst>
          </p:cNvPr>
          <p:cNvSpPr>
            <a:spLocks noGrp="1"/>
          </p:cNvSpPr>
          <p:nvPr>
            <p:ph type="title"/>
          </p:nvPr>
        </p:nvSpPr>
        <p:spPr/>
        <p:txBody>
          <a:bodyPr/>
          <a:lstStyle/>
          <a:p>
            <a:r>
              <a:rPr lang="en-US" cap="none" dirty="0">
                <a:latin typeface="Bembo" panose="02020502050201020203" pitchFamily="18" charset="0"/>
              </a:rPr>
              <a:t>What is the Menopausal Transition?</a:t>
            </a:r>
            <a:endParaRPr lang="en-US" dirty="0"/>
          </a:p>
        </p:txBody>
      </p:sp>
      <p:sp>
        <p:nvSpPr>
          <p:cNvPr id="4" name="Content Placeholder 3">
            <a:extLst>
              <a:ext uri="{FF2B5EF4-FFF2-40B4-BE49-F238E27FC236}">
                <a16:creationId xmlns:a16="http://schemas.microsoft.com/office/drawing/2014/main" id="{C2B405DF-D05D-524F-9AF3-2256BB5CEE72}"/>
              </a:ext>
            </a:extLst>
          </p:cNvPr>
          <p:cNvSpPr txBox="1">
            <a:spLocks noGrp="1"/>
          </p:cNvSpPr>
          <p:nvPr>
            <p:ph idx="1"/>
          </p:nvPr>
        </p:nvSpPr>
        <p:spPr>
          <a:xfrm>
            <a:off x="1069848" y="2121408"/>
            <a:ext cx="5026152" cy="3034677"/>
          </a:xfrm>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A Natural Biological Process</a:t>
            </a:r>
          </a:p>
          <a:p>
            <a:pPr marL="457200" indent="-457200">
              <a:buClr>
                <a:schemeClr val="accent2"/>
              </a:buClr>
              <a:buFont typeface="Arial" panose="020B0604020202020204" pitchFamily="34" charset="0"/>
              <a:buChar char="•"/>
            </a:pPr>
            <a:r>
              <a:rPr lang="en-US" sz="2800" dirty="0">
                <a:latin typeface="Bembo" panose="02020502050201020203" pitchFamily="18" charset="0"/>
              </a:rPr>
              <a:t>Significant Life Event</a:t>
            </a:r>
          </a:p>
          <a:p>
            <a:pPr marL="457200" indent="-457200">
              <a:buClr>
                <a:schemeClr val="accent2"/>
              </a:buClr>
              <a:buFont typeface="Arial" panose="020B0604020202020204" pitchFamily="34" charset="0"/>
              <a:buChar char="•"/>
            </a:pPr>
            <a:r>
              <a:rPr lang="en-US" sz="2800" dirty="0">
                <a:latin typeface="Bembo" panose="02020502050201020203" pitchFamily="18" charset="0"/>
              </a:rPr>
              <a:t>Experienced by Millions of Women Globally</a:t>
            </a:r>
          </a:p>
          <a:p>
            <a:pPr marL="457200" indent="-457200">
              <a:buClr>
                <a:schemeClr val="accent2"/>
              </a:buClr>
              <a:buFont typeface="Arial" panose="020B0604020202020204" pitchFamily="34" charset="0"/>
              <a:buChar char="•"/>
            </a:pPr>
            <a:r>
              <a:rPr lang="en-US" sz="2800" dirty="0">
                <a:latin typeface="Bembo" panose="02020502050201020203" pitchFamily="18" charset="0"/>
              </a:rPr>
              <a:t>Indicating the End Fertility</a:t>
            </a:r>
          </a:p>
          <a:p>
            <a:pPr marL="457200" indent="-457200">
              <a:buClr>
                <a:schemeClr val="accent2"/>
              </a:buClr>
              <a:buFont typeface="Arial" panose="020B0604020202020204" pitchFamily="34" charset="0"/>
              <a:buChar char="•"/>
            </a:pPr>
            <a:r>
              <a:rPr lang="en-US" sz="2800" dirty="0">
                <a:latin typeface="Bembo" panose="02020502050201020203" pitchFamily="18" charset="0"/>
              </a:rPr>
              <a:t>40-65 Years of Age</a:t>
            </a:r>
          </a:p>
        </p:txBody>
      </p:sp>
      <p:sp>
        <p:nvSpPr>
          <p:cNvPr id="5" name="Rectangle 4">
            <a:extLst>
              <a:ext uri="{FF2B5EF4-FFF2-40B4-BE49-F238E27FC236}">
                <a16:creationId xmlns:a16="http://schemas.microsoft.com/office/drawing/2014/main" id="{33B1D561-10E2-5D40-9C7C-F21ADB90E41C}"/>
              </a:ext>
            </a:extLst>
          </p:cNvPr>
          <p:cNvSpPr/>
          <p:nvPr/>
        </p:nvSpPr>
        <p:spPr>
          <a:xfrm>
            <a:off x="-1" y="6396335"/>
            <a:ext cx="6334539" cy="461665"/>
          </a:xfrm>
          <a:prstGeom prst="rect">
            <a:avLst/>
          </a:prstGeom>
        </p:spPr>
        <p:txBody>
          <a:bodyPr wrap="square">
            <a:spAutoFit/>
          </a:bodyPr>
          <a:lstStyle/>
          <a:p>
            <a:r>
              <a:rPr lang="en-US" sz="1200" i="1" dirty="0">
                <a:latin typeface="Bembo" panose="02020502050201020203" pitchFamily="18" charset="0"/>
              </a:rPr>
              <a:t>(</a:t>
            </a:r>
            <a:r>
              <a:rPr lang="en-US" sz="1200" i="1" dirty="0" err="1">
                <a:latin typeface="Bembo" panose="02020502050201020203" pitchFamily="18" charset="0"/>
              </a:rPr>
              <a:t>Carcelén-Fraile</a:t>
            </a:r>
            <a:r>
              <a:rPr lang="en-US" sz="1200" i="1" dirty="0">
                <a:latin typeface="Bembo" panose="02020502050201020203" pitchFamily="18" charset="0"/>
              </a:rPr>
              <a:t> et al., 2020; </a:t>
            </a:r>
            <a:r>
              <a:rPr lang="en-US" sz="1200" i="1" dirty="0" err="1">
                <a:latin typeface="Bembo" panose="02020502050201020203" pitchFamily="18" charset="0"/>
              </a:rPr>
              <a:t>Grochans</a:t>
            </a:r>
            <a:r>
              <a:rPr lang="en-US" sz="1200" i="1" dirty="0">
                <a:latin typeface="Bembo" panose="02020502050201020203" pitchFamily="18" charset="0"/>
              </a:rPr>
              <a:t> et al., 2018; </a:t>
            </a:r>
            <a:r>
              <a:rPr lang="en-US" sz="1200" i="1" dirty="0" err="1">
                <a:latin typeface="Bembo" panose="02020502050201020203" pitchFamily="18" charset="0"/>
              </a:rPr>
              <a:t>Muharam</a:t>
            </a:r>
            <a:r>
              <a:rPr lang="en-US" sz="1200" i="1" dirty="0">
                <a:latin typeface="Bembo" panose="02020502050201020203" pitchFamily="18" charset="0"/>
              </a:rPr>
              <a:t> et al., 2018; </a:t>
            </a:r>
            <a:r>
              <a:rPr lang="en-US" sz="1200" i="1" dirty="0" err="1">
                <a:latin typeface="Bembo" panose="02020502050201020203" pitchFamily="18" charset="0"/>
              </a:rPr>
              <a:t>Muslić</a:t>
            </a:r>
            <a:r>
              <a:rPr lang="en-US" sz="1200" i="1" dirty="0">
                <a:latin typeface="Bembo" panose="02020502050201020203" pitchFamily="18" charset="0"/>
              </a:rPr>
              <a:t> &amp; </a:t>
            </a:r>
            <a:r>
              <a:rPr lang="en-US" sz="1200" i="1" dirty="0" err="1">
                <a:latin typeface="Bembo" panose="02020502050201020203" pitchFamily="18" charset="0"/>
              </a:rPr>
              <a:t>Jokić-Begić</a:t>
            </a:r>
            <a:r>
              <a:rPr lang="en-US" sz="1200" i="1" dirty="0">
                <a:latin typeface="Bembo" panose="02020502050201020203" pitchFamily="18" charset="0"/>
              </a:rPr>
              <a:t>, 2015;  </a:t>
            </a:r>
            <a:r>
              <a:rPr lang="en-US" sz="1200" i="1" dirty="0" err="1">
                <a:latin typeface="Bembo" panose="02020502050201020203" pitchFamily="18" charset="0"/>
              </a:rPr>
              <a:t>Onder</a:t>
            </a:r>
            <a:r>
              <a:rPr lang="en-US" sz="1200" i="1" dirty="0">
                <a:latin typeface="Bembo" panose="02020502050201020203" pitchFamily="18" charset="0"/>
              </a:rPr>
              <a:t> &amp; </a:t>
            </a:r>
            <a:r>
              <a:rPr lang="en-US" sz="1200" i="1" dirty="0" err="1">
                <a:latin typeface="Bembo" panose="02020502050201020203" pitchFamily="18" charset="0"/>
              </a:rPr>
              <a:t>Batigun</a:t>
            </a:r>
            <a:r>
              <a:rPr lang="en-US" sz="1200" i="1" dirty="0">
                <a:latin typeface="Bembo" panose="02020502050201020203" pitchFamily="18" charset="0"/>
              </a:rPr>
              <a:t>, 2016; </a:t>
            </a:r>
            <a:r>
              <a:rPr lang="en-US" sz="1200" i="1" dirty="0" err="1">
                <a:latin typeface="Bembo" panose="02020502050201020203" pitchFamily="18" charset="0"/>
              </a:rPr>
              <a:t>Sandilyan</a:t>
            </a:r>
            <a:r>
              <a:rPr lang="en-US" sz="1200" i="1" dirty="0">
                <a:latin typeface="Bembo" panose="02020502050201020203" pitchFamily="18" charset="0"/>
              </a:rPr>
              <a:t> &amp; </a:t>
            </a:r>
            <a:r>
              <a:rPr lang="en-US" sz="1200" i="1" dirty="0" err="1">
                <a:latin typeface="Bembo" panose="02020502050201020203" pitchFamily="18" charset="0"/>
              </a:rPr>
              <a:t>Dening</a:t>
            </a:r>
            <a:r>
              <a:rPr lang="en-US" sz="1200" i="1" dirty="0">
                <a:latin typeface="Bembo" panose="02020502050201020203" pitchFamily="18" charset="0"/>
              </a:rPr>
              <a:t>, 2011; Sharma &amp; Mahajan, 2015)</a:t>
            </a:r>
          </a:p>
        </p:txBody>
      </p:sp>
      <p:sp>
        <p:nvSpPr>
          <p:cNvPr id="6" name="TextBox 5">
            <a:extLst>
              <a:ext uri="{FF2B5EF4-FFF2-40B4-BE49-F238E27FC236}">
                <a16:creationId xmlns:a16="http://schemas.microsoft.com/office/drawing/2014/main" id="{637FCA5B-4F04-B144-ACE5-24A762AAE296}"/>
              </a:ext>
            </a:extLst>
          </p:cNvPr>
          <p:cNvSpPr txBox="1"/>
          <p:nvPr/>
        </p:nvSpPr>
        <p:spPr>
          <a:xfrm>
            <a:off x="6096001" y="2121408"/>
            <a:ext cx="5026152" cy="3108543"/>
          </a:xfrm>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2800" dirty="0">
                <a:latin typeface="Bembo" panose="02020502050201020203" pitchFamily="18" charset="0"/>
              </a:rPr>
              <a:t>Worldwide Health Issue</a:t>
            </a:r>
          </a:p>
          <a:p>
            <a:pPr marL="457200" indent="-457200">
              <a:buClr>
                <a:schemeClr val="accent2"/>
              </a:buClr>
              <a:buFont typeface="Arial" panose="020B0604020202020204" pitchFamily="34" charset="0"/>
              <a:buChar char="•"/>
            </a:pPr>
            <a:r>
              <a:rPr lang="en-US" sz="2800" dirty="0">
                <a:latin typeface="Bembo" panose="02020502050201020203" pitchFamily="18" charset="0"/>
              </a:rPr>
              <a:t>Physical, Psychological, &amp; Social Changes</a:t>
            </a:r>
          </a:p>
          <a:p>
            <a:pPr marL="457200" indent="-457200">
              <a:buClr>
                <a:schemeClr val="accent2"/>
              </a:buClr>
              <a:buFont typeface="Arial" panose="020B0604020202020204" pitchFamily="34" charset="0"/>
              <a:buChar char="•"/>
            </a:pPr>
            <a:r>
              <a:rPr lang="en-US" sz="2800" dirty="0">
                <a:latin typeface="Bembo" panose="02020502050201020203" pitchFamily="18" charset="0"/>
              </a:rPr>
              <a:t>Requiring Further Investigation Into Effective Treatments</a:t>
            </a:r>
          </a:p>
          <a:p>
            <a:pPr marL="457200" indent="-457200">
              <a:buClr>
                <a:schemeClr val="accent2"/>
              </a:buClr>
              <a:buFont typeface="Arial" panose="020B0604020202020204" pitchFamily="34" charset="0"/>
              <a:buChar char="•"/>
            </a:pPr>
            <a:r>
              <a:rPr lang="en-US" sz="2800" dirty="0">
                <a:latin typeface="Bembo" panose="02020502050201020203" pitchFamily="18" charset="0"/>
              </a:rPr>
              <a:t>Three Stages</a:t>
            </a:r>
          </a:p>
        </p:txBody>
      </p:sp>
    </p:spTree>
    <p:extLst>
      <p:ext uri="{BB962C8B-B14F-4D97-AF65-F5344CB8AC3E}">
        <p14:creationId xmlns:p14="http://schemas.microsoft.com/office/powerpoint/2010/main" val="11119723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fade">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fade">
                                      <p:cBhvr>
                                        <p:cTn id="4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D8442E8-8F9E-414A-A975-9F8A57E5D5EB}"/>
              </a:ext>
            </a:extLst>
          </p:cNvPr>
          <p:cNvSpPr>
            <a:spLocks noGrp="1"/>
          </p:cNvSpPr>
          <p:nvPr>
            <p:ph type="title"/>
          </p:nvPr>
        </p:nvSpPr>
        <p:spPr/>
        <p:txBody>
          <a:bodyPr anchor="ctr">
            <a:normAutofit/>
          </a:bodyPr>
          <a:lstStyle/>
          <a:p>
            <a:r>
              <a:rPr lang="en-US" cap="none" dirty="0">
                <a:latin typeface="Bembo" panose="02020502050201020203" pitchFamily="18" charset="0"/>
              </a:rPr>
              <a:t>What is Peri-Menopause?</a:t>
            </a:r>
          </a:p>
        </p:txBody>
      </p:sp>
      <p:sp>
        <p:nvSpPr>
          <p:cNvPr id="5" name="Content Placeholder 4">
            <a:extLst>
              <a:ext uri="{FF2B5EF4-FFF2-40B4-BE49-F238E27FC236}">
                <a16:creationId xmlns:a16="http://schemas.microsoft.com/office/drawing/2014/main" id="{B8227FD6-108E-884E-92DB-BB9C6DD1EE13}"/>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3200" dirty="0">
                <a:latin typeface="Bembo" panose="02020502050201020203" pitchFamily="18" charset="0"/>
              </a:rPr>
              <a:t>Transition to Non-Reproductive Stage</a:t>
            </a:r>
          </a:p>
          <a:p>
            <a:pPr marL="457200" indent="-457200">
              <a:buClr>
                <a:schemeClr val="accent2"/>
              </a:buClr>
              <a:buFont typeface="Arial" panose="020B0604020202020204" pitchFamily="34" charset="0"/>
              <a:buChar char="•"/>
            </a:pPr>
            <a:r>
              <a:rPr lang="en-US" sz="3200" dirty="0">
                <a:latin typeface="Bembo" panose="02020502050201020203" pitchFamily="18" charset="0"/>
              </a:rPr>
              <a:t>Onset: Mid to Late 30s</a:t>
            </a:r>
          </a:p>
          <a:p>
            <a:pPr marL="457200" indent="-457200">
              <a:buClr>
                <a:schemeClr val="accent2"/>
              </a:buClr>
              <a:buFont typeface="Arial" panose="020B0604020202020204" pitchFamily="34" charset="0"/>
              <a:buChar char="•"/>
            </a:pPr>
            <a:r>
              <a:rPr lang="en-US" sz="3200" dirty="0">
                <a:latin typeface="Bembo" panose="02020502050201020203" pitchFamily="18" charset="0"/>
              </a:rPr>
              <a:t>Duration: Few Years to 10+ Years</a:t>
            </a:r>
          </a:p>
          <a:p>
            <a:pPr marL="457200" indent="-457200">
              <a:buClr>
                <a:schemeClr val="accent2"/>
              </a:buClr>
              <a:buFont typeface="Arial" panose="020B0604020202020204" pitchFamily="34" charset="0"/>
              <a:buChar char="•"/>
            </a:pPr>
            <a:r>
              <a:rPr lang="en-US" sz="3200" dirty="0">
                <a:latin typeface="Bembo" panose="02020502050201020203" pitchFamily="18" charset="0"/>
              </a:rPr>
              <a:t>Symptoms</a:t>
            </a:r>
          </a:p>
          <a:p>
            <a:pPr marL="457200" indent="-457200">
              <a:buClr>
                <a:schemeClr val="accent2"/>
              </a:buClr>
              <a:buFont typeface="Arial" panose="020B0604020202020204" pitchFamily="34" charset="0"/>
              <a:buChar char="•"/>
            </a:pPr>
            <a:endParaRPr lang="en-US" sz="3200" dirty="0">
              <a:latin typeface="Bembo" panose="02020502050201020203" pitchFamily="18" charset="0"/>
            </a:endParaRPr>
          </a:p>
        </p:txBody>
      </p:sp>
      <p:sp>
        <p:nvSpPr>
          <p:cNvPr id="6" name="Rectangle 5">
            <a:extLst>
              <a:ext uri="{FF2B5EF4-FFF2-40B4-BE49-F238E27FC236}">
                <a16:creationId xmlns:a16="http://schemas.microsoft.com/office/drawing/2014/main" id="{CD742138-D1DC-C84D-BC04-500F2450CE09}"/>
              </a:ext>
            </a:extLst>
          </p:cNvPr>
          <p:cNvSpPr/>
          <p:nvPr/>
        </p:nvSpPr>
        <p:spPr>
          <a:xfrm>
            <a:off x="1" y="6396335"/>
            <a:ext cx="7156174" cy="461665"/>
          </a:xfrm>
          <a:prstGeom prst="rect">
            <a:avLst/>
          </a:prstGeom>
        </p:spPr>
        <p:txBody>
          <a:bodyPr wrap="square">
            <a:spAutoFit/>
          </a:bodyPr>
          <a:lstStyle/>
          <a:p>
            <a:pPr lvl="0"/>
            <a:r>
              <a:rPr lang="en-US" sz="1200" i="1" dirty="0">
                <a:latin typeface="Bembo" panose="02020502050201020203" pitchFamily="18" charset="0"/>
              </a:rPr>
              <a:t>(</a:t>
            </a:r>
            <a:r>
              <a:rPr lang="en-US" sz="1200" i="1" dirty="0" err="1">
                <a:latin typeface="Bembo" panose="02020502050201020203" pitchFamily="18" charset="0"/>
              </a:rPr>
              <a:t>Elavsky</a:t>
            </a:r>
            <a:r>
              <a:rPr lang="en-US" sz="1200" i="1" dirty="0">
                <a:latin typeface="Bembo" panose="02020502050201020203" pitchFamily="18" charset="0"/>
              </a:rPr>
              <a:t> &amp; McAuley, 2007; Gordon-Elliot et al., 2017; Hunt, 2016; Levin, 2015; </a:t>
            </a:r>
            <a:r>
              <a:rPr lang="en-US" sz="1200" i="1" dirty="0" err="1">
                <a:latin typeface="Bembo" panose="02020502050201020203" pitchFamily="18" charset="0"/>
              </a:rPr>
              <a:t>Mauas</a:t>
            </a:r>
            <a:r>
              <a:rPr lang="en-US" sz="1200" i="1" dirty="0">
                <a:latin typeface="Bembo" panose="02020502050201020203" pitchFamily="18" charset="0"/>
              </a:rPr>
              <a:t> et al., 2014; Nall, 2017; University of Rochester Medical Center, 2018)</a:t>
            </a:r>
          </a:p>
        </p:txBody>
      </p:sp>
    </p:spTree>
    <p:extLst>
      <p:ext uri="{BB962C8B-B14F-4D97-AF65-F5344CB8AC3E}">
        <p14:creationId xmlns:p14="http://schemas.microsoft.com/office/powerpoint/2010/main" val="22725584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59C488-1BAE-854B-AE8F-50D294477F2E}"/>
              </a:ext>
            </a:extLst>
          </p:cNvPr>
          <p:cNvSpPr>
            <a:spLocks noGrp="1"/>
          </p:cNvSpPr>
          <p:nvPr>
            <p:ph type="title"/>
          </p:nvPr>
        </p:nvSpPr>
        <p:spPr/>
        <p:txBody>
          <a:bodyPr anchor="ctr">
            <a:normAutofit/>
          </a:bodyPr>
          <a:lstStyle/>
          <a:p>
            <a:r>
              <a:rPr lang="en-US" cap="none" dirty="0">
                <a:latin typeface="Bembo" panose="02020502050201020203" pitchFamily="18" charset="0"/>
              </a:rPr>
              <a:t>What is Menopause?</a:t>
            </a:r>
          </a:p>
        </p:txBody>
      </p:sp>
      <p:sp>
        <p:nvSpPr>
          <p:cNvPr id="5" name="Content Placeholder 4">
            <a:extLst>
              <a:ext uri="{FF2B5EF4-FFF2-40B4-BE49-F238E27FC236}">
                <a16:creationId xmlns:a16="http://schemas.microsoft.com/office/drawing/2014/main" id="{51419476-E5A1-DD43-A9B9-D031923C2277}"/>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3200" dirty="0">
                <a:latin typeface="Bembo" panose="02020502050201020203" pitchFamily="18" charset="0"/>
              </a:rPr>
              <a:t>No Menstrual Cycle for 12 Months</a:t>
            </a:r>
          </a:p>
          <a:p>
            <a:pPr marL="457200" indent="-457200">
              <a:buClr>
                <a:schemeClr val="accent2"/>
              </a:buClr>
              <a:buFont typeface="Arial" panose="020B0604020202020204" pitchFamily="34" charset="0"/>
              <a:buChar char="•"/>
            </a:pPr>
            <a:r>
              <a:rPr lang="en-US" sz="3200" dirty="0">
                <a:latin typeface="Bembo" panose="02020502050201020203" pitchFamily="18" charset="0"/>
              </a:rPr>
              <a:t>Similar Symptoms to Peri-Menopause</a:t>
            </a:r>
          </a:p>
          <a:p>
            <a:pPr marL="457200" indent="-457200">
              <a:buClr>
                <a:schemeClr val="accent2"/>
              </a:buClr>
              <a:buFont typeface="Arial" panose="020B0604020202020204" pitchFamily="34" charset="0"/>
              <a:buChar char="•"/>
            </a:pPr>
            <a:r>
              <a:rPr lang="en-US" sz="3200" dirty="0">
                <a:latin typeface="Bembo" panose="02020502050201020203" pitchFamily="18" charset="0"/>
              </a:rPr>
              <a:t>Life Stressors</a:t>
            </a:r>
          </a:p>
          <a:p>
            <a:pPr marL="457200" indent="-457200">
              <a:buClr>
                <a:schemeClr val="accent2"/>
              </a:buClr>
              <a:buFont typeface="Arial" panose="020B0604020202020204" pitchFamily="34" charset="0"/>
              <a:buChar char="•"/>
            </a:pPr>
            <a:endParaRPr lang="en-US" sz="3200" dirty="0">
              <a:latin typeface="Bembo" panose="02020502050201020203" pitchFamily="18" charset="0"/>
            </a:endParaRPr>
          </a:p>
        </p:txBody>
      </p:sp>
      <p:sp>
        <p:nvSpPr>
          <p:cNvPr id="6" name="Rectangle 5">
            <a:extLst>
              <a:ext uri="{FF2B5EF4-FFF2-40B4-BE49-F238E27FC236}">
                <a16:creationId xmlns:a16="http://schemas.microsoft.com/office/drawing/2014/main" id="{6EB7C5C7-3F79-764A-BE17-377716884CC0}"/>
              </a:ext>
            </a:extLst>
          </p:cNvPr>
          <p:cNvSpPr/>
          <p:nvPr/>
        </p:nvSpPr>
        <p:spPr>
          <a:xfrm>
            <a:off x="0" y="6581001"/>
            <a:ext cx="7036904" cy="276999"/>
          </a:xfrm>
          <a:prstGeom prst="rect">
            <a:avLst/>
          </a:prstGeom>
        </p:spPr>
        <p:txBody>
          <a:bodyPr wrap="square">
            <a:spAutoFit/>
          </a:bodyPr>
          <a:lstStyle/>
          <a:p>
            <a:pPr lvl="0"/>
            <a:r>
              <a:rPr lang="en-US" sz="1200" i="1" dirty="0">
                <a:latin typeface="Bembo" panose="02020502050201020203" pitchFamily="18" charset="0"/>
              </a:rPr>
              <a:t>(Hunt, 2016; Levin, 2015; University of Rochester Medical Center, 2018)</a:t>
            </a:r>
          </a:p>
        </p:txBody>
      </p:sp>
    </p:spTree>
    <p:extLst>
      <p:ext uri="{BB962C8B-B14F-4D97-AF65-F5344CB8AC3E}">
        <p14:creationId xmlns:p14="http://schemas.microsoft.com/office/powerpoint/2010/main" val="28198116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603F1FE-2432-B146-9AB4-18D343B7196A}"/>
              </a:ext>
            </a:extLst>
          </p:cNvPr>
          <p:cNvSpPr>
            <a:spLocks noGrp="1"/>
          </p:cNvSpPr>
          <p:nvPr>
            <p:ph type="title"/>
          </p:nvPr>
        </p:nvSpPr>
        <p:spPr/>
        <p:txBody>
          <a:bodyPr anchor="ctr">
            <a:normAutofit/>
          </a:bodyPr>
          <a:lstStyle/>
          <a:p>
            <a:r>
              <a:rPr lang="en-US" cap="none" dirty="0">
                <a:latin typeface="Bembo" panose="02020502050201020203" pitchFamily="18" charset="0"/>
              </a:rPr>
              <a:t>What is Post-Menopause?</a:t>
            </a:r>
          </a:p>
        </p:txBody>
      </p:sp>
      <p:sp>
        <p:nvSpPr>
          <p:cNvPr id="5" name="Content Placeholder 4">
            <a:extLst>
              <a:ext uri="{FF2B5EF4-FFF2-40B4-BE49-F238E27FC236}">
                <a16:creationId xmlns:a16="http://schemas.microsoft.com/office/drawing/2014/main" id="{AB806D1E-F7FA-7147-A088-1B8DED13DD63}"/>
              </a:ext>
            </a:extLst>
          </p:cNvPr>
          <p:cNvSpPr txBox="1">
            <a:spLocks noGrp="1"/>
          </p:cNvSpPr>
          <p:nvPr>
            <p:ph idx="1"/>
          </p:nvPr>
        </p:nvSpPr>
        <p:spPr>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en-US" sz="3200" dirty="0">
                <a:latin typeface="Bembo" panose="02020502050201020203" pitchFamily="18" charset="0"/>
              </a:rPr>
              <a:t>Begins After the Completion No Menstrual Cycle for 12 Months</a:t>
            </a:r>
          </a:p>
          <a:p>
            <a:pPr marL="457200" indent="-457200">
              <a:buClr>
                <a:schemeClr val="accent2"/>
              </a:buClr>
              <a:buFont typeface="Arial" panose="020B0604020202020204" pitchFamily="34" charset="0"/>
              <a:buChar char="•"/>
            </a:pPr>
            <a:r>
              <a:rPr lang="en-US" sz="3200" dirty="0">
                <a:latin typeface="Bembo" panose="02020502050201020203" pitchFamily="18" charset="0"/>
              </a:rPr>
              <a:t>Symptoms of Previous Stages Begin to Fade</a:t>
            </a:r>
          </a:p>
          <a:p>
            <a:pPr marL="457200" indent="-457200">
              <a:buClr>
                <a:schemeClr val="accent2"/>
              </a:buClr>
              <a:buFont typeface="Arial" panose="020B0604020202020204" pitchFamily="34" charset="0"/>
              <a:buChar char="•"/>
            </a:pPr>
            <a:r>
              <a:rPr lang="en-US" sz="3200" dirty="0">
                <a:latin typeface="Bembo" panose="02020502050201020203" pitchFamily="18" charset="0"/>
              </a:rPr>
              <a:t>New Symptoms</a:t>
            </a:r>
          </a:p>
        </p:txBody>
      </p:sp>
      <p:sp>
        <p:nvSpPr>
          <p:cNvPr id="6" name="Rectangle 5">
            <a:extLst>
              <a:ext uri="{FF2B5EF4-FFF2-40B4-BE49-F238E27FC236}">
                <a16:creationId xmlns:a16="http://schemas.microsoft.com/office/drawing/2014/main" id="{B9F66C70-3497-1140-8DB7-7F331FBCB98B}"/>
              </a:ext>
            </a:extLst>
          </p:cNvPr>
          <p:cNvSpPr/>
          <p:nvPr/>
        </p:nvSpPr>
        <p:spPr>
          <a:xfrm>
            <a:off x="-17794" y="6598699"/>
            <a:ext cx="8508683" cy="261610"/>
          </a:xfrm>
          <a:prstGeom prst="rect">
            <a:avLst/>
          </a:prstGeom>
        </p:spPr>
        <p:txBody>
          <a:bodyPr wrap="square">
            <a:spAutoFit/>
          </a:bodyPr>
          <a:lstStyle/>
          <a:p>
            <a:pPr lvl="0"/>
            <a:r>
              <a:rPr lang="en-US" sz="1050" i="1" dirty="0">
                <a:latin typeface="Bembo" panose="02020502050201020203" pitchFamily="18" charset="0"/>
              </a:rPr>
              <a:t>(Hunt, 2016; Levin, 2015; University of Rochester Medical Center, 2018)</a:t>
            </a:r>
          </a:p>
        </p:txBody>
      </p:sp>
    </p:spTree>
    <p:extLst>
      <p:ext uri="{BB962C8B-B14F-4D97-AF65-F5344CB8AC3E}">
        <p14:creationId xmlns:p14="http://schemas.microsoft.com/office/powerpoint/2010/main" val="21649819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F01651-A8D2-F04A-ACF4-3ED56F3D826B}"/>
              </a:ext>
            </a:extLst>
          </p:cNvPr>
          <p:cNvSpPr txBox="1"/>
          <p:nvPr/>
        </p:nvSpPr>
        <p:spPr>
          <a:xfrm>
            <a:off x="1099154" y="1543595"/>
            <a:ext cx="9993691" cy="2585323"/>
          </a:xfrm>
          <a:prstGeom prst="rect">
            <a:avLst/>
          </a:prstGeom>
          <a:noFill/>
        </p:spPr>
        <p:txBody>
          <a:bodyPr wrap="square">
            <a:spAutoFit/>
          </a:bodyPr>
          <a:lstStyle/>
          <a:p>
            <a:r>
              <a:rPr lang="en-US" sz="5400" dirty="0">
                <a:latin typeface="Bembo" panose="02020502050201020203" pitchFamily="18" charset="0"/>
              </a:rPr>
              <a:t>Objective #2: Identify the physical and mental health symptoms associated with menopause </a:t>
            </a:r>
            <a:endParaRPr lang="en-US" sz="5400" dirty="0"/>
          </a:p>
        </p:txBody>
      </p:sp>
    </p:spTree>
    <p:extLst>
      <p:ext uri="{BB962C8B-B14F-4D97-AF65-F5344CB8AC3E}">
        <p14:creationId xmlns:p14="http://schemas.microsoft.com/office/powerpoint/2010/main" val="432148239"/>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A9D615-5981-403D-BA81-11685916B281}">
  <ds:schemaRefs>
    <ds:schemaRef ds:uri="http://schemas.microsoft.com/office/2006/metadata/contentType"/>
    <ds:schemaRef ds:uri="http://schemas.microsoft.com/office/2006/metadata/properties/metaAttributes"/>
    <ds:schemaRef ds:uri="http://www.w3.org/2000/xmlns/"/>
    <ds:schemaRef ds:uri="http://www.w3.org/2001/XMLSchema"/>
    <ds:schemaRef ds:uri="71af3243-3dd4-4a8d-8c0d-dd76da1f02a5"/>
    <ds:schemaRef ds:uri="16c05727-aa75-4e4a-9b5f-8a80a1165891"/>
  </ds:schemaRefs>
</ds:datastoreItem>
</file>

<file path=customXml/itemProps2.xml><?xml version="1.0" encoding="utf-8"?>
<ds:datastoreItem xmlns:ds="http://schemas.openxmlformats.org/officeDocument/2006/customXml" ds:itemID="{048674FF-673D-40E4-90DC-427647F6395A}">
  <ds:schemaRefs>
    <ds:schemaRef ds:uri="http://schemas.microsoft.com/office/2006/metadata/properties"/>
    <ds:schemaRef ds:uri="http://www.w3.org/2000/xmlns/"/>
    <ds:schemaRef ds:uri="71af3243-3dd4-4a8d-8c0d-dd76da1f02a5"/>
    <ds:schemaRef ds:uri="http://www.w3.org/2001/XMLSchema-instance"/>
  </ds:schemaRefs>
</ds:datastoreItem>
</file>

<file path=customXml/itemProps3.xml><?xml version="1.0" encoding="utf-8"?>
<ds:datastoreItem xmlns:ds="http://schemas.openxmlformats.org/officeDocument/2006/customXml" ds:itemID="{2EFE16CA-070B-4D00-B57F-1D59C2AB8F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Wood Type</Template>
  <TotalTime>1682</TotalTime>
  <Words>4647</Words>
  <Application>Microsoft Office PowerPoint</Application>
  <PresentationFormat>Widescreen</PresentationFormat>
  <Paragraphs>181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Wood Type</vt:lpstr>
      <vt:lpstr>Human Growth and Development:   Women’s Issues, Mental Health, and Spirituality in Mid-Life</vt:lpstr>
      <vt:lpstr>PowerPoint Presentation</vt:lpstr>
      <vt:lpstr>PowerPoint Presentation</vt:lpstr>
      <vt:lpstr>PowerPoint Presentation</vt:lpstr>
      <vt:lpstr>What is the Menopausal Transition?</vt:lpstr>
      <vt:lpstr>What is Peri-Menopause?</vt:lpstr>
      <vt:lpstr>What is Menopause?</vt:lpstr>
      <vt:lpstr>What is Post-Menopause?</vt:lpstr>
      <vt:lpstr>PowerPoint Presentation</vt:lpstr>
      <vt:lpstr>Physical Symptoms</vt:lpstr>
      <vt:lpstr>Mental Health Symptoms</vt:lpstr>
      <vt:lpstr>PowerPoint Presentation</vt:lpstr>
      <vt:lpstr>Effects on Mental Health</vt:lpstr>
      <vt:lpstr>Effects on Spirituality</vt:lpstr>
      <vt:lpstr>PowerPoint Presentation</vt:lpstr>
      <vt:lpstr>Treatments</vt:lpstr>
      <vt:lpstr>Spiritual Interventions</vt:lpstr>
      <vt:lpstr>PowerPoint Presentation</vt:lpstr>
      <vt:lpstr>PowerPoint Presentation</vt:lpstr>
      <vt:lpstr>Implications</vt:lpstr>
      <vt:lpstr>Questions???</vt:lpstr>
      <vt:lpstr>References</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Cobarruvias, Sheri</dc:creator>
  <cp:lastModifiedBy>Sheri Cobarruvias</cp:lastModifiedBy>
  <cp:revision>74</cp:revision>
  <dcterms:created xsi:type="dcterms:W3CDTF">2021-03-14T22:04:53Z</dcterms:created>
  <dcterms:modified xsi:type="dcterms:W3CDTF">2021-03-16T03:50:21Z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