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7" r:id="rId3"/>
    <p:sldId id="281" r:id="rId4"/>
    <p:sldId id="282" r:id="rId5"/>
    <p:sldId id="259" r:id="rId6"/>
    <p:sldId id="283" r:id="rId7"/>
    <p:sldId id="284" r:id="rId8"/>
    <p:sldId id="270" r:id="rId9"/>
    <p:sldId id="260" r:id="rId10"/>
    <p:sldId id="279" r:id="rId11"/>
    <p:sldId id="286" r:id="rId12"/>
    <p:sldId id="280" r:id="rId13"/>
    <p:sldId id="274" r:id="rId14"/>
    <p:sldId id="275" r:id="rId15"/>
    <p:sldId id="268" r:id="rId16"/>
    <p:sldId id="269"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snapToObjects="1">
      <p:cViewPr>
        <p:scale>
          <a:sx n="138" d="100"/>
          <a:sy n="138" d="100"/>
        </p:scale>
        <p:origin x="880" y="5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9F539B8-959B-9F40-A9B4-335D47313F70}" type="datetimeFigureOut">
              <a:rPr lang="en-US" smtClean="0"/>
              <a:t>3/13/21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15579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06355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46328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2834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9F539B8-959B-9F40-A9B4-335D47313F70}" type="datetimeFigureOut">
              <a:rPr lang="en-US" smtClean="0"/>
              <a:t>3/13/21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89921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F539B8-959B-9F40-A9B4-335D47313F70}" type="datetimeFigureOut">
              <a:rPr lang="en-US" smtClean="0"/>
              <a:t>3/13/21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35170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F539B8-959B-9F40-A9B4-335D47313F70}" type="datetimeFigureOut">
              <a:rPr lang="en-US" smtClean="0"/>
              <a:t>3/13/21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72744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F539B8-959B-9F40-A9B4-335D47313F70}" type="datetimeFigureOut">
              <a:rPr lang="en-US" smtClean="0"/>
              <a:t>3/13/21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1468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539B8-959B-9F40-A9B4-335D47313F70}" type="datetimeFigureOut">
              <a:rPr lang="en-US" smtClean="0"/>
              <a:t>3/13/21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75057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solidFill>
                  <a:schemeClr val="accent2">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0028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17748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F539B8-959B-9F40-A9B4-335D47313F70}" type="datetimeFigureOut">
              <a:rPr lang="en-US" smtClean="0"/>
              <a:t>3/13/21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E8E2560-1547-9E46-9222-AB130F27EA50}" type="slidenum">
              <a:rPr lang="en-US" smtClean="0"/>
              <a:t>‹#›</a:t>
            </a:fld>
            <a:endParaRPr lang="en-US"/>
          </a:p>
        </p:txBody>
      </p:sp>
    </p:spTree>
    <p:extLst>
      <p:ext uri="{BB962C8B-B14F-4D97-AF65-F5344CB8AC3E}">
        <p14:creationId xmlns:p14="http://schemas.microsoft.com/office/powerpoint/2010/main" val="3116190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40000"/>
              <a:lumOff val="6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lumMod val="20000"/>
              <a:lumOff val="8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dutopia.org/article/focusing-student-well-being-times-crisis"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undabergnow.com/2019/03/25/seniors-forum/"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doi.org/10.1016/j.gloepi.2020.100018" TargetMode="External"/><Relationship Id="rId3" Type="http://schemas.openxmlformats.org/officeDocument/2006/relationships/hyperlink" Target="https://doi.org/10.1016/j.jrp.2010.05.009" TargetMode="External"/><Relationship Id="rId7" Type="http://schemas.openxmlformats.org/officeDocument/2006/relationships/hyperlink" Target="https://doi.org/10.1016/j.paid.2008.07.006" TargetMode="External"/><Relationship Id="rId2" Type="http://schemas.openxmlformats.org/officeDocument/2006/relationships/hyperlink" Target="https://www.bcbs.com/the-health-of-america" TargetMode="External"/><Relationship Id="rId1" Type="http://schemas.openxmlformats.org/officeDocument/2006/relationships/slideLayout" Target="../slideLayouts/slideLayout2.xml"/><Relationship Id="rId6" Type="http://schemas.openxmlformats.org/officeDocument/2006/relationships/hyperlink" Target="https://doi.org/10.1007/s10560-016-0460-6" TargetMode="External"/><Relationship Id="rId5" Type="http://schemas.openxmlformats.org/officeDocument/2006/relationships/hyperlink" Target="https://doi.org/10.1007/s10902-016-9727-z" TargetMode="External"/><Relationship Id="rId4" Type="http://schemas.openxmlformats.org/officeDocument/2006/relationships/hyperlink" Target="https://doi.org/10.7759/cureus.849" TargetMode="External"/><Relationship Id="rId9" Type="http://schemas.openxmlformats.org/officeDocument/2006/relationships/hyperlink" Target="https://doi.org/10.1177/0306624x09336131"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doi.org/10.1016/j.paid.2009.01.009" TargetMode="External"/><Relationship Id="rId3" Type="http://schemas.openxmlformats.org/officeDocument/2006/relationships/hyperlink" Target="https://doi.org/10.1007/s12187-011-9105-7" TargetMode="External"/><Relationship Id="rId7" Type="http://schemas.openxmlformats.org/officeDocument/2006/relationships/hyperlink" Target="https://doi.org/10.1007/s10464-010-9387-9" TargetMode="External"/><Relationship Id="rId2" Type="http://schemas.openxmlformats.org/officeDocument/2006/relationships/hyperlink" Target="https://doi.org/10.1002/pits.21833" TargetMode="External"/><Relationship Id="rId1" Type="http://schemas.openxmlformats.org/officeDocument/2006/relationships/slideLayout" Target="../slideLayouts/slideLayout2.xml"/><Relationship Id="rId6" Type="http://schemas.openxmlformats.org/officeDocument/2006/relationships/hyperlink" Target="https://doi.org/10.3390/socsci10020044" TargetMode="External"/><Relationship Id="rId5" Type="http://schemas.openxmlformats.org/officeDocument/2006/relationships/hyperlink" Target="http://www.biblegateway.com/versions/New-International-Version-NIV-Bible/#booklist" TargetMode="External"/><Relationship Id="rId4" Type="http://schemas.openxmlformats.org/officeDocument/2006/relationships/hyperlink" Target="https://doi.org/10.1007/s12187-018-9566-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hyperlink" Target="http://www.70/30.or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acesconnection.com/blog/the-70-30-campaig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us.corwin.com/en-us/nam/author/cathleen-beachboar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undabergnow.com/2019/03/25/seniors-forum/"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discerninghearts.com/catholic-podcasts/scriptural-stations-of-the-cross-the-jesus-you-take-over-prayer-devotional-reflection-podcast/"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mappilicious.co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Why Hope Matters:</a:t>
            </a:r>
            <a:r>
              <a:rPr lang="en-US" dirty="0"/>
              <a:t> : </a:t>
            </a:r>
            <a:r>
              <a:rPr lang="en-US" dirty="0">
                <a:latin typeface="Times New Roman" panose="02020603050405020304" pitchFamily="18" charset="0"/>
                <a:cs typeface="Times New Roman" panose="02020603050405020304" pitchFamily="18" charset="0"/>
              </a:rPr>
              <a:t>Fostering Resilience, Well-being, and Success in Students</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71600" y="3161538"/>
            <a:ext cx="6400800" cy="1314450"/>
          </a:xfrm>
        </p:spPr>
        <p:txBody>
          <a:bodyPr>
            <a:normAutofit/>
          </a:bodyPr>
          <a:lstStyle/>
          <a:p>
            <a:r>
              <a:rPr lang="en-US" sz="2800" b="1" dirty="0">
                <a:latin typeface="Times New Roman" panose="02020603050405020304" pitchFamily="18" charset="0"/>
                <a:cs typeface="Times New Roman" panose="02020603050405020304" pitchFamily="18" charset="0"/>
              </a:rPr>
              <a:t>Cathleen G. Beachboard</a:t>
            </a:r>
          </a:p>
          <a:p>
            <a:r>
              <a:rPr lang="en-US" sz="2800" b="1" dirty="0">
                <a:latin typeface="Times New Roman" panose="02020603050405020304" pitchFamily="18" charset="0"/>
                <a:cs typeface="Times New Roman" panose="02020603050405020304" pitchFamily="18" charset="0"/>
              </a:rPr>
              <a:t>School of Psychology</a:t>
            </a:r>
          </a:p>
        </p:txBody>
      </p:sp>
    </p:spTree>
    <p:extLst>
      <p:ext uri="{BB962C8B-B14F-4D97-AF65-F5344CB8AC3E}">
        <p14:creationId xmlns:p14="http://schemas.microsoft.com/office/powerpoint/2010/main" val="423240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1D29E-7619-894A-862D-1D513946BEE1}"/>
              </a:ext>
            </a:extLst>
          </p:cNvPr>
          <p:cNvSpPr>
            <a:spLocks noGrp="1"/>
          </p:cNvSpPr>
          <p:nvPr>
            <p:ph type="title"/>
          </p:nvPr>
        </p:nvSpPr>
        <p:spPr/>
        <p:txBody>
          <a:bodyPr>
            <a:normAutofit/>
          </a:bodyPr>
          <a:lstStyle/>
          <a:p>
            <a:r>
              <a:rPr lang="en-US" b="1" dirty="0"/>
              <a:t>Applied Research-Hope in action</a:t>
            </a:r>
            <a:endParaRPr lang="en-US" dirty="0"/>
          </a:p>
        </p:txBody>
      </p:sp>
      <p:sp>
        <p:nvSpPr>
          <p:cNvPr id="3" name="Content Placeholder 2">
            <a:extLst>
              <a:ext uri="{FF2B5EF4-FFF2-40B4-BE49-F238E27FC236}">
                <a16:creationId xmlns:a16="http://schemas.microsoft.com/office/drawing/2014/main" id="{A2419844-5956-C040-B716-436CE37536BB}"/>
              </a:ext>
            </a:extLst>
          </p:cNvPr>
          <p:cNvSpPr>
            <a:spLocks noGrp="1"/>
          </p:cNvSpPr>
          <p:nvPr>
            <p:ph idx="1"/>
          </p:nvPr>
        </p:nvSpPr>
        <p:spPr>
          <a:xfrm>
            <a:off x="3629888" y="1200151"/>
            <a:ext cx="5324764" cy="3648940"/>
          </a:xfrm>
        </p:spPr>
        <p:txBody>
          <a:bodyPr>
            <a:normAutofit fontScale="62500" lnSpcReduction="20000"/>
          </a:bodyPr>
          <a:lstStyle/>
          <a:p>
            <a:r>
              <a:rPr lang="en-US" dirty="0"/>
              <a:t>In hope theory, Snyder and Lopes (2007) defined hope in quantifiable terms as a positive cognitive process in which a person has goal-directed thinking that uses both pathways (the capacity to find routes to their desired goals) and agency (the necessary motivation to use those routes).</a:t>
            </a:r>
          </a:p>
          <a:p>
            <a:pPr marL="0" indent="0">
              <a:buNone/>
            </a:pPr>
            <a:endParaRPr lang="en-US" dirty="0"/>
          </a:p>
          <a:p>
            <a:r>
              <a:rPr lang="en-US" dirty="0"/>
              <a:t>Using hope research and biblical accounts of hope could inform future studies on hope as a preventative measure in schools, counseling, and with families to help people reach their full God-given potential.</a:t>
            </a:r>
          </a:p>
        </p:txBody>
      </p:sp>
      <p:sp>
        <p:nvSpPr>
          <p:cNvPr id="4" name="Oval 3">
            <a:extLst>
              <a:ext uri="{FF2B5EF4-FFF2-40B4-BE49-F238E27FC236}">
                <a16:creationId xmlns:a16="http://schemas.microsoft.com/office/drawing/2014/main" id="{8C843887-4CC3-8B44-8632-A001AA073139}"/>
              </a:ext>
            </a:extLst>
          </p:cNvPr>
          <p:cNvSpPr/>
          <p:nvPr/>
        </p:nvSpPr>
        <p:spPr>
          <a:xfrm>
            <a:off x="133932" y="2105893"/>
            <a:ext cx="2262903" cy="194887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2DC14DC-3673-1D49-B3F2-DC2DC8C0022A}"/>
              </a:ext>
            </a:extLst>
          </p:cNvPr>
          <p:cNvSpPr/>
          <p:nvPr/>
        </p:nvSpPr>
        <p:spPr>
          <a:xfrm>
            <a:off x="1440881" y="2138216"/>
            <a:ext cx="2262903" cy="194887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5BADEFC-EA05-DD4A-83AD-BC5D1159ACA6}"/>
              </a:ext>
            </a:extLst>
          </p:cNvPr>
          <p:cNvSpPr/>
          <p:nvPr/>
        </p:nvSpPr>
        <p:spPr>
          <a:xfrm>
            <a:off x="914401" y="1191496"/>
            <a:ext cx="2059709" cy="194887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3894BC7-B0D1-0940-AB7D-6EEC78CB6D7D}"/>
              </a:ext>
            </a:extLst>
          </p:cNvPr>
          <p:cNvSpPr txBox="1"/>
          <p:nvPr/>
        </p:nvSpPr>
        <p:spPr>
          <a:xfrm>
            <a:off x="1191493" y="1237678"/>
            <a:ext cx="1575688" cy="646331"/>
          </a:xfrm>
          <a:prstGeom prst="rect">
            <a:avLst/>
          </a:prstGeom>
          <a:noFill/>
        </p:spPr>
        <p:txBody>
          <a:bodyPr wrap="none" rtlCol="0">
            <a:spAutoFit/>
          </a:bodyPr>
          <a:lstStyle/>
          <a:p>
            <a:pPr algn="ctr"/>
            <a:r>
              <a:rPr lang="en-US" dirty="0">
                <a:solidFill>
                  <a:srgbClr val="FFFF00"/>
                </a:solidFill>
              </a:rPr>
              <a:t>Goals</a:t>
            </a:r>
          </a:p>
          <a:p>
            <a:pPr algn="ctr"/>
            <a:r>
              <a:rPr lang="en-US" dirty="0"/>
              <a:t>(What Power)</a:t>
            </a:r>
          </a:p>
        </p:txBody>
      </p:sp>
      <p:sp>
        <p:nvSpPr>
          <p:cNvPr id="8" name="TextBox 7">
            <a:extLst>
              <a:ext uri="{FF2B5EF4-FFF2-40B4-BE49-F238E27FC236}">
                <a16:creationId xmlns:a16="http://schemas.microsoft.com/office/drawing/2014/main" id="{C8672414-22C8-1345-A97C-3C8BBA3E2626}"/>
              </a:ext>
            </a:extLst>
          </p:cNvPr>
          <p:cNvSpPr txBox="1"/>
          <p:nvPr/>
        </p:nvSpPr>
        <p:spPr>
          <a:xfrm>
            <a:off x="2270956" y="2902856"/>
            <a:ext cx="1472904" cy="646331"/>
          </a:xfrm>
          <a:prstGeom prst="rect">
            <a:avLst/>
          </a:prstGeom>
          <a:noFill/>
        </p:spPr>
        <p:txBody>
          <a:bodyPr wrap="none" rtlCol="0">
            <a:spAutoFit/>
          </a:bodyPr>
          <a:lstStyle/>
          <a:p>
            <a:pPr algn="ctr"/>
            <a:r>
              <a:rPr lang="en-US" dirty="0">
                <a:solidFill>
                  <a:srgbClr val="FFFF00"/>
                </a:solidFill>
              </a:rPr>
              <a:t>Pathways</a:t>
            </a:r>
          </a:p>
          <a:p>
            <a:pPr algn="ctr"/>
            <a:r>
              <a:rPr lang="en-US" dirty="0"/>
              <a:t>(Way Power)</a:t>
            </a:r>
          </a:p>
        </p:txBody>
      </p:sp>
      <p:sp>
        <p:nvSpPr>
          <p:cNvPr id="9" name="TextBox 8">
            <a:extLst>
              <a:ext uri="{FF2B5EF4-FFF2-40B4-BE49-F238E27FC236}">
                <a16:creationId xmlns:a16="http://schemas.microsoft.com/office/drawing/2014/main" id="{DAF4A6EF-BA6E-2141-A2CB-161022235AC4}"/>
              </a:ext>
            </a:extLst>
          </p:cNvPr>
          <p:cNvSpPr txBox="1"/>
          <p:nvPr/>
        </p:nvSpPr>
        <p:spPr>
          <a:xfrm>
            <a:off x="136236" y="2889002"/>
            <a:ext cx="1447448" cy="646331"/>
          </a:xfrm>
          <a:prstGeom prst="rect">
            <a:avLst/>
          </a:prstGeom>
          <a:noFill/>
        </p:spPr>
        <p:txBody>
          <a:bodyPr wrap="none" rtlCol="0">
            <a:spAutoFit/>
          </a:bodyPr>
          <a:lstStyle/>
          <a:p>
            <a:pPr algn="ctr"/>
            <a:r>
              <a:rPr lang="en-US" dirty="0">
                <a:solidFill>
                  <a:srgbClr val="FFFF00"/>
                </a:solidFill>
              </a:rPr>
              <a:t>Agency</a:t>
            </a:r>
          </a:p>
          <a:p>
            <a:pPr algn="ctr"/>
            <a:r>
              <a:rPr lang="en-US" dirty="0"/>
              <a:t>(Will Power)</a:t>
            </a:r>
          </a:p>
        </p:txBody>
      </p:sp>
      <p:sp>
        <p:nvSpPr>
          <p:cNvPr id="10" name="TextBox 9">
            <a:extLst>
              <a:ext uri="{FF2B5EF4-FFF2-40B4-BE49-F238E27FC236}">
                <a16:creationId xmlns:a16="http://schemas.microsoft.com/office/drawing/2014/main" id="{0C40CE5D-66FF-364C-A412-DB4B51C5C237}"/>
              </a:ext>
            </a:extLst>
          </p:cNvPr>
          <p:cNvSpPr txBox="1"/>
          <p:nvPr/>
        </p:nvSpPr>
        <p:spPr>
          <a:xfrm>
            <a:off x="1561917" y="2567500"/>
            <a:ext cx="758541" cy="369332"/>
          </a:xfrm>
          <a:prstGeom prst="rect">
            <a:avLst/>
          </a:prstGeom>
          <a:noFill/>
        </p:spPr>
        <p:txBody>
          <a:bodyPr wrap="none" rtlCol="0">
            <a:spAutoFit/>
          </a:bodyPr>
          <a:lstStyle/>
          <a:p>
            <a:r>
              <a:rPr lang="en-US" dirty="0">
                <a:solidFill>
                  <a:schemeClr val="tx2"/>
                </a:solidFill>
                <a:highlight>
                  <a:srgbClr val="FFFF00"/>
                </a:highlight>
              </a:rPr>
              <a:t>HOPE</a:t>
            </a:r>
          </a:p>
        </p:txBody>
      </p:sp>
    </p:spTree>
    <p:extLst>
      <p:ext uri="{BB962C8B-B14F-4D97-AF65-F5344CB8AC3E}">
        <p14:creationId xmlns:p14="http://schemas.microsoft.com/office/powerpoint/2010/main" val="79859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B8C23-0546-6043-A25D-F14BB574E60D}"/>
              </a:ext>
            </a:extLst>
          </p:cNvPr>
          <p:cNvSpPr>
            <a:spLocks noGrp="1"/>
          </p:cNvSpPr>
          <p:nvPr>
            <p:ph type="title"/>
          </p:nvPr>
        </p:nvSpPr>
        <p:spPr>
          <a:xfrm>
            <a:off x="457200" y="141327"/>
            <a:ext cx="8229600" cy="857250"/>
          </a:xfrm>
        </p:spPr>
        <p:txBody>
          <a:bodyPr/>
          <a:lstStyle/>
          <a:p>
            <a:r>
              <a:rPr lang="en-US" b="1" dirty="0"/>
              <a:t>Safety Before Hope</a:t>
            </a:r>
          </a:p>
        </p:txBody>
      </p:sp>
      <p:sp>
        <p:nvSpPr>
          <p:cNvPr id="4" name="Content Placeholder 3">
            <a:extLst>
              <a:ext uri="{FF2B5EF4-FFF2-40B4-BE49-F238E27FC236}">
                <a16:creationId xmlns:a16="http://schemas.microsoft.com/office/drawing/2014/main" id="{AEAAF7AD-C62A-6443-9D4D-F43D244AC4A1}"/>
              </a:ext>
            </a:extLst>
          </p:cNvPr>
          <p:cNvSpPr txBox="1">
            <a:spLocks noGrp="1"/>
          </p:cNvSpPr>
          <p:nvPr>
            <p:ph idx="1"/>
          </p:nvPr>
        </p:nvSpPr>
        <p:spPr>
          <a:xfrm>
            <a:off x="3833091" y="1136073"/>
            <a:ext cx="5430982" cy="3167021"/>
          </a:xfrm>
          <a:prstGeom prst="rect">
            <a:avLst/>
          </a:prstGeom>
          <a:noFill/>
        </p:spPr>
        <p:txBody>
          <a:bodyPr wrap="square" rtlCol="0">
            <a:spAutoFit/>
          </a:bodyPr>
          <a:lstStyle/>
          <a:p>
            <a:pPr fontAlgn="base"/>
            <a:r>
              <a:rPr lang="en-US" sz="2700" b="1" dirty="0"/>
              <a:t>Consistency</a:t>
            </a:r>
            <a:r>
              <a:rPr lang="en-US" sz="2700" dirty="0"/>
              <a:t>- Co-Creation of Rules and Procedures. </a:t>
            </a:r>
            <a:endParaRPr lang="en-US" sz="2700" b="1" dirty="0"/>
          </a:p>
          <a:p>
            <a:pPr fontAlgn="base"/>
            <a:r>
              <a:rPr lang="en-US" sz="2700" b="1" dirty="0"/>
              <a:t>Control</a:t>
            </a:r>
            <a:r>
              <a:rPr lang="en-US" sz="2700" dirty="0"/>
              <a:t>- Self -Care Plans-Grounding Techniques, Analyzing, and Progress Building</a:t>
            </a:r>
            <a:endParaRPr lang="en-US" sz="2700" b="1" dirty="0"/>
          </a:p>
          <a:p>
            <a:r>
              <a:rPr lang="en-US" sz="2700" b="1" dirty="0"/>
              <a:t>Communication-</a:t>
            </a:r>
            <a:r>
              <a:rPr lang="en-US" sz="2700" dirty="0"/>
              <a:t> Mental Health Check-In’s (Herman, 2002)</a:t>
            </a:r>
          </a:p>
        </p:txBody>
      </p:sp>
      <p:pic>
        <p:nvPicPr>
          <p:cNvPr id="6" name="Picture 5">
            <a:extLst>
              <a:ext uri="{FF2B5EF4-FFF2-40B4-BE49-F238E27FC236}">
                <a16:creationId xmlns:a16="http://schemas.microsoft.com/office/drawing/2014/main" id="{EC9387CC-9018-854C-A555-952F4F65F085}"/>
              </a:ext>
            </a:extLst>
          </p:cNvPr>
          <p:cNvPicPr>
            <a:picLocks noChangeAspect="1"/>
          </p:cNvPicPr>
          <p:nvPr/>
        </p:nvPicPr>
        <p:blipFill>
          <a:blip r:embed="rId2"/>
          <a:stretch>
            <a:fillRect/>
          </a:stretch>
        </p:blipFill>
        <p:spPr>
          <a:xfrm>
            <a:off x="414916" y="1265382"/>
            <a:ext cx="3405983" cy="2825173"/>
          </a:xfrm>
          <a:prstGeom prst="rect">
            <a:avLst/>
          </a:prstGeom>
        </p:spPr>
      </p:pic>
      <p:sp>
        <p:nvSpPr>
          <p:cNvPr id="8" name="Rectangle 7">
            <a:extLst>
              <a:ext uri="{FF2B5EF4-FFF2-40B4-BE49-F238E27FC236}">
                <a16:creationId xmlns:a16="http://schemas.microsoft.com/office/drawing/2014/main" id="{A3800571-A1A1-C343-9E3A-4DDF726758F3}"/>
              </a:ext>
            </a:extLst>
          </p:cNvPr>
          <p:cNvSpPr/>
          <p:nvPr/>
        </p:nvSpPr>
        <p:spPr>
          <a:xfrm>
            <a:off x="-175489" y="4092198"/>
            <a:ext cx="4890654" cy="1077218"/>
          </a:xfrm>
          <a:prstGeom prst="rect">
            <a:avLst/>
          </a:prstGeom>
        </p:spPr>
        <p:txBody>
          <a:bodyPr wrap="square">
            <a:spAutoFit/>
          </a:bodyPr>
          <a:lstStyle/>
          <a:p>
            <a:pPr algn="ctr"/>
            <a:r>
              <a:rPr lang="en-US" sz="1600" i="1" dirty="0"/>
              <a:t>Used with permission from graphics </a:t>
            </a:r>
            <a:r>
              <a:rPr lang="en-US" sz="1600" i="1" dirty="0">
                <a:hlinkClick r:id="rId3"/>
              </a:rPr>
              <a:t>https://www.edutopia.org/article/focusing-student-well-being-times-crisis</a:t>
            </a:r>
            <a:r>
              <a:rPr lang="en-US" sz="1600" i="1" dirty="0"/>
              <a:t> . Not for reproduction or publication outside of this presentation.</a:t>
            </a:r>
          </a:p>
        </p:txBody>
      </p:sp>
    </p:spTree>
    <p:extLst>
      <p:ext uri="{BB962C8B-B14F-4D97-AF65-F5344CB8AC3E}">
        <p14:creationId xmlns:p14="http://schemas.microsoft.com/office/powerpoint/2010/main" val="32432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1D29E-7619-894A-862D-1D513946BEE1}"/>
              </a:ext>
            </a:extLst>
          </p:cNvPr>
          <p:cNvSpPr>
            <a:spLocks noGrp="1"/>
          </p:cNvSpPr>
          <p:nvPr>
            <p:ph type="title"/>
          </p:nvPr>
        </p:nvSpPr>
        <p:spPr/>
        <p:txBody>
          <a:bodyPr>
            <a:normAutofit/>
          </a:bodyPr>
          <a:lstStyle/>
          <a:p>
            <a:r>
              <a:rPr lang="en-US" b="1" dirty="0"/>
              <a:t>Applying Research-Hope in action</a:t>
            </a:r>
            <a:endParaRPr lang="en-US" dirty="0"/>
          </a:p>
        </p:txBody>
      </p:sp>
      <p:sp>
        <p:nvSpPr>
          <p:cNvPr id="3" name="Content Placeholder 2">
            <a:extLst>
              <a:ext uri="{FF2B5EF4-FFF2-40B4-BE49-F238E27FC236}">
                <a16:creationId xmlns:a16="http://schemas.microsoft.com/office/drawing/2014/main" id="{A2419844-5956-C040-B716-436CE37536BB}"/>
              </a:ext>
            </a:extLst>
          </p:cNvPr>
          <p:cNvSpPr>
            <a:spLocks noGrp="1"/>
          </p:cNvSpPr>
          <p:nvPr>
            <p:ph idx="1"/>
          </p:nvPr>
        </p:nvSpPr>
        <p:spPr>
          <a:xfrm>
            <a:off x="4978400" y="1310983"/>
            <a:ext cx="3708400" cy="3394472"/>
          </a:xfrm>
        </p:spPr>
        <p:txBody>
          <a:bodyPr>
            <a:normAutofit fontScale="85000" lnSpcReduction="10000"/>
          </a:bodyPr>
          <a:lstStyle/>
          <a:p>
            <a:r>
              <a:rPr lang="en-US" dirty="0"/>
              <a:t>Hope Testing- Tiered Intervention with addressing low hope</a:t>
            </a:r>
          </a:p>
          <a:p>
            <a:r>
              <a:rPr lang="en-US" dirty="0"/>
              <a:t>Addressing Agency, Pathways, and Goals</a:t>
            </a:r>
          </a:p>
          <a:p>
            <a:r>
              <a:rPr lang="en-US" dirty="0"/>
              <a:t>Providing Support/purposeful connection</a:t>
            </a:r>
          </a:p>
        </p:txBody>
      </p:sp>
      <p:pic>
        <p:nvPicPr>
          <p:cNvPr id="5122" name="Picture 2">
            <a:extLst>
              <a:ext uri="{FF2B5EF4-FFF2-40B4-BE49-F238E27FC236}">
                <a16:creationId xmlns:a16="http://schemas.microsoft.com/office/drawing/2014/main" id="{DEA168F5-C791-EA43-BF8D-26BDF0594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3" y="1237095"/>
            <a:ext cx="3240377" cy="30387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D0C6024-4876-4940-9094-370057BEB252}"/>
              </a:ext>
            </a:extLst>
          </p:cNvPr>
          <p:cNvSpPr txBox="1"/>
          <p:nvPr/>
        </p:nvSpPr>
        <p:spPr>
          <a:xfrm>
            <a:off x="775856" y="4323604"/>
            <a:ext cx="3509819" cy="646331"/>
          </a:xfrm>
          <a:prstGeom prst="rect">
            <a:avLst/>
          </a:prstGeom>
          <a:noFill/>
        </p:spPr>
        <p:txBody>
          <a:bodyPr wrap="square" rtlCol="0">
            <a:spAutoFit/>
          </a:bodyPr>
          <a:lstStyle/>
          <a:p>
            <a:r>
              <a:rPr lang="en-US" dirty="0">
                <a:hlinkClick r:id="rId3" tooltip="https://www.bundabergnow.com/2019/03/25/seniors-forum/"/>
              </a:rPr>
              <a:t>This Photo</a:t>
            </a:r>
            <a:r>
              <a:rPr lang="en-US" dirty="0"/>
              <a:t> by Unknown Author is licensed under </a:t>
            </a:r>
            <a:r>
              <a:rPr lang="en-US" dirty="0">
                <a:hlinkClick r:id="rId4" tooltip="https://creativecommons.org/licenses/by/3.0/"/>
              </a:rPr>
              <a:t>CC BY</a:t>
            </a:r>
            <a:endParaRPr lang="en-US" dirty="0"/>
          </a:p>
        </p:txBody>
      </p:sp>
    </p:spTree>
    <p:extLst>
      <p:ext uri="{BB962C8B-B14F-4D97-AF65-F5344CB8AC3E}">
        <p14:creationId xmlns:p14="http://schemas.microsoft.com/office/powerpoint/2010/main" val="62878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D28E7-6188-4D44-9921-F1511ED41DCA}"/>
              </a:ext>
            </a:extLst>
          </p:cNvPr>
          <p:cNvSpPr>
            <a:spLocks noGrp="1"/>
          </p:cNvSpPr>
          <p:nvPr>
            <p:ph idx="1"/>
          </p:nvPr>
        </p:nvSpPr>
        <p:spPr/>
        <p:txBody>
          <a:bodyPr>
            <a:normAutofit fontScale="92500" lnSpcReduction="10000"/>
          </a:bodyPr>
          <a:lstStyle/>
          <a:p>
            <a:r>
              <a:rPr lang="en-US" dirty="0"/>
              <a:t>Testing students annually for hope to improve academic outcomes for all students. </a:t>
            </a:r>
          </a:p>
          <a:p>
            <a:r>
              <a:rPr lang="en-US" dirty="0"/>
              <a:t>Identify students with low hope and provide intervention for low hope. </a:t>
            </a:r>
          </a:p>
          <a:p>
            <a:r>
              <a:rPr lang="en-US" dirty="0"/>
              <a:t>Self-care plans to quickly strengthen hope.</a:t>
            </a:r>
          </a:p>
          <a:p>
            <a:r>
              <a:rPr lang="en-US" dirty="0"/>
              <a:t>Advisors provide tools for agency, pathways, and goal setting.</a:t>
            </a:r>
          </a:p>
          <a:p>
            <a:pPr marL="0" indent="0">
              <a:buNone/>
            </a:pPr>
            <a:endParaRPr lang="en-US" dirty="0"/>
          </a:p>
        </p:txBody>
      </p:sp>
      <p:sp>
        <p:nvSpPr>
          <p:cNvPr id="4" name="Title 1">
            <a:extLst>
              <a:ext uri="{FF2B5EF4-FFF2-40B4-BE49-F238E27FC236}">
                <a16:creationId xmlns:a16="http://schemas.microsoft.com/office/drawing/2014/main" id="{D60A70B8-576C-1249-91B1-CAED3445E10C}"/>
              </a:ext>
            </a:extLst>
          </p:cNvPr>
          <p:cNvSpPr txBox="1">
            <a:spLocks/>
          </p:cNvSpPr>
          <p:nvPr/>
        </p:nvSpPr>
        <p:spPr>
          <a:xfrm>
            <a:off x="609600" y="358379"/>
            <a:ext cx="8229600" cy="857250"/>
          </a:xfrm>
          <a:prstGeom prst="rect">
            <a:avLst/>
          </a:prstGeom>
        </p:spPr>
        <p:txBody>
          <a:bodyPr vert="horz" lIns="91440" tIns="45720" rIns="91440" bIns="45720" rtlCol="0" anchor="ctr">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latin typeface="+mn-lt"/>
              </a:rPr>
              <a:t>Discussion- Recommendations </a:t>
            </a:r>
            <a:br>
              <a:rPr lang="en-US" dirty="0"/>
            </a:br>
            <a:endParaRPr lang="en-US" dirty="0"/>
          </a:p>
        </p:txBody>
      </p:sp>
    </p:spTree>
    <p:extLst>
      <p:ext uri="{BB962C8B-B14F-4D97-AF65-F5344CB8AC3E}">
        <p14:creationId xmlns:p14="http://schemas.microsoft.com/office/powerpoint/2010/main" val="472106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3B50F6-3746-1047-9868-5D136A0349B8}"/>
              </a:ext>
            </a:extLst>
          </p:cNvPr>
          <p:cNvSpPr>
            <a:spLocks noGrp="1"/>
          </p:cNvSpPr>
          <p:nvPr>
            <p:ph idx="1"/>
          </p:nvPr>
        </p:nvSpPr>
        <p:spPr/>
        <p:txBody>
          <a:bodyPr/>
          <a:lstStyle/>
          <a:p>
            <a:r>
              <a:rPr lang="en-US" dirty="0"/>
              <a:t>Through monitoring student hope scores, utilizing hopeful practices with students and creating powerful connections educators can improve educational attainment, life satisfaction, and the well-being for all students (Marques et al., 2015). </a:t>
            </a:r>
          </a:p>
        </p:txBody>
      </p:sp>
      <p:sp>
        <p:nvSpPr>
          <p:cNvPr id="4" name="Title 1">
            <a:extLst>
              <a:ext uri="{FF2B5EF4-FFF2-40B4-BE49-F238E27FC236}">
                <a16:creationId xmlns:a16="http://schemas.microsoft.com/office/drawing/2014/main" id="{8574D455-F92C-F04F-A1F1-BFF643E2E1ED}"/>
              </a:ext>
            </a:extLst>
          </p:cNvPr>
          <p:cNvSpPr txBox="1">
            <a:spLocks/>
          </p:cNvSpPr>
          <p:nvPr/>
        </p:nvSpPr>
        <p:spPr>
          <a:xfrm>
            <a:off x="435864" y="321803"/>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latin typeface="+mn-lt"/>
              </a:rPr>
              <a:t>Conclusion</a:t>
            </a:r>
          </a:p>
        </p:txBody>
      </p:sp>
    </p:spTree>
    <p:extLst>
      <p:ext uri="{BB962C8B-B14F-4D97-AF65-F5344CB8AC3E}">
        <p14:creationId xmlns:p14="http://schemas.microsoft.com/office/powerpoint/2010/main" val="3190148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2A70-1503-B148-A6EA-736AAEC537F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49B99C8-798A-1C4A-AB1B-5C3205366D4B}"/>
              </a:ext>
            </a:extLst>
          </p:cNvPr>
          <p:cNvSpPr>
            <a:spLocks noGrp="1"/>
          </p:cNvSpPr>
          <p:nvPr>
            <p:ph idx="1"/>
          </p:nvPr>
        </p:nvSpPr>
        <p:spPr/>
        <p:txBody>
          <a:bodyPr>
            <a:normAutofit fontScale="25000" lnSpcReduction="20000"/>
          </a:bodyPr>
          <a:lstStyle/>
          <a:p>
            <a:pPr marL="0" indent="0">
              <a:lnSpc>
                <a:spcPct val="220000"/>
              </a:lnSpc>
              <a:buNone/>
            </a:pPr>
            <a:r>
              <a:rPr lang="en-US" dirty="0"/>
              <a:t>Blue Cross Blue Shield. (2020) </a:t>
            </a:r>
            <a:r>
              <a:rPr lang="en-US" i="1" dirty="0"/>
              <a:t>The Health of America</a:t>
            </a:r>
            <a:r>
              <a:rPr lang="en-US" dirty="0"/>
              <a:t>. </a:t>
            </a:r>
            <a:r>
              <a:rPr lang="en-US" dirty="0">
                <a:hlinkClick r:id="rId2"/>
              </a:rPr>
              <a:t>https://www.bcbs.com/the-health-of-america</a:t>
            </a:r>
            <a:r>
              <a:rPr lang="en-US" dirty="0"/>
              <a:t> </a:t>
            </a:r>
          </a:p>
          <a:p>
            <a:pPr marL="0" indent="0">
              <a:lnSpc>
                <a:spcPct val="220000"/>
              </a:lnSpc>
              <a:buNone/>
            </a:pPr>
            <a:r>
              <a:rPr lang="en-US" dirty="0"/>
              <a:t>Day, L., Hanson, K., Maltby, J., Proctor, C., &amp; Wood, A. (2010). Hope uniquely predicts objective academic achievement above intelligence, personality, and previous academic achievement. 	</a:t>
            </a:r>
            <a:r>
              <a:rPr lang="en-US" i="1" dirty="0"/>
              <a:t>Journal of Research in Personality</a:t>
            </a:r>
            <a:r>
              <a:rPr lang="en-US" dirty="0"/>
              <a:t>, 44(4), 550–553. </a:t>
            </a:r>
            <a:r>
              <a:rPr lang="en-US" dirty="0">
                <a:hlinkClick r:id="rId3"/>
              </a:rPr>
              <a:t>https://doi.org/10.1016/j.jrp.2010.05.009</a:t>
            </a:r>
            <a:r>
              <a:rPr lang="en-US" dirty="0"/>
              <a:t>  </a:t>
            </a:r>
          </a:p>
          <a:p>
            <a:pPr marL="0" indent="0">
              <a:lnSpc>
                <a:spcPct val="220000"/>
              </a:lnSpc>
              <a:buNone/>
            </a:pPr>
            <a:r>
              <a:rPr lang="en-US" dirty="0"/>
              <a:t>Duggal, D., Sacks-Zimmerman, A. </a:t>
            </a:r>
            <a:r>
              <a:rPr lang="en-US" dirty="0" err="1"/>
              <a:t>Liberta</a:t>
            </a:r>
            <a:r>
              <a:rPr lang="en-US" dirty="0"/>
              <a:t>, T. (2016). The Impact of Hope and Resilience on Multiple Factors in Neurosurgical Patients. </a:t>
            </a:r>
            <a:r>
              <a:rPr lang="en-US" i="1" dirty="0" err="1"/>
              <a:t>Cureus</a:t>
            </a:r>
            <a:r>
              <a:rPr lang="en-US" dirty="0"/>
              <a:t>. </a:t>
            </a:r>
            <a:r>
              <a:rPr lang="en-US" dirty="0">
                <a:hlinkClick r:id="rId4"/>
              </a:rPr>
              <a:t>https://doi.org/10.7759/cureus.849</a:t>
            </a:r>
            <a:r>
              <a:rPr lang="en-US" dirty="0"/>
              <a:t>  </a:t>
            </a:r>
          </a:p>
          <a:p>
            <a:pPr marL="0" indent="0">
              <a:lnSpc>
                <a:spcPct val="220000"/>
              </a:lnSpc>
              <a:buNone/>
            </a:pPr>
            <a:r>
              <a:rPr lang="en-US" dirty="0"/>
              <a:t>Gallagher, M. W., Marques, S. C., &amp; Lopez, S. J. (2016). Hope and the Academic Trajectory of College Students. Journal of Happiness Studies, 18(2), 341–352. 	</a:t>
            </a:r>
            <a:r>
              <a:rPr lang="en-US" dirty="0">
                <a:hlinkClick r:id="rId5"/>
              </a:rPr>
              <a:t>https://doi.org/10.1007/s10902-016-9727-z</a:t>
            </a:r>
            <a:r>
              <a:rPr lang="en-US" dirty="0"/>
              <a:t>  </a:t>
            </a:r>
          </a:p>
          <a:p>
            <a:pPr marL="0" indent="0">
              <a:lnSpc>
                <a:spcPct val="220000"/>
              </a:lnSpc>
              <a:buNone/>
            </a:pPr>
            <a:r>
              <a:rPr lang="en-US" dirty="0"/>
              <a:t>Hellman, C. M., &amp; Gwinn, C. (2016). Camp HOPE as an Intervention for Children Exposed to Domestic Violence: A Program Evaluation of Hope, and Strength of Character. Child and 	Adolescent Social Work Journal, 34(3), 269–276. </a:t>
            </a:r>
            <a:r>
              <a:rPr lang="en-US" dirty="0">
                <a:hlinkClick r:id="rId6"/>
              </a:rPr>
              <a:t>https://doi.org/10.1007/s10560-016-0460-6</a:t>
            </a:r>
            <a:endParaRPr lang="en-US" dirty="0"/>
          </a:p>
          <a:p>
            <a:pPr marL="0" indent="0">
              <a:lnSpc>
                <a:spcPct val="220000"/>
              </a:lnSpc>
              <a:buNone/>
            </a:pPr>
            <a:r>
              <a:rPr lang="en-US" dirty="0"/>
              <a:t> Leeson, P., </a:t>
            </a:r>
            <a:r>
              <a:rPr lang="en-US" dirty="0" err="1"/>
              <a:t>Ciarrochi</a:t>
            </a:r>
            <a:r>
              <a:rPr lang="en-US" dirty="0"/>
              <a:t>, J., &amp; Heaven, P. C. (2008). Cognitive ability, personality, and academic performance in adolescence. Personality and Individual Differences, 45(7), 630–635. 	</a:t>
            </a:r>
            <a:r>
              <a:rPr lang="en-US" dirty="0">
                <a:hlinkClick r:id="rId7"/>
              </a:rPr>
              <a:t>https://doi.org/10.1016/j.paid.2008.07.006</a:t>
            </a:r>
            <a:endParaRPr lang="en-US" dirty="0"/>
          </a:p>
          <a:p>
            <a:pPr marL="0" indent="0">
              <a:lnSpc>
                <a:spcPct val="220000"/>
              </a:lnSpc>
              <a:buNone/>
            </a:pPr>
            <a:r>
              <a:rPr lang="en-US" dirty="0"/>
              <a:t> Long, K. N., Kim, E. S., Chen, Y., Wilson, M. F., Jr, E. L. W., </a:t>
            </a:r>
            <a:r>
              <a:rPr lang="en-US" dirty="0" err="1"/>
              <a:t>Vanderweele</a:t>
            </a:r>
            <a:r>
              <a:rPr lang="en-US" dirty="0"/>
              <a:t>, T. J. (2020). The role of Hope in subsequent health and well-being for older adults: An outcome-wide longitudinal 	approach. Global Epidemiology, 2, 100018. </a:t>
            </a:r>
            <a:r>
              <a:rPr lang="en-US" dirty="0">
                <a:hlinkClick r:id="rId8"/>
              </a:rPr>
              <a:t>https://doi.org/10.1016/j.gloepi.2020.100018</a:t>
            </a:r>
            <a:endParaRPr lang="en-US" dirty="0"/>
          </a:p>
          <a:p>
            <a:pPr marL="0" indent="0">
              <a:lnSpc>
                <a:spcPct val="220000"/>
              </a:lnSpc>
              <a:buNone/>
            </a:pPr>
            <a:r>
              <a:rPr lang="en-US" dirty="0"/>
              <a:t>Martin, K., &amp; </a:t>
            </a:r>
            <a:r>
              <a:rPr lang="en-US" dirty="0" err="1"/>
              <a:t>Stermac</a:t>
            </a:r>
            <a:r>
              <a:rPr lang="en-US" dirty="0"/>
              <a:t>, L. (2009). Measuring Hope. International Journal of Offender Therapy and Comparative Criminology, 54(5), 693–705. </a:t>
            </a:r>
            <a:r>
              <a:rPr lang="en-US" dirty="0">
                <a:hlinkClick r:id="rId9"/>
              </a:rPr>
              <a:t>https://doi.org/10.1177/0306624x09336131</a:t>
            </a:r>
            <a:endParaRPr lang="en-US" dirty="0"/>
          </a:p>
        </p:txBody>
      </p:sp>
    </p:spTree>
    <p:extLst>
      <p:ext uri="{BB962C8B-B14F-4D97-AF65-F5344CB8AC3E}">
        <p14:creationId xmlns:p14="http://schemas.microsoft.com/office/powerpoint/2010/main" val="82416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1729-EC34-B841-A376-EFC8F71681A6}"/>
              </a:ext>
            </a:extLst>
          </p:cNvPr>
          <p:cNvSpPr>
            <a:spLocks noGrp="1"/>
          </p:cNvSpPr>
          <p:nvPr>
            <p:ph type="title"/>
          </p:nvPr>
        </p:nvSpPr>
        <p:spPr/>
        <p:txBody>
          <a:bodyPr/>
          <a:lstStyle/>
          <a:p>
            <a:r>
              <a:rPr lang="en-US" dirty="0"/>
              <a:t>References cont. </a:t>
            </a:r>
          </a:p>
        </p:txBody>
      </p:sp>
      <p:sp>
        <p:nvSpPr>
          <p:cNvPr id="3" name="Content Placeholder 2">
            <a:extLst>
              <a:ext uri="{FF2B5EF4-FFF2-40B4-BE49-F238E27FC236}">
                <a16:creationId xmlns:a16="http://schemas.microsoft.com/office/drawing/2014/main" id="{62DE5F79-BCD3-9047-9FCC-4EE8D4C78040}"/>
              </a:ext>
            </a:extLst>
          </p:cNvPr>
          <p:cNvSpPr>
            <a:spLocks noGrp="1"/>
          </p:cNvSpPr>
          <p:nvPr>
            <p:ph idx="1"/>
          </p:nvPr>
        </p:nvSpPr>
        <p:spPr/>
        <p:txBody>
          <a:bodyPr>
            <a:normAutofit fontScale="25000" lnSpcReduction="20000"/>
          </a:bodyPr>
          <a:lstStyle/>
          <a:p>
            <a:pPr marL="0" indent="0">
              <a:lnSpc>
                <a:spcPct val="220000"/>
              </a:lnSpc>
              <a:buNone/>
            </a:pPr>
            <a:r>
              <a:rPr lang="en-US" dirty="0"/>
              <a:t> Marques, S. C., Lopez, S. J., Fontaine, A. M., Coimbra, S., &amp; Mitchell, J. (2015). How Much Hope Is Enough? Levels Of Hope And Students’ Psychological And School Functioning. Psychology 	in the Schools, 52(4), 325–334. </a:t>
            </a:r>
            <a:r>
              <a:rPr lang="en-US" dirty="0">
                <a:hlinkClick r:id="rId2"/>
              </a:rPr>
              <a:t>https://doi.org/10.1002/pits.21833</a:t>
            </a:r>
            <a:r>
              <a:rPr lang="en-US" dirty="0"/>
              <a:t>  </a:t>
            </a:r>
          </a:p>
          <a:p>
            <a:pPr marL="0" indent="0">
              <a:lnSpc>
                <a:spcPct val="220000"/>
              </a:lnSpc>
              <a:buNone/>
            </a:pPr>
            <a:r>
              <a:rPr lang="en-US" dirty="0" err="1"/>
              <a:t>Merkaš</a:t>
            </a:r>
            <a:r>
              <a:rPr lang="en-US" dirty="0"/>
              <a:t>, M., &amp; </a:t>
            </a:r>
            <a:r>
              <a:rPr lang="en-US" dirty="0" err="1"/>
              <a:t>Brajša-Žganec</a:t>
            </a:r>
            <a:r>
              <a:rPr lang="en-US" dirty="0"/>
              <a:t>, A. (2011). Children with Different Levels of Hope: Are There Differences in Their Self-esteem, Life Satisfaction, Social Support, and Family Cohesion? Child 	Indicators Research, 4(3), 499–514. </a:t>
            </a:r>
            <a:r>
              <a:rPr lang="en-US" dirty="0">
                <a:hlinkClick r:id="rId3"/>
              </a:rPr>
              <a:t>https://doi.org/10.1007/s12187-011-9105-7</a:t>
            </a:r>
            <a:r>
              <a:rPr lang="en-US" dirty="0"/>
              <a:t>  </a:t>
            </a:r>
          </a:p>
          <a:p>
            <a:pPr marL="0" indent="0">
              <a:lnSpc>
                <a:spcPct val="220000"/>
              </a:lnSpc>
              <a:buNone/>
            </a:pPr>
            <a:r>
              <a:rPr lang="en-US" dirty="0"/>
              <a:t>Munoz, R. T., Quinton, K. A., Worley, J. A., &amp; Hellman, C. M. (2018). Locus of Hope: External Hope in Parents/Guardians as an Antecedent of Adolescents’ Internal Hope and Life Satisfaction. 	Child Indicators Research, 12(3), 1107–1124. </a:t>
            </a:r>
            <a:r>
              <a:rPr lang="en-US" dirty="0">
                <a:hlinkClick r:id="rId4"/>
              </a:rPr>
              <a:t>https://doi.org/10.1007/s12187-018-9566-z</a:t>
            </a:r>
            <a:r>
              <a:rPr lang="en-US" dirty="0"/>
              <a:t>  </a:t>
            </a:r>
          </a:p>
          <a:p>
            <a:pPr marL="0" indent="0">
              <a:lnSpc>
                <a:spcPct val="220000"/>
              </a:lnSpc>
              <a:buNone/>
            </a:pPr>
            <a:r>
              <a:rPr lang="en-US" dirty="0"/>
              <a:t>New International Version. (2011). </a:t>
            </a:r>
            <a:r>
              <a:rPr lang="en-US" dirty="0" err="1"/>
              <a:t>BibleGateway.com</a:t>
            </a:r>
            <a:r>
              <a:rPr lang="en-US" dirty="0"/>
              <a:t>. </a:t>
            </a:r>
            <a:r>
              <a:rPr lang="en-US" dirty="0">
                <a:hlinkClick r:id="rId5"/>
              </a:rPr>
              <a:t>www.biblegateway.com/versions/New-International-Version-NIV-Bible/#booklist</a:t>
            </a:r>
            <a:r>
              <a:rPr lang="en-US" dirty="0"/>
              <a:t>   </a:t>
            </a:r>
          </a:p>
          <a:p>
            <a:pPr marL="0" indent="0">
              <a:lnSpc>
                <a:spcPct val="220000"/>
              </a:lnSpc>
              <a:buNone/>
            </a:pPr>
            <a:r>
              <a:rPr lang="en-US" dirty="0"/>
              <a:t>Otero, C. (2021). Adverse Childhood Experiences (ACEs) and Timely Bachelor’s Degree Attainment. </a:t>
            </a:r>
            <a:r>
              <a:rPr lang="en-US" i="1" dirty="0"/>
              <a:t>Social Sciences</a:t>
            </a:r>
            <a:r>
              <a:rPr lang="en-US" dirty="0"/>
              <a:t>, </a:t>
            </a:r>
            <a:r>
              <a:rPr lang="en-US" i="1" dirty="0"/>
              <a:t>10</a:t>
            </a:r>
            <a:r>
              <a:rPr lang="en-US" dirty="0"/>
              <a:t>(2), 44. </a:t>
            </a:r>
            <a:r>
              <a:rPr lang="en-US" dirty="0">
                <a:hlinkClick r:id="rId6"/>
              </a:rPr>
              <a:t>https://doi.org/10.3390/socsci10020044</a:t>
            </a:r>
            <a:r>
              <a:rPr lang="en-US" dirty="0"/>
              <a:t>  </a:t>
            </a:r>
          </a:p>
          <a:p>
            <a:pPr marL="0" indent="0">
              <a:lnSpc>
                <a:spcPct val="220000"/>
              </a:lnSpc>
              <a:buNone/>
            </a:pPr>
            <a:r>
              <a:rPr lang="en-US" dirty="0"/>
              <a:t>Snyder, C. R., &amp; Lopez, S. J. (2007). Positive psychology: The scientific and practical explorations of human strengths. Thousand Oaks, CA, US: Sage Publications </a:t>
            </a:r>
          </a:p>
          <a:p>
            <a:pPr marL="0" indent="0">
              <a:lnSpc>
                <a:spcPct val="220000"/>
              </a:lnSpc>
              <a:buNone/>
            </a:pPr>
            <a:r>
              <a:rPr lang="en-US" dirty="0"/>
              <a:t>Stoddard, S. A., </a:t>
            </a:r>
            <a:r>
              <a:rPr lang="en-US" dirty="0" err="1"/>
              <a:t>Mcmorris</a:t>
            </a:r>
            <a:r>
              <a:rPr lang="en-US" dirty="0"/>
              <a:t>, B. J., &amp; Sieving, R. E. (2010). Do Social Connections and Hope Matter in Predicting Early Adolescent Violence? American Journal of Community Psychology, 48(3-	4), 247–256. </a:t>
            </a:r>
            <a:r>
              <a:rPr lang="en-US" dirty="0">
                <a:hlinkClick r:id="rId7"/>
              </a:rPr>
              <a:t>https://doi.org/10.1007/s10464-010-9387-9</a:t>
            </a:r>
            <a:r>
              <a:rPr lang="en-US" dirty="0"/>
              <a:t>   </a:t>
            </a:r>
          </a:p>
          <a:p>
            <a:pPr marL="0" indent="0">
              <a:lnSpc>
                <a:spcPct val="220000"/>
              </a:lnSpc>
              <a:buNone/>
            </a:pPr>
            <a:r>
              <a:rPr lang="en-US" dirty="0"/>
              <a:t>Wong, S. S., &amp; Lim, T. (2009). Hope versus optimism in Singaporean adolescents: Contributions to depression and life satisfaction. Personality and Individual Differences, 46(5-6), 648–6	52. </a:t>
            </a:r>
            <a:r>
              <a:rPr lang="en-US" dirty="0">
                <a:hlinkClick r:id="rId8"/>
              </a:rPr>
              <a:t>https://doi.org/10.1016/j.paid.2009.01.009</a:t>
            </a:r>
            <a:r>
              <a:rPr lang="en-US" dirty="0"/>
              <a:t> </a:t>
            </a:r>
          </a:p>
          <a:p>
            <a:pPr marL="0" indent="0">
              <a:buNone/>
            </a:pPr>
            <a:endParaRPr lang="en-US" dirty="0"/>
          </a:p>
        </p:txBody>
      </p:sp>
    </p:spTree>
    <p:extLst>
      <p:ext uri="{BB962C8B-B14F-4D97-AF65-F5344CB8AC3E}">
        <p14:creationId xmlns:p14="http://schemas.microsoft.com/office/powerpoint/2010/main" val="262146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205979"/>
            <a:ext cx="8851392" cy="857250"/>
          </a:xfrm>
        </p:spPr>
        <p:txBody>
          <a:bodyPr>
            <a:normAutofit/>
          </a:bodyPr>
          <a:lstStyle/>
          <a:p>
            <a:r>
              <a:rPr lang="en-US" sz="3600" b="1" dirty="0">
                <a:latin typeface="+mn-lt"/>
              </a:rPr>
              <a:t>Introduction-Importance of the Problem </a:t>
            </a:r>
            <a:endParaRPr lang="en-US" sz="3600" dirty="0">
              <a:latin typeface="+mn-lt"/>
            </a:endParaRPr>
          </a:p>
        </p:txBody>
      </p:sp>
      <p:pic>
        <p:nvPicPr>
          <p:cNvPr id="5" name="Content Placeholder 4">
            <a:extLst>
              <a:ext uri="{FF2B5EF4-FFF2-40B4-BE49-F238E27FC236}">
                <a16:creationId xmlns:a16="http://schemas.microsoft.com/office/drawing/2014/main" id="{C062B2CF-23F9-6448-BA53-EFEFFC6F6082}"/>
              </a:ext>
            </a:extLst>
          </p:cNvPr>
          <p:cNvPicPr>
            <a:picLocks noGrp="1" noChangeAspect="1"/>
          </p:cNvPicPr>
          <p:nvPr>
            <p:ph idx="1"/>
          </p:nvPr>
        </p:nvPicPr>
        <p:blipFill rotWithShape="1">
          <a:blip r:embed="rId2"/>
          <a:srcRect l="30868" t="31932" r="23753" b="6779"/>
          <a:stretch/>
        </p:blipFill>
        <p:spPr>
          <a:xfrm>
            <a:off x="729673" y="989765"/>
            <a:ext cx="3075709" cy="2580329"/>
          </a:xfrm>
        </p:spPr>
      </p:pic>
      <p:pic>
        <p:nvPicPr>
          <p:cNvPr id="1027" name="Picture 3">
            <a:extLst>
              <a:ext uri="{FF2B5EF4-FFF2-40B4-BE49-F238E27FC236}">
                <a16:creationId xmlns:a16="http://schemas.microsoft.com/office/drawing/2014/main" id="{03B80E05-F883-5F4B-BE3D-F00884BE0F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423" r="18206"/>
          <a:stretch/>
        </p:blipFill>
        <p:spPr bwMode="auto">
          <a:xfrm>
            <a:off x="4963" y="2099651"/>
            <a:ext cx="1449420" cy="20308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474E20D-62C2-9646-B208-E8C2E083AB7B}"/>
              </a:ext>
            </a:extLst>
          </p:cNvPr>
          <p:cNvSpPr txBox="1"/>
          <p:nvPr/>
        </p:nvSpPr>
        <p:spPr>
          <a:xfrm>
            <a:off x="3916219" y="997532"/>
            <a:ext cx="5090622" cy="4708981"/>
          </a:xfrm>
          <a:prstGeom prst="rect">
            <a:avLst/>
          </a:prstGeom>
          <a:noFill/>
        </p:spPr>
        <p:txBody>
          <a:bodyPr wrap="square" rtlCol="0">
            <a:spAutoFit/>
          </a:bodyPr>
          <a:lstStyle/>
          <a:p>
            <a:pPr marL="285750" indent="-285750">
              <a:buFont typeface="Arial" panose="020B0604020202020204" pitchFamily="34" charset="0"/>
              <a:buChar char="•"/>
            </a:pPr>
            <a:r>
              <a:rPr lang="en-US" sz="2400" dirty="0"/>
              <a:t>According to health insurance data from 41 million health records released by Blue Cross and Blue Shield (2020), “Major depression is on the rise among Americans from all age groups, but is rising fastest among teens and young adults.”</a:t>
            </a:r>
          </a:p>
          <a:p>
            <a:endParaRPr lang="en-US" sz="2400" dirty="0"/>
          </a:p>
          <a:p>
            <a:pPr marL="285750" indent="-285750">
              <a:buFont typeface="Arial" panose="020B0604020202020204" pitchFamily="34" charset="0"/>
              <a:buChar char="•"/>
            </a:pPr>
            <a:r>
              <a:rPr lang="en-US" sz="2400" dirty="0"/>
              <a:t>COVID- 19 has the potential to further negatively impact student mental health. </a:t>
            </a:r>
          </a:p>
          <a:p>
            <a:endParaRPr lang="en-US" dirty="0"/>
          </a:p>
          <a:p>
            <a:endParaRPr lang="en-US" dirty="0"/>
          </a:p>
        </p:txBody>
      </p:sp>
      <p:pic>
        <p:nvPicPr>
          <p:cNvPr id="8" name="Picture 7">
            <a:extLst>
              <a:ext uri="{FF2B5EF4-FFF2-40B4-BE49-F238E27FC236}">
                <a16:creationId xmlns:a16="http://schemas.microsoft.com/office/drawing/2014/main" id="{3CBB2290-27F5-C649-AAA3-443F96534892}"/>
              </a:ext>
            </a:extLst>
          </p:cNvPr>
          <p:cNvPicPr>
            <a:picLocks noChangeAspect="1"/>
          </p:cNvPicPr>
          <p:nvPr/>
        </p:nvPicPr>
        <p:blipFill>
          <a:blip r:embed="rId4"/>
          <a:stretch>
            <a:fillRect/>
          </a:stretch>
        </p:blipFill>
        <p:spPr>
          <a:xfrm>
            <a:off x="1081348" y="3285240"/>
            <a:ext cx="2724034" cy="1765175"/>
          </a:xfrm>
          <a:prstGeom prst="rect">
            <a:avLst/>
          </a:prstGeom>
        </p:spPr>
      </p:pic>
    </p:spTree>
    <p:extLst>
      <p:ext uri="{BB962C8B-B14F-4D97-AF65-F5344CB8AC3E}">
        <p14:creationId xmlns:p14="http://schemas.microsoft.com/office/powerpoint/2010/main" val="2910443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D78CB90-A713-1340-A656-10E7A761F1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374"/>
          <a:stretch/>
        </p:blipFill>
        <p:spPr bwMode="auto">
          <a:xfrm>
            <a:off x="2013526" y="147776"/>
            <a:ext cx="5322455" cy="394334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D90D5F0-059F-784A-B79C-79C26F68E415}"/>
              </a:ext>
            </a:extLst>
          </p:cNvPr>
          <p:cNvSpPr txBox="1">
            <a:spLocks/>
          </p:cNvSpPr>
          <p:nvPr/>
        </p:nvSpPr>
        <p:spPr>
          <a:xfrm>
            <a:off x="531091" y="4140599"/>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i="1" dirty="0"/>
              <a:t>Graphic used with permission from </a:t>
            </a:r>
            <a:r>
              <a:rPr lang="en-US" sz="1600" i="1" dirty="0">
                <a:hlinkClick r:id="rId3"/>
              </a:rPr>
              <a:t>www.70/30.org</a:t>
            </a:r>
            <a:r>
              <a:rPr lang="en-US" sz="1600" i="1" dirty="0"/>
              <a:t>  now </a:t>
            </a:r>
            <a:r>
              <a:rPr lang="en-US" sz="1600" i="1" dirty="0">
                <a:hlinkClick r:id="rId4"/>
              </a:rPr>
              <a:t>https://www.acesconnection.com/blog/the-70-30-campaign</a:t>
            </a:r>
            <a:r>
              <a:rPr lang="en-US" sz="1600" i="1" dirty="0"/>
              <a:t> not for reproduction and intended for educational purposes only.  </a:t>
            </a:r>
          </a:p>
        </p:txBody>
      </p:sp>
    </p:spTree>
    <p:extLst>
      <p:ext uri="{BB962C8B-B14F-4D97-AF65-F5344CB8AC3E}">
        <p14:creationId xmlns:p14="http://schemas.microsoft.com/office/powerpoint/2010/main" val="2345736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E1FA-3277-1A4E-BF70-9E9289B4CD8F}"/>
              </a:ext>
            </a:extLst>
          </p:cNvPr>
          <p:cNvSpPr>
            <a:spLocks noGrp="1"/>
          </p:cNvSpPr>
          <p:nvPr>
            <p:ph type="title"/>
          </p:nvPr>
        </p:nvSpPr>
        <p:spPr/>
        <p:txBody>
          <a:bodyPr/>
          <a:lstStyle/>
          <a:p>
            <a:r>
              <a:rPr lang="en-US" b="1" dirty="0">
                <a:latin typeface="+mn-lt"/>
              </a:rPr>
              <a:t>Connection with Education</a:t>
            </a:r>
          </a:p>
        </p:txBody>
      </p:sp>
      <p:sp>
        <p:nvSpPr>
          <p:cNvPr id="3" name="Content Placeholder 2">
            <a:extLst>
              <a:ext uri="{FF2B5EF4-FFF2-40B4-BE49-F238E27FC236}">
                <a16:creationId xmlns:a16="http://schemas.microsoft.com/office/drawing/2014/main" id="{256DCADC-A43F-294A-BC99-F408318546EA}"/>
              </a:ext>
            </a:extLst>
          </p:cNvPr>
          <p:cNvSpPr>
            <a:spLocks noGrp="1"/>
          </p:cNvSpPr>
          <p:nvPr>
            <p:ph idx="1"/>
          </p:nvPr>
        </p:nvSpPr>
        <p:spPr/>
        <p:txBody>
          <a:bodyPr>
            <a:normAutofit fontScale="85000" lnSpcReduction="20000"/>
          </a:bodyPr>
          <a:lstStyle/>
          <a:p>
            <a:r>
              <a:rPr lang="en-US" dirty="0"/>
              <a:t>Results confirm that there is a graded relationship between ACEs and timely bachelor’s degree attainment—an additional ACE decreases the odds of timely bachelor’s degree attainment by about 17%, even after accounting for other related factors (Otero, 2021).</a:t>
            </a:r>
          </a:p>
          <a:p>
            <a:pPr marL="0" indent="0">
              <a:buNone/>
            </a:pPr>
            <a:endParaRPr lang="en-US" dirty="0"/>
          </a:p>
          <a:p>
            <a:r>
              <a:rPr lang="en-US" dirty="0"/>
              <a:t>High ACE scores were also </a:t>
            </a:r>
            <a:r>
              <a:rPr lang="en-US" dirty="0" err="1"/>
              <a:t>coorelated</a:t>
            </a:r>
            <a:r>
              <a:rPr lang="en-US" dirty="0"/>
              <a:t> with low GPA’s (Otero, 2021).  </a:t>
            </a:r>
          </a:p>
        </p:txBody>
      </p:sp>
    </p:spTree>
    <p:extLst>
      <p:ext uri="{BB962C8B-B14F-4D97-AF65-F5344CB8AC3E}">
        <p14:creationId xmlns:p14="http://schemas.microsoft.com/office/powerpoint/2010/main" val="618644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5C465-EDC5-5A46-A047-F97CE710C3C2}"/>
              </a:ext>
            </a:extLst>
          </p:cNvPr>
          <p:cNvSpPr>
            <a:spLocks noGrp="1"/>
          </p:cNvSpPr>
          <p:nvPr>
            <p:ph type="title"/>
          </p:nvPr>
        </p:nvSpPr>
        <p:spPr>
          <a:xfrm>
            <a:off x="531091" y="4122133"/>
            <a:ext cx="8229600" cy="857250"/>
          </a:xfrm>
        </p:spPr>
        <p:txBody>
          <a:bodyPr>
            <a:noAutofit/>
          </a:bodyPr>
          <a:lstStyle/>
          <a:p>
            <a:r>
              <a:rPr lang="en-US" sz="1600" i="1" dirty="0"/>
              <a:t>Used with permission from graphics copyrighted for my upcoming book from </a:t>
            </a:r>
            <a:r>
              <a:rPr lang="en-US" sz="1600" i="1" dirty="0">
                <a:hlinkClick r:id="rId2"/>
              </a:rPr>
              <a:t>Corwin</a:t>
            </a:r>
            <a:r>
              <a:rPr lang="en-US" sz="1600" i="1" dirty="0"/>
              <a:t> Publishing. Not for reproduction or publication outside of this presentation.</a:t>
            </a:r>
          </a:p>
        </p:txBody>
      </p:sp>
      <p:pic>
        <p:nvPicPr>
          <p:cNvPr id="2050" name="Picture 2" descr="Trauma Informed Classrooms | Student Engagement Project | Nebraska">
            <a:extLst>
              <a:ext uri="{FF2B5EF4-FFF2-40B4-BE49-F238E27FC236}">
                <a16:creationId xmlns:a16="http://schemas.microsoft.com/office/drawing/2014/main" id="{9B2BB4CC-7546-8D41-939B-71AC75646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421" y="330371"/>
            <a:ext cx="7140940" cy="388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765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F4DA4-F9EA-CF47-8008-4692A8EFE204}"/>
              </a:ext>
            </a:extLst>
          </p:cNvPr>
          <p:cNvSpPr>
            <a:spLocks noGrp="1"/>
          </p:cNvSpPr>
          <p:nvPr>
            <p:ph type="title"/>
          </p:nvPr>
        </p:nvSpPr>
        <p:spPr>
          <a:xfrm>
            <a:off x="0" y="104383"/>
            <a:ext cx="9144000" cy="857250"/>
          </a:xfrm>
        </p:spPr>
        <p:txBody>
          <a:bodyPr>
            <a:normAutofit fontScale="90000"/>
          </a:bodyPr>
          <a:lstStyle/>
          <a:p>
            <a:r>
              <a:rPr lang="en-US" b="1" dirty="0">
                <a:latin typeface="+mn-lt"/>
              </a:rPr>
              <a:t>Applied Research- A Solution of Hope</a:t>
            </a:r>
          </a:p>
        </p:txBody>
      </p:sp>
      <p:sp>
        <p:nvSpPr>
          <p:cNvPr id="3" name="Content Placeholder 2">
            <a:extLst>
              <a:ext uri="{FF2B5EF4-FFF2-40B4-BE49-F238E27FC236}">
                <a16:creationId xmlns:a16="http://schemas.microsoft.com/office/drawing/2014/main" id="{1CDA2918-9952-A949-9896-68FB612530FB}"/>
              </a:ext>
            </a:extLst>
          </p:cNvPr>
          <p:cNvSpPr>
            <a:spLocks noGrp="1"/>
          </p:cNvSpPr>
          <p:nvPr>
            <p:ph idx="1"/>
          </p:nvPr>
        </p:nvSpPr>
        <p:spPr/>
        <p:txBody>
          <a:bodyPr>
            <a:normAutofit fontScale="85000" lnSpcReduction="20000"/>
          </a:bodyPr>
          <a:lstStyle/>
          <a:p>
            <a:r>
              <a:rPr lang="en-US" dirty="0"/>
              <a:t>Hope uniquely predicted the number of enrolled semesters, whether students returned for the 2nd semester of college, whether students graduated in 4 years, and students’ GPAs across 4 years of college (Gallagher et al., 2016; Day et al., 2010). </a:t>
            </a:r>
          </a:p>
          <a:p>
            <a:r>
              <a:rPr lang="en-US" dirty="0"/>
              <a:t> Results therefore indicate that hope was the most robust predictor of academic achievement in college after controlling for educational history (Gallagher et al., 2016; Day et al., 2010; Marques et al., 2015). </a:t>
            </a:r>
          </a:p>
          <a:p>
            <a:pPr marL="0" indent="0">
              <a:buNone/>
            </a:pPr>
            <a:endParaRPr lang="en-US" dirty="0"/>
          </a:p>
        </p:txBody>
      </p:sp>
    </p:spTree>
    <p:extLst>
      <p:ext uri="{BB962C8B-B14F-4D97-AF65-F5344CB8AC3E}">
        <p14:creationId xmlns:p14="http://schemas.microsoft.com/office/powerpoint/2010/main" val="3212194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2DBAA5-F2CC-924F-AC0C-25C8CEF25288}"/>
              </a:ext>
            </a:extLst>
          </p:cNvPr>
          <p:cNvSpPr>
            <a:spLocks noGrp="1"/>
          </p:cNvSpPr>
          <p:nvPr>
            <p:ph idx="1"/>
          </p:nvPr>
        </p:nvSpPr>
        <p:spPr>
          <a:xfrm>
            <a:off x="3870035" y="1107791"/>
            <a:ext cx="5029200" cy="3805958"/>
          </a:xfrm>
        </p:spPr>
        <p:txBody>
          <a:bodyPr>
            <a:normAutofit fontScale="70000" lnSpcReduction="20000"/>
          </a:bodyPr>
          <a:lstStyle/>
          <a:p>
            <a:r>
              <a:rPr lang="en-US" dirty="0"/>
              <a:t>“A greater sense of hope was associated with: better physical health and health behavior outcomes on some indicators (e.g., reduced risk of all cause-mortality, the fewer number of chronic conditions, lower risk of cancer, and fewer sleep problems), higher psychological well-being (e.g., increased positive affect, life satisfaction, and purpose in life), lower psychological distress, and better social well-being” (Long et al., 2020, p. 1).</a:t>
            </a:r>
          </a:p>
        </p:txBody>
      </p:sp>
      <p:pic>
        <p:nvPicPr>
          <p:cNvPr id="5" name="Picture 4">
            <a:extLst>
              <a:ext uri="{FF2B5EF4-FFF2-40B4-BE49-F238E27FC236}">
                <a16:creationId xmlns:a16="http://schemas.microsoft.com/office/drawing/2014/main" id="{BE089B7F-560E-EE4C-9A51-EF61227A155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47782" y="1285875"/>
            <a:ext cx="3529878" cy="2353252"/>
          </a:xfrm>
          <a:prstGeom prst="rect">
            <a:avLst/>
          </a:prstGeom>
        </p:spPr>
      </p:pic>
      <p:sp>
        <p:nvSpPr>
          <p:cNvPr id="6" name="TextBox 5">
            <a:extLst>
              <a:ext uri="{FF2B5EF4-FFF2-40B4-BE49-F238E27FC236}">
                <a16:creationId xmlns:a16="http://schemas.microsoft.com/office/drawing/2014/main" id="{80D811C7-0418-6943-84D9-245653218F2A}"/>
              </a:ext>
            </a:extLst>
          </p:cNvPr>
          <p:cNvSpPr txBox="1"/>
          <p:nvPr/>
        </p:nvSpPr>
        <p:spPr>
          <a:xfrm>
            <a:off x="147781" y="3991097"/>
            <a:ext cx="3509819" cy="646331"/>
          </a:xfrm>
          <a:prstGeom prst="rect">
            <a:avLst/>
          </a:prstGeom>
          <a:noFill/>
        </p:spPr>
        <p:txBody>
          <a:bodyPr wrap="square" rtlCol="0">
            <a:spAutoFit/>
          </a:bodyPr>
          <a:lstStyle/>
          <a:p>
            <a:r>
              <a:rPr lang="en-US" dirty="0">
                <a:hlinkClick r:id="rId3" tooltip="https://www.bundabergnow.com/2019/03/25/seniors-forum/"/>
              </a:rPr>
              <a:t>This Photo</a:t>
            </a:r>
            <a:r>
              <a:rPr lang="en-US" dirty="0"/>
              <a:t> by Unknown Author is licensed under </a:t>
            </a:r>
            <a:r>
              <a:rPr lang="en-US" dirty="0">
                <a:hlinkClick r:id="rId4" tooltip="https://creativecommons.org/licenses/by/3.0/"/>
              </a:rPr>
              <a:t>CC BY</a:t>
            </a:r>
            <a:endParaRPr lang="en-US" dirty="0"/>
          </a:p>
        </p:txBody>
      </p:sp>
      <p:sp>
        <p:nvSpPr>
          <p:cNvPr id="7" name="Title 1">
            <a:extLst>
              <a:ext uri="{FF2B5EF4-FFF2-40B4-BE49-F238E27FC236}">
                <a16:creationId xmlns:a16="http://schemas.microsoft.com/office/drawing/2014/main" id="{C5B802D6-A130-E846-ABF3-B082F9352FFA}"/>
              </a:ext>
            </a:extLst>
          </p:cNvPr>
          <p:cNvSpPr txBox="1">
            <a:spLocks/>
          </p:cNvSpPr>
          <p:nvPr/>
        </p:nvSpPr>
        <p:spPr>
          <a:xfrm>
            <a:off x="0" y="104383"/>
            <a:ext cx="9144000" cy="85725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a:latin typeface="+mn-lt"/>
              </a:rPr>
              <a:t>Applied Research- A Solution of Hope</a:t>
            </a:r>
            <a:endParaRPr lang="en-US" b="1" dirty="0">
              <a:latin typeface="+mn-lt"/>
            </a:endParaRPr>
          </a:p>
        </p:txBody>
      </p:sp>
    </p:spTree>
    <p:extLst>
      <p:ext uri="{BB962C8B-B14F-4D97-AF65-F5344CB8AC3E}">
        <p14:creationId xmlns:p14="http://schemas.microsoft.com/office/powerpoint/2010/main" val="135570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1D29E-7619-894A-862D-1D513946BEE1}"/>
              </a:ext>
            </a:extLst>
          </p:cNvPr>
          <p:cNvSpPr>
            <a:spLocks noGrp="1"/>
          </p:cNvSpPr>
          <p:nvPr>
            <p:ph type="title"/>
          </p:nvPr>
        </p:nvSpPr>
        <p:spPr/>
        <p:txBody>
          <a:bodyPr>
            <a:normAutofit fontScale="90000"/>
          </a:bodyPr>
          <a:lstStyle/>
          <a:p>
            <a:r>
              <a:rPr lang="en-US" b="1" dirty="0"/>
              <a:t>Applied Research-The Power of Hope </a:t>
            </a:r>
            <a:endParaRPr lang="en-US" dirty="0"/>
          </a:p>
        </p:txBody>
      </p:sp>
      <p:sp>
        <p:nvSpPr>
          <p:cNvPr id="3" name="Content Placeholder 2">
            <a:extLst>
              <a:ext uri="{FF2B5EF4-FFF2-40B4-BE49-F238E27FC236}">
                <a16:creationId xmlns:a16="http://schemas.microsoft.com/office/drawing/2014/main" id="{A2419844-5956-C040-B716-436CE37536BB}"/>
              </a:ext>
            </a:extLst>
          </p:cNvPr>
          <p:cNvSpPr>
            <a:spLocks noGrp="1"/>
          </p:cNvSpPr>
          <p:nvPr>
            <p:ph idx="1"/>
          </p:nvPr>
        </p:nvSpPr>
        <p:spPr>
          <a:xfrm>
            <a:off x="2623119" y="1200151"/>
            <a:ext cx="6534727" cy="3737370"/>
          </a:xfrm>
        </p:spPr>
        <p:txBody>
          <a:bodyPr>
            <a:normAutofit fontScale="77500" lnSpcReduction="20000"/>
          </a:bodyPr>
          <a:lstStyle/>
          <a:p>
            <a:r>
              <a:rPr lang="en-US" dirty="0"/>
              <a:t>Paul talks about hope stating, “we also glory in our sufferings, because we know that suffering produces perseverance; perseverance, character; and character, hope” (New International Version, 2011, Romans 5:3-5) </a:t>
            </a:r>
          </a:p>
          <a:p>
            <a:r>
              <a:rPr lang="en-US" dirty="0"/>
              <a:t>Hope is a confident belief that God will guide a person through the trials of life to get then to the ultimate goal of fulfilling God’s will and reaching eternal life with Him.</a:t>
            </a:r>
          </a:p>
        </p:txBody>
      </p:sp>
      <p:pic>
        <p:nvPicPr>
          <p:cNvPr id="5" name="Picture 4">
            <a:extLst>
              <a:ext uri="{FF2B5EF4-FFF2-40B4-BE49-F238E27FC236}">
                <a16:creationId xmlns:a16="http://schemas.microsoft.com/office/drawing/2014/main" id="{8ADFF118-3572-404E-84EB-8FBB0FA4621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0451" y="1274618"/>
            <a:ext cx="2597016" cy="2584449"/>
          </a:xfrm>
          <a:prstGeom prst="rect">
            <a:avLst/>
          </a:prstGeom>
        </p:spPr>
      </p:pic>
      <p:sp>
        <p:nvSpPr>
          <p:cNvPr id="6" name="TextBox 5">
            <a:extLst>
              <a:ext uri="{FF2B5EF4-FFF2-40B4-BE49-F238E27FC236}">
                <a16:creationId xmlns:a16="http://schemas.microsoft.com/office/drawing/2014/main" id="{F3645AF5-55C7-184A-81C5-563325F80930}"/>
              </a:ext>
            </a:extLst>
          </p:cNvPr>
          <p:cNvSpPr txBox="1"/>
          <p:nvPr/>
        </p:nvSpPr>
        <p:spPr>
          <a:xfrm>
            <a:off x="124694" y="3983422"/>
            <a:ext cx="2359885" cy="830997"/>
          </a:xfrm>
          <a:prstGeom prst="rect">
            <a:avLst/>
          </a:prstGeom>
          <a:noFill/>
        </p:spPr>
        <p:txBody>
          <a:bodyPr wrap="square" rtlCol="0">
            <a:spAutoFit/>
          </a:bodyPr>
          <a:lstStyle/>
          <a:p>
            <a:r>
              <a:rPr lang="en-US" sz="1600" dirty="0">
                <a:hlinkClick r:id="rId3" tooltip="https://www.discerninghearts.com/catholic-podcasts/scriptural-stations-of-the-cross-the-jesus-you-take-over-prayer-devotional-reflection-podcast/"/>
              </a:rPr>
              <a:t>This Photo</a:t>
            </a:r>
            <a:r>
              <a:rPr lang="en-US" sz="1600" dirty="0"/>
              <a:t> by Unknown Author is licensed under </a:t>
            </a:r>
            <a:r>
              <a:rPr lang="en-US" sz="1600" dirty="0">
                <a:hlinkClick r:id="rId4" tooltip="https://creativecommons.org/licenses/by-nc-nd/3.0/"/>
              </a:rPr>
              <a:t>CC BY-NC-ND</a:t>
            </a:r>
            <a:endParaRPr lang="en-US" sz="1600" dirty="0"/>
          </a:p>
        </p:txBody>
      </p:sp>
    </p:spTree>
    <p:extLst>
      <p:ext uri="{BB962C8B-B14F-4D97-AF65-F5344CB8AC3E}">
        <p14:creationId xmlns:p14="http://schemas.microsoft.com/office/powerpoint/2010/main" val="634215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1D29E-7619-894A-862D-1D513946BEE1}"/>
              </a:ext>
            </a:extLst>
          </p:cNvPr>
          <p:cNvSpPr>
            <a:spLocks noGrp="1"/>
          </p:cNvSpPr>
          <p:nvPr>
            <p:ph type="title"/>
          </p:nvPr>
        </p:nvSpPr>
        <p:spPr/>
        <p:txBody>
          <a:bodyPr>
            <a:normAutofit fontScale="90000"/>
          </a:bodyPr>
          <a:lstStyle/>
          <a:p>
            <a:r>
              <a:rPr lang="en-US" b="1" dirty="0"/>
              <a:t>Applied Research-The Power of Hope </a:t>
            </a:r>
            <a:endParaRPr lang="en-US" dirty="0"/>
          </a:p>
        </p:txBody>
      </p:sp>
      <p:pic>
        <p:nvPicPr>
          <p:cNvPr id="7" name="Content Placeholder 6">
            <a:extLst>
              <a:ext uri="{FF2B5EF4-FFF2-40B4-BE49-F238E27FC236}">
                <a16:creationId xmlns:a16="http://schemas.microsoft.com/office/drawing/2014/main" id="{5561707D-BDFC-C244-A754-6535D0C480EF}"/>
              </a:ext>
            </a:extLst>
          </p:cNvPr>
          <p:cNvPicPr>
            <a:picLocks noGrp="1" noChangeAspect="1"/>
          </p:cNvPicPr>
          <p:nvPr>
            <p:ph idx="1"/>
          </p:nvPr>
        </p:nvPicPr>
        <p:blipFill>
          <a:blip r:embed="rId2">
            <a:duotone>
              <a:schemeClr val="accent1">
                <a:shade val="45000"/>
                <a:satMod val="135000"/>
              </a:schemeClr>
              <a:prstClr val="white"/>
            </a:duotone>
          </a:blip>
          <a:stretch>
            <a:fillRect/>
          </a:stretch>
        </p:blipFill>
        <p:spPr>
          <a:xfrm>
            <a:off x="1634837" y="1063229"/>
            <a:ext cx="5505110" cy="3507360"/>
          </a:xfrm>
        </p:spPr>
      </p:pic>
      <p:sp>
        <p:nvSpPr>
          <p:cNvPr id="8" name="Title 1">
            <a:extLst>
              <a:ext uri="{FF2B5EF4-FFF2-40B4-BE49-F238E27FC236}">
                <a16:creationId xmlns:a16="http://schemas.microsoft.com/office/drawing/2014/main" id="{7D08A7A5-7AD8-1741-8BD2-5F725A1FF984}"/>
              </a:ext>
            </a:extLst>
          </p:cNvPr>
          <p:cNvSpPr txBox="1">
            <a:spLocks/>
          </p:cNvSpPr>
          <p:nvPr/>
        </p:nvSpPr>
        <p:spPr>
          <a:xfrm>
            <a:off x="531091" y="4362275"/>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i="1" dirty="0"/>
              <a:t>Used with permission from graphics </a:t>
            </a:r>
            <a:r>
              <a:rPr lang="en-US" sz="1600" i="1" dirty="0">
                <a:hlinkClick r:id="rId3"/>
              </a:rPr>
              <a:t>www.mappalicious.com</a:t>
            </a:r>
            <a:r>
              <a:rPr lang="en-US" sz="1600" i="1" dirty="0"/>
              <a:t>. Not for reproduction or publication outside of this presentation.</a:t>
            </a:r>
          </a:p>
        </p:txBody>
      </p:sp>
    </p:spTree>
    <p:extLst>
      <p:ext uri="{BB962C8B-B14F-4D97-AF65-F5344CB8AC3E}">
        <p14:creationId xmlns:p14="http://schemas.microsoft.com/office/powerpoint/2010/main" val="2659765605"/>
      </p:ext>
    </p:extLst>
  </p:cSld>
  <p:clrMapOvr>
    <a:masterClrMapping/>
  </p:clrMapOvr>
</p:sld>
</file>

<file path=ppt/theme/theme1.xml><?xml version="1.0" encoding="utf-8"?>
<a:theme xmlns:a="http://schemas.openxmlformats.org/drawingml/2006/main" name="Office Theme">
  <a:themeElements>
    <a:clrScheme name="Liberty">
      <a:dk1>
        <a:srgbClr val="FFFFFF"/>
      </a:dk1>
      <a:lt1>
        <a:sysClr val="window" lastClr="FFFFFF"/>
      </a:lt1>
      <a:dk2>
        <a:srgbClr val="0A193E"/>
      </a:dk2>
      <a:lt2>
        <a:srgbClr val="0A193E"/>
      </a:lt2>
      <a:accent1>
        <a:srgbClr val="8EC1EB"/>
      </a:accent1>
      <a:accent2>
        <a:srgbClr val="BCBDBF"/>
      </a:accent2>
      <a:accent3>
        <a:srgbClr val="3C3E42"/>
      </a:accent3>
      <a:accent4>
        <a:srgbClr val="8A0000"/>
      </a:accent4>
      <a:accent5>
        <a:srgbClr val="CE1126"/>
      </a:accent5>
      <a:accent6>
        <a:srgbClr val="008ED6"/>
      </a:accent6>
      <a:hlink>
        <a:srgbClr val="8EC1EB"/>
      </a:hlink>
      <a:folHlink>
        <a:srgbClr val="BCBDBF"/>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6073</TotalTime>
  <Words>1595</Words>
  <Application>Microsoft Macintosh PowerPoint</Application>
  <PresentationFormat>On-screen Show (16:9)</PresentationFormat>
  <Paragraphs>71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Cambria</vt:lpstr>
      <vt:lpstr>Times New Roman</vt:lpstr>
      <vt:lpstr>Office Theme</vt:lpstr>
      <vt:lpstr>Why Hope Matters: : Fostering Resilience, Well-being, and Success in Students</vt:lpstr>
      <vt:lpstr>Introduction-Importance of the Problem </vt:lpstr>
      <vt:lpstr>PowerPoint Presentation</vt:lpstr>
      <vt:lpstr>Connection with Education</vt:lpstr>
      <vt:lpstr>Used with permission from graphics copyrighted for my upcoming book from Corwin Publishing. Not for reproduction or publication outside of this presentation.</vt:lpstr>
      <vt:lpstr>Applied Research- A Solution of Hope</vt:lpstr>
      <vt:lpstr>PowerPoint Presentation</vt:lpstr>
      <vt:lpstr>Applied Research-The Power of Hope </vt:lpstr>
      <vt:lpstr>Applied Research-The Power of Hope </vt:lpstr>
      <vt:lpstr>Applied Research-Hope in action</vt:lpstr>
      <vt:lpstr>Safety Before Hope</vt:lpstr>
      <vt:lpstr>Applying Research-Hope in action</vt:lpstr>
      <vt:lpstr>PowerPoint Presentation</vt:lpstr>
      <vt:lpstr>PowerPoint Presentation</vt:lpstr>
      <vt:lpstr>References</vt:lpstr>
      <vt:lpstr>References cont. </vt:lpstr>
    </vt:vector>
  </TitlesOfParts>
  <Company>Liberty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Dugan</dc:creator>
  <cp:lastModifiedBy>Cathleen Beachboard</cp:lastModifiedBy>
  <cp:revision>30</cp:revision>
  <dcterms:created xsi:type="dcterms:W3CDTF">2014-11-10T20:35:24Z</dcterms:created>
  <dcterms:modified xsi:type="dcterms:W3CDTF">2021-03-17T19:52:26Z</dcterms:modified>
</cp:coreProperties>
</file>