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0" r:id="rId9"/>
    <p:sldId id="266" r:id="rId10"/>
    <p:sldId id="263" r:id="rId11"/>
    <p:sldId id="268" r:id="rId12"/>
    <p:sldId id="264" r:id="rId13"/>
    <p:sldId id="265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/>
    <p:restoredTop sz="94653"/>
  </p:normalViewPr>
  <p:slideViewPr>
    <p:cSldViewPr snapToGrid="0" snapToObjects="1">
      <p:cViewPr varScale="1">
        <p:scale>
          <a:sx n="85" d="100"/>
          <a:sy n="85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B09D5-3CA4-8740-90C7-43D86B1B66C5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4BDC-0B8B-E349-93F7-68CF93C4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4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34BDC-0B8B-E349-93F7-68CF93C42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34BDC-0B8B-E349-93F7-68CF93C42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7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2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5EB0-0F45-7E48-827F-CF36DA4C0AB4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7A21-D538-574A-B332-055C511D6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Follow the Leader: Rhetorical Analysis of Adolf Hitler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Katrina Muller</a:t>
            </a:r>
          </a:p>
          <a:p>
            <a:r>
              <a:rPr lang="en-US" sz="1800" dirty="0">
                <a:solidFill>
                  <a:schemeClr val="bg1"/>
                </a:solidFill>
              </a:rPr>
              <a:t>Cecil Kramer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Marie Mallory</a:t>
            </a:r>
          </a:p>
        </p:txBody>
      </p:sp>
    </p:spTree>
    <p:extLst>
      <p:ext uri="{BB962C8B-B14F-4D97-AF65-F5344CB8AC3E}">
        <p14:creationId xmlns:p14="http://schemas.microsoft.com/office/powerpoint/2010/main" val="59462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1922 Speech One- Directing/ Telling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1936 Speech Two-Delegating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1944 Speech Three- Coaching/ Selling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German dictator Adolf Hitler gives a speech in October 1944. Author Norman Ohler says that Hitler's abuse of drugs increased &quot;significantly&quot; from the fall of 1941 until the winter of 1944.">
            <a:extLst>
              <a:ext uri="{FF2B5EF4-FFF2-40B4-BE49-F238E27FC236}">
                <a16:creationId xmlns:a16="http://schemas.microsoft.com/office/drawing/2014/main" id="{109D81E1-8C57-AD4A-8E4F-3681CB371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86" y="804832"/>
            <a:ext cx="6674571" cy="5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1E4FE6-9777-F34D-AC00-20D6A93C879F}"/>
              </a:ext>
            </a:extLst>
          </p:cNvPr>
          <p:cNvSpPr/>
          <p:nvPr/>
        </p:nvSpPr>
        <p:spPr>
          <a:xfrm>
            <a:off x="529558" y="612354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Roboto Condensed"/>
              </a:rPr>
              <a:t>Adolf Hitler October 1944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1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What do these results mean for Adolf Hitlers style of leadership through the use of rhetoric.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Adolf Hitler’s use of situational leadership can be seen through the rhetoric and language in his speeches.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6B878-785F-0E4F-9F72-C1B5CC9FB6F4}"/>
              </a:ext>
            </a:extLst>
          </p:cNvPr>
          <p:cNvSpPr txBox="1"/>
          <p:nvPr/>
        </p:nvSpPr>
        <p:spPr>
          <a:xfrm>
            <a:off x="2796988" y="1075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4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Overlap in information between Identification and polarization.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Original intent of the speech, hearing and seeing them.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As the author and analyzer know how the effect of Adolf Hitler's leadership.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6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Suggestion for Further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Situational leadership theory analyzed through the lens of polarization and identification with other famous orators.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Other rhetorical theories applied to leadership theories.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3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575"/>
            <a:ext cx="10515600" cy="435133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“Hitler Speech October 1944.” </a:t>
            </a:r>
            <a:r>
              <a:rPr lang="en-US" sz="2400" i="1" dirty="0">
                <a:solidFill>
                  <a:schemeClr val="bg1"/>
                </a:solidFill>
              </a:rPr>
              <a:t>Getty Images/ Keystone/ NPR</a:t>
            </a:r>
            <a:r>
              <a:rPr lang="en-US" sz="2400" dirty="0">
                <a:solidFill>
                  <a:schemeClr val="bg1"/>
                </a:solidFill>
              </a:rPr>
              <a:t>, Google, 7 Mar. 2017, </a:t>
            </a:r>
            <a:r>
              <a:rPr lang="en-US" sz="2400" dirty="0" err="1">
                <a:solidFill>
                  <a:schemeClr val="bg1"/>
                </a:solidFill>
              </a:rPr>
              <a:t>www.google.com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url?sa</a:t>
            </a:r>
            <a:r>
              <a:rPr lang="en-US" sz="2400" dirty="0">
                <a:solidFill>
                  <a:schemeClr val="bg1"/>
                </a:solidFill>
              </a:rPr>
              <a:t>=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sz="27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Commons, Wikimedia. “Hitler at </a:t>
            </a:r>
            <a:r>
              <a:rPr lang="en-US" sz="2400" dirty="0" err="1">
                <a:solidFill>
                  <a:schemeClr val="bg1"/>
                </a:solidFill>
              </a:rPr>
              <a:t>Heldenplatz</a:t>
            </a:r>
            <a:r>
              <a:rPr lang="en-US" sz="2400" dirty="0">
                <a:solidFill>
                  <a:schemeClr val="bg1"/>
                </a:solidFill>
              </a:rPr>
              <a:t>.” </a:t>
            </a:r>
            <a:r>
              <a:rPr lang="en-US" sz="2400" i="1" dirty="0">
                <a:solidFill>
                  <a:schemeClr val="bg1"/>
                </a:solidFill>
              </a:rPr>
              <a:t>ABC News</a:t>
            </a:r>
            <a:r>
              <a:rPr lang="en-US" sz="2400" dirty="0">
                <a:solidFill>
                  <a:schemeClr val="bg1"/>
                </a:solidFill>
              </a:rPr>
              <a:t>, 17 Jan. 2018, </a:t>
            </a:r>
            <a:r>
              <a:rPr lang="en-US" sz="2400" dirty="0" err="1">
                <a:solidFill>
                  <a:schemeClr val="bg1"/>
                </a:solidFill>
              </a:rPr>
              <a:t>www.abc.net.au</a:t>
            </a:r>
            <a:r>
              <a:rPr lang="en-US" sz="2400" dirty="0">
                <a:solidFill>
                  <a:schemeClr val="bg1"/>
                </a:solidFill>
              </a:rPr>
              <a:t>/news/2018-01-17/</a:t>
            </a:r>
            <a:r>
              <a:rPr lang="en-US" sz="2400" dirty="0" err="1">
                <a:solidFill>
                  <a:schemeClr val="bg1"/>
                </a:solidFill>
              </a:rPr>
              <a:t>hitler</a:t>
            </a:r>
            <a:r>
              <a:rPr lang="en-US" sz="2400" dirty="0">
                <a:solidFill>
                  <a:schemeClr val="bg1"/>
                </a:solidFill>
              </a:rPr>
              <a:t>-at-</a:t>
            </a:r>
            <a:r>
              <a:rPr lang="en-US" sz="2400" dirty="0" err="1">
                <a:solidFill>
                  <a:schemeClr val="bg1"/>
                </a:solidFill>
              </a:rPr>
              <a:t>heldenplatz</a:t>
            </a:r>
            <a:r>
              <a:rPr lang="en-US" sz="2400" dirty="0">
                <a:solidFill>
                  <a:schemeClr val="bg1"/>
                </a:solidFill>
              </a:rPr>
              <a:t>/9337080?nw=0.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Can the leadership style of Adolf Hitler be seen through the rhetoric and language in his speeches?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8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3E990-8289-EE45-8E0A-575EF9CE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10" y="1625085"/>
            <a:ext cx="6736579" cy="4486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D9A1F3-7B4E-E944-B915-F7DBD2ADFE0E}"/>
              </a:ext>
            </a:extLst>
          </p:cNvPr>
          <p:cNvSpPr/>
          <p:nvPr/>
        </p:nvSpPr>
        <p:spPr>
          <a:xfrm>
            <a:off x="267967" y="6377503"/>
            <a:ext cx="35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Hitler at </a:t>
            </a:r>
            <a:r>
              <a:rPr lang="en-US" i="1" dirty="0" err="1">
                <a:solidFill>
                  <a:schemeClr val="bg1"/>
                </a:solidFill>
              </a:rPr>
              <a:t>Heldenplatz</a:t>
            </a:r>
            <a:r>
              <a:rPr lang="en-US" dirty="0">
                <a:solidFill>
                  <a:schemeClr val="bg1"/>
                </a:solidFill>
              </a:rPr>
              <a:t>. Austria, 1938.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986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is the first time that this leadership study in rhetorical analysis.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It will determine how we see these types of leaders use rhetoric to change their leadership style throughout their time in power.</a:t>
            </a:r>
          </a:p>
        </p:txBody>
      </p:sp>
    </p:spTree>
    <p:extLst>
      <p:ext uri="{BB962C8B-B14F-4D97-AF65-F5344CB8AC3E}">
        <p14:creationId xmlns:p14="http://schemas.microsoft.com/office/powerpoint/2010/main" val="237776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Situational Leadership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Identification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Polarization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0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04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Leadership Graph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image1.jpg">
            <a:extLst>
              <a:ext uri="{FF2B5EF4-FFF2-40B4-BE49-F238E27FC236}">
                <a16:creationId xmlns:a16="http://schemas.microsoft.com/office/drawing/2014/main" id="{C0C8343D-9DC0-734C-83AC-E506FE0BE9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27052" y="986118"/>
            <a:ext cx="9537895" cy="56116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4011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8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Identification and Polarization Chart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6027DC-597B-054B-91FD-9FBAD6187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66430"/>
              </p:ext>
            </p:extLst>
          </p:nvPr>
        </p:nvGraphicFramePr>
        <p:xfrm>
          <a:off x="2264898" y="1209822"/>
          <a:ext cx="7244861" cy="544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71">
                  <a:extLst>
                    <a:ext uri="{9D8B030D-6E8A-4147-A177-3AD203B41FA5}">
                      <a16:colId xmlns:a16="http://schemas.microsoft.com/office/drawing/2014/main" val="3120396413"/>
                    </a:ext>
                  </a:extLst>
                </a:gridCol>
                <a:gridCol w="2741298">
                  <a:extLst>
                    <a:ext uri="{9D8B030D-6E8A-4147-A177-3AD203B41FA5}">
                      <a16:colId xmlns:a16="http://schemas.microsoft.com/office/drawing/2014/main" val="2009604630"/>
                    </a:ext>
                  </a:extLst>
                </a:gridCol>
                <a:gridCol w="299694">
                  <a:extLst>
                    <a:ext uri="{9D8B030D-6E8A-4147-A177-3AD203B41FA5}">
                      <a16:colId xmlns:a16="http://schemas.microsoft.com/office/drawing/2014/main" val="3256724924"/>
                    </a:ext>
                  </a:extLst>
                </a:gridCol>
                <a:gridCol w="3915598">
                  <a:extLst>
                    <a:ext uri="{9D8B030D-6E8A-4147-A177-3AD203B41FA5}">
                      <a16:colId xmlns:a16="http://schemas.microsoft.com/office/drawing/2014/main" val="3889222764"/>
                    </a:ext>
                  </a:extLst>
                </a:gridCol>
              </a:tblGrid>
              <a:tr h="4011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Polarization</a:t>
                      </a:r>
                      <a:r>
                        <a:rPr lang="en-US" sz="900">
                          <a:effectLst/>
                        </a:rPr>
                        <a:t>: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Identification: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985297671"/>
                  </a:ext>
                </a:extLst>
              </a:tr>
              <a:tr h="47059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Using words such as "them," "they" "enemy."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Terms that unify speaker and audience such as "we" "us" "our" 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4112594595"/>
                  </a:ext>
                </a:extLst>
              </a:tr>
              <a:tr h="4011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 of negative actions of the enemy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Presenting a shared value or belief or interest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2455289274"/>
                  </a:ext>
                </a:extLst>
              </a:tr>
              <a:tr h="4011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Claims against the opposing group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Creating and elaborating a shared goal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1121574102"/>
                  </a:ext>
                </a:extLst>
              </a:tr>
              <a:tr h="7420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Threats of the enemy or perceived evil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Emphasizing a common hardship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3244645779"/>
                  </a:ext>
                </a:extLst>
              </a:tr>
              <a:tr h="7420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Overtly negative connotation when referencing the opposition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Positive reference to the third person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2553584533"/>
                  </a:ext>
                </a:extLst>
              </a:tr>
              <a:tr h="4011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Distinction from other groups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Invitation to participate in group/ call to action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975630897"/>
                  </a:ext>
                </a:extLst>
              </a:tr>
              <a:tr h="7420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Coercion of those "on the line" between groups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Level of concern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3513653676"/>
                  </a:ext>
                </a:extLst>
              </a:tr>
              <a:tr h="7420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Describe other groups as "unlawful, bad, worse."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Common past, present, or future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711238629"/>
                  </a:ext>
                </a:extLst>
              </a:tr>
              <a:tr h="4011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Public confrontation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I.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7391" marR="473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Describe their causes as good, lawful, overtly positive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880" marR="43880" marT="43880" marB="43880"/>
                </a:tc>
                <a:extLst>
                  <a:ext uri="{0D108BD9-81ED-4DB2-BD59-A6C34878D82A}">
                    <a16:rowId xmlns:a16="http://schemas.microsoft.com/office/drawing/2014/main" val="32424822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7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Choose speeches.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Analyze speeches for identification and polarization.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Place speech on situational leadership graph based on number of identification vs. polarization.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Discuss what the results mean.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Studied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Speech One- September 18,1922- After WWI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Speech Two- March 27, 1936- Campaign speech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Speech Three- May 26, 1944- The end of WWII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B0D61-6C1F-A24E-B951-3786EC9038F2}"/>
              </a:ext>
            </a:extLst>
          </p:cNvPr>
          <p:cNvSpPr txBox="1"/>
          <p:nvPr/>
        </p:nvSpPr>
        <p:spPr>
          <a:xfrm>
            <a:off x="3675529" y="986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530</Words>
  <Application>Microsoft Macintosh PowerPoint</Application>
  <PresentationFormat>Widescreen</PresentationFormat>
  <Paragraphs>104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 Condensed</vt:lpstr>
      <vt:lpstr>Office Theme</vt:lpstr>
      <vt:lpstr>Follow the Leader: Rhetorical Analysis of Adolf Hitler</vt:lpstr>
      <vt:lpstr>Research Question</vt:lpstr>
      <vt:lpstr>Justification</vt:lpstr>
      <vt:lpstr>Justification</vt:lpstr>
      <vt:lpstr>Theory</vt:lpstr>
      <vt:lpstr>Leadership Graph</vt:lpstr>
      <vt:lpstr>Identification and Polarization Chart</vt:lpstr>
      <vt:lpstr>Methodology</vt:lpstr>
      <vt:lpstr>Studied Material</vt:lpstr>
      <vt:lpstr>Findings</vt:lpstr>
      <vt:lpstr>PowerPoint Presentation</vt:lpstr>
      <vt:lpstr>Analysis</vt:lpstr>
      <vt:lpstr>Conclusion</vt:lpstr>
      <vt:lpstr>Limitations</vt:lpstr>
      <vt:lpstr>Suggestion for Further Study</vt:lpstr>
      <vt:lpstr>Work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Muller, Katrina Nicole (Strategic Communication)</cp:lastModifiedBy>
  <cp:revision>14</cp:revision>
  <dcterms:created xsi:type="dcterms:W3CDTF">2016-08-29T18:00:14Z</dcterms:created>
  <dcterms:modified xsi:type="dcterms:W3CDTF">2021-03-16T02:42:48Z</dcterms:modified>
</cp:coreProperties>
</file>