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754" autoAdjust="0"/>
    <p:restoredTop sz="94660"/>
  </p:normalViewPr>
  <p:slideViewPr>
    <p:cSldViewPr snapToGrid="0">
      <p:cViewPr varScale="1">
        <p:scale>
          <a:sx n="151" d="100"/>
          <a:sy n="151" d="100"/>
        </p:scale>
        <p:origin x="12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43328-A790-40F9-9938-C2B8DFCE55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92A8A6-7D17-48BE-AAB3-A3E87FD78C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34521F-24E7-4D09-A581-F1C35A704B79}"/>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5" name="Footer Placeholder 4">
            <a:extLst>
              <a:ext uri="{FF2B5EF4-FFF2-40B4-BE49-F238E27FC236}">
                <a16:creationId xmlns:a16="http://schemas.microsoft.com/office/drawing/2014/main" id="{727BF685-1032-456B-A3AD-0F815A97E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EC892-78C3-4105-9C5B-544D0062797F}"/>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4235673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BC131-B46E-4A3A-87F9-9A1BEED32F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F8F1EA-B5EF-49DE-BD6C-4BE1E8117C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DE01E-A94D-4226-B501-6CF979AFB6D3}"/>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5" name="Footer Placeholder 4">
            <a:extLst>
              <a:ext uri="{FF2B5EF4-FFF2-40B4-BE49-F238E27FC236}">
                <a16:creationId xmlns:a16="http://schemas.microsoft.com/office/drawing/2014/main" id="{4CC9F23A-17ED-449A-A868-70E13E4BE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87658-BC09-4B97-90E1-15CF4A62895F}"/>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2450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FC18B9-732C-462F-B0F7-614DFCCADD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4029BC-E324-44CA-95CB-C5826DD575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AADD7E-D93C-4229-8077-0159ABBD74D5}"/>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5" name="Footer Placeholder 4">
            <a:extLst>
              <a:ext uri="{FF2B5EF4-FFF2-40B4-BE49-F238E27FC236}">
                <a16:creationId xmlns:a16="http://schemas.microsoft.com/office/drawing/2014/main" id="{1A7D4C46-0093-4AC8-A746-11CA734282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E0370-27B7-4E83-B5ED-E3C7547E889A}"/>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80613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E6AE9-CED1-40F8-82B5-BE644F1B13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403FD2-2987-4D12-89B2-8DE886EBF1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221082-E726-48D1-92B6-75AEBFD04743}"/>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5" name="Footer Placeholder 4">
            <a:extLst>
              <a:ext uri="{FF2B5EF4-FFF2-40B4-BE49-F238E27FC236}">
                <a16:creationId xmlns:a16="http://schemas.microsoft.com/office/drawing/2014/main" id="{A79F443F-8FE6-4BA8-85E3-3D990DE98B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DEB98E-18D9-4E16-819E-992AD1646939}"/>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15329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5751-FA09-4B19-949D-15DDBAC1E7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32606B-9A1F-46D3-9FD4-173523E1F0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FEC78C-CFD2-474F-A8BC-9AE5DC8D7800}"/>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5" name="Footer Placeholder 4">
            <a:extLst>
              <a:ext uri="{FF2B5EF4-FFF2-40B4-BE49-F238E27FC236}">
                <a16:creationId xmlns:a16="http://schemas.microsoft.com/office/drawing/2014/main" id="{6DA6333D-30FD-412A-B067-703C3B6E79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2D7095-5801-41E7-83BC-5D8023AA3DCD}"/>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84407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BB139-A12D-4B07-9496-055E209D54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03E8DA-9195-414C-AFA4-B1F5E02034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264607-880E-4618-AAF2-1C4C085ED6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A9FE44-FC6D-4E3F-9352-5FCB0C19110C}"/>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6" name="Footer Placeholder 5">
            <a:extLst>
              <a:ext uri="{FF2B5EF4-FFF2-40B4-BE49-F238E27FC236}">
                <a16:creationId xmlns:a16="http://schemas.microsoft.com/office/drawing/2014/main" id="{D908C314-D52E-447B-BD39-C5C4B60267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B93B60-427B-42D2-969D-860F42EF4A99}"/>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1723809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9811-6D58-43DE-BE68-CDE635FD8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6836FE-B51A-4FCD-944C-60365F25AB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394B3A-C585-4333-9222-A49B5CCF7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C291D2-C3BC-4A6E-9E14-0369906D9F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660BE-8786-4EF5-9821-BD63725F48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8661B0-647B-4C32-B1B7-8D33E85721CE}"/>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8" name="Footer Placeholder 7">
            <a:extLst>
              <a:ext uri="{FF2B5EF4-FFF2-40B4-BE49-F238E27FC236}">
                <a16:creationId xmlns:a16="http://schemas.microsoft.com/office/drawing/2014/main" id="{E66BEAA7-7DE5-46E1-9761-17A353A08B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C2B26D-0DB4-4E6B-8239-414D31F6A616}"/>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80597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3DB5-A11F-4635-94B8-7204B75028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BD9F61-2271-4300-8DC5-521B70892A3C}"/>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4" name="Footer Placeholder 3">
            <a:extLst>
              <a:ext uri="{FF2B5EF4-FFF2-40B4-BE49-F238E27FC236}">
                <a16:creationId xmlns:a16="http://schemas.microsoft.com/office/drawing/2014/main" id="{39A8F682-4F3C-40DA-923A-EB509C8168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F5C924-9A5F-462E-BC5C-C3D29A7ED78C}"/>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1648401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B9C282-8BA0-455C-B81F-62D3BFC0B420}"/>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3" name="Footer Placeholder 2">
            <a:extLst>
              <a:ext uri="{FF2B5EF4-FFF2-40B4-BE49-F238E27FC236}">
                <a16:creationId xmlns:a16="http://schemas.microsoft.com/office/drawing/2014/main" id="{C48535C6-6A0B-4956-8DE5-CBB83BCF6C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72B72E-5691-4CC0-86C4-C5FFB4E30F2B}"/>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319350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BC28-FA6D-44D2-B2B6-18E17E7292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8583B-69D3-46BA-9B3B-66F51C592F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04E884-E770-43B8-976C-6F0D02AEB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40B692-E36B-46F9-9EE2-86FDE4AD13DF}"/>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6" name="Footer Placeholder 5">
            <a:extLst>
              <a:ext uri="{FF2B5EF4-FFF2-40B4-BE49-F238E27FC236}">
                <a16:creationId xmlns:a16="http://schemas.microsoft.com/office/drawing/2014/main" id="{92089E87-5789-44E4-AA15-C61CE7059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6EAC4E-E21C-4B62-A141-135B2AA3989E}"/>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98102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344A3-39EF-44D0-AAEA-1F2163FE21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E4C9FA-2D75-4064-8E0F-07E6063F69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0F1788-0221-48B5-B645-CE7D81480B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CB0E9-E276-47B6-8229-BE0BDDD09855}"/>
              </a:ext>
            </a:extLst>
          </p:cNvPr>
          <p:cNvSpPr>
            <a:spLocks noGrp="1"/>
          </p:cNvSpPr>
          <p:nvPr>
            <p:ph type="dt" sz="half" idx="10"/>
          </p:nvPr>
        </p:nvSpPr>
        <p:spPr/>
        <p:txBody>
          <a:bodyPr/>
          <a:lstStyle/>
          <a:p>
            <a:fld id="{A52DB115-0264-4415-B649-4956916CC495}" type="datetimeFigureOut">
              <a:rPr lang="en-US" smtClean="0"/>
              <a:t>3/22/21</a:t>
            </a:fld>
            <a:endParaRPr lang="en-US"/>
          </a:p>
        </p:txBody>
      </p:sp>
      <p:sp>
        <p:nvSpPr>
          <p:cNvPr id="6" name="Footer Placeholder 5">
            <a:extLst>
              <a:ext uri="{FF2B5EF4-FFF2-40B4-BE49-F238E27FC236}">
                <a16:creationId xmlns:a16="http://schemas.microsoft.com/office/drawing/2014/main" id="{6874A14A-3A3C-4315-9EC6-07E41B5233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8E8430-4E34-4FBE-8D5E-A0DEF97F34DE}"/>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1055783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D11424-B24F-4217-BD32-99824E9BC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938658-9929-49E3-9BF8-14CC51476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5F459-043F-4539-A62A-E437D10E24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DB115-0264-4415-B649-4956916CC495}" type="datetimeFigureOut">
              <a:rPr lang="en-US" smtClean="0"/>
              <a:t>3/22/21</a:t>
            </a:fld>
            <a:endParaRPr lang="en-US"/>
          </a:p>
        </p:txBody>
      </p:sp>
      <p:sp>
        <p:nvSpPr>
          <p:cNvPr id="5" name="Footer Placeholder 4">
            <a:extLst>
              <a:ext uri="{FF2B5EF4-FFF2-40B4-BE49-F238E27FC236}">
                <a16:creationId xmlns:a16="http://schemas.microsoft.com/office/drawing/2014/main" id="{33DEE36D-096C-4721-9A26-87D5138316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07F227-6386-4B31-91FD-CE40EA7833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A44A8-C5FF-42D3-B268-F137DE6857D8}" type="slidenum">
              <a:rPr lang="en-US" smtClean="0"/>
              <a:t>‹#›</a:t>
            </a:fld>
            <a:endParaRPr lang="en-US"/>
          </a:p>
        </p:txBody>
      </p:sp>
    </p:spTree>
    <p:extLst>
      <p:ext uri="{BB962C8B-B14F-4D97-AF65-F5344CB8AC3E}">
        <p14:creationId xmlns:p14="http://schemas.microsoft.com/office/powerpoint/2010/main" val="382506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CBD84CA-C444-40B9-9DC2-FFA3677110AC}"/>
              </a:ext>
            </a:extLst>
          </p:cNvPr>
          <p:cNvSpPr txBox="1"/>
          <p:nvPr/>
        </p:nvSpPr>
        <p:spPr>
          <a:xfrm>
            <a:off x="16074" y="624655"/>
            <a:ext cx="3714877"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Background</a:t>
            </a:r>
          </a:p>
        </p:txBody>
      </p:sp>
      <p:sp>
        <p:nvSpPr>
          <p:cNvPr id="9" name="TextBox 8">
            <a:extLst>
              <a:ext uri="{FF2B5EF4-FFF2-40B4-BE49-F238E27FC236}">
                <a16:creationId xmlns:a16="http://schemas.microsoft.com/office/drawing/2014/main" id="{C6A575ED-0EEC-4C1B-8EBC-0A47019E5A16}"/>
              </a:ext>
            </a:extLst>
          </p:cNvPr>
          <p:cNvSpPr txBox="1"/>
          <p:nvPr/>
        </p:nvSpPr>
        <p:spPr>
          <a:xfrm>
            <a:off x="8519491" y="623150"/>
            <a:ext cx="3632620"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Conclusion</a:t>
            </a:r>
          </a:p>
        </p:txBody>
      </p:sp>
      <p:sp>
        <p:nvSpPr>
          <p:cNvPr id="10" name="TextBox 9">
            <a:extLst>
              <a:ext uri="{FF2B5EF4-FFF2-40B4-BE49-F238E27FC236}">
                <a16:creationId xmlns:a16="http://schemas.microsoft.com/office/drawing/2014/main" id="{476295FC-ACDA-4764-8B78-F98E34DE5199}"/>
              </a:ext>
            </a:extLst>
          </p:cNvPr>
          <p:cNvSpPr txBox="1"/>
          <p:nvPr/>
        </p:nvSpPr>
        <p:spPr>
          <a:xfrm>
            <a:off x="0" y="2354198"/>
            <a:ext cx="3763093"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Introduction and/or Research Question</a:t>
            </a:r>
          </a:p>
        </p:txBody>
      </p:sp>
      <p:sp>
        <p:nvSpPr>
          <p:cNvPr id="11" name="TextBox 10">
            <a:extLst>
              <a:ext uri="{FF2B5EF4-FFF2-40B4-BE49-F238E27FC236}">
                <a16:creationId xmlns:a16="http://schemas.microsoft.com/office/drawing/2014/main" id="{EFFF9E0C-267F-43FA-A522-7E9EF347DFF8}"/>
              </a:ext>
            </a:extLst>
          </p:cNvPr>
          <p:cNvSpPr txBox="1"/>
          <p:nvPr/>
        </p:nvSpPr>
        <p:spPr>
          <a:xfrm>
            <a:off x="8519490" y="3486086"/>
            <a:ext cx="3632621"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Future Work</a:t>
            </a:r>
          </a:p>
        </p:txBody>
      </p:sp>
      <p:sp>
        <p:nvSpPr>
          <p:cNvPr id="12" name="TextBox 11">
            <a:extLst>
              <a:ext uri="{FF2B5EF4-FFF2-40B4-BE49-F238E27FC236}">
                <a16:creationId xmlns:a16="http://schemas.microsoft.com/office/drawing/2014/main" id="{C11499B6-4BE6-47FD-BB4A-419869176903}"/>
              </a:ext>
            </a:extLst>
          </p:cNvPr>
          <p:cNvSpPr txBox="1"/>
          <p:nvPr/>
        </p:nvSpPr>
        <p:spPr>
          <a:xfrm>
            <a:off x="3941097" y="624654"/>
            <a:ext cx="4378102"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Methods</a:t>
            </a:r>
          </a:p>
        </p:txBody>
      </p:sp>
      <p:sp>
        <p:nvSpPr>
          <p:cNvPr id="13" name="TextBox 12">
            <a:extLst>
              <a:ext uri="{FF2B5EF4-FFF2-40B4-BE49-F238E27FC236}">
                <a16:creationId xmlns:a16="http://schemas.microsoft.com/office/drawing/2014/main" id="{FAFC7766-88FC-4656-B792-0A5360BB50B0}"/>
              </a:ext>
            </a:extLst>
          </p:cNvPr>
          <p:cNvSpPr txBox="1"/>
          <p:nvPr/>
        </p:nvSpPr>
        <p:spPr>
          <a:xfrm>
            <a:off x="4014103" y="5001085"/>
            <a:ext cx="4378102"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References</a:t>
            </a:r>
          </a:p>
        </p:txBody>
      </p:sp>
      <p:sp>
        <p:nvSpPr>
          <p:cNvPr id="16" name="TextBox 15">
            <a:extLst>
              <a:ext uri="{FF2B5EF4-FFF2-40B4-BE49-F238E27FC236}">
                <a16:creationId xmlns:a16="http://schemas.microsoft.com/office/drawing/2014/main" id="{19E7E7C3-A3D7-4873-93C8-3E6C59AA0C91}"/>
              </a:ext>
            </a:extLst>
          </p:cNvPr>
          <p:cNvSpPr txBox="1"/>
          <p:nvPr/>
        </p:nvSpPr>
        <p:spPr>
          <a:xfrm>
            <a:off x="16074" y="1016691"/>
            <a:ext cx="3747019" cy="3631763"/>
          </a:xfrm>
          <a:prstGeom prst="rect">
            <a:avLst/>
          </a:prstGeom>
          <a:solidFill>
            <a:schemeClr val="bg1"/>
          </a:solidFill>
          <a:ln>
            <a:solidFill>
              <a:schemeClr val="tx1"/>
            </a:solidFill>
          </a:ln>
        </p:spPr>
        <p:txBody>
          <a:bodyPr wrap="square" rtlCol="0">
            <a:spAutoFit/>
          </a:bodyPr>
          <a:lstStyle/>
          <a:p>
            <a:pPr marL="26454"/>
            <a:r>
              <a:rPr lang="en-US" sz="1000" dirty="0">
                <a:latin typeface="Times New Roman" panose="02020603050405020304" pitchFamily="18" charset="0"/>
                <a:cs typeface="Times New Roman" panose="02020603050405020304" pitchFamily="18" charset="0"/>
              </a:rPr>
              <a:t>According to the African proverb of the Igbo and Yoruba people, they believed "It takes a village to raise a child." The message of the well-known African proverb is also applicable to the American foster care system. Unfortunately, the Child Welfare Information Gateway statistics confirm that many children in America need many villagers to assist them in their upbringing. Understanding the foster care system's function and purpose in America has led to an educational project that can benefit children during their developmental years. Many children will transition in and out of foster care throughout their childhood. This project will advocate for two music programs that demonstrate value through sociological and psychological insights. Examining sociological perspectives of </a:t>
            </a:r>
            <a:r>
              <a:rPr lang="en-US" sz="1000" i="1" dirty="0">
                <a:latin typeface="Times New Roman" panose="02020603050405020304" pitchFamily="18" charset="0"/>
                <a:cs typeface="Times New Roman" panose="02020603050405020304" pitchFamily="18" charset="0"/>
              </a:rPr>
              <a:t>musicking</a:t>
            </a:r>
            <a:r>
              <a:rPr lang="en-US" sz="1000" dirty="0">
                <a:latin typeface="Times New Roman" panose="02020603050405020304" pitchFamily="18" charset="0"/>
                <a:cs typeface="Times New Roman" panose="02020603050405020304" pitchFamily="18" charset="0"/>
              </a:rPr>
              <a:t> will emphasize the importance of group activity, the power of connection, and how practicing music positively affects social and interpersonal skills. Psychological views of </a:t>
            </a:r>
            <a:r>
              <a:rPr lang="en-US" sz="1000" i="1" dirty="0">
                <a:latin typeface="Times New Roman" panose="02020603050405020304" pitchFamily="18" charset="0"/>
                <a:cs typeface="Times New Roman" panose="02020603050405020304" pitchFamily="18" charset="0"/>
              </a:rPr>
              <a:t>musicking</a:t>
            </a:r>
            <a:r>
              <a:rPr lang="en-US" sz="1000" dirty="0">
                <a:latin typeface="Times New Roman" panose="02020603050405020304" pitchFamily="18" charset="0"/>
                <a:cs typeface="Times New Roman" panose="02020603050405020304" pitchFamily="18" charset="0"/>
              </a:rPr>
              <a:t> will be reviewed through improvisation, stimulated emotions created by music, and how the brain reacts to music. Two programs are proposed to help children in two different foster care types and consider future research. This project attempted to answer the following question, what benefits would a child in foster care gain from participating in a weekly music lesson or group activity facilitated by volunteer high school and college-level music students?</a:t>
            </a:r>
          </a:p>
        </p:txBody>
      </p:sp>
      <p:sp>
        <p:nvSpPr>
          <p:cNvPr id="20" name="TextBox 19">
            <a:extLst>
              <a:ext uri="{FF2B5EF4-FFF2-40B4-BE49-F238E27FC236}">
                <a16:creationId xmlns:a16="http://schemas.microsoft.com/office/drawing/2014/main" id="{471C8B12-484D-4F90-ADA1-E1F90D833C8D}"/>
              </a:ext>
            </a:extLst>
          </p:cNvPr>
          <p:cNvSpPr txBox="1"/>
          <p:nvPr/>
        </p:nvSpPr>
        <p:spPr>
          <a:xfrm>
            <a:off x="8519491" y="1010568"/>
            <a:ext cx="3632620" cy="2308324"/>
          </a:xfrm>
          <a:prstGeom prst="rect">
            <a:avLst/>
          </a:prstGeom>
          <a:solidFill>
            <a:schemeClr val="bg1"/>
          </a:solidFill>
          <a:ln>
            <a:solidFill>
              <a:schemeClr val="tx1"/>
            </a:solidFill>
          </a:ln>
        </p:spPr>
        <p:txBody>
          <a:bodyPr wrap="square" rtlCol="0">
            <a:spAutoFit/>
          </a:bodyPr>
          <a:lstStyle/>
          <a:p>
            <a:pPr marL="140868" indent="-105816">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Since music can help children recover from traumatic events on social and emotional levels, we owe it to them in the strive for the “greater good” to provide that opportunity. </a:t>
            </a:r>
          </a:p>
          <a:p>
            <a:pPr marL="140868" indent="-105816">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40868" indent="-105816">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Providing one-on-one lessons and group activities to foster care children allows them to form connects with others, experience joy from musicking, and partake in self-expression. </a:t>
            </a:r>
          </a:p>
          <a:p>
            <a:pPr marL="140868" indent="-105816">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40868" indent="-105816">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“Numerous studies suggest students who study music have higher intelligence scores, enjoy improved academic success, and become better citizens”  (Mark and Madura, 2014).</a:t>
            </a:r>
          </a:p>
          <a:p>
            <a:pPr marL="140868" indent="-105816">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40868" indent="-105816">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”There is a wealth of evidence to suggest that participation in the arts can raise confidence and self-esteem with studies of community and educational settings reporting positive results, especially with offenders and/or those at risk” (Parker, </a:t>
            </a:r>
            <a:r>
              <a:rPr lang="en-US" sz="900" dirty="0" err="1">
                <a:latin typeface="Times New Roman" panose="02020603050405020304" pitchFamily="18" charset="0"/>
                <a:cs typeface="Times New Roman" panose="02020603050405020304" pitchFamily="18" charset="0"/>
              </a:rPr>
              <a:t>Marturano</a:t>
            </a:r>
            <a:r>
              <a:rPr lang="en-US" sz="900" dirty="0">
                <a:latin typeface="Times New Roman" panose="02020603050405020304" pitchFamily="18" charset="0"/>
                <a:cs typeface="Times New Roman" panose="02020603050405020304" pitchFamily="18" charset="0"/>
              </a:rPr>
              <a:t>, O’Connor, and Meek, 2018).</a:t>
            </a:r>
            <a:endParaRPr lang="en-US" sz="900" dirty="0">
              <a:latin typeface="Garamond" panose="02020404030301010803" pitchFamily="18" charset="0"/>
            </a:endParaRPr>
          </a:p>
        </p:txBody>
      </p:sp>
      <p:sp>
        <p:nvSpPr>
          <p:cNvPr id="21" name="TextBox 20">
            <a:extLst>
              <a:ext uri="{FF2B5EF4-FFF2-40B4-BE49-F238E27FC236}">
                <a16:creationId xmlns:a16="http://schemas.microsoft.com/office/drawing/2014/main" id="{9DEE4A69-F9A0-44F2-A199-C70EE8260928}"/>
              </a:ext>
            </a:extLst>
          </p:cNvPr>
          <p:cNvSpPr txBox="1"/>
          <p:nvPr/>
        </p:nvSpPr>
        <p:spPr>
          <a:xfrm>
            <a:off x="8519489" y="3871896"/>
            <a:ext cx="3632621" cy="1200329"/>
          </a:xfrm>
          <a:prstGeom prst="rect">
            <a:avLst/>
          </a:prstGeom>
          <a:solidFill>
            <a:schemeClr val="bg1"/>
          </a:solidFill>
          <a:ln>
            <a:solidFill>
              <a:schemeClr val="tx1"/>
            </a:solidFill>
          </a:ln>
        </p:spPr>
        <p:txBody>
          <a:bodyPr wrap="square" rtlCol="0">
            <a:spAutoFit/>
          </a:bodyPr>
          <a:lstStyle/>
          <a:p>
            <a:pPr marL="107950" indent="-1079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Develop curriculum for percussion-based group activities, including body percussion, drum circle, and percussion ensemble. </a:t>
            </a:r>
          </a:p>
          <a:p>
            <a:pPr marL="107950" indent="-107950">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07950" indent="-1079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Determine how to acquire donated instruments for one-on-one lessons.</a:t>
            </a:r>
          </a:p>
          <a:p>
            <a:pPr marL="107950" indent="-107950">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07950" indent="-1079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Meet with program coordinators to discuss legal clearance and liability.</a:t>
            </a:r>
          </a:p>
          <a:p>
            <a:pPr marL="107950" indent="-107950">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07950" indent="-107950">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Prepare presentation for recruiting and advocacy. </a:t>
            </a:r>
          </a:p>
        </p:txBody>
      </p:sp>
      <p:sp>
        <p:nvSpPr>
          <p:cNvPr id="22" name="TextBox 21">
            <a:extLst>
              <a:ext uri="{FF2B5EF4-FFF2-40B4-BE49-F238E27FC236}">
                <a16:creationId xmlns:a16="http://schemas.microsoft.com/office/drawing/2014/main" id="{8586B322-5C85-4786-9139-677ABCCE2FAE}"/>
              </a:ext>
            </a:extLst>
          </p:cNvPr>
          <p:cNvSpPr txBox="1"/>
          <p:nvPr/>
        </p:nvSpPr>
        <p:spPr>
          <a:xfrm>
            <a:off x="3002925" y="5386515"/>
            <a:ext cx="6870783" cy="1446550"/>
          </a:xfrm>
          <a:prstGeom prst="rect">
            <a:avLst/>
          </a:prstGeom>
          <a:solidFill>
            <a:schemeClr val="bg1"/>
          </a:solidFill>
          <a:ln>
            <a:solidFill>
              <a:schemeClr val="tx1"/>
            </a:solidFill>
          </a:ln>
        </p:spPr>
        <p:txBody>
          <a:bodyPr wrap="square" rtlCol="0">
            <a:spAutoFit/>
          </a:bodyPr>
          <a:lstStyle/>
          <a:p>
            <a:pPr marL="114300" indent="-80963"/>
            <a:r>
              <a:rPr lang="en-US" sz="800" dirty="0">
                <a:latin typeface="Times New Roman" panose="02020603050405020304" pitchFamily="18" charset="0"/>
                <a:cs typeface="Times New Roman" panose="02020603050405020304" pitchFamily="18" charset="0"/>
              </a:rPr>
              <a:t>Child Welfare Information Gateway &amp; Department of Health and Human Services, Administration for Children and Families, Children’s Bureau. (2020).       </a:t>
            </a:r>
          </a:p>
          <a:p>
            <a:pPr marL="114300" indent="-80963"/>
            <a:r>
              <a:rPr lang="en-US" sz="800" i="1" dirty="0">
                <a:latin typeface="Times New Roman" panose="02020603050405020304" pitchFamily="18" charset="0"/>
                <a:cs typeface="Times New Roman" panose="02020603050405020304" pitchFamily="18" charset="0"/>
              </a:rPr>
              <a:t>	Foster Care Statistics 2018</a:t>
            </a:r>
            <a:r>
              <a:rPr lang="en-US" sz="800" dirty="0">
                <a:latin typeface="Times New Roman" panose="02020603050405020304" pitchFamily="18" charset="0"/>
                <a:cs typeface="Times New Roman" panose="02020603050405020304" pitchFamily="18" charset="0"/>
              </a:rPr>
              <a:t>. </a:t>
            </a:r>
          </a:p>
          <a:p>
            <a:pPr marL="114300" indent="-80963"/>
            <a:r>
              <a:rPr lang="en-US" sz="800" dirty="0">
                <a:latin typeface="Times New Roman" panose="02020603050405020304" pitchFamily="18" charset="0"/>
                <a:cs typeface="Times New Roman" panose="02020603050405020304" pitchFamily="18" charset="0"/>
              </a:rPr>
              <a:t>Foster Care and Adoption. </a:t>
            </a:r>
            <a:r>
              <a:rPr lang="en-US" sz="800" i="1" dirty="0">
                <a:latin typeface="Times New Roman" panose="02020603050405020304" pitchFamily="18" charset="0"/>
                <a:cs typeface="Times New Roman" panose="02020603050405020304" pitchFamily="18" charset="0"/>
              </a:rPr>
              <a:t>Get the Facts</a:t>
            </a:r>
            <a:r>
              <a:rPr lang="en-US" sz="800" dirty="0">
                <a:latin typeface="Times New Roman" panose="02020603050405020304" pitchFamily="18" charset="0"/>
                <a:cs typeface="Times New Roman" panose="02020603050405020304" pitchFamily="18" charset="0"/>
              </a:rPr>
              <a:t>. American SPCC. Retrieved December 10, 2020, from https://</a:t>
            </a:r>
            <a:r>
              <a:rPr lang="en-US" sz="800" dirty="0" err="1">
                <a:latin typeface="Times New Roman" panose="02020603050405020304" pitchFamily="18" charset="0"/>
                <a:cs typeface="Times New Roman" panose="02020603050405020304" pitchFamily="18" charset="0"/>
              </a:rPr>
              <a:t>americanspcc.org</a:t>
            </a:r>
            <a:r>
              <a:rPr lang="en-US" sz="800" dirty="0">
                <a:latin typeface="Times New Roman" panose="02020603050405020304" pitchFamily="18" charset="0"/>
                <a:cs typeface="Times New Roman" panose="02020603050405020304" pitchFamily="18" charset="0"/>
              </a:rPr>
              <a:t>/get-the-facts-foster-care/</a:t>
            </a:r>
          </a:p>
          <a:p>
            <a:pPr marL="114300" indent="-80963"/>
            <a:r>
              <a:rPr lang="en-US" sz="800" dirty="0">
                <a:latin typeface="Times New Roman" panose="02020603050405020304" pitchFamily="18" charset="0"/>
                <a:cs typeface="Times New Roman" panose="02020603050405020304" pitchFamily="18" charset="0"/>
              </a:rPr>
              <a:t>Higgins, K. (2018). Connecting music to ethics. </a:t>
            </a:r>
            <a:r>
              <a:rPr lang="en-US" sz="800" i="1" dirty="0">
                <a:latin typeface="Times New Roman" panose="02020603050405020304" pitchFamily="18" charset="0"/>
                <a:cs typeface="Times New Roman" panose="02020603050405020304" pitchFamily="18" charset="0"/>
              </a:rPr>
              <a:t>College Music Symposium</a:t>
            </a:r>
            <a:r>
              <a:rPr lang="en-US" sz="800" dirty="0">
                <a:latin typeface="Times New Roman" panose="02020603050405020304" pitchFamily="18" charset="0"/>
                <a:cs typeface="Times New Roman" panose="02020603050405020304" pitchFamily="18" charset="0"/>
              </a:rPr>
              <a:t>, 58 (3), 1-20. </a:t>
            </a:r>
          </a:p>
          <a:p>
            <a:pPr marL="114300" indent="-80963"/>
            <a:r>
              <a:rPr lang="en-US" sz="800" dirty="0">
                <a:latin typeface="Times New Roman" panose="02020603050405020304" pitchFamily="18" charset="0"/>
                <a:cs typeface="Times New Roman" panose="02020603050405020304" pitchFamily="18" charset="0"/>
              </a:rPr>
              <a:t>Jorgensen, E. (2016). Another perspective: The joyous composer. </a:t>
            </a:r>
            <a:r>
              <a:rPr lang="en-US" sz="800" i="1" dirty="0">
                <a:latin typeface="Times New Roman" panose="02020603050405020304" pitchFamily="18" charset="0"/>
                <a:cs typeface="Times New Roman" panose="02020603050405020304" pitchFamily="18" charset="0"/>
              </a:rPr>
              <a:t>Music Educators Journal</a:t>
            </a:r>
            <a:r>
              <a:rPr lang="en-US" sz="800" dirty="0">
                <a:latin typeface="Times New Roman" panose="02020603050405020304" pitchFamily="18" charset="0"/>
                <a:cs typeface="Times New Roman" panose="02020603050405020304" pitchFamily="18" charset="0"/>
              </a:rPr>
              <a:t>, 102(3), 71-74. </a:t>
            </a:r>
          </a:p>
          <a:p>
            <a:pPr marL="114300" indent="-80963"/>
            <a:r>
              <a:rPr lang="en-US" sz="800" dirty="0">
                <a:latin typeface="Times New Roman" panose="02020603050405020304" pitchFamily="18" charset="0"/>
                <a:cs typeface="Times New Roman" panose="02020603050405020304" pitchFamily="18" charset="0"/>
              </a:rPr>
              <a:t>Levitin, D. (2013). Neural correlates of musical behaviors: A brief overview. </a:t>
            </a:r>
            <a:r>
              <a:rPr lang="en-US" sz="800" i="1" dirty="0">
                <a:latin typeface="Times New Roman" panose="02020603050405020304" pitchFamily="18" charset="0"/>
                <a:cs typeface="Times New Roman" panose="02020603050405020304" pitchFamily="18" charset="0"/>
              </a:rPr>
              <a:t>Music Therapy Perspectives</a:t>
            </a:r>
            <a:r>
              <a:rPr lang="en-US" sz="800" dirty="0">
                <a:latin typeface="Times New Roman" panose="02020603050405020304" pitchFamily="18" charset="0"/>
                <a:cs typeface="Times New Roman" panose="02020603050405020304" pitchFamily="18" charset="0"/>
              </a:rPr>
              <a:t>, 31, 15-24. </a:t>
            </a:r>
          </a:p>
          <a:p>
            <a:pPr marL="114300" indent="-80963"/>
            <a:r>
              <a:rPr lang="en-US" sz="800" dirty="0">
                <a:latin typeface="Times New Roman" panose="02020603050405020304" pitchFamily="18" charset="0"/>
                <a:cs typeface="Times New Roman" panose="02020603050405020304" pitchFamily="18" charset="0"/>
              </a:rPr>
              <a:t>Levitin, D., </a:t>
            </a:r>
            <a:r>
              <a:rPr lang="en-US" sz="800" dirty="0" err="1">
                <a:latin typeface="Times New Roman" panose="02020603050405020304" pitchFamily="18" charset="0"/>
                <a:cs typeface="Times New Roman" panose="02020603050405020304" pitchFamily="18" charset="0"/>
              </a:rPr>
              <a:t>Grahn</a:t>
            </a:r>
            <a:r>
              <a:rPr lang="en-US" sz="800" dirty="0">
                <a:latin typeface="Times New Roman" panose="02020603050405020304" pitchFamily="18" charset="0"/>
                <a:cs typeface="Times New Roman" panose="02020603050405020304" pitchFamily="18" charset="0"/>
              </a:rPr>
              <a:t>, J., &amp; London, J. (2018). The psychology of music: Rhythm and movement. </a:t>
            </a:r>
            <a:r>
              <a:rPr lang="en-US" sz="800" i="1" dirty="0">
                <a:latin typeface="Times New Roman" panose="02020603050405020304" pitchFamily="18" charset="0"/>
                <a:cs typeface="Times New Roman" panose="02020603050405020304" pitchFamily="18" charset="0"/>
              </a:rPr>
              <a:t>Annual Review of Psychology</a:t>
            </a:r>
            <a:r>
              <a:rPr lang="en-US" sz="800" dirty="0">
                <a:latin typeface="Times New Roman" panose="02020603050405020304" pitchFamily="18" charset="0"/>
                <a:cs typeface="Times New Roman" panose="02020603050405020304" pitchFamily="18" charset="0"/>
              </a:rPr>
              <a:t> 69, 51-75. </a:t>
            </a:r>
          </a:p>
          <a:p>
            <a:pPr marL="114300" indent="-80963"/>
            <a:r>
              <a:rPr lang="en-US" sz="800" dirty="0">
                <a:latin typeface="Times New Roman" panose="02020603050405020304" pitchFamily="18" charset="0"/>
                <a:cs typeface="Times New Roman" panose="02020603050405020304" pitchFamily="18" charset="0"/>
              </a:rPr>
              <a:t>Mark, M., &amp; Madura, P. (2014). </a:t>
            </a:r>
            <a:r>
              <a:rPr lang="en-US" sz="800" i="1" dirty="0">
                <a:latin typeface="Times New Roman" panose="02020603050405020304" pitchFamily="18" charset="0"/>
                <a:cs typeface="Times New Roman" panose="02020603050405020304" pitchFamily="18" charset="0"/>
              </a:rPr>
              <a:t>Contemporary music education</a:t>
            </a:r>
            <a:r>
              <a:rPr lang="en-US" sz="800" dirty="0">
                <a:latin typeface="Times New Roman" panose="02020603050405020304" pitchFamily="18" charset="0"/>
                <a:cs typeface="Times New Roman" panose="02020603050405020304" pitchFamily="18" charset="0"/>
              </a:rPr>
              <a:t>. (C. Baxter, Ed.). </a:t>
            </a:r>
            <a:r>
              <a:rPr lang="en-US" sz="800" dirty="0" err="1">
                <a:latin typeface="Times New Roman" panose="02020603050405020304" pitchFamily="18" charset="0"/>
                <a:cs typeface="Times New Roman" panose="02020603050405020304" pitchFamily="18" charset="0"/>
              </a:rPr>
              <a:t>Shirmer</a:t>
            </a:r>
            <a:r>
              <a:rPr lang="en-US" sz="800" dirty="0">
                <a:latin typeface="Times New Roman" panose="02020603050405020304" pitchFamily="18" charset="0"/>
                <a:cs typeface="Times New Roman" panose="02020603050405020304" pitchFamily="18" charset="0"/>
              </a:rPr>
              <a:t>.</a:t>
            </a:r>
          </a:p>
          <a:p>
            <a:pPr marL="114300" indent="-80963"/>
            <a:r>
              <a:rPr lang="en-US" sz="800" dirty="0">
                <a:latin typeface="Times New Roman" panose="02020603050405020304" pitchFamily="18" charset="0"/>
                <a:cs typeface="Times New Roman" panose="02020603050405020304" pitchFamily="18" charset="0"/>
              </a:rPr>
              <a:t>Palmer, A., </a:t>
            </a:r>
            <a:r>
              <a:rPr lang="en-US" sz="800" dirty="0" err="1">
                <a:latin typeface="Times New Roman" panose="02020603050405020304" pitchFamily="18" charset="0"/>
                <a:cs typeface="Times New Roman" panose="02020603050405020304" pitchFamily="18" charset="0"/>
              </a:rPr>
              <a:t>Marturano</a:t>
            </a:r>
            <a:r>
              <a:rPr lang="en-US" sz="800" dirty="0">
                <a:latin typeface="Times New Roman" panose="02020603050405020304" pitchFamily="18" charset="0"/>
                <a:cs typeface="Times New Roman" panose="02020603050405020304" pitchFamily="18" charset="0"/>
              </a:rPr>
              <a:t>, N., O'Connor, G., &amp; Meek, R. (2018). Marginalized youth, criminal justice, and performing arts: Young people's experiences of music-making. </a:t>
            </a:r>
            <a:r>
              <a:rPr lang="en-US" sz="800" i="1" dirty="0">
                <a:latin typeface="Times New Roman" panose="02020603050405020304" pitchFamily="18" charset="0"/>
                <a:cs typeface="Times New Roman" panose="02020603050405020304" pitchFamily="18" charset="0"/>
              </a:rPr>
              <a:t>Journal of Youth Studies</a:t>
            </a:r>
            <a:r>
              <a:rPr lang="en-US" sz="800" dirty="0">
                <a:latin typeface="Times New Roman" panose="02020603050405020304" pitchFamily="18" charset="0"/>
                <a:cs typeface="Times New Roman" panose="02020603050405020304" pitchFamily="18" charset="0"/>
              </a:rPr>
              <a:t> 21(8) 1061-1076. </a:t>
            </a:r>
          </a:p>
          <a:p>
            <a:pPr marL="114300" indent="-80963"/>
            <a:r>
              <a:rPr lang="en-US" sz="800" dirty="0" err="1">
                <a:latin typeface="Times New Roman" panose="02020603050405020304" pitchFamily="18" charset="0"/>
                <a:cs typeface="Times New Roman" panose="02020603050405020304" pitchFamily="18" charset="0"/>
              </a:rPr>
              <a:t>Schmal</a:t>
            </a:r>
            <a:r>
              <a:rPr lang="en-US" sz="800" dirty="0">
                <a:latin typeface="Times New Roman" panose="02020603050405020304" pitchFamily="18" charset="0"/>
                <a:cs typeface="Times New Roman" panose="02020603050405020304" pitchFamily="18" charset="0"/>
              </a:rPr>
              <a:t>, D. (2020). </a:t>
            </a:r>
            <a:r>
              <a:rPr lang="en-US" sz="800" i="1" dirty="0">
                <a:latin typeface="Times New Roman" panose="02020603050405020304" pitchFamily="18" charset="0"/>
                <a:cs typeface="Times New Roman" panose="02020603050405020304" pitchFamily="18" charset="0"/>
              </a:rPr>
              <a:t>Three Philosophies: </a:t>
            </a:r>
            <a:r>
              <a:rPr lang="en-US" sz="800" i="1" dirty="0" err="1">
                <a:latin typeface="Times New Roman" panose="02020603050405020304" pitchFamily="18" charset="0"/>
                <a:cs typeface="Times New Roman" panose="02020603050405020304" pitchFamily="18" charset="0"/>
              </a:rPr>
              <a:t>Hanslick</a:t>
            </a:r>
            <a:r>
              <a:rPr lang="en-US" sz="800" i="1" dirty="0">
                <a:latin typeface="Times New Roman" panose="02020603050405020304" pitchFamily="18" charset="0"/>
                <a:cs typeface="Times New Roman" panose="02020603050405020304" pitchFamily="18" charset="0"/>
              </a:rPr>
              <a:t>, Meyer, and Tolstoy</a:t>
            </a:r>
            <a:r>
              <a:rPr lang="en-US" sz="800" dirty="0">
                <a:latin typeface="Times New Roman" panose="02020603050405020304" pitchFamily="18" charset="0"/>
                <a:cs typeface="Times New Roman" panose="02020603050405020304" pitchFamily="18" charset="0"/>
              </a:rPr>
              <a:t>. [PowerPoint slides]. </a:t>
            </a:r>
            <a:r>
              <a:rPr lang="en-US" sz="800" i="1" dirty="0">
                <a:latin typeface="Times New Roman" panose="02020603050405020304" pitchFamily="18" charset="0"/>
                <a:cs typeface="Times New Roman" panose="02020603050405020304" pitchFamily="18" charset="0"/>
              </a:rPr>
              <a:t>MUSC 835 Philosophies in Music Education</a:t>
            </a:r>
            <a:r>
              <a:rPr lang="en-US" sz="800" dirty="0">
                <a:latin typeface="Times New Roman" panose="02020603050405020304" pitchFamily="18" charset="0"/>
                <a:cs typeface="Times New Roman" panose="02020603050405020304" pitchFamily="18" charset="0"/>
              </a:rPr>
              <a:t>. Liberty University, 2020.</a:t>
            </a:r>
          </a:p>
        </p:txBody>
      </p:sp>
      <p:sp>
        <p:nvSpPr>
          <p:cNvPr id="36" name="TextBox 35">
            <a:extLst>
              <a:ext uri="{FF2B5EF4-FFF2-40B4-BE49-F238E27FC236}">
                <a16:creationId xmlns:a16="http://schemas.microsoft.com/office/drawing/2014/main" id="{7D278FC9-60FA-447D-8BCF-DAB06983C8AA}"/>
              </a:ext>
            </a:extLst>
          </p:cNvPr>
          <p:cNvSpPr txBox="1"/>
          <p:nvPr/>
        </p:nvSpPr>
        <p:spPr>
          <a:xfrm>
            <a:off x="98965" y="45186"/>
            <a:ext cx="11978640" cy="571631"/>
          </a:xfrm>
          <a:prstGeom prst="rect">
            <a:avLst/>
          </a:prstGeom>
          <a:solidFill>
            <a:schemeClr val="bg1"/>
          </a:solid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The Value of Music Education for Children in Foster Care</a:t>
            </a:r>
          </a:p>
          <a:p>
            <a:pPr algn="ctr">
              <a:lnSpc>
                <a:spcPct val="120000"/>
              </a:lnSpc>
              <a:spcBef>
                <a:spcPts val="0"/>
              </a:spcBef>
            </a:pPr>
            <a:r>
              <a:rPr lang="en-US" sz="1200" dirty="0">
                <a:latin typeface="Times New Roman" panose="02020603050405020304" pitchFamily="18" charset="0"/>
                <a:cs typeface="Times New Roman" panose="02020603050405020304" pitchFamily="18" charset="0"/>
              </a:rPr>
              <a:t>Travis Maslen</a:t>
            </a:r>
          </a:p>
        </p:txBody>
      </p:sp>
      <p:pic>
        <p:nvPicPr>
          <p:cNvPr id="7" name="Picture 6">
            <a:extLst>
              <a:ext uri="{FF2B5EF4-FFF2-40B4-BE49-F238E27FC236}">
                <a16:creationId xmlns:a16="http://schemas.microsoft.com/office/drawing/2014/main" id="{95650AA5-B705-4FDF-A16E-DAA3E24D96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651" y="139718"/>
            <a:ext cx="1371600" cy="390405"/>
          </a:xfrm>
          <a:prstGeom prst="rect">
            <a:avLst/>
          </a:prstGeom>
        </p:spPr>
      </p:pic>
      <p:sp>
        <p:nvSpPr>
          <p:cNvPr id="32" name="TextBox 31">
            <a:extLst>
              <a:ext uri="{FF2B5EF4-FFF2-40B4-BE49-F238E27FC236}">
                <a16:creationId xmlns:a16="http://schemas.microsoft.com/office/drawing/2014/main" id="{451594B4-AA5A-EC45-801E-1842F7194A34}"/>
              </a:ext>
            </a:extLst>
          </p:cNvPr>
          <p:cNvSpPr txBox="1"/>
          <p:nvPr/>
        </p:nvSpPr>
        <p:spPr>
          <a:xfrm>
            <a:off x="10335799" y="5380036"/>
            <a:ext cx="1530324" cy="1323439"/>
          </a:xfrm>
          <a:prstGeom prst="rect">
            <a:avLst/>
          </a:prstGeom>
          <a:solidFill>
            <a:schemeClr val="bg1"/>
          </a:solidFill>
          <a:ln w="19050" cap="flat">
            <a:noFill/>
            <a:miter lim="800000"/>
          </a:ln>
          <a:effectLst/>
          <a:scene3d>
            <a:camera prst="orthographicFront"/>
            <a:lightRig rig="threePt" dir="t"/>
          </a:scene3d>
          <a:sp3d>
            <a:bevelT w="0" h="0" prst="relaxedInset"/>
          </a:sp3d>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n-US" sz="1000" dirty="0">
                <a:solidFill>
                  <a:schemeClr val="tx1"/>
                </a:solidFill>
                <a:latin typeface="Times New Roman" panose="02020603050405020304" pitchFamily="18" charset="0"/>
                <a:cs typeface="Times New Roman" panose="02020603050405020304" pitchFamily="18" charset="0"/>
              </a:rPr>
              <a:t>Leo Tolstoy believed that art is a universal expression shared by everybody and ”true” art could be understood, especially by those without musical training (</a:t>
            </a:r>
            <a:r>
              <a:rPr lang="en-US" sz="1000" dirty="0" err="1">
                <a:solidFill>
                  <a:schemeClr val="tx1"/>
                </a:solidFill>
                <a:latin typeface="Times New Roman" panose="02020603050405020304" pitchFamily="18" charset="0"/>
                <a:cs typeface="Times New Roman" panose="02020603050405020304" pitchFamily="18" charset="0"/>
              </a:rPr>
              <a:t>Schmal</a:t>
            </a:r>
            <a:r>
              <a:rPr lang="en-US" sz="1000" dirty="0">
                <a:solidFill>
                  <a:schemeClr val="tx1"/>
                </a:solidFill>
                <a:latin typeface="Times New Roman" panose="02020603050405020304" pitchFamily="18" charset="0"/>
                <a:cs typeface="Times New Roman" panose="02020603050405020304" pitchFamily="18" charset="0"/>
              </a:rPr>
              <a:t>, 2020).</a:t>
            </a:r>
          </a:p>
        </p:txBody>
      </p:sp>
      <p:sp>
        <p:nvSpPr>
          <p:cNvPr id="37" name="Content Placeholder 1">
            <a:extLst>
              <a:ext uri="{FF2B5EF4-FFF2-40B4-BE49-F238E27FC236}">
                <a16:creationId xmlns:a16="http://schemas.microsoft.com/office/drawing/2014/main" id="{A95290A9-1B23-5C4D-A594-369B71D6836E}"/>
              </a:ext>
            </a:extLst>
          </p:cNvPr>
          <p:cNvSpPr txBox="1">
            <a:spLocks/>
          </p:cNvSpPr>
          <p:nvPr/>
        </p:nvSpPr>
        <p:spPr>
          <a:xfrm>
            <a:off x="3941096" y="1022296"/>
            <a:ext cx="2368706" cy="1744659"/>
          </a:xfrm>
          <a:prstGeom prst="rect">
            <a:avLst/>
          </a:prstGeom>
          <a:solidFill>
            <a:schemeClr val="bg1"/>
          </a:solidFill>
          <a:ln w="19050">
            <a:noFill/>
          </a:ln>
        </p:spPr>
        <p:txBody>
          <a:bodyPr vert="horz" lIns="19050" tIns="9525" rIns="19050" bIns="9525" rtlCol="0">
            <a:normAutofit fontScale="25000" lnSpcReduction="20000"/>
          </a:bodyPr>
          <a:lstStyle>
            <a:lvl1pPr marL="0" indent="0" algn="ctr" defTabSz="2194560" rtl="0" eaLnBrk="1" latinLnBrk="0" hangingPunct="1">
              <a:spcBef>
                <a:spcPct val="20000"/>
              </a:spcBef>
              <a:buFont typeface="Arial"/>
              <a:buNone/>
              <a:defRPr sz="15360" kern="1200">
                <a:solidFill>
                  <a:schemeClr val="accent2"/>
                </a:solidFill>
                <a:latin typeface="+mn-lt"/>
                <a:ea typeface="+mn-ea"/>
                <a:cs typeface="+mn-cs"/>
              </a:defRPr>
            </a:lvl1pPr>
            <a:lvl2pPr marL="2194560" indent="0" algn="ctr" defTabSz="2194560" rtl="0" eaLnBrk="1" latinLnBrk="0" hangingPunct="1">
              <a:spcBef>
                <a:spcPct val="20000"/>
              </a:spcBef>
              <a:buFont typeface="Arial"/>
              <a:buNone/>
              <a:defRPr sz="13440" kern="1200">
                <a:solidFill>
                  <a:schemeClr val="tx1">
                    <a:tint val="75000"/>
                  </a:schemeClr>
                </a:solidFill>
                <a:latin typeface="+mn-lt"/>
                <a:ea typeface="+mn-ea"/>
                <a:cs typeface="+mn-cs"/>
              </a:defRPr>
            </a:lvl2pPr>
            <a:lvl3pPr marL="4389120" indent="0" algn="ctr" defTabSz="2194560" rtl="0" eaLnBrk="1" latinLnBrk="0" hangingPunct="1">
              <a:spcBef>
                <a:spcPct val="20000"/>
              </a:spcBef>
              <a:buFont typeface="Arial"/>
              <a:buNone/>
              <a:defRPr sz="11520" kern="1200">
                <a:solidFill>
                  <a:schemeClr val="tx1">
                    <a:tint val="75000"/>
                  </a:schemeClr>
                </a:solidFill>
                <a:latin typeface="+mn-lt"/>
                <a:ea typeface="+mn-ea"/>
                <a:cs typeface="+mn-cs"/>
              </a:defRPr>
            </a:lvl3pPr>
            <a:lvl4pPr marL="65836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4pPr>
            <a:lvl5pPr marL="877824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5pPr>
            <a:lvl6pPr marL="1097280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6pPr>
            <a:lvl7pPr marL="1316736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7pPr>
            <a:lvl8pPr marL="1536192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8pPr>
            <a:lvl9pPr marL="175564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9pPr>
          </a:lstStyle>
          <a:p>
            <a:pPr>
              <a:lnSpc>
                <a:spcPct val="120000"/>
              </a:lnSpc>
              <a:spcBef>
                <a:spcPts val="0"/>
              </a:spcBef>
            </a:pPr>
            <a:r>
              <a:rPr lang="en-US" sz="4000" b="1" dirty="0">
                <a:solidFill>
                  <a:schemeClr val="tx1"/>
                </a:solidFill>
                <a:latin typeface="Times New Roman" panose="02020603050405020304" pitchFamily="18" charset="0"/>
                <a:cs typeface="Times New Roman" panose="02020603050405020304" pitchFamily="18" charset="0"/>
              </a:rPr>
              <a:t>SOCIOLOGICAL</a:t>
            </a:r>
          </a:p>
          <a:p>
            <a:pPr marL="173038" indent="-104775" algn="l">
              <a:lnSpc>
                <a:spcPct val="120000"/>
              </a:lnSpc>
              <a:spcBef>
                <a:spcPts val="0"/>
              </a:spcBef>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Bonding through musical activities can create a strong sense of togetherness (Higgins, 2018). </a:t>
            </a:r>
          </a:p>
          <a:p>
            <a:pPr marL="68263" algn="l">
              <a:lnSpc>
                <a:spcPct val="120000"/>
              </a:lnSpc>
              <a:spcBef>
                <a:spcPts val="0"/>
              </a:spcBef>
            </a:pPr>
            <a:endParaRPr lang="en-US" sz="3600" dirty="0">
              <a:solidFill>
                <a:schemeClr val="tx1"/>
              </a:solidFill>
              <a:latin typeface="Times New Roman" panose="02020603050405020304" pitchFamily="18" charset="0"/>
              <a:cs typeface="Times New Roman" panose="02020603050405020304" pitchFamily="18" charset="0"/>
            </a:endParaRPr>
          </a:p>
          <a:p>
            <a:pPr marL="173038" indent="-104775" algn="l">
              <a:lnSpc>
                <a:spcPct val="120000"/>
              </a:lnSpc>
              <a:spcBef>
                <a:spcPts val="0"/>
              </a:spcBef>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Classroom engagement is animated, and music activities are collectively enjoyed by the group as they create music together (Jorgensen, 2016).</a:t>
            </a:r>
          </a:p>
          <a:p>
            <a:pPr marL="173038" indent="-104775" algn="l">
              <a:lnSpc>
                <a:spcPct val="120000"/>
              </a:lnSpc>
              <a:spcBef>
                <a:spcPts val="0"/>
              </a:spcBef>
              <a:buFont typeface="Arial" panose="020B0604020202020204" pitchFamily="34" charset="0"/>
              <a:buChar char="•"/>
            </a:pPr>
            <a:endParaRPr lang="en-US" sz="3600" dirty="0">
              <a:solidFill>
                <a:schemeClr val="tx1"/>
              </a:solidFill>
              <a:latin typeface="Times New Roman" panose="02020603050405020304" pitchFamily="18" charset="0"/>
              <a:cs typeface="Times New Roman" panose="02020603050405020304" pitchFamily="18" charset="0"/>
            </a:endParaRPr>
          </a:p>
          <a:p>
            <a:pPr marL="173038" indent="-104775" algn="l">
              <a:lnSpc>
                <a:spcPct val="120000"/>
              </a:lnSpc>
              <a:spcBef>
                <a:spcPts val="0"/>
              </a:spcBef>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By participating in musical group activities, children experience  a sense of empathy and social bonding (Levitin, 2013).</a:t>
            </a:r>
          </a:p>
          <a:p>
            <a:pPr algn="l"/>
            <a:endParaRPr lang="en-US" sz="833" dirty="0">
              <a:solidFill>
                <a:schemeClr val="tx1"/>
              </a:solidFill>
              <a:latin typeface="Times New Roman" panose="02020603050405020304" pitchFamily="18" charset="0"/>
              <a:cs typeface="Times New Roman" panose="02020603050405020304" pitchFamily="18" charset="0"/>
            </a:endParaRPr>
          </a:p>
        </p:txBody>
      </p:sp>
      <p:sp>
        <p:nvSpPr>
          <p:cNvPr id="38" name="Content Placeholder 1">
            <a:extLst>
              <a:ext uri="{FF2B5EF4-FFF2-40B4-BE49-F238E27FC236}">
                <a16:creationId xmlns:a16="http://schemas.microsoft.com/office/drawing/2014/main" id="{C8F46299-7EE1-A445-990A-90C786995BCB}"/>
              </a:ext>
            </a:extLst>
          </p:cNvPr>
          <p:cNvSpPr txBox="1">
            <a:spLocks/>
          </p:cNvSpPr>
          <p:nvPr/>
        </p:nvSpPr>
        <p:spPr>
          <a:xfrm>
            <a:off x="6438317" y="1021790"/>
            <a:ext cx="1883138" cy="1583005"/>
          </a:xfrm>
          <a:prstGeom prst="rect">
            <a:avLst/>
          </a:prstGeom>
          <a:solidFill>
            <a:schemeClr val="bg1"/>
          </a:solidFill>
          <a:ln w="19050">
            <a:noFill/>
          </a:ln>
        </p:spPr>
        <p:txBody>
          <a:bodyPr vert="horz" lIns="19050" tIns="9525" rIns="19050" bIns="9525" rtlCol="0">
            <a:noAutofit/>
          </a:bodyPr>
          <a:lstStyle>
            <a:lvl1pPr marL="0" indent="0" algn="ctr" defTabSz="2194560" rtl="0" eaLnBrk="1" latinLnBrk="0" hangingPunct="1">
              <a:spcBef>
                <a:spcPct val="20000"/>
              </a:spcBef>
              <a:buFont typeface="Arial"/>
              <a:buNone/>
              <a:defRPr sz="15360" kern="1200">
                <a:solidFill>
                  <a:schemeClr val="accent2"/>
                </a:solidFill>
                <a:latin typeface="+mn-lt"/>
                <a:ea typeface="+mn-ea"/>
                <a:cs typeface="+mn-cs"/>
              </a:defRPr>
            </a:lvl1pPr>
            <a:lvl2pPr marL="2194560" indent="0" algn="ctr" defTabSz="2194560" rtl="0" eaLnBrk="1" latinLnBrk="0" hangingPunct="1">
              <a:spcBef>
                <a:spcPct val="20000"/>
              </a:spcBef>
              <a:buFont typeface="Arial"/>
              <a:buNone/>
              <a:defRPr sz="13440" kern="1200">
                <a:solidFill>
                  <a:schemeClr val="tx1">
                    <a:tint val="75000"/>
                  </a:schemeClr>
                </a:solidFill>
                <a:latin typeface="+mn-lt"/>
                <a:ea typeface="+mn-ea"/>
                <a:cs typeface="+mn-cs"/>
              </a:defRPr>
            </a:lvl2pPr>
            <a:lvl3pPr marL="4389120" indent="0" algn="ctr" defTabSz="2194560" rtl="0" eaLnBrk="1" latinLnBrk="0" hangingPunct="1">
              <a:spcBef>
                <a:spcPct val="20000"/>
              </a:spcBef>
              <a:buFont typeface="Arial"/>
              <a:buNone/>
              <a:defRPr sz="11520" kern="1200">
                <a:solidFill>
                  <a:schemeClr val="tx1">
                    <a:tint val="75000"/>
                  </a:schemeClr>
                </a:solidFill>
                <a:latin typeface="+mn-lt"/>
                <a:ea typeface="+mn-ea"/>
                <a:cs typeface="+mn-cs"/>
              </a:defRPr>
            </a:lvl3pPr>
            <a:lvl4pPr marL="65836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4pPr>
            <a:lvl5pPr marL="877824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5pPr>
            <a:lvl6pPr marL="1097280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6pPr>
            <a:lvl7pPr marL="1316736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7pPr>
            <a:lvl8pPr marL="1536192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8pPr>
            <a:lvl9pPr marL="175564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9pPr>
          </a:lstStyle>
          <a:p>
            <a:pPr marL="173038" indent="-104775"/>
            <a:r>
              <a:rPr lang="en-US" sz="1000" b="1" dirty="0">
                <a:solidFill>
                  <a:schemeClr val="tx1"/>
                </a:solidFill>
                <a:latin typeface="Times New Roman" panose="02020603050405020304" pitchFamily="18" charset="0"/>
                <a:cs typeface="Times New Roman" panose="02020603050405020304" pitchFamily="18" charset="0"/>
              </a:rPr>
              <a:t>APPLICATION 1</a:t>
            </a:r>
          </a:p>
          <a:p>
            <a:pPr marL="173038" indent="-104775" algn="l">
              <a:spcAft>
                <a:spcPts val="250"/>
              </a:spcAft>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Face-to-Face or Virtual lessons.</a:t>
            </a:r>
          </a:p>
          <a:p>
            <a:pPr marL="173038" indent="-104775" algn="l">
              <a:spcAft>
                <a:spcPts val="250"/>
              </a:spcAft>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Once a week meeting for thirty minutes.</a:t>
            </a:r>
          </a:p>
          <a:p>
            <a:pPr marL="173038" indent="-104775" algn="l">
              <a:spcAft>
                <a:spcPts val="250"/>
              </a:spcAft>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Donated instruments will be provided to students participating in weekly lessons. </a:t>
            </a:r>
          </a:p>
          <a:p>
            <a:pPr marL="173038" indent="-104775" algn="l">
              <a:spcAft>
                <a:spcPts val="250"/>
              </a:spcAft>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Volunteer graduate-level music mentors.</a:t>
            </a:r>
          </a:p>
        </p:txBody>
      </p:sp>
      <p:sp>
        <p:nvSpPr>
          <p:cNvPr id="39" name="TextBox 38">
            <a:extLst>
              <a:ext uri="{FF2B5EF4-FFF2-40B4-BE49-F238E27FC236}">
                <a16:creationId xmlns:a16="http://schemas.microsoft.com/office/drawing/2014/main" id="{A61B0071-BB56-D04C-8A50-AB8AEB71C570}"/>
              </a:ext>
            </a:extLst>
          </p:cNvPr>
          <p:cNvSpPr txBox="1"/>
          <p:nvPr/>
        </p:nvSpPr>
        <p:spPr>
          <a:xfrm>
            <a:off x="4027666" y="2960310"/>
            <a:ext cx="2175488" cy="1908215"/>
          </a:xfrm>
          <a:prstGeom prst="rect">
            <a:avLst/>
          </a:prstGeom>
          <a:solidFill>
            <a:schemeClr val="bg1"/>
          </a:solidFill>
          <a:ln w="19050">
            <a:noFill/>
          </a:ln>
        </p:spPr>
        <p:txBody>
          <a:bodyPr wrap="square" rtlCol="0">
            <a:spAutoFit/>
          </a:bodyPr>
          <a:lstStyle/>
          <a:p>
            <a:pPr algn="ctr"/>
            <a:r>
              <a:rPr lang="en-US" sz="1000" b="1" dirty="0">
                <a:latin typeface="Times New Roman" panose="02020603050405020304" pitchFamily="18" charset="0"/>
                <a:cs typeface="Times New Roman" panose="02020603050405020304" pitchFamily="18" charset="0"/>
              </a:rPr>
              <a:t>PSYCHOLOGICAL</a:t>
            </a:r>
          </a:p>
          <a:p>
            <a:pPr marL="119043" indent="-119043">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Feelings of connectivity to the outer world are formed when making music (Higgins, 2018). </a:t>
            </a:r>
          </a:p>
          <a:p>
            <a:pPr marL="119043" indent="-119043">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19043" indent="-119043">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Children experience immediate pleasure while musicking as well as long-lasting pleasure after musicking (Jorgensen, 2016).</a:t>
            </a:r>
          </a:p>
          <a:p>
            <a:pPr marL="119043" indent="-119043">
              <a:buFont typeface="Arial" panose="020B0604020202020204" pitchFamily="34" charset="0"/>
              <a:buChar char="•"/>
            </a:pPr>
            <a:endParaRPr lang="en-US" sz="900" dirty="0">
              <a:latin typeface="Times New Roman" panose="02020603050405020304" pitchFamily="18" charset="0"/>
              <a:cs typeface="Times New Roman" panose="02020603050405020304" pitchFamily="18" charset="0"/>
            </a:endParaRPr>
          </a:p>
          <a:p>
            <a:pPr marL="119043" indent="-119043">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Tempos are cross-culturally interpreted as feelings (Levitin, </a:t>
            </a:r>
            <a:r>
              <a:rPr lang="en-US" sz="900" dirty="0" err="1">
                <a:latin typeface="Times New Roman" panose="02020603050405020304" pitchFamily="18" charset="0"/>
                <a:cs typeface="Times New Roman" panose="02020603050405020304" pitchFamily="18" charset="0"/>
              </a:rPr>
              <a:t>Grahn</a:t>
            </a:r>
            <a:r>
              <a:rPr lang="en-US" sz="900" dirty="0">
                <a:latin typeface="Times New Roman" panose="02020603050405020304" pitchFamily="18" charset="0"/>
                <a:cs typeface="Times New Roman" panose="02020603050405020304" pitchFamily="18" charset="0"/>
              </a:rPr>
              <a:t>, and London, 2018).</a:t>
            </a:r>
          </a:p>
        </p:txBody>
      </p:sp>
      <p:sp>
        <p:nvSpPr>
          <p:cNvPr id="40" name="Content Placeholder 1">
            <a:extLst>
              <a:ext uri="{FF2B5EF4-FFF2-40B4-BE49-F238E27FC236}">
                <a16:creationId xmlns:a16="http://schemas.microsoft.com/office/drawing/2014/main" id="{A269DAB9-F1A7-F243-B88D-9195A5FD7D88}"/>
              </a:ext>
            </a:extLst>
          </p:cNvPr>
          <p:cNvSpPr txBox="1">
            <a:spLocks/>
          </p:cNvSpPr>
          <p:nvPr/>
        </p:nvSpPr>
        <p:spPr>
          <a:xfrm>
            <a:off x="6438317" y="2852653"/>
            <a:ext cx="1880881" cy="2015872"/>
          </a:xfrm>
          <a:prstGeom prst="rect">
            <a:avLst/>
          </a:prstGeom>
          <a:solidFill>
            <a:schemeClr val="bg1"/>
          </a:solidFill>
          <a:ln w="19050">
            <a:noFill/>
          </a:ln>
        </p:spPr>
        <p:txBody>
          <a:bodyPr vert="horz" lIns="19050" tIns="9525" rIns="19050" bIns="9525" rtlCol="0">
            <a:normAutofit fontScale="25000" lnSpcReduction="20000"/>
          </a:bodyPr>
          <a:lstStyle>
            <a:lvl1pPr marL="0" indent="0" algn="ctr" defTabSz="2194560" rtl="0" eaLnBrk="1" latinLnBrk="0" hangingPunct="1">
              <a:spcBef>
                <a:spcPct val="20000"/>
              </a:spcBef>
              <a:buFont typeface="Arial"/>
              <a:buNone/>
              <a:defRPr sz="15360" kern="1200">
                <a:solidFill>
                  <a:schemeClr val="accent2"/>
                </a:solidFill>
                <a:latin typeface="+mn-lt"/>
                <a:ea typeface="+mn-ea"/>
                <a:cs typeface="+mn-cs"/>
              </a:defRPr>
            </a:lvl1pPr>
            <a:lvl2pPr marL="2194560" indent="0" algn="ctr" defTabSz="2194560" rtl="0" eaLnBrk="1" latinLnBrk="0" hangingPunct="1">
              <a:spcBef>
                <a:spcPct val="20000"/>
              </a:spcBef>
              <a:buFont typeface="Arial"/>
              <a:buNone/>
              <a:defRPr sz="13440" kern="1200">
                <a:solidFill>
                  <a:schemeClr val="tx1">
                    <a:tint val="75000"/>
                  </a:schemeClr>
                </a:solidFill>
                <a:latin typeface="+mn-lt"/>
                <a:ea typeface="+mn-ea"/>
                <a:cs typeface="+mn-cs"/>
              </a:defRPr>
            </a:lvl2pPr>
            <a:lvl3pPr marL="4389120" indent="0" algn="ctr" defTabSz="2194560" rtl="0" eaLnBrk="1" latinLnBrk="0" hangingPunct="1">
              <a:spcBef>
                <a:spcPct val="20000"/>
              </a:spcBef>
              <a:buFont typeface="Arial"/>
              <a:buNone/>
              <a:defRPr sz="11520" kern="1200">
                <a:solidFill>
                  <a:schemeClr val="tx1">
                    <a:tint val="75000"/>
                  </a:schemeClr>
                </a:solidFill>
                <a:latin typeface="+mn-lt"/>
                <a:ea typeface="+mn-ea"/>
                <a:cs typeface="+mn-cs"/>
              </a:defRPr>
            </a:lvl3pPr>
            <a:lvl4pPr marL="65836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4pPr>
            <a:lvl5pPr marL="877824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5pPr>
            <a:lvl6pPr marL="1097280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6pPr>
            <a:lvl7pPr marL="1316736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7pPr>
            <a:lvl8pPr marL="1536192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8pPr>
            <a:lvl9pPr marL="175564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9pPr>
          </a:lstStyle>
          <a:p>
            <a:pPr>
              <a:lnSpc>
                <a:spcPct val="120000"/>
              </a:lnSpc>
              <a:spcBef>
                <a:spcPts val="365"/>
              </a:spcBef>
            </a:pPr>
            <a:r>
              <a:rPr lang="en-US" sz="3999" b="1" dirty="0">
                <a:solidFill>
                  <a:schemeClr val="tx1"/>
                </a:solidFill>
                <a:latin typeface="Times New Roman" panose="02020603050405020304" pitchFamily="18" charset="0"/>
                <a:cs typeface="Times New Roman" panose="02020603050405020304" pitchFamily="18" charset="0"/>
              </a:rPr>
              <a:t>APPLICATION 2</a:t>
            </a:r>
          </a:p>
          <a:p>
            <a:pPr marL="173038" indent="-104775" algn="l">
              <a:spcAft>
                <a:spcPts val="250"/>
              </a:spcAft>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Weekly one-hour group activity.</a:t>
            </a:r>
          </a:p>
          <a:p>
            <a:pPr marL="173038" indent="-104775" algn="l">
              <a:spcAft>
                <a:spcPts val="250"/>
              </a:spcAft>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Instruments and supplies will be provided for all group activates. </a:t>
            </a:r>
          </a:p>
          <a:p>
            <a:pPr marL="173038" indent="-104775" algn="l">
              <a:spcAft>
                <a:spcPts val="250"/>
              </a:spcAft>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Volunteer high school music students from the neighboring high school and their instructor will lead weekly activities.</a:t>
            </a:r>
          </a:p>
          <a:p>
            <a:pPr marL="173038" indent="-104775" algn="l">
              <a:spcAft>
                <a:spcPts val="250"/>
              </a:spcAft>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Activities include body percussion, drum circle, drumline, and percussion ensemble. </a:t>
            </a:r>
          </a:p>
          <a:p>
            <a:pPr marL="173038" indent="-104775" algn="l">
              <a:spcAft>
                <a:spcPts val="250"/>
              </a:spcAft>
              <a:buFont typeface="Arial" panose="020B0604020202020204" pitchFamily="34" charset="0"/>
              <a:buChar char="•"/>
            </a:pPr>
            <a:r>
              <a:rPr lang="en-US" sz="3600" dirty="0">
                <a:solidFill>
                  <a:schemeClr val="tx1"/>
                </a:solidFill>
                <a:latin typeface="Times New Roman" panose="02020603050405020304" pitchFamily="18" charset="0"/>
                <a:cs typeface="Times New Roman" panose="02020603050405020304" pitchFamily="18" charset="0"/>
              </a:rPr>
              <a:t>Curriculum is included and potential song performance during neighboring high school’s annual Spring concert. </a:t>
            </a:r>
          </a:p>
        </p:txBody>
      </p:sp>
      <p:sp>
        <p:nvSpPr>
          <p:cNvPr id="41" name="Content Placeholder 1">
            <a:extLst>
              <a:ext uri="{FF2B5EF4-FFF2-40B4-BE49-F238E27FC236}">
                <a16:creationId xmlns:a16="http://schemas.microsoft.com/office/drawing/2014/main" id="{25B6D784-D7B9-7240-AB9A-5C949AB1A4CE}"/>
              </a:ext>
            </a:extLst>
          </p:cNvPr>
          <p:cNvSpPr txBox="1">
            <a:spLocks/>
          </p:cNvSpPr>
          <p:nvPr/>
        </p:nvSpPr>
        <p:spPr>
          <a:xfrm>
            <a:off x="20078" y="5077398"/>
            <a:ext cx="2858276" cy="1755909"/>
          </a:xfrm>
          <a:prstGeom prst="rect">
            <a:avLst/>
          </a:prstGeom>
          <a:solidFill>
            <a:schemeClr val="bg1"/>
          </a:solidFill>
          <a:ln w="19050">
            <a:noFill/>
          </a:ln>
        </p:spPr>
        <p:txBody>
          <a:bodyPr vert="horz" lIns="19050" tIns="9525" rIns="19050" bIns="9525" rtlCol="0">
            <a:noAutofit/>
          </a:bodyPr>
          <a:lstStyle>
            <a:lvl1pPr marL="0" indent="0" algn="ctr" defTabSz="2194560" rtl="0" eaLnBrk="1" latinLnBrk="0" hangingPunct="1">
              <a:spcBef>
                <a:spcPct val="20000"/>
              </a:spcBef>
              <a:buFont typeface="Arial"/>
              <a:buNone/>
              <a:defRPr sz="15360" kern="1200">
                <a:solidFill>
                  <a:schemeClr val="accent2"/>
                </a:solidFill>
                <a:latin typeface="+mn-lt"/>
                <a:ea typeface="+mn-ea"/>
                <a:cs typeface="+mn-cs"/>
              </a:defRPr>
            </a:lvl1pPr>
            <a:lvl2pPr marL="2194560" indent="0" algn="ctr" defTabSz="2194560" rtl="0" eaLnBrk="1" latinLnBrk="0" hangingPunct="1">
              <a:spcBef>
                <a:spcPct val="20000"/>
              </a:spcBef>
              <a:buFont typeface="Arial"/>
              <a:buNone/>
              <a:defRPr sz="13440" kern="1200">
                <a:solidFill>
                  <a:schemeClr val="tx1">
                    <a:tint val="75000"/>
                  </a:schemeClr>
                </a:solidFill>
                <a:latin typeface="+mn-lt"/>
                <a:ea typeface="+mn-ea"/>
                <a:cs typeface="+mn-cs"/>
              </a:defRPr>
            </a:lvl2pPr>
            <a:lvl3pPr marL="4389120" indent="0" algn="ctr" defTabSz="2194560" rtl="0" eaLnBrk="1" latinLnBrk="0" hangingPunct="1">
              <a:spcBef>
                <a:spcPct val="20000"/>
              </a:spcBef>
              <a:buFont typeface="Arial"/>
              <a:buNone/>
              <a:defRPr sz="11520" kern="1200">
                <a:solidFill>
                  <a:schemeClr val="tx1">
                    <a:tint val="75000"/>
                  </a:schemeClr>
                </a:solidFill>
                <a:latin typeface="+mn-lt"/>
                <a:ea typeface="+mn-ea"/>
                <a:cs typeface="+mn-cs"/>
              </a:defRPr>
            </a:lvl3pPr>
            <a:lvl4pPr marL="65836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4pPr>
            <a:lvl5pPr marL="877824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5pPr>
            <a:lvl6pPr marL="1097280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6pPr>
            <a:lvl7pPr marL="1316736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7pPr>
            <a:lvl8pPr marL="1536192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8pPr>
            <a:lvl9pPr marL="17556480" indent="0" algn="ctr" defTabSz="2194560" rtl="0" eaLnBrk="1" latinLnBrk="0" hangingPunct="1">
              <a:spcBef>
                <a:spcPct val="20000"/>
              </a:spcBef>
              <a:buFont typeface="Arial"/>
              <a:buNone/>
              <a:defRPr sz="9600" kern="1200">
                <a:solidFill>
                  <a:schemeClr val="tx1">
                    <a:tint val="75000"/>
                  </a:schemeClr>
                </a:solidFill>
                <a:latin typeface="+mn-lt"/>
                <a:ea typeface="+mn-ea"/>
                <a:cs typeface="+mn-cs"/>
              </a:defRPr>
            </a:lvl9pPr>
          </a:lstStyle>
          <a:p>
            <a:pPr>
              <a:spcBef>
                <a:spcPts val="0"/>
              </a:spcBef>
            </a:pPr>
            <a:endParaRPr lang="en-US" sz="500" b="1" dirty="0">
              <a:solidFill>
                <a:schemeClr val="tx1"/>
              </a:solidFill>
              <a:latin typeface="Times New Roman" panose="02020603050405020304" pitchFamily="18" charset="0"/>
              <a:cs typeface="Times New Roman" panose="02020603050405020304" pitchFamily="18" charset="0"/>
            </a:endParaRPr>
          </a:p>
          <a:p>
            <a:pPr marL="173038" indent="-104775" algn="l">
              <a:spcBef>
                <a:spcPts val="0"/>
              </a:spcBef>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There are an estimated 437,283 children in foster care, with only half having a case goal of reuniting with their parents or primary caregivers (Foster Care Statistics, 2018). </a:t>
            </a:r>
          </a:p>
          <a:p>
            <a:pPr marL="173038" indent="-104775" algn="l">
              <a:spcBef>
                <a:spcPts val="0"/>
              </a:spcBef>
              <a:buFont typeface="Arial" panose="020B0604020202020204" pitchFamily="34" charset="0"/>
              <a:buChar char="•"/>
            </a:pPr>
            <a:endParaRPr lang="en-US" sz="900" dirty="0">
              <a:solidFill>
                <a:schemeClr val="tx1"/>
              </a:solidFill>
              <a:latin typeface="Times New Roman" panose="02020603050405020304" pitchFamily="18" charset="0"/>
              <a:cs typeface="Times New Roman" panose="02020603050405020304" pitchFamily="18" charset="0"/>
            </a:endParaRPr>
          </a:p>
          <a:p>
            <a:pPr marL="173038" indent="-104775" algn="l">
              <a:spcBef>
                <a:spcPts val="0"/>
              </a:spcBef>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Of the youth who age out of foster care, 25% are incarcerated within two years, and only half graduate from high school. (American SPCC, 2020). </a:t>
            </a:r>
          </a:p>
          <a:p>
            <a:pPr marL="173038" indent="-104775" algn="l">
              <a:spcBef>
                <a:spcPts val="0"/>
              </a:spcBef>
              <a:buFont typeface="Arial" panose="020B0604020202020204" pitchFamily="34" charset="0"/>
              <a:buChar char="•"/>
            </a:pPr>
            <a:endParaRPr lang="en-US" sz="900" dirty="0">
              <a:solidFill>
                <a:schemeClr val="tx1"/>
              </a:solidFill>
              <a:latin typeface="Times New Roman" panose="02020603050405020304" pitchFamily="18" charset="0"/>
              <a:cs typeface="Times New Roman" panose="02020603050405020304" pitchFamily="18" charset="0"/>
            </a:endParaRPr>
          </a:p>
          <a:p>
            <a:pPr marL="173038" indent="-104775" algn="l">
              <a:spcBef>
                <a:spcPts val="0"/>
              </a:spcBef>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Children spent and average of 14.7 months in foster care ranging from 9% spending less than a month to 3% that spent five or more years (Foster Care Statistics, 2018).</a:t>
            </a:r>
          </a:p>
          <a:p>
            <a:pPr marL="119043" indent="-119043">
              <a:buFont typeface="Arial" panose="020B0604020202020204" pitchFamily="34" charset="0"/>
              <a:buChar char="•"/>
            </a:pPr>
            <a:endParaRPr lang="en-US" sz="833" dirty="0">
              <a:solidFill>
                <a:schemeClr val="tx1"/>
              </a:solidFill>
              <a:latin typeface="Times New Roman" panose="02020603050405020304" pitchFamily="18" charset="0"/>
              <a:cs typeface="Times New Roman" panose="02020603050405020304" pitchFamily="18" charset="0"/>
            </a:endParaRPr>
          </a:p>
          <a:p>
            <a:endParaRPr lang="en-US" sz="833" dirty="0">
              <a:solidFill>
                <a:schemeClr val="tx1"/>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F5F22640-C320-B64F-8D35-DAD7A06C0CE8}"/>
              </a:ext>
            </a:extLst>
          </p:cNvPr>
          <p:cNvSpPr txBox="1"/>
          <p:nvPr/>
        </p:nvSpPr>
        <p:spPr>
          <a:xfrm>
            <a:off x="11610" y="4683226"/>
            <a:ext cx="2866743" cy="37895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600" dirty="0">
                <a:solidFill>
                  <a:schemeClr val="bg1"/>
                </a:solidFill>
                <a:latin typeface="Times New Roman"/>
                <a:cs typeface="Times New Roman"/>
              </a:rPr>
              <a:t>Statistics</a:t>
            </a:r>
          </a:p>
        </p:txBody>
      </p:sp>
    </p:spTree>
    <p:extLst>
      <p:ext uri="{BB962C8B-B14F-4D97-AF65-F5344CB8AC3E}">
        <p14:creationId xmlns:p14="http://schemas.microsoft.com/office/powerpoint/2010/main" val="1368328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1048</Words>
  <Application>Microsoft Macintosh PowerPoint</Application>
  <PresentationFormat>Widescreen</PresentationFormat>
  <Paragraphs>64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Garamond</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Fredrich, Rorie (JFL Administration)</dc:creator>
  <cp:lastModifiedBy>Travis Maslen</cp:lastModifiedBy>
  <cp:revision>17</cp:revision>
  <dcterms:created xsi:type="dcterms:W3CDTF">2021-03-09T17:11:13Z</dcterms:created>
  <dcterms:modified xsi:type="dcterms:W3CDTF">2021-03-22T19:10:08Z</dcterms:modified>
</cp:coreProperties>
</file>