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D7A541-61AD-4918-F6CE-4D54DA4FCEC6}" v="8624" dt="2021-03-11T03:49:45.325"/>
    <p1510:client id="{BA027A3F-8F82-DA7C-23DC-2C008275FBF1}" v="10" dt="2021-03-15T02:29:25.9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54" autoAdjust="0"/>
    <p:restoredTop sz="94660"/>
  </p:normalViewPr>
  <p:slideViewPr>
    <p:cSldViewPr snapToGrid="0">
      <p:cViewPr varScale="1">
        <p:scale>
          <a:sx n="91" d="100"/>
          <a:sy n="91" d="100"/>
        </p:scale>
        <p:origin x="96" y="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43328-A790-40F9-9938-C2B8DFCE55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92A8A6-7D17-48BE-AAB3-A3E87FD78C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4521F-24E7-4D09-A581-F1C35A704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BF685-1032-456B-A3AD-0F815A97E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4EC892-78C3-4105-9C5B-544D00627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673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BC131-B46E-4A3A-87F9-9A1BEED32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F8F1EA-B5EF-49DE-BD6C-4BE1E8117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1DE01E-A94D-4226-B501-6CF979AFB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9F23A-17ED-449A-A868-70E13E4BE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87658-BC09-4B97-90E1-15CF4A628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0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FC18B9-732C-462F-B0F7-614DFCCAD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4029BC-E324-44CA-95CB-C5826DD575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ADD7E-D93C-4229-8077-0159ABBD7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D4C46-0093-4AC8-A746-11CA73428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E0370-27B7-4E83-B5ED-E3C7547E8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37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E6AE9-CED1-40F8-82B5-BE644F1B1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03FD2-2987-4D12-89B2-8DE886EBF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21082-E726-48D1-92B6-75AEBFD04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F443F-8FE6-4BA8-85E3-3D990DE98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EB98E-18D9-4E16-819E-992AD1646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298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15751-FA09-4B19-949D-15DDBAC1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2606B-9A1F-46D3-9FD4-173523E1F0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FEC78C-CFD2-474F-A8BC-9AE5DC8D7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6333D-30FD-412A-B067-703C3B6E7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2D7095-5801-41E7-83BC-5D8023AA3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071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BB139-A12D-4B07-9496-055E209D5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3E8DA-9195-414C-AFA4-B1F5E02034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264607-880E-4618-AAF2-1C4C085ED6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A9FE44-FC6D-4E3F-9352-5FCB0C191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08C314-D52E-447B-BD39-C5C4B6026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B93B60-427B-42D2-969D-860F42EF4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809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49811-6D58-43DE-BE68-CDE635FD8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6836FE-B51A-4FCD-944C-60365F25A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394B3A-C585-4333-9222-A49B5CCF7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C291D2-C3BC-4A6E-9E14-0369906D9F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D660BE-8786-4EF5-9821-BD63725F48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8661B0-647B-4C32-B1B7-8D33E8572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6BEAA7-7DE5-46E1-9761-17A353A08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C2B26D-0DB4-4E6B-8239-414D31F6A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75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93DB5-A11F-4635-94B8-7204B7502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BD9F61-2271-4300-8DC5-521B70892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A8F682-4F3C-40DA-923A-EB509C816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F5C924-9A5F-462E-BC5C-C3D29A7ED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401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B9C282-8BA0-455C-B81F-62D3BFC0B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8535C6-6A0B-4956-8DE5-CBB83BCF6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2B72E-5691-4CC0-86C4-C5FFB4E30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5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EBC28-FA6D-44D2-B2B6-18E17E729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8583B-69D3-46BA-9B3B-66F51C592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04E884-E770-43B8-976C-6F0D02AEB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40B692-E36B-46F9-9EE2-86FDE4AD1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89E87-5789-44E4-AA15-C61CE7059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6EAC4E-E21C-4B62-A141-135B2AA39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27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344A3-39EF-44D0-AAEA-1F2163FE2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E4C9FA-2D75-4064-8E0F-07E6063F69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0F1788-0221-48B5-B645-CE7D81480B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ECB0E9-E276-47B6-8229-BE0BDDD09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74A14A-3A3C-4315-9EC6-07E41B523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8E8430-4E34-4FBE-8D5E-A0DEF97F3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78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D11424-B24F-4217-BD32-99824E9BC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938658-9929-49E3-9BF8-14CC51476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5F459-043F-4539-A62A-E437D10E24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DB115-0264-4415-B649-4956916CC49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EE36D-096C-4721-9A26-87D5138316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7F227-6386-4B31-91FD-CE40EA7833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06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:10.1177/0030222816679659" TargetMode="External"/><Relationship Id="rId2" Type="http://schemas.openxmlformats.org/officeDocument/2006/relationships/hyperlink" Target="https://doi.org/10.1037/int0000013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4CBD84CA-C444-40B9-9DC2-FFA3677110AC}"/>
              </a:ext>
            </a:extLst>
          </p:cNvPr>
          <p:cNvSpPr txBox="1"/>
          <p:nvPr/>
        </p:nvSpPr>
        <p:spPr>
          <a:xfrm>
            <a:off x="1" y="865011"/>
            <a:ext cx="3763092" cy="378951"/>
          </a:xfrm>
          <a:prstGeom prst="rect">
            <a:avLst/>
          </a:prstGeom>
          <a:solidFill>
            <a:srgbClr val="0A254E"/>
          </a:solidFill>
          <a:ln>
            <a:solidFill>
              <a:schemeClr val="tx1"/>
            </a:solidFill>
          </a:ln>
        </p:spPr>
        <p:txBody>
          <a:bodyPr wrap="square" lIns="131445" tIns="65723" rIns="131445" bIns="65723" rtlCol="0" anchor="t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Definitions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A575ED-0EEC-4C1B-8EBC-0A47019E5A16}"/>
              </a:ext>
            </a:extLst>
          </p:cNvPr>
          <p:cNvSpPr txBox="1"/>
          <p:nvPr/>
        </p:nvSpPr>
        <p:spPr>
          <a:xfrm>
            <a:off x="8527236" y="848992"/>
            <a:ext cx="3632620" cy="378951"/>
          </a:xfrm>
          <a:prstGeom prst="rect">
            <a:avLst/>
          </a:prstGeom>
          <a:solidFill>
            <a:srgbClr val="0A254E"/>
          </a:solidFill>
          <a:ln>
            <a:solidFill>
              <a:schemeClr val="tx1"/>
            </a:solidFill>
          </a:ln>
        </p:spPr>
        <p:txBody>
          <a:bodyPr wrap="square" lIns="131445" tIns="65723" rIns="131445" bIns="65723" rtlCol="0" anchor="t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Current Counseling Interventions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76295FC-ACDA-4764-8B78-F98E34DE5199}"/>
              </a:ext>
            </a:extLst>
          </p:cNvPr>
          <p:cNvSpPr txBox="1"/>
          <p:nvPr/>
        </p:nvSpPr>
        <p:spPr>
          <a:xfrm>
            <a:off x="4763" y="3147697"/>
            <a:ext cx="3763093" cy="378951"/>
          </a:xfrm>
          <a:prstGeom prst="rect">
            <a:avLst/>
          </a:prstGeom>
          <a:solidFill>
            <a:srgbClr val="0A254E"/>
          </a:solidFill>
          <a:ln>
            <a:solidFill>
              <a:schemeClr val="tx1"/>
            </a:solidFill>
          </a:ln>
        </p:spPr>
        <p:txBody>
          <a:bodyPr wrap="square" lIns="131445" tIns="65723" rIns="131445" bIns="65723" rtlCol="0" anchor="t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Trauma's Effect on Worldview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FF9E0C-267F-43FA-A522-7E9EF347DFF8}"/>
              </a:ext>
            </a:extLst>
          </p:cNvPr>
          <p:cNvSpPr txBox="1"/>
          <p:nvPr/>
        </p:nvSpPr>
        <p:spPr>
          <a:xfrm>
            <a:off x="8543309" y="2969655"/>
            <a:ext cx="3632621" cy="378951"/>
          </a:xfrm>
          <a:prstGeom prst="rect">
            <a:avLst/>
          </a:prstGeom>
          <a:solidFill>
            <a:srgbClr val="0A254E"/>
          </a:solidFill>
          <a:ln>
            <a:solidFill>
              <a:schemeClr val="tx1"/>
            </a:solidFill>
          </a:ln>
        </p:spPr>
        <p:txBody>
          <a:bodyPr wrap="square" lIns="131445" tIns="65723" rIns="131445" bIns="65723" rtlCol="0" anchor="t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Implications and Future Study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FC7766-88FC-4656-B792-0A5360BB50B0}"/>
              </a:ext>
            </a:extLst>
          </p:cNvPr>
          <p:cNvSpPr txBox="1"/>
          <p:nvPr/>
        </p:nvSpPr>
        <p:spPr>
          <a:xfrm>
            <a:off x="8527175" y="5014525"/>
            <a:ext cx="3631122" cy="378951"/>
          </a:xfrm>
          <a:prstGeom prst="rect">
            <a:avLst/>
          </a:prstGeom>
          <a:solidFill>
            <a:srgbClr val="0A254E"/>
          </a:solidFill>
          <a:ln>
            <a:solidFill>
              <a:schemeClr val="tx1"/>
            </a:solidFill>
          </a:ln>
        </p:spPr>
        <p:txBody>
          <a:bodyPr wrap="square" lIns="131445" tIns="65723" rIns="131445" bIns="65723" rtlCol="0" anchor="t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References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9E7E7C3-A3D7-4873-93C8-3E6C59AA0C91}"/>
              </a:ext>
            </a:extLst>
          </p:cNvPr>
          <p:cNvSpPr txBox="1"/>
          <p:nvPr/>
        </p:nvSpPr>
        <p:spPr>
          <a:xfrm>
            <a:off x="0" y="1177120"/>
            <a:ext cx="3747019" cy="19543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US" sz="1100" b="1" dirty="0">
                <a:latin typeface="Times New Roman"/>
                <a:cs typeface="Times New Roman"/>
              </a:rPr>
              <a:t>Meaning-Making </a:t>
            </a:r>
            <a:r>
              <a:rPr lang="en-US" sz="1100" dirty="0">
                <a:latin typeface="Times New Roman"/>
                <a:cs typeface="Times New Roman"/>
              </a:rPr>
              <a:t>is the coherent integration of a traumatic event into one's worldview, typically by affirming and adapting beliefs held prior to the trauma </a:t>
            </a:r>
            <a:r>
              <a:rPr lang="en-US" sz="800" dirty="0">
                <a:latin typeface="Times New Roman"/>
                <a:cs typeface="Times New Roman"/>
              </a:rPr>
              <a:t>(Bellet et al., 2018)</a:t>
            </a:r>
          </a:p>
          <a:p>
            <a:pPr marL="171450" indent="-171450">
              <a:buFont typeface="Arial"/>
              <a:buChar char="•"/>
            </a:pPr>
            <a:r>
              <a:rPr lang="en-US" sz="1100" b="1" dirty="0">
                <a:latin typeface="Times New Roman"/>
                <a:cs typeface="Times New Roman"/>
              </a:rPr>
              <a:t>Post-Traumatic Growth (PTG) </a:t>
            </a:r>
            <a:r>
              <a:rPr lang="en-US" sz="1100" dirty="0">
                <a:latin typeface="Times New Roman"/>
                <a:cs typeface="Times New Roman"/>
              </a:rPr>
              <a:t>is the phenomenon by which an individual experiences personal growth as a result of experiencing and processing trauma</a:t>
            </a:r>
            <a:endParaRPr lang="en-US" sz="1100" b="1" dirty="0">
              <a:latin typeface="Times New Roman"/>
              <a:cs typeface="Times New Roman"/>
            </a:endParaRPr>
          </a:p>
          <a:p>
            <a:pPr marL="171450" indent="-171450">
              <a:buFont typeface="Arial"/>
              <a:buChar char="•"/>
            </a:pPr>
            <a:r>
              <a:rPr lang="en-US" sz="1100" b="1" dirty="0">
                <a:latin typeface="Times New Roman"/>
                <a:cs typeface="Times New Roman"/>
              </a:rPr>
              <a:t>Spiritual Worldview </a:t>
            </a:r>
            <a:r>
              <a:rPr lang="en-US" sz="1100" dirty="0">
                <a:latin typeface="Times New Roman"/>
                <a:cs typeface="Times New Roman"/>
              </a:rPr>
              <a:t>is the spiritual/religious framework that informs and interprets the world</a:t>
            </a:r>
            <a:endParaRPr lang="en-US" sz="1100" b="1" dirty="0">
              <a:latin typeface="Times New Roman"/>
              <a:cs typeface="Times New Roman"/>
            </a:endParaRPr>
          </a:p>
          <a:p>
            <a:pPr marL="171450" indent="-171450">
              <a:buFont typeface="Arial"/>
              <a:buChar char="•"/>
            </a:pPr>
            <a:r>
              <a:rPr lang="en-US" sz="1100" b="1" dirty="0">
                <a:latin typeface="Times New Roman"/>
                <a:cs typeface="Times New Roman"/>
              </a:rPr>
              <a:t>Traumatic Bereavement </a:t>
            </a:r>
            <a:r>
              <a:rPr lang="en-US" sz="1100" dirty="0">
                <a:latin typeface="Times New Roman"/>
                <a:cs typeface="Times New Roman"/>
              </a:rPr>
              <a:t>is an experience of bereavement that incorporates traumatic experiences, such as witnessing the death </a:t>
            </a:r>
            <a:r>
              <a:rPr lang="en-US" sz="800" dirty="0">
                <a:latin typeface="Times New Roman"/>
                <a:cs typeface="Times New Roman"/>
              </a:rPr>
              <a:t>(</a:t>
            </a:r>
            <a:r>
              <a:rPr lang="en-US" sz="800" dirty="0" err="1">
                <a:latin typeface="Times New Roman"/>
                <a:cs typeface="Times New Roman"/>
              </a:rPr>
              <a:t>Barlé</a:t>
            </a:r>
            <a:r>
              <a:rPr lang="en-US" sz="800" dirty="0">
                <a:latin typeface="Times New Roman"/>
                <a:cs typeface="Times New Roman"/>
              </a:rPr>
              <a:t> et al., 2017)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56545BB-85CD-4DF7-9B77-D2FC3EEE4CE5}"/>
              </a:ext>
            </a:extLst>
          </p:cNvPr>
          <p:cNvSpPr txBox="1"/>
          <p:nvPr/>
        </p:nvSpPr>
        <p:spPr>
          <a:xfrm>
            <a:off x="6545" y="3528094"/>
            <a:ext cx="3730949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US" sz="1100" dirty="0">
                <a:latin typeface="Times New Roman"/>
                <a:cs typeface="Times New Roman"/>
              </a:rPr>
              <a:t>Traumatic experiences tend to reveal previously unknown basic assumptions about the world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>
                <a:latin typeface="Times New Roman"/>
                <a:cs typeface="Times New Roman"/>
              </a:rPr>
              <a:t>These assumptions, if inadequate to address the crisis at hand, are shattered, leading to significant trauma-related symptomology</a:t>
            </a:r>
            <a:r>
              <a:rPr lang="en-US" sz="1200" dirty="0">
                <a:latin typeface="Times New Roman"/>
                <a:cs typeface="Times New Roman"/>
              </a:rPr>
              <a:t> </a:t>
            </a:r>
            <a:r>
              <a:rPr lang="en-US" sz="800" dirty="0">
                <a:latin typeface="Times New Roman"/>
                <a:cs typeface="Times New Roman"/>
              </a:rPr>
              <a:t>(</a:t>
            </a:r>
            <a:r>
              <a:rPr lang="en-US" sz="800" dirty="0" err="1">
                <a:ea typeface="+mn-lt"/>
                <a:cs typeface="+mn-lt"/>
              </a:rPr>
              <a:t>Barlé</a:t>
            </a:r>
            <a:r>
              <a:rPr lang="en-US" sz="800" dirty="0">
                <a:ea typeface="+mn-lt"/>
                <a:cs typeface="+mn-lt"/>
              </a:rPr>
              <a:t> et al., 2017</a:t>
            </a:r>
            <a:r>
              <a:rPr lang="en-US" sz="800" dirty="0">
                <a:latin typeface="Times New Roman"/>
                <a:cs typeface="Times New Roman"/>
              </a:rPr>
              <a:t>)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>
                <a:latin typeface="Times New Roman"/>
                <a:cs typeface="Times New Roman"/>
              </a:rPr>
              <a:t>A Western worldview emphasizes the individual's role in good things occurring (good things happen to good people, etc.)</a:t>
            </a:r>
            <a:r>
              <a:rPr lang="en-US" sz="1200" dirty="0">
                <a:latin typeface="Times New Roman"/>
                <a:cs typeface="Times New Roman"/>
              </a:rPr>
              <a:t> </a:t>
            </a:r>
            <a:r>
              <a:rPr lang="en-US" sz="800" dirty="0">
                <a:latin typeface="Times New Roman"/>
                <a:cs typeface="Times New Roman"/>
              </a:rPr>
              <a:t>(Daniel, 2017)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71C8B12-484D-4F90-ADA1-E1F90D833C8D}"/>
              </a:ext>
            </a:extLst>
          </p:cNvPr>
          <p:cNvSpPr txBox="1"/>
          <p:nvPr/>
        </p:nvSpPr>
        <p:spPr>
          <a:xfrm>
            <a:off x="8525677" y="1182900"/>
            <a:ext cx="3632620" cy="1808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 defTabSz="2072951">
              <a:spcAft>
                <a:spcPts val="200"/>
              </a:spcAft>
              <a:buFont typeface="Arial"/>
              <a:buChar char="•"/>
            </a:pPr>
            <a:r>
              <a:rPr lang="en-US" sz="1100" dirty="0">
                <a:latin typeface="Times New Roman"/>
                <a:cs typeface="Times New Roman"/>
              </a:rPr>
              <a:t>Emotional regulation strategies</a:t>
            </a:r>
            <a:endParaRPr lang="en-US">
              <a:cs typeface="Calibri" panose="020F0502020204030204"/>
            </a:endParaRPr>
          </a:p>
          <a:p>
            <a:pPr marL="171450" indent="-171450" defTabSz="2072951">
              <a:spcAft>
                <a:spcPts val="200"/>
              </a:spcAft>
              <a:buFont typeface="Arial"/>
              <a:buChar char="•"/>
            </a:pPr>
            <a:r>
              <a:rPr lang="en-US" sz="1100" dirty="0">
                <a:latin typeface="Times New Roman"/>
                <a:cs typeface="Times New Roman"/>
              </a:rPr>
              <a:t>Assessment and utilization of support networks</a:t>
            </a:r>
          </a:p>
          <a:p>
            <a:pPr marL="171450" indent="-171450" defTabSz="2072951">
              <a:spcAft>
                <a:spcPts val="200"/>
              </a:spcAft>
              <a:buFont typeface="Arial"/>
              <a:buChar char="•"/>
            </a:pPr>
            <a:r>
              <a:rPr lang="en-US" sz="1100" dirty="0">
                <a:latin typeface="Times New Roman"/>
                <a:cs typeface="Times New Roman"/>
              </a:rPr>
              <a:t>CBT-informed work to address maladaptive thoughts regarding guilt, blame, etc.</a:t>
            </a:r>
          </a:p>
          <a:p>
            <a:pPr marL="171450" indent="-171450" defTabSz="2072951">
              <a:spcAft>
                <a:spcPts val="200"/>
              </a:spcAft>
              <a:buFont typeface="Arial"/>
              <a:buChar char="•"/>
            </a:pPr>
            <a:r>
              <a:rPr lang="en-US" sz="1100" dirty="0">
                <a:latin typeface="Times New Roman"/>
                <a:cs typeface="Times New Roman"/>
              </a:rPr>
              <a:t>Prolonged exposure</a:t>
            </a:r>
          </a:p>
          <a:p>
            <a:pPr marL="171450" indent="-171450" defTabSz="2072951">
              <a:spcAft>
                <a:spcPts val="200"/>
              </a:spcAft>
              <a:buFont typeface="Arial"/>
              <a:buChar char="•"/>
            </a:pPr>
            <a:r>
              <a:rPr lang="en-US" sz="1100" dirty="0">
                <a:latin typeface="Times New Roman"/>
                <a:cs typeface="Times New Roman"/>
              </a:rPr>
              <a:t>Create and practice strategies for experiences that trigger a trauma response</a:t>
            </a:r>
          </a:p>
          <a:p>
            <a:pPr marL="171450" indent="-171450" defTabSz="2072951">
              <a:spcAft>
                <a:spcPts val="200"/>
              </a:spcAft>
              <a:buFont typeface="Arial"/>
              <a:buChar char="•"/>
            </a:pPr>
            <a:r>
              <a:rPr lang="en-US" sz="1100" dirty="0">
                <a:latin typeface="Times New Roman"/>
                <a:cs typeface="Times New Roman"/>
              </a:rPr>
              <a:t>Creating a narrative of the loss through the spoken or written word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EE4A69-F9A0-44F2-A199-C70EE8260928}"/>
              </a:ext>
            </a:extLst>
          </p:cNvPr>
          <p:cNvSpPr txBox="1"/>
          <p:nvPr/>
        </p:nvSpPr>
        <p:spPr>
          <a:xfrm>
            <a:off x="8537634" y="3348606"/>
            <a:ext cx="3632622" cy="161582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262890" indent="-171450">
              <a:buFont typeface="Arial"/>
              <a:buChar char="•"/>
            </a:pPr>
            <a:r>
              <a:rPr lang="en-US" sz="1100" dirty="0">
                <a:latin typeface="Times New Roman"/>
                <a:cs typeface="Times New Roman"/>
              </a:rPr>
              <a:t>Spiritually-informed practice utilizes a larger set of coping mechanisms and sources of support</a:t>
            </a:r>
          </a:p>
          <a:p>
            <a:pPr marL="262890" indent="-171450">
              <a:buFont typeface="Arial"/>
              <a:buChar char="•"/>
            </a:pPr>
            <a:r>
              <a:rPr lang="en-US" sz="1100" dirty="0">
                <a:latin typeface="Times New Roman"/>
                <a:cs typeface="Times New Roman"/>
              </a:rPr>
              <a:t>Spiritual/religious beliefs must be assessed; rigid beliefs may lead to greater symptomology but flexible beliefs are likelier to lead to PTG</a:t>
            </a:r>
          </a:p>
          <a:p>
            <a:pPr marL="262890" indent="-171450">
              <a:buFont typeface="Arial"/>
              <a:buChar char="•"/>
            </a:pPr>
            <a:r>
              <a:rPr lang="en-US" sz="1100" dirty="0">
                <a:latin typeface="Times New Roman"/>
                <a:cs typeface="Times New Roman"/>
              </a:rPr>
              <a:t>The acknowledgement of a spiritual/religious sphere to traumatic bereavement may lead to greater understanding of the DSM-5's Persistent Complex Bereavement Disorder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586B322-5C85-4786-9139-677ABCCE2FAE}"/>
              </a:ext>
            </a:extLst>
          </p:cNvPr>
          <p:cNvSpPr txBox="1"/>
          <p:nvPr/>
        </p:nvSpPr>
        <p:spPr>
          <a:xfrm>
            <a:off x="8527175" y="5336326"/>
            <a:ext cx="3631122" cy="14927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 defTabSz="2072951"/>
            <a:r>
              <a:rPr lang="en-US" sz="700" dirty="0" err="1">
                <a:latin typeface="Times New Roman"/>
                <a:ea typeface="+mn-lt"/>
                <a:cs typeface="+mn-lt"/>
              </a:rPr>
              <a:t>Barlé</a:t>
            </a:r>
            <a:r>
              <a:rPr lang="en-US" sz="700" dirty="0">
                <a:latin typeface="Times New Roman"/>
                <a:ea typeface="+mn-lt"/>
                <a:cs typeface="+mn-lt"/>
              </a:rPr>
              <a:t>, N., Wortman, C. B., &amp; </a:t>
            </a:r>
            <a:r>
              <a:rPr lang="en-US" sz="700" dirty="0" err="1">
                <a:latin typeface="Times New Roman"/>
                <a:ea typeface="+mn-lt"/>
                <a:cs typeface="+mn-lt"/>
              </a:rPr>
              <a:t>Latack</a:t>
            </a:r>
            <a:r>
              <a:rPr lang="en-US" sz="700" dirty="0">
                <a:latin typeface="Times New Roman"/>
                <a:ea typeface="+mn-lt"/>
                <a:cs typeface="+mn-lt"/>
              </a:rPr>
              <a:t>, J. A. (2017). Traumatic bereavement: Basic research and clinical implications. </a:t>
            </a:r>
            <a:r>
              <a:rPr lang="en-US" sz="700" i="1" dirty="0">
                <a:latin typeface="Times New Roman"/>
                <a:ea typeface="+mn-lt"/>
                <a:cs typeface="+mn-lt"/>
              </a:rPr>
              <a:t>Journal of Psychotherapy Integration, 27</a:t>
            </a:r>
            <a:r>
              <a:rPr lang="en-US" sz="700" dirty="0">
                <a:latin typeface="Times New Roman"/>
                <a:ea typeface="+mn-lt"/>
                <a:cs typeface="+mn-lt"/>
              </a:rPr>
              <a:t>(2), 127-139. </a:t>
            </a:r>
            <a:r>
              <a:rPr lang="en-US" sz="700" dirty="0">
                <a:latin typeface="Times New Roman"/>
                <a:ea typeface="+mn-lt"/>
                <a:cs typeface="+mn-lt"/>
                <a:hlinkClick r:id="rId2"/>
              </a:rPr>
              <a:t>https://doi.org/10.1037/int0000013</a:t>
            </a:r>
            <a:endParaRPr lang="en-US" sz="700" dirty="0">
              <a:latin typeface="Times New Roman"/>
              <a:ea typeface="+mn-lt"/>
              <a:cs typeface="+mn-lt"/>
            </a:endParaRPr>
          </a:p>
          <a:p>
            <a:pPr marL="457200" indent="-457200" defTabSz="2072951"/>
            <a:r>
              <a:rPr lang="en-US" sz="700" dirty="0">
                <a:latin typeface="Times New Roman"/>
                <a:ea typeface="+mn-lt"/>
                <a:cs typeface="+mn-lt"/>
              </a:rPr>
              <a:t>Bellet, B. W., Neimeyer, R. A., &amp; Berman, J.S. (2018). Event centrality and bereavement symptomology: The moderating role of meaning made. </a:t>
            </a:r>
            <a:r>
              <a:rPr lang="en-US" sz="700" i="1" dirty="0">
                <a:latin typeface="Times New Roman"/>
                <a:ea typeface="+mn-lt"/>
                <a:cs typeface="+mn-lt"/>
              </a:rPr>
              <a:t>Omega: Journal of Death and Dying, 78</a:t>
            </a:r>
            <a:r>
              <a:rPr lang="en-US" sz="700" dirty="0">
                <a:latin typeface="Times New Roman"/>
                <a:ea typeface="+mn-lt"/>
                <a:cs typeface="+mn-lt"/>
              </a:rPr>
              <a:t>(1), 3-23. </a:t>
            </a:r>
            <a:r>
              <a:rPr lang="en-US" sz="700" dirty="0">
                <a:latin typeface="Times New Roman"/>
                <a:ea typeface="+mn-lt"/>
                <a:cs typeface="+mn-lt"/>
                <a:hlinkClick r:id="rId3"/>
              </a:rPr>
              <a:t>https://doi:10.1177/0030222816679659</a:t>
            </a:r>
            <a:endParaRPr lang="en-US" sz="700" dirty="0">
              <a:latin typeface="Times New Roman"/>
              <a:ea typeface="+mn-lt"/>
              <a:cs typeface="+mn-lt"/>
            </a:endParaRPr>
          </a:p>
          <a:p>
            <a:pPr marL="457200" indent="-457200" defTabSz="2072951"/>
            <a:r>
              <a:rPr lang="en-US" sz="700" dirty="0">
                <a:ea typeface="+mn-lt"/>
                <a:cs typeface="+mn-lt"/>
              </a:rPr>
              <a:t>Daniel, T. (2017). Grief as a mystical journey: Fowler’s stages of faith development and their relation to post-traumatic growth. </a:t>
            </a:r>
            <a:r>
              <a:rPr lang="en-US" sz="700" i="1" dirty="0">
                <a:ea typeface="+mn-lt"/>
                <a:cs typeface="+mn-lt"/>
              </a:rPr>
              <a:t>The Journal of Pastoral Care &amp; Counseling, 71</a:t>
            </a:r>
            <a:r>
              <a:rPr lang="en-US" sz="700" dirty="0">
                <a:ea typeface="+mn-lt"/>
                <a:cs typeface="+mn-lt"/>
              </a:rPr>
              <a:t>(4), 220-229. https://doi.org/10.1177/1542305017741858</a:t>
            </a:r>
          </a:p>
          <a:p>
            <a:pPr marL="457200" indent="-457200" defTabSz="2072951"/>
            <a:r>
              <a:rPr lang="en-US" sz="700" dirty="0">
                <a:ea typeface="+mn-lt"/>
                <a:cs typeface="+mn-lt"/>
              </a:rPr>
              <a:t>Milman, E., Lee, S. A., &amp; Neimeyer, R. A. (2020). Social isolation and the mitigation of coronavirus anxiety: The mediating role of meaning. </a:t>
            </a:r>
            <a:r>
              <a:rPr lang="en-US" sz="700" i="1" dirty="0">
                <a:ea typeface="+mn-lt"/>
                <a:cs typeface="+mn-lt"/>
              </a:rPr>
              <a:t>Death Studies,</a:t>
            </a:r>
            <a:r>
              <a:rPr lang="en-US" sz="700" dirty="0">
                <a:ea typeface="+mn-lt"/>
                <a:cs typeface="+mn-lt"/>
              </a:rPr>
              <a:t> 1-13. https://doi.org/10.1080/07481187.2020.1775362</a:t>
            </a:r>
          </a:p>
          <a:p>
            <a:pPr marL="457200" indent="-457200" defTabSz="2072951"/>
            <a:r>
              <a:rPr lang="en-US" sz="700" dirty="0">
                <a:latin typeface="Times New Roman"/>
                <a:ea typeface="+mn-lt"/>
                <a:cs typeface="+mn-lt"/>
              </a:rPr>
              <a:t>(Additional references available upon request)</a:t>
            </a:r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D278FC9-60FA-447D-8BCF-DAB06983C8AA}"/>
              </a:ext>
            </a:extLst>
          </p:cNvPr>
          <p:cNvSpPr txBox="1"/>
          <p:nvPr/>
        </p:nvSpPr>
        <p:spPr>
          <a:xfrm>
            <a:off x="60063" y="77437"/>
            <a:ext cx="12071874" cy="769441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 b="1" dirty="0">
                <a:latin typeface="Times New Roman"/>
                <a:cs typeface="Times New Roman"/>
              </a:rPr>
              <a:t>Post-Traumatic Growth and the Meaning-Making Process after Traumatic Bereavement: </a:t>
            </a:r>
            <a:br>
              <a:rPr lang="en-US" sz="1600" b="1" dirty="0">
                <a:latin typeface="Times New Roman"/>
                <a:cs typeface="Times New Roman"/>
              </a:rPr>
            </a:br>
            <a:r>
              <a:rPr lang="en-US" sz="1600" b="1" dirty="0">
                <a:latin typeface="Times New Roman"/>
                <a:cs typeface="Times New Roman"/>
              </a:rPr>
              <a:t>the Impact of a Spiritual Worldview</a:t>
            </a:r>
            <a:endParaRPr lang="en-US" sz="1600" dirty="0">
              <a:cs typeface="Calibri"/>
            </a:endParaRPr>
          </a:p>
          <a:p>
            <a:pPr algn="ctr"/>
            <a:r>
              <a:rPr lang="en-US" sz="1200" dirty="0">
                <a:latin typeface="Times New Roman"/>
                <a:cs typeface="Times New Roman"/>
              </a:rPr>
              <a:t>Joan J. Furlani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650AA5-B705-4FDF-A16E-DAA3E24D96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274" y="158796"/>
            <a:ext cx="1374674" cy="391280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5332FAC1-5EF8-47F1-B99B-E8049B5F749F}"/>
              </a:ext>
            </a:extLst>
          </p:cNvPr>
          <p:cNvSpPr txBox="1"/>
          <p:nvPr/>
        </p:nvSpPr>
        <p:spPr>
          <a:xfrm>
            <a:off x="0" y="5059297"/>
            <a:ext cx="3763093" cy="332784"/>
          </a:xfrm>
          <a:prstGeom prst="rect">
            <a:avLst/>
          </a:prstGeom>
          <a:solidFill>
            <a:srgbClr val="0A254E"/>
          </a:solidFill>
          <a:ln>
            <a:solidFill>
              <a:schemeClr val="tx1"/>
            </a:solidFill>
          </a:ln>
        </p:spPr>
        <p:txBody>
          <a:bodyPr wrap="square" lIns="131445" tIns="65723" rIns="131445" bIns="65723" rtlCol="0" anchor="t">
            <a:spAutoFit/>
          </a:bodyPr>
          <a:lstStyle/>
          <a:p>
            <a:pPr algn="ctr"/>
            <a:r>
              <a:rPr lang="en-US" sz="1300" dirty="0">
                <a:solidFill>
                  <a:schemeClr val="bg1"/>
                </a:solidFill>
                <a:latin typeface="Times New Roman"/>
                <a:cs typeface="Times New Roman"/>
              </a:rPr>
              <a:t>COVID-19 and Meaning-Making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C72A253-D13C-4B3F-AC03-910693A594D4}"/>
              </a:ext>
            </a:extLst>
          </p:cNvPr>
          <p:cNvSpPr txBox="1"/>
          <p:nvPr/>
        </p:nvSpPr>
        <p:spPr>
          <a:xfrm>
            <a:off x="16070" y="5396831"/>
            <a:ext cx="3730949" cy="14465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228600" indent="-228600">
              <a:buFont typeface="Arial"/>
              <a:buChar char="•"/>
            </a:pPr>
            <a:r>
              <a:rPr lang="en-US" sz="1100" dirty="0">
                <a:latin typeface="Times New Roman"/>
                <a:cs typeface="Times New Roman"/>
              </a:rPr>
              <a:t>Those who believe that their actions make a positive difference are not as likely to experience the pandemic as traumatic</a:t>
            </a:r>
          </a:p>
          <a:p>
            <a:pPr marL="228600" indent="-228600">
              <a:buFont typeface="Arial"/>
              <a:buChar char="•"/>
            </a:pPr>
            <a:r>
              <a:rPr lang="en-US" sz="1100" dirty="0">
                <a:latin typeface="Times New Roman"/>
                <a:cs typeface="Times New Roman"/>
              </a:rPr>
              <a:t>Social isolation/distancing for the greater good may be indictive of successful meaning-making</a:t>
            </a:r>
          </a:p>
          <a:p>
            <a:pPr marL="228600" indent="-228600">
              <a:buFont typeface="Arial"/>
              <a:buChar char="•"/>
            </a:pPr>
            <a:r>
              <a:rPr lang="en-US" sz="1100" dirty="0">
                <a:latin typeface="Times New Roman"/>
                <a:cs typeface="Times New Roman"/>
              </a:rPr>
              <a:t>Grief related to COVID-19 losses (bereavement or otherwise) may spark a meaning-making process</a:t>
            </a:r>
          </a:p>
          <a:p>
            <a:pPr algn="r"/>
            <a:r>
              <a:rPr lang="en-US" sz="800" dirty="0">
                <a:latin typeface="Times New Roman"/>
                <a:cs typeface="Times New Roman"/>
              </a:rPr>
              <a:t>(Milman et al., 2020)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88A71F4-DC25-46F5-BCE1-4678E663D9EB}"/>
              </a:ext>
            </a:extLst>
          </p:cNvPr>
          <p:cNvSpPr txBox="1"/>
          <p:nvPr/>
        </p:nvSpPr>
        <p:spPr>
          <a:xfrm>
            <a:off x="3857009" y="859868"/>
            <a:ext cx="4580358" cy="378951"/>
          </a:xfrm>
          <a:prstGeom prst="rect">
            <a:avLst/>
          </a:prstGeom>
          <a:solidFill>
            <a:srgbClr val="0A254E"/>
          </a:solidFill>
          <a:ln>
            <a:solidFill>
              <a:schemeClr val="tx1"/>
            </a:solidFill>
          </a:ln>
        </p:spPr>
        <p:txBody>
          <a:bodyPr wrap="square" lIns="131445" tIns="65723" rIns="131445" bIns="65723" rtlCol="0" anchor="t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Spiritual Worldviews and Meaning-Making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3EAAB01-E463-43B1-A181-6BEC6240997F}"/>
              </a:ext>
            </a:extLst>
          </p:cNvPr>
          <p:cNvSpPr txBox="1"/>
          <p:nvPr/>
        </p:nvSpPr>
        <p:spPr>
          <a:xfrm>
            <a:off x="3825006" y="1186529"/>
            <a:ext cx="4617814" cy="2144177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spcAft>
                <a:spcPts val="400"/>
              </a:spcAft>
              <a:buFont typeface="Arial"/>
              <a:buChar char="•"/>
            </a:pPr>
            <a:r>
              <a:rPr lang="en-US" sz="1200" dirty="0">
                <a:latin typeface="Times New Roman"/>
                <a:cs typeface="Calibri" panose="020F0502020204030204"/>
              </a:rPr>
              <a:t>Individuals who place a high value on faith tend to experience greater meaning-making and lower levels of distress </a:t>
            </a:r>
            <a:r>
              <a:rPr lang="en-US" sz="800" dirty="0">
                <a:latin typeface="Times New Roman"/>
                <a:cs typeface="Times New Roman"/>
              </a:rPr>
              <a:t>(</a:t>
            </a:r>
            <a:r>
              <a:rPr lang="en-US" sz="800" dirty="0" err="1">
                <a:latin typeface="Times New Roman"/>
                <a:cs typeface="Times New Roman"/>
              </a:rPr>
              <a:t>Barlé</a:t>
            </a:r>
            <a:r>
              <a:rPr lang="en-US" sz="800" dirty="0">
                <a:latin typeface="Times New Roman"/>
                <a:cs typeface="Times New Roman"/>
              </a:rPr>
              <a:t> et al., 2017)</a:t>
            </a:r>
            <a:endParaRPr lang="en-US">
              <a:cs typeface="Calibri" panose="020F0502020204030204"/>
            </a:endParaRPr>
          </a:p>
          <a:p>
            <a:pPr marL="285750" indent="-285750">
              <a:spcAft>
                <a:spcPts val="400"/>
              </a:spcAft>
              <a:buFont typeface="Arial"/>
              <a:buChar char="•"/>
            </a:pPr>
            <a:r>
              <a:rPr lang="en-US" sz="1200" dirty="0">
                <a:latin typeface="Times New Roman"/>
                <a:cs typeface="Times New Roman"/>
              </a:rPr>
              <a:t>A strong spiritual life tends to lead to greater resilience, even if one does not regularly attend a faith community </a:t>
            </a:r>
            <a:r>
              <a:rPr lang="en-US" sz="800" dirty="0">
                <a:latin typeface="Times New Roman"/>
                <a:cs typeface="Times New Roman"/>
              </a:rPr>
              <a:t>(Cherry et al., 2018)</a:t>
            </a:r>
          </a:p>
          <a:p>
            <a:pPr marL="285750" indent="-285750">
              <a:spcAft>
                <a:spcPts val="400"/>
              </a:spcAft>
              <a:buFont typeface="Arial"/>
              <a:buChar char="•"/>
            </a:pPr>
            <a:r>
              <a:rPr lang="en-US" sz="1200" dirty="0">
                <a:latin typeface="Times New Roman"/>
                <a:cs typeface="Times New Roman"/>
              </a:rPr>
              <a:t>A worldview that incorporates themes of wholeness and brokenness allow for incorporation of trauma into a unified whole</a:t>
            </a:r>
            <a:r>
              <a:rPr lang="en-US" sz="800" dirty="0">
                <a:latin typeface="Times New Roman"/>
                <a:cs typeface="Times New Roman"/>
              </a:rPr>
              <a:t> (Hart et al., 2020)</a:t>
            </a:r>
          </a:p>
          <a:p>
            <a:pPr marL="285750" indent="-285750">
              <a:spcAft>
                <a:spcPts val="400"/>
              </a:spcAft>
              <a:buFont typeface="Arial"/>
              <a:buChar char="•"/>
            </a:pPr>
            <a:r>
              <a:rPr lang="en-US" sz="1200" dirty="0">
                <a:latin typeface="Times New Roman"/>
                <a:cs typeface="Times New Roman"/>
              </a:rPr>
              <a:t>A Buddhist-informed outlook on life that accepts events as they come and adapt as needed tends to increase PTG </a:t>
            </a:r>
            <a:r>
              <a:rPr lang="en-US" sz="800" dirty="0">
                <a:latin typeface="Times New Roman"/>
                <a:cs typeface="Times New Roman"/>
              </a:rPr>
              <a:t>(Daniel, 2017)</a:t>
            </a:r>
          </a:p>
          <a:p>
            <a:pPr marL="285750" indent="-285750">
              <a:spcAft>
                <a:spcPts val="400"/>
              </a:spcAft>
              <a:buFont typeface="Arial"/>
              <a:buChar char="•"/>
            </a:pPr>
            <a:r>
              <a:rPr lang="en-US" sz="1200" dirty="0">
                <a:latin typeface="Times New Roman"/>
                <a:ea typeface="+mn-lt"/>
                <a:cs typeface="Times New Roman"/>
              </a:rPr>
              <a:t>Many religions contain themes of a quest for deeper faith and personal growth through struggle </a:t>
            </a:r>
            <a:r>
              <a:rPr lang="en-US" sz="800" dirty="0">
                <a:latin typeface="Times New Roman"/>
                <a:ea typeface="+mn-lt"/>
                <a:cs typeface="Times New Roman"/>
              </a:rPr>
              <a:t>(Hart et al., 2020)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7158C81-EC37-4FB5-A566-D1ABEDD65ABF}"/>
              </a:ext>
            </a:extLst>
          </p:cNvPr>
          <p:cNvSpPr txBox="1"/>
          <p:nvPr/>
        </p:nvSpPr>
        <p:spPr>
          <a:xfrm>
            <a:off x="3847484" y="3422092"/>
            <a:ext cx="4580358" cy="378951"/>
          </a:xfrm>
          <a:prstGeom prst="rect">
            <a:avLst/>
          </a:prstGeom>
          <a:solidFill>
            <a:srgbClr val="0A254E"/>
          </a:solidFill>
          <a:ln>
            <a:solidFill>
              <a:schemeClr val="tx1"/>
            </a:solidFill>
          </a:ln>
        </p:spPr>
        <p:txBody>
          <a:bodyPr wrap="square" lIns="131445" tIns="65723" rIns="131445" bIns="65723" rtlCol="0" anchor="t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Times New Roman"/>
                <a:cs typeface="Times New Roman"/>
              </a:rPr>
              <a:t>Useful Frameworks for Clinical Practice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276D082-4384-46F0-B25E-BE0F26553A1A}"/>
              </a:ext>
            </a:extLst>
          </p:cNvPr>
          <p:cNvSpPr txBox="1"/>
          <p:nvPr/>
        </p:nvSpPr>
        <p:spPr>
          <a:xfrm>
            <a:off x="3820243" y="3748754"/>
            <a:ext cx="4613052" cy="3067824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1200" dirty="0">
              <a:latin typeface="Times New Roman"/>
              <a:ea typeface="+mn-lt"/>
              <a:cs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71AD1D-31D3-42F0-B984-8C429EBB61CF}"/>
              </a:ext>
            </a:extLst>
          </p:cNvPr>
          <p:cNvSpPr txBox="1"/>
          <p:nvPr/>
        </p:nvSpPr>
        <p:spPr>
          <a:xfrm>
            <a:off x="3829051" y="3790950"/>
            <a:ext cx="2290761" cy="1585049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 dirty="0">
                <a:latin typeface="Times New Roman"/>
                <a:cs typeface="Times New Roman"/>
              </a:rPr>
              <a:t>Fowler's Stages of Faith</a:t>
            </a:r>
          </a:p>
          <a:p>
            <a:r>
              <a:rPr lang="en-US" sz="1100" dirty="0">
                <a:latin typeface="Times New Roman"/>
                <a:cs typeface="Times New Roman"/>
              </a:rPr>
              <a:t>0: Primal Faith</a:t>
            </a:r>
            <a:endParaRPr lang="en-US" sz="1000" i="1" dirty="0">
              <a:latin typeface="Times New Roman"/>
              <a:cs typeface="Times New Roman"/>
            </a:endParaRPr>
          </a:p>
          <a:p>
            <a:r>
              <a:rPr lang="en-US" sz="1100" dirty="0">
                <a:latin typeface="Times New Roman"/>
                <a:cs typeface="Times New Roman"/>
              </a:rPr>
              <a:t>1: Intuitive-Reflective Faith</a:t>
            </a:r>
            <a:endParaRPr lang="en-US" sz="1000" i="1" dirty="0">
              <a:latin typeface="Times New Roman"/>
              <a:cs typeface="Times New Roman"/>
            </a:endParaRPr>
          </a:p>
          <a:p>
            <a:r>
              <a:rPr lang="en-US" sz="1100" dirty="0">
                <a:latin typeface="Times New Roman"/>
                <a:cs typeface="Times New Roman"/>
              </a:rPr>
              <a:t>2: Mythic Literal Faith</a:t>
            </a:r>
            <a:endParaRPr lang="en-US" sz="1000" i="1" dirty="0">
              <a:latin typeface="Times New Roman"/>
              <a:cs typeface="Times New Roman"/>
            </a:endParaRPr>
          </a:p>
          <a:p>
            <a:r>
              <a:rPr lang="en-US" sz="1100" dirty="0">
                <a:latin typeface="Times New Roman"/>
                <a:cs typeface="Times New Roman"/>
              </a:rPr>
              <a:t>3: Synthetic-Conventional Faith</a:t>
            </a:r>
            <a:endParaRPr lang="en-US" sz="1000" i="1" dirty="0">
              <a:latin typeface="Times New Roman"/>
              <a:cs typeface="Times New Roman"/>
            </a:endParaRPr>
          </a:p>
          <a:p>
            <a:r>
              <a:rPr lang="en-US" sz="1100" dirty="0">
                <a:latin typeface="Times New Roman"/>
                <a:cs typeface="Times New Roman"/>
              </a:rPr>
              <a:t>4: </a:t>
            </a:r>
            <a:r>
              <a:rPr lang="en-US" sz="1100" dirty="0" err="1">
                <a:latin typeface="Times New Roman"/>
                <a:cs typeface="Times New Roman"/>
              </a:rPr>
              <a:t>Individuative</a:t>
            </a:r>
            <a:r>
              <a:rPr lang="en-US" sz="1100" dirty="0">
                <a:latin typeface="Times New Roman"/>
                <a:cs typeface="Times New Roman"/>
              </a:rPr>
              <a:t>-Reflective Faith</a:t>
            </a:r>
            <a:endParaRPr lang="en-US" sz="1000" i="1" dirty="0">
              <a:latin typeface="Times New Roman"/>
              <a:cs typeface="Times New Roman"/>
            </a:endParaRPr>
          </a:p>
          <a:p>
            <a:r>
              <a:rPr lang="en-US" sz="1100" dirty="0">
                <a:latin typeface="Times New Roman"/>
                <a:cs typeface="Times New Roman"/>
              </a:rPr>
              <a:t>5: Conjunctive Faith</a:t>
            </a:r>
          </a:p>
          <a:p>
            <a:r>
              <a:rPr lang="en-US" sz="1100" i="1" dirty="0">
                <a:latin typeface="Times New Roman"/>
                <a:cs typeface="Times New Roman"/>
              </a:rPr>
              <a:t>Most adults are in levels 3 or 4</a:t>
            </a:r>
          </a:p>
          <a:p>
            <a:pPr algn="r"/>
            <a:r>
              <a:rPr lang="en-US" sz="800" dirty="0">
                <a:latin typeface="Times New Roman"/>
                <a:cs typeface="Times New Roman"/>
              </a:rPr>
              <a:t>(Daniel, 2017)</a:t>
            </a:r>
            <a:endParaRPr lang="en-US" sz="1100">
              <a:latin typeface="Times New Roman"/>
              <a:cs typeface="Times New Roman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5513442-7AD1-4B0E-A5B6-BB7AA3073B19}"/>
              </a:ext>
            </a:extLst>
          </p:cNvPr>
          <p:cNvSpPr txBox="1"/>
          <p:nvPr/>
        </p:nvSpPr>
        <p:spPr>
          <a:xfrm>
            <a:off x="6134100" y="3781424"/>
            <a:ext cx="2281237" cy="1754326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 dirty="0">
                <a:latin typeface="Times New Roman"/>
                <a:cs typeface="Times New Roman"/>
              </a:rPr>
              <a:t>Rando's "R" Processes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>
                <a:latin typeface="Times New Roman"/>
                <a:cs typeface="Times New Roman"/>
              </a:rPr>
              <a:t>Recognize the loss</a:t>
            </a:r>
            <a:endParaRPr lang="en-US" dirty="0">
              <a:cs typeface="Calibri" panose="020F0502020204030204"/>
            </a:endParaRPr>
          </a:p>
          <a:p>
            <a:pPr marL="171450" indent="-171450">
              <a:buFont typeface="Arial"/>
              <a:buChar char="•"/>
            </a:pPr>
            <a:r>
              <a:rPr lang="en-US" sz="1100" dirty="0">
                <a:latin typeface="Times New Roman"/>
                <a:cs typeface="Times New Roman"/>
              </a:rPr>
              <a:t>React to the separation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>
                <a:latin typeface="Times New Roman"/>
                <a:cs typeface="Times New Roman"/>
              </a:rPr>
              <a:t>Recollect and reexperience the deceased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>
                <a:latin typeface="Times New Roman"/>
                <a:cs typeface="Times New Roman"/>
              </a:rPr>
              <a:t>Relinquish old attachments to the loved one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>
                <a:latin typeface="Times New Roman"/>
                <a:cs typeface="Times New Roman"/>
              </a:rPr>
              <a:t>Readjust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>
                <a:latin typeface="Times New Roman"/>
                <a:cs typeface="Times New Roman"/>
              </a:rPr>
              <a:t>Reinvest</a:t>
            </a:r>
          </a:p>
          <a:p>
            <a:pPr algn="r"/>
            <a:r>
              <a:rPr lang="en-US" sz="800" dirty="0">
                <a:latin typeface="Times New Roman"/>
                <a:cs typeface="Times New Roman"/>
              </a:rPr>
              <a:t>(</a:t>
            </a:r>
            <a:r>
              <a:rPr lang="en-US" sz="800" dirty="0" err="1">
                <a:latin typeface="Times New Roman"/>
                <a:cs typeface="Times New Roman"/>
              </a:rPr>
              <a:t>Barlé</a:t>
            </a:r>
            <a:r>
              <a:rPr lang="en-US" sz="800" dirty="0">
                <a:latin typeface="Times New Roman"/>
                <a:cs typeface="Times New Roman"/>
              </a:rPr>
              <a:t> et al., 2017)</a:t>
            </a:r>
            <a:endParaRPr lang="en-US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961452C-B6D4-4DCF-B6F5-E784BD90F121}"/>
              </a:ext>
            </a:extLst>
          </p:cNvPr>
          <p:cNvSpPr txBox="1"/>
          <p:nvPr/>
        </p:nvSpPr>
        <p:spPr>
          <a:xfrm>
            <a:off x="3824287" y="5524497"/>
            <a:ext cx="4586287" cy="1246495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 dirty="0">
                <a:latin typeface="Times New Roman"/>
                <a:cs typeface="Times New Roman"/>
              </a:rPr>
              <a:t>Worden's Tasks of Mourning</a:t>
            </a:r>
            <a:endParaRPr lang="en-US">
              <a:cs typeface="Calibri"/>
            </a:endParaRPr>
          </a:p>
          <a:p>
            <a:pPr marL="228600" indent="-228600">
              <a:buAutoNum type="arabicPeriod"/>
            </a:pPr>
            <a:r>
              <a:rPr lang="en-US" sz="1100" dirty="0">
                <a:latin typeface="Times New Roman"/>
                <a:cs typeface="Times New Roman"/>
              </a:rPr>
              <a:t>Accept the reality of the loss</a:t>
            </a:r>
          </a:p>
          <a:p>
            <a:pPr marL="228600" indent="-228600">
              <a:buFontTx/>
              <a:buAutoNum type="arabicPeriod"/>
            </a:pPr>
            <a:r>
              <a:rPr lang="en-US" sz="1100" dirty="0">
                <a:latin typeface="Times New Roman"/>
                <a:cs typeface="Times New Roman"/>
              </a:rPr>
              <a:t>Process the pain of grief</a:t>
            </a:r>
          </a:p>
          <a:p>
            <a:pPr marL="228600" indent="-228600">
              <a:buFontTx/>
              <a:buAutoNum type="arabicPeriod"/>
            </a:pPr>
            <a:r>
              <a:rPr lang="en-US" sz="1100" dirty="0">
                <a:latin typeface="Times New Roman"/>
                <a:cs typeface="Times New Roman"/>
              </a:rPr>
              <a:t>Adjust to a world without the deceased</a:t>
            </a:r>
          </a:p>
          <a:p>
            <a:pPr marL="228600" indent="-228600">
              <a:buAutoNum type="arabicPeriod"/>
            </a:pPr>
            <a:r>
              <a:rPr lang="en-US" sz="1100" dirty="0">
                <a:latin typeface="Times New Roman"/>
                <a:ea typeface="+mn-lt"/>
                <a:cs typeface="Times New Roman"/>
              </a:rPr>
              <a:t>Find a way to remember the deceased while embarking on the rest of one's journey through life</a:t>
            </a:r>
          </a:p>
          <a:p>
            <a:pPr algn="r"/>
            <a:r>
              <a:rPr lang="en-US" sz="800" dirty="0">
                <a:latin typeface="Times New Roman"/>
                <a:cs typeface="Times New Roman"/>
              </a:rPr>
              <a:t>(Worden, 2018)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8328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773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Fredrich, Rorie (JFL Administration)</dc:creator>
  <cp:lastModifiedBy>Fredrich, Rorie (JFL Administration)</cp:lastModifiedBy>
  <cp:revision>533</cp:revision>
  <dcterms:created xsi:type="dcterms:W3CDTF">2021-03-09T17:11:13Z</dcterms:created>
  <dcterms:modified xsi:type="dcterms:W3CDTF">2021-03-15T02:29:31Z</dcterms:modified>
</cp:coreProperties>
</file>