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7A541-61AD-4918-F6CE-4D54DA4FCEC6}" v="8624" dt="2021-03-11T03:49:45.325"/>
    <p1510:client id="{BA027A3F-8F82-DA7C-23DC-2C008275FBF1}" v="10" dt="2021-03-15T02:29:25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43328-A790-40F9-9938-C2B8DFCE5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2A8A6-7D17-48BE-AAB3-A3E87FD78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521F-24E7-4D09-A581-F1C35A70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F685-1032-456B-A3AD-0F815A97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EC892-78C3-4105-9C5B-544D0062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7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C131-B46E-4A3A-87F9-9A1BEED3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8F1EA-B5EF-49DE-BD6C-4BE1E8117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E01E-A94D-4226-B501-6CF979AFB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F23A-17ED-449A-A868-70E13E4B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7658-BC09-4B97-90E1-15CF4A62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FC18B9-732C-462F-B0F7-614DFCCAD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029BC-E324-44CA-95CB-C5826DD5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ADD7E-D93C-4229-8077-0159ABBD7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4C46-0093-4AC8-A746-11CA7342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0370-27B7-4E83-B5ED-E3C7547E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E6AE9-CED1-40F8-82B5-BE644F1B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3FD2-2987-4D12-89B2-8DE886EBF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21082-E726-48D1-92B6-75AEBFD0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443F-8FE6-4BA8-85E3-3D990DE9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B98E-18D9-4E16-819E-992AD164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5751-FA09-4B19-949D-15DDBAC1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2606B-9A1F-46D3-9FD4-173523E1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EC78C-CFD2-474F-A8BC-9AE5DC8D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6333D-30FD-412A-B067-703C3B6E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7095-5801-41E7-83BC-5D8023AA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B139-A12D-4B07-9496-055E209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E8DA-9195-414C-AFA4-B1F5E0203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64607-880E-4618-AAF2-1C4C085ED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9FE44-FC6D-4E3F-9352-5FCB0C19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8C314-D52E-447B-BD39-C5C4B602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93B60-427B-42D2-969D-860F42EF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9811-6D58-43DE-BE68-CDE635FD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836FE-B51A-4FCD-944C-60365F25A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94B3A-C585-4333-9222-A49B5CCF7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291D2-C3BC-4A6E-9E14-0369906D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660BE-8786-4EF5-9821-BD63725F4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661B0-647B-4C32-B1B7-8D33E857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BEAA7-7DE5-46E1-9761-17A353A0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2B26D-0DB4-4E6B-8239-414D31F6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7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3DB5-A11F-4635-94B8-7204B750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D9F61-2271-4300-8DC5-521B7089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8F682-4F3C-40DA-923A-EB509C81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5C924-9A5F-462E-BC5C-C3D29A7E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9C282-8BA0-455C-B81F-62D3BFC0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535C6-6A0B-4956-8DE5-CBB83BCF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2B72E-5691-4CC0-86C4-C5FFB4E3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BC28-FA6D-44D2-B2B6-18E17E729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583B-69D3-46BA-9B3B-66F51C59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4E884-E770-43B8-976C-6F0D02AEB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0B692-E36B-46F9-9EE2-86FDE4AD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89E87-5789-44E4-AA15-C61CE705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EAC4E-E21C-4B62-A141-135B2AA3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44A3-39EF-44D0-AAEA-1F2163FE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4C9FA-2D75-4064-8E0F-07E6063F6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1788-0221-48B5-B645-CE7D81480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CB0E9-E276-47B6-8229-BE0BDDD0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4A14A-3A3C-4315-9EC6-07E41B52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E8430-4E34-4FBE-8D5E-A0DEF97F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11424-B24F-4217-BD32-99824E9B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8658-9929-49E3-9BF8-14CC5147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F459-043F-4539-A62A-E437D10E2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EE36D-096C-4721-9A26-87D51383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7F227-6386-4B31-91FD-CE40EA78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:10.1177/0030222816679659" TargetMode="External"/><Relationship Id="rId2" Type="http://schemas.openxmlformats.org/officeDocument/2006/relationships/hyperlink" Target="https://doi.org/10.1037/int000001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CBD84CA-C444-40B9-9DC2-FFA3677110AC}"/>
              </a:ext>
            </a:extLst>
          </p:cNvPr>
          <p:cNvSpPr txBox="1"/>
          <p:nvPr/>
        </p:nvSpPr>
        <p:spPr>
          <a:xfrm>
            <a:off x="1" y="865011"/>
            <a:ext cx="3763092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Definitions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A575ED-0EEC-4C1B-8EBC-0A47019E5A16}"/>
              </a:ext>
            </a:extLst>
          </p:cNvPr>
          <p:cNvSpPr txBox="1"/>
          <p:nvPr/>
        </p:nvSpPr>
        <p:spPr>
          <a:xfrm>
            <a:off x="8527236" y="848992"/>
            <a:ext cx="3632620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Current Counseling Interventions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6295FC-ACDA-4764-8B78-F98E34DE5199}"/>
              </a:ext>
            </a:extLst>
          </p:cNvPr>
          <p:cNvSpPr txBox="1"/>
          <p:nvPr/>
        </p:nvSpPr>
        <p:spPr>
          <a:xfrm>
            <a:off x="4763" y="3147697"/>
            <a:ext cx="3763093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Trauma's Effect on Worldview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F9E0C-267F-43FA-A522-7E9EF347DFF8}"/>
              </a:ext>
            </a:extLst>
          </p:cNvPr>
          <p:cNvSpPr txBox="1"/>
          <p:nvPr/>
        </p:nvSpPr>
        <p:spPr>
          <a:xfrm>
            <a:off x="8543309" y="2969655"/>
            <a:ext cx="3632621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Implications and Future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FC7766-88FC-4656-B792-0A5360BB50B0}"/>
              </a:ext>
            </a:extLst>
          </p:cNvPr>
          <p:cNvSpPr txBox="1"/>
          <p:nvPr/>
        </p:nvSpPr>
        <p:spPr>
          <a:xfrm>
            <a:off x="8527175" y="5014525"/>
            <a:ext cx="3631122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References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E7E7C3-A3D7-4873-93C8-3E6C59AA0C91}"/>
              </a:ext>
            </a:extLst>
          </p:cNvPr>
          <p:cNvSpPr txBox="1"/>
          <p:nvPr/>
        </p:nvSpPr>
        <p:spPr>
          <a:xfrm>
            <a:off x="0" y="1177120"/>
            <a:ext cx="3747019" cy="19543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b="1" dirty="0">
                <a:latin typeface="Times New Roman"/>
                <a:cs typeface="Times New Roman"/>
              </a:rPr>
              <a:t>Meaning-Making </a:t>
            </a:r>
            <a:r>
              <a:rPr lang="en-US" sz="1100" dirty="0">
                <a:latin typeface="Times New Roman"/>
                <a:cs typeface="Times New Roman"/>
              </a:rPr>
              <a:t>is the coherent integration of a traumatic event into one's worldview, typically by affirming and adapting beliefs held prior to the trauma </a:t>
            </a:r>
            <a:r>
              <a:rPr lang="en-US" sz="800" dirty="0">
                <a:latin typeface="Times New Roman"/>
                <a:cs typeface="Times New Roman"/>
              </a:rPr>
              <a:t>(Bellet et al., 2018)</a:t>
            </a:r>
          </a:p>
          <a:p>
            <a:pPr marL="171450" indent="-171450">
              <a:buFont typeface="Arial"/>
              <a:buChar char="•"/>
            </a:pPr>
            <a:r>
              <a:rPr lang="en-US" sz="1100" b="1" dirty="0">
                <a:latin typeface="Times New Roman"/>
                <a:cs typeface="Times New Roman"/>
              </a:rPr>
              <a:t>Post-Traumatic Growth (PTG) </a:t>
            </a:r>
            <a:r>
              <a:rPr lang="en-US" sz="1100" dirty="0">
                <a:latin typeface="Times New Roman"/>
                <a:cs typeface="Times New Roman"/>
              </a:rPr>
              <a:t>is the phenomenon by which an individual experiences personal growth as a result of experiencing and processing trauma</a:t>
            </a:r>
            <a:endParaRPr lang="en-US" sz="1100" b="1" dirty="0">
              <a:latin typeface="Times New Roman"/>
              <a:cs typeface="Times New Roman"/>
            </a:endParaRPr>
          </a:p>
          <a:p>
            <a:pPr marL="171450" indent="-171450">
              <a:buFont typeface="Arial"/>
              <a:buChar char="•"/>
            </a:pPr>
            <a:r>
              <a:rPr lang="en-US" sz="1100" b="1" dirty="0">
                <a:latin typeface="Times New Roman"/>
                <a:cs typeface="Times New Roman"/>
              </a:rPr>
              <a:t>Spiritual Worldview </a:t>
            </a:r>
            <a:r>
              <a:rPr lang="en-US" sz="1100" dirty="0">
                <a:latin typeface="Times New Roman"/>
                <a:cs typeface="Times New Roman"/>
              </a:rPr>
              <a:t>is the spiritual/religious framework that informs and interprets the world</a:t>
            </a:r>
            <a:endParaRPr lang="en-US" sz="1100" b="1" dirty="0">
              <a:latin typeface="Times New Roman"/>
              <a:cs typeface="Times New Roman"/>
            </a:endParaRPr>
          </a:p>
          <a:p>
            <a:pPr marL="171450" indent="-171450">
              <a:buFont typeface="Arial"/>
              <a:buChar char="•"/>
            </a:pPr>
            <a:r>
              <a:rPr lang="en-US" sz="1100" b="1" dirty="0">
                <a:latin typeface="Times New Roman"/>
                <a:cs typeface="Times New Roman"/>
              </a:rPr>
              <a:t>Traumatic Bereavement </a:t>
            </a:r>
            <a:r>
              <a:rPr lang="en-US" sz="1100" dirty="0">
                <a:latin typeface="Times New Roman"/>
                <a:cs typeface="Times New Roman"/>
              </a:rPr>
              <a:t>is an experience of bereavement that incorporates traumatic experiences, such as witnessing the death </a:t>
            </a:r>
            <a:r>
              <a:rPr lang="en-US" sz="800" dirty="0">
                <a:latin typeface="Times New Roman"/>
                <a:cs typeface="Times New Roman"/>
              </a:rPr>
              <a:t>(</a:t>
            </a:r>
            <a:r>
              <a:rPr lang="en-US" sz="800" dirty="0" err="1">
                <a:latin typeface="Times New Roman"/>
                <a:cs typeface="Times New Roman"/>
              </a:rPr>
              <a:t>Barlé</a:t>
            </a:r>
            <a:r>
              <a:rPr lang="en-US" sz="800" dirty="0">
                <a:latin typeface="Times New Roman"/>
                <a:cs typeface="Times New Roman"/>
              </a:rPr>
              <a:t> et al., 2017)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545BB-85CD-4DF7-9B77-D2FC3EEE4CE5}"/>
              </a:ext>
            </a:extLst>
          </p:cNvPr>
          <p:cNvSpPr txBox="1"/>
          <p:nvPr/>
        </p:nvSpPr>
        <p:spPr>
          <a:xfrm>
            <a:off x="6545" y="3528094"/>
            <a:ext cx="373094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Traumatic experiences tend to reveal previously unknown basic assumptions about the world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These assumptions, if inadequate to address the crisis at hand, are shattered, leading to significant trauma-related symptomology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800" dirty="0">
                <a:latin typeface="Times New Roman"/>
                <a:cs typeface="Times New Roman"/>
              </a:rPr>
              <a:t>(</a:t>
            </a:r>
            <a:r>
              <a:rPr lang="en-US" sz="800" dirty="0" err="1">
                <a:ea typeface="+mn-lt"/>
                <a:cs typeface="+mn-lt"/>
              </a:rPr>
              <a:t>Barlé</a:t>
            </a:r>
            <a:r>
              <a:rPr lang="en-US" sz="800" dirty="0">
                <a:ea typeface="+mn-lt"/>
                <a:cs typeface="+mn-lt"/>
              </a:rPr>
              <a:t> et al., 2017</a:t>
            </a:r>
            <a:r>
              <a:rPr lang="en-US" sz="800" dirty="0">
                <a:latin typeface="Times New Roman"/>
                <a:cs typeface="Times New Roman"/>
              </a:rPr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A Western worldview emphasizes the individual's role in good things occurring (good things happen to good people, etc.)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800" dirty="0">
                <a:latin typeface="Times New Roman"/>
                <a:cs typeface="Times New Roman"/>
              </a:rPr>
              <a:t>(Daniel, 2017)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1C8B12-484D-4F90-ADA1-E1F90D833C8D}"/>
              </a:ext>
            </a:extLst>
          </p:cNvPr>
          <p:cNvSpPr txBox="1"/>
          <p:nvPr/>
        </p:nvSpPr>
        <p:spPr>
          <a:xfrm>
            <a:off x="8525677" y="1182900"/>
            <a:ext cx="3632620" cy="1808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defTabSz="2072951">
              <a:spcAft>
                <a:spcPts val="200"/>
              </a:spcAft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Emotional regulation strategies</a:t>
            </a:r>
            <a:endParaRPr lang="en-US">
              <a:cs typeface="Calibri" panose="020F0502020204030204"/>
            </a:endParaRPr>
          </a:p>
          <a:p>
            <a:pPr marL="171450" indent="-171450" defTabSz="2072951">
              <a:spcAft>
                <a:spcPts val="200"/>
              </a:spcAft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Assessment and utilization of support networks</a:t>
            </a:r>
          </a:p>
          <a:p>
            <a:pPr marL="171450" indent="-171450" defTabSz="2072951">
              <a:spcAft>
                <a:spcPts val="200"/>
              </a:spcAft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CBT-informed work to address maladaptive thoughts regarding guilt, blame, etc.</a:t>
            </a:r>
          </a:p>
          <a:p>
            <a:pPr marL="171450" indent="-171450" defTabSz="2072951">
              <a:spcAft>
                <a:spcPts val="200"/>
              </a:spcAft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Prolonged exposure</a:t>
            </a:r>
          </a:p>
          <a:p>
            <a:pPr marL="171450" indent="-171450" defTabSz="2072951">
              <a:spcAft>
                <a:spcPts val="200"/>
              </a:spcAft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Create and practice strategies for experiences that trigger a trauma response</a:t>
            </a:r>
          </a:p>
          <a:p>
            <a:pPr marL="171450" indent="-171450" defTabSz="2072951">
              <a:spcAft>
                <a:spcPts val="200"/>
              </a:spcAft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Creating a narrative of the loss through the spoken or written word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EE4A69-F9A0-44F2-A199-C70EE8260928}"/>
              </a:ext>
            </a:extLst>
          </p:cNvPr>
          <p:cNvSpPr txBox="1"/>
          <p:nvPr/>
        </p:nvSpPr>
        <p:spPr>
          <a:xfrm>
            <a:off x="8537634" y="3348606"/>
            <a:ext cx="3632622" cy="1615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6289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Spiritually-informed practice utilizes a larger set of coping mechanisms and sources of support</a:t>
            </a:r>
          </a:p>
          <a:p>
            <a:pPr marL="26289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Spiritual/religious beliefs must be assessed; rigid beliefs may lead to greater symptomology but flexible beliefs are likelier to lead to PTG</a:t>
            </a:r>
          </a:p>
          <a:p>
            <a:pPr marL="26289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The acknowledgement of a spiritual/religious sphere to traumatic bereavement may lead to greater understanding of the DSM-5's Persistent Complex Bereavement Disorder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86B322-5C85-4786-9139-677ABCCE2FAE}"/>
              </a:ext>
            </a:extLst>
          </p:cNvPr>
          <p:cNvSpPr txBox="1"/>
          <p:nvPr/>
        </p:nvSpPr>
        <p:spPr>
          <a:xfrm>
            <a:off x="8527175" y="5336326"/>
            <a:ext cx="3631122" cy="1492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defTabSz="2072951"/>
            <a:r>
              <a:rPr lang="en-US" sz="700" dirty="0" err="1">
                <a:latin typeface="Times New Roman"/>
                <a:ea typeface="+mn-lt"/>
                <a:cs typeface="+mn-lt"/>
              </a:rPr>
              <a:t>Barlé</a:t>
            </a:r>
            <a:r>
              <a:rPr lang="en-US" sz="700" dirty="0">
                <a:latin typeface="Times New Roman"/>
                <a:ea typeface="+mn-lt"/>
                <a:cs typeface="+mn-lt"/>
              </a:rPr>
              <a:t>, N., Wortman, C. B., &amp; </a:t>
            </a:r>
            <a:r>
              <a:rPr lang="en-US" sz="700" dirty="0" err="1">
                <a:latin typeface="Times New Roman"/>
                <a:ea typeface="+mn-lt"/>
                <a:cs typeface="+mn-lt"/>
              </a:rPr>
              <a:t>Latack</a:t>
            </a:r>
            <a:r>
              <a:rPr lang="en-US" sz="700" dirty="0">
                <a:latin typeface="Times New Roman"/>
                <a:ea typeface="+mn-lt"/>
                <a:cs typeface="+mn-lt"/>
              </a:rPr>
              <a:t>, J. A. (2017). Traumatic bereavement: Basic research and clinical implications. </a:t>
            </a:r>
            <a:r>
              <a:rPr lang="en-US" sz="700" i="1" dirty="0">
                <a:latin typeface="Times New Roman"/>
                <a:ea typeface="+mn-lt"/>
                <a:cs typeface="+mn-lt"/>
              </a:rPr>
              <a:t>Journal of Psychotherapy Integration, 27</a:t>
            </a:r>
            <a:r>
              <a:rPr lang="en-US" sz="700" dirty="0">
                <a:latin typeface="Times New Roman"/>
                <a:ea typeface="+mn-lt"/>
                <a:cs typeface="+mn-lt"/>
              </a:rPr>
              <a:t>(2), 127-139. </a:t>
            </a:r>
            <a:r>
              <a:rPr lang="en-US" sz="700" dirty="0">
                <a:latin typeface="Times New Roman"/>
                <a:ea typeface="+mn-lt"/>
                <a:cs typeface="+mn-lt"/>
                <a:hlinkClick r:id="rId2"/>
              </a:rPr>
              <a:t>https://doi.org/10.1037/int0000013</a:t>
            </a:r>
            <a:endParaRPr lang="en-US" sz="700" dirty="0">
              <a:latin typeface="Times New Roman"/>
              <a:ea typeface="+mn-lt"/>
              <a:cs typeface="+mn-lt"/>
            </a:endParaRPr>
          </a:p>
          <a:p>
            <a:pPr marL="457200" indent="-457200" defTabSz="2072951"/>
            <a:r>
              <a:rPr lang="en-US" sz="700" dirty="0">
                <a:latin typeface="Times New Roman"/>
                <a:ea typeface="+mn-lt"/>
                <a:cs typeface="+mn-lt"/>
              </a:rPr>
              <a:t>Bellet, B. W., Neimeyer, R. A., &amp; Berman, J.S. (2018). Event centrality and bereavement symptomology: The moderating role of meaning made. </a:t>
            </a:r>
            <a:r>
              <a:rPr lang="en-US" sz="700" i="1" dirty="0">
                <a:latin typeface="Times New Roman"/>
                <a:ea typeface="+mn-lt"/>
                <a:cs typeface="+mn-lt"/>
              </a:rPr>
              <a:t>Omega: Journal of Death and Dying, 78</a:t>
            </a:r>
            <a:r>
              <a:rPr lang="en-US" sz="700" dirty="0">
                <a:latin typeface="Times New Roman"/>
                <a:ea typeface="+mn-lt"/>
                <a:cs typeface="+mn-lt"/>
              </a:rPr>
              <a:t>(1), 3-23. </a:t>
            </a:r>
            <a:r>
              <a:rPr lang="en-US" sz="700" dirty="0">
                <a:latin typeface="Times New Roman"/>
                <a:ea typeface="+mn-lt"/>
                <a:cs typeface="+mn-lt"/>
                <a:hlinkClick r:id="rId3"/>
              </a:rPr>
              <a:t>https://doi:10.1177/0030222816679659</a:t>
            </a:r>
            <a:endParaRPr lang="en-US" sz="700" dirty="0">
              <a:latin typeface="Times New Roman"/>
              <a:ea typeface="+mn-lt"/>
              <a:cs typeface="+mn-lt"/>
            </a:endParaRPr>
          </a:p>
          <a:p>
            <a:pPr marL="457200" indent="-457200" defTabSz="2072951"/>
            <a:r>
              <a:rPr lang="en-US" sz="700" dirty="0">
                <a:ea typeface="+mn-lt"/>
                <a:cs typeface="+mn-lt"/>
              </a:rPr>
              <a:t>Daniel, T. (2017). Grief as a mystical journey: Fowler’s stages of faith development and their relation to post-traumatic growth. </a:t>
            </a:r>
            <a:r>
              <a:rPr lang="en-US" sz="700" i="1" dirty="0">
                <a:ea typeface="+mn-lt"/>
                <a:cs typeface="+mn-lt"/>
              </a:rPr>
              <a:t>The Journal of Pastoral Care &amp; Counseling, 71</a:t>
            </a:r>
            <a:r>
              <a:rPr lang="en-US" sz="700" dirty="0">
                <a:ea typeface="+mn-lt"/>
                <a:cs typeface="+mn-lt"/>
              </a:rPr>
              <a:t>(4), 220-229. https://doi.org/10.1177/1542305017741858</a:t>
            </a:r>
          </a:p>
          <a:p>
            <a:pPr marL="457200" indent="-457200" defTabSz="2072951"/>
            <a:r>
              <a:rPr lang="en-US" sz="700" dirty="0">
                <a:ea typeface="+mn-lt"/>
                <a:cs typeface="+mn-lt"/>
              </a:rPr>
              <a:t>Milman, E., Lee, S. A., &amp; Neimeyer, R. A. (2020). Social isolation and the mitigation of coronavirus anxiety: The mediating role of meaning. </a:t>
            </a:r>
            <a:r>
              <a:rPr lang="en-US" sz="700" i="1" dirty="0">
                <a:ea typeface="+mn-lt"/>
                <a:cs typeface="+mn-lt"/>
              </a:rPr>
              <a:t>Death Studies,</a:t>
            </a:r>
            <a:r>
              <a:rPr lang="en-US" sz="700" dirty="0">
                <a:ea typeface="+mn-lt"/>
                <a:cs typeface="+mn-lt"/>
              </a:rPr>
              <a:t> 1-13. https://doi.org/10.1080/07481187.2020.1775362</a:t>
            </a:r>
          </a:p>
          <a:p>
            <a:pPr marL="457200" indent="-457200" defTabSz="2072951"/>
            <a:r>
              <a:rPr lang="en-US" sz="700" dirty="0">
                <a:latin typeface="Times New Roman"/>
                <a:ea typeface="+mn-lt"/>
                <a:cs typeface="+mn-lt"/>
              </a:rPr>
              <a:t>(Additional references available upon request)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78FC9-60FA-447D-8BCF-DAB06983C8AA}"/>
              </a:ext>
            </a:extLst>
          </p:cNvPr>
          <p:cNvSpPr txBox="1"/>
          <p:nvPr/>
        </p:nvSpPr>
        <p:spPr>
          <a:xfrm>
            <a:off x="60063" y="77437"/>
            <a:ext cx="12071874" cy="76944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latin typeface="Times New Roman"/>
                <a:cs typeface="Times New Roman"/>
              </a:rPr>
              <a:t>Post-Traumatic Growth and the Meaning-Making Process after Traumatic Bereavement: </a:t>
            </a:r>
            <a:br>
              <a:rPr lang="en-US" sz="1600" b="1" dirty="0">
                <a:latin typeface="Times New Roman"/>
                <a:cs typeface="Times New Roman"/>
              </a:rPr>
            </a:br>
            <a:r>
              <a:rPr lang="en-US" sz="1600" b="1" dirty="0">
                <a:latin typeface="Times New Roman"/>
                <a:cs typeface="Times New Roman"/>
              </a:rPr>
              <a:t>the Impact of a Spiritual Worldview</a:t>
            </a:r>
            <a:endParaRPr lang="en-US" sz="1600" dirty="0">
              <a:cs typeface="Calibri"/>
            </a:endParaRPr>
          </a:p>
          <a:p>
            <a:pPr algn="ctr"/>
            <a:r>
              <a:rPr lang="en-US" sz="1200" dirty="0">
                <a:latin typeface="Times New Roman"/>
                <a:cs typeface="Times New Roman"/>
              </a:rPr>
              <a:t>Joan J. Furlani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650AA5-B705-4FDF-A16E-DAA3E24D96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" y="158796"/>
            <a:ext cx="1374674" cy="39128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332FAC1-5EF8-47F1-B99B-E8049B5F749F}"/>
              </a:ext>
            </a:extLst>
          </p:cNvPr>
          <p:cNvSpPr txBox="1"/>
          <p:nvPr/>
        </p:nvSpPr>
        <p:spPr>
          <a:xfrm>
            <a:off x="0" y="5059297"/>
            <a:ext cx="3763093" cy="332784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Times New Roman"/>
                <a:cs typeface="Times New Roman"/>
              </a:rPr>
              <a:t>COVID-19 and Meaning-Making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72A253-D13C-4B3F-AC03-910693A594D4}"/>
              </a:ext>
            </a:extLst>
          </p:cNvPr>
          <p:cNvSpPr txBox="1"/>
          <p:nvPr/>
        </p:nvSpPr>
        <p:spPr>
          <a:xfrm>
            <a:off x="16070" y="5396831"/>
            <a:ext cx="3730949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Those who believe that their actions make a positive difference are not as likely to experience the pandemic as traumatic</a:t>
            </a:r>
          </a:p>
          <a:p>
            <a:pPr marL="228600" indent="-22860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Social isolation/distancing for the greater good may be indictive of successful meaning-making</a:t>
            </a:r>
          </a:p>
          <a:p>
            <a:pPr marL="228600" indent="-22860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Grief related to COVID-19 losses (bereavement or otherwise) may spark a meaning-making process</a:t>
            </a:r>
          </a:p>
          <a:p>
            <a:pPr algn="r"/>
            <a:r>
              <a:rPr lang="en-US" sz="800" dirty="0">
                <a:latin typeface="Times New Roman"/>
                <a:cs typeface="Times New Roman"/>
              </a:rPr>
              <a:t>(Milman et al., 2020)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88A71F4-DC25-46F5-BCE1-4678E663D9EB}"/>
              </a:ext>
            </a:extLst>
          </p:cNvPr>
          <p:cNvSpPr txBox="1"/>
          <p:nvPr/>
        </p:nvSpPr>
        <p:spPr>
          <a:xfrm>
            <a:off x="3857009" y="859868"/>
            <a:ext cx="4580358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Spiritual Worldviews and Meaning-Making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EAAB01-E463-43B1-A181-6BEC6240997F}"/>
              </a:ext>
            </a:extLst>
          </p:cNvPr>
          <p:cNvSpPr txBox="1"/>
          <p:nvPr/>
        </p:nvSpPr>
        <p:spPr>
          <a:xfrm>
            <a:off x="3825006" y="1186529"/>
            <a:ext cx="4617814" cy="214417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sz="1200" dirty="0">
                <a:latin typeface="Times New Roman"/>
                <a:cs typeface="Calibri" panose="020F0502020204030204"/>
              </a:rPr>
              <a:t>Individuals who place a high value on faith tend to experience greater meaning-making and lower levels of distress </a:t>
            </a:r>
            <a:r>
              <a:rPr lang="en-US" sz="800" dirty="0">
                <a:latin typeface="Times New Roman"/>
                <a:cs typeface="Times New Roman"/>
              </a:rPr>
              <a:t>(</a:t>
            </a:r>
            <a:r>
              <a:rPr lang="en-US" sz="800" dirty="0" err="1">
                <a:latin typeface="Times New Roman"/>
                <a:cs typeface="Times New Roman"/>
              </a:rPr>
              <a:t>Barlé</a:t>
            </a:r>
            <a:r>
              <a:rPr lang="en-US" sz="800" dirty="0">
                <a:latin typeface="Times New Roman"/>
                <a:cs typeface="Times New Roman"/>
              </a:rPr>
              <a:t> et al., 2017)</a:t>
            </a:r>
            <a:endParaRPr lang="en-US">
              <a:cs typeface="Calibri" panose="020F0502020204030204"/>
            </a:endParaRP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sz="1200" dirty="0">
                <a:latin typeface="Times New Roman"/>
                <a:cs typeface="Times New Roman"/>
              </a:rPr>
              <a:t>A strong spiritual life tends to lead to greater resilience, even if one does not regularly attend a faith community </a:t>
            </a:r>
            <a:r>
              <a:rPr lang="en-US" sz="800" dirty="0">
                <a:latin typeface="Times New Roman"/>
                <a:cs typeface="Times New Roman"/>
              </a:rPr>
              <a:t>(Cherry et al., 2018)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sz="1200" dirty="0">
                <a:latin typeface="Times New Roman"/>
                <a:cs typeface="Times New Roman"/>
              </a:rPr>
              <a:t>A worldview that incorporates themes of wholeness and brokenness allow for incorporation of trauma into a unified whole</a:t>
            </a:r>
            <a:r>
              <a:rPr lang="en-US" sz="800" dirty="0">
                <a:latin typeface="Times New Roman"/>
                <a:cs typeface="Times New Roman"/>
              </a:rPr>
              <a:t> (Hart et al., 2020)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sz="1200" dirty="0">
                <a:latin typeface="Times New Roman"/>
                <a:cs typeface="Times New Roman"/>
              </a:rPr>
              <a:t>A Buddhist-informed outlook on life that accepts events as they come and adapt as needed tends to increase PTG </a:t>
            </a:r>
            <a:r>
              <a:rPr lang="en-US" sz="800" dirty="0">
                <a:latin typeface="Times New Roman"/>
                <a:cs typeface="Times New Roman"/>
              </a:rPr>
              <a:t>(Daniel, 2017)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sz="1200" dirty="0">
                <a:latin typeface="Times New Roman"/>
                <a:ea typeface="+mn-lt"/>
                <a:cs typeface="Times New Roman"/>
              </a:rPr>
              <a:t>Many religions contain themes of a quest for deeper faith and personal growth through struggle </a:t>
            </a:r>
            <a:r>
              <a:rPr lang="en-US" sz="800" dirty="0">
                <a:latin typeface="Times New Roman"/>
                <a:ea typeface="+mn-lt"/>
                <a:cs typeface="Times New Roman"/>
              </a:rPr>
              <a:t>(Hart et al., 2020)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7158C81-EC37-4FB5-A566-D1ABEDD65ABF}"/>
              </a:ext>
            </a:extLst>
          </p:cNvPr>
          <p:cNvSpPr txBox="1"/>
          <p:nvPr/>
        </p:nvSpPr>
        <p:spPr>
          <a:xfrm>
            <a:off x="3847484" y="3422092"/>
            <a:ext cx="4580358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Useful Frameworks for Clinical 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76D082-4384-46F0-B25E-BE0F26553A1A}"/>
              </a:ext>
            </a:extLst>
          </p:cNvPr>
          <p:cNvSpPr txBox="1"/>
          <p:nvPr/>
        </p:nvSpPr>
        <p:spPr>
          <a:xfrm>
            <a:off x="3820243" y="3748754"/>
            <a:ext cx="4613052" cy="306782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200" dirty="0">
              <a:latin typeface="Times New Roman"/>
              <a:ea typeface="+mn-lt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1AD1D-31D3-42F0-B984-8C429EBB61CF}"/>
              </a:ext>
            </a:extLst>
          </p:cNvPr>
          <p:cNvSpPr txBox="1"/>
          <p:nvPr/>
        </p:nvSpPr>
        <p:spPr>
          <a:xfrm>
            <a:off x="3829051" y="3790950"/>
            <a:ext cx="2290761" cy="158504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Times New Roman"/>
                <a:cs typeface="Times New Roman"/>
              </a:rPr>
              <a:t>Fowler's Stages of Faith</a:t>
            </a:r>
          </a:p>
          <a:p>
            <a:r>
              <a:rPr lang="en-US" sz="1100" dirty="0">
                <a:latin typeface="Times New Roman"/>
                <a:cs typeface="Times New Roman"/>
              </a:rPr>
              <a:t>0: Primal Faith</a:t>
            </a:r>
            <a:endParaRPr lang="en-US" sz="1000" i="1" dirty="0">
              <a:latin typeface="Times New Roman"/>
              <a:cs typeface="Times New Roman"/>
            </a:endParaRPr>
          </a:p>
          <a:p>
            <a:r>
              <a:rPr lang="en-US" sz="1100" dirty="0">
                <a:latin typeface="Times New Roman"/>
                <a:cs typeface="Times New Roman"/>
              </a:rPr>
              <a:t>1: Intuitive-Reflective Faith</a:t>
            </a:r>
            <a:endParaRPr lang="en-US" sz="1000" i="1" dirty="0">
              <a:latin typeface="Times New Roman"/>
              <a:cs typeface="Times New Roman"/>
            </a:endParaRPr>
          </a:p>
          <a:p>
            <a:r>
              <a:rPr lang="en-US" sz="1100" dirty="0">
                <a:latin typeface="Times New Roman"/>
                <a:cs typeface="Times New Roman"/>
              </a:rPr>
              <a:t>2: Mythic Literal Faith</a:t>
            </a:r>
            <a:endParaRPr lang="en-US" sz="1000" i="1" dirty="0">
              <a:latin typeface="Times New Roman"/>
              <a:cs typeface="Times New Roman"/>
            </a:endParaRPr>
          </a:p>
          <a:p>
            <a:r>
              <a:rPr lang="en-US" sz="1100" dirty="0">
                <a:latin typeface="Times New Roman"/>
                <a:cs typeface="Times New Roman"/>
              </a:rPr>
              <a:t>3: Synthetic-Conventional Faith</a:t>
            </a:r>
            <a:endParaRPr lang="en-US" sz="1000" i="1" dirty="0">
              <a:latin typeface="Times New Roman"/>
              <a:cs typeface="Times New Roman"/>
            </a:endParaRPr>
          </a:p>
          <a:p>
            <a:r>
              <a:rPr lang="en-US" sz="1100" dirty="0">
                <a:latin typeface="Times New Roman"/>
                <a:cs typeface="Times New Roman"/>
              </a:rPr>
              <a:t>4: </a:t>
            </a:r>
            <a:r>
              <a:rPr lang="en-US" sz="1100" dirty="0" err="1">
                <a:latin typeface="Times New Roman"/>
                <a:cs typeface="Times New Roman"/>
              </a:rPr>
              <a:t>Individuative</a:t>
            </a:r>
            <a:r>
              <a:rPr lang="en-US" sz="1100" dirty="0">
                <a:latin typeface="Times New Roman"/>
                <a:cs typeface="Times New Roman"/>
              </a:rPr>
              <a:t>-Reflective Faith</a:t>
            </a:r>
            <a:endParaRPr lang="en-US" sz="1000" i="1" dirty="0">
              <a:latin typeface="Times New Roman"/>
              <a:cs typeface="Times New Roman"/>
            </a:endParaRPr>
          </a:p>
          <a:p>
            <a:r>
              <a:rPr lang="en-US" sz="1100" dirty="0">
                <a:latin typeface="Times New Roman"/>
                <a:cs typeface="Times New Roman"/>
              </a:rPr>
              <a:t>5: Conjunctive Faith</a:t>
            </a:r>
          </a:p>
          <a:p>
            <a:r>
              <a:rPr lang="en-US" sz="1100" i="1" dirty="0">
                <a:latin typeface="Times New Roman"/>
                <a:cs typeface="Times New Roman"/>
              </a:rPr>
              <a:t>Most adults are in levels 3 or 4</a:t>
            </a:r>
          </a:p>
          <a:p>
            <a:pPr algn="r"/>
            <a:r>
              <a:rPr lang="en-US" sz="800" dirty="0">
                <a:latin typeface="Times New Roman"/>
                <a:cs typeface="Times New Roman"/>
              </a:rPr>
              <a:t>(Daniel, 2017)</a:t>
            </a:r>
            <a:endParaRPr lang="en-US" sz="1100">
              <a:latin typeface="Times New Roman"/>
              <a:cs typeface="Times New Roman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5513442-7AD1-4B0E-A5B6-BB7AA3073B19}"/>
              </a:ext>
            </a:extLst>
          </p:cNvPr>
          <p:cNvSpPr txBox="1"/>
          <p:nvPr/>
        </p:nvSpPr>
        <p:spPr>
          <a:xfrm>
            <a:off x="6134100" y="3781424"/>
            <a:ext cx="2281237" cy="175432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Times New Roman"/>
                <a:cs typeface="Times New Roman"/>
              </a:rPr>
              <a:t>Rando's "R" Processes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Recognize the loss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React to the separation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Recollect and reexperience the deceased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Relinquish old attachments to the loved one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Readjust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latin typeface="Times New Roman"/>
                <a:cs typeface="Times New Roman"/>
              </a:rPr>
              <a:t>Reinvest</a:t>
            </a:r>
          </a:p>
          <a:p>
            <a:pPr algn="r"/>
            <a:r>
              <a:rPr lang="en-US" sz="800" dirty="0">
                <a:latin typeface="Times New Roman"/>
                <a:cs typeface="Times New Roman"/>
              </a:rPr>
              <a:t>(</a:t>
            </a:r>
            <a:r>
              <a:rPr lang="en-US" sz="800" dirty="0" err="1">
                <a:latin typeface="Times New Roman"/>
                <a:cs typeface="Times New Roman"/>
              </a:rPr>
              <a:t>Barlé</a:t>
            </a:r>
            <a:r>
              <a:rPr lang="en-US" sz="800" dirty="0">
                <a:latin typeface="Times New Roman"/>
                <a:cs typeface="Times New Roman"/>
              </a:rPr>
              <a:t> et al., 2017)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61452C-B6D4-4DCF-B6F5-E784BD90F121}"/>
              </a:ext>
            </a:extLst>
          </p:cNvPr>
          <p:cNvSpPr txBox="1"/>
          <p:nvPr/>
        </p:nvSpPr>
        <p:spPr>
          <a:xfrm>
            <a:off x="3824287" y="5524497"/>
            <a:ext cx="4586287" cy="124649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Times New Roman"/>
                <a:cs typeface="Times New Roman"/>
              </a:rPr>
              <a:t>Worden's Tasks of Mourning</a:t>
            </a:r>
            <a:endParaRPr lang="en-US">
              <a:cs typeface="Calibri"/>
            </a:endParaRPr>
          </a:p>
          <a:p>
            <a:pPr marL="228600" indent="-228600">
              <a:buAutoNum type="arabicPeriod"/>
            </a:pPr>
            <a:r>
              <a:rPr lang="en-US" sz="1100" dirty="0">
                <a:latin typeface="Times New Roman"/>
                <a:cs typeface="Times New Roman"/>
              </a:rPr>
              <a:t>Accept the reality of the loss</a:t>
            </a:r>
          </a:p>
          <a:p>
            <a:pPr marL="228600" indent="-228600">
              <a:buFontTx/>
              <a:buAutoNum type="arabicPeriod"/>
            </a:pPr>
            <a:r>
              <a:rPr lang="en-US" sz="1100" dirty="0">
                <a:latin typeface="Times New Roman"/>
                <a:cs typeface="Times New Roman"/>
              </a:rPr>
              <a:t>Process the pain of grief</a:t>
            </a:r>
          </a:p>
          <a:p>
            <a:pPr marL="228600" indent="-228600">
              <a:buFontTx/>
              <a:buAutoNum type="arabicPeriod"/>
            </a:pPr>
            <a:r>
              <a:rPr lang="en-US" sz="1100" dirty="0">
                <a:latin typeface="Times New Roman"/>
                <a:cs typeface="Times New Roman"/>
              </a:rPr>
              <a:t>Adjust to a world without the deceased</a:t>
            </a:r>
          </a:p>
          <a:p>
            <a:pPr marL="228600" indent="-228600">
              <a:buAutoNum type="arabicPeriod"/>
            </a:pPr>
            <a:r>
              <a:rPr lang="en-US" sz="1100" dirty="0">
                <a:latin typeface="Times New Roman"/>
                <a:ea typeface="+mn-lt"/>
                <a:cs typeface="Times New Roman"/>
              </a:rPr>
              <a:t>Find a way to remember the deceased while embarking on the rest of one's journey through life</a:t>
            </a:r>
          </a:p>
          <a:p>
            <a:pPr algn="r"/>
            <a:r>
              <a:rPr lang="en-US" sz="800" dirty="0">
                <a:latin typeface="Times New Roman"/>
                <a:cs typeface="Times New Roman"/>
              </a:rPr>
              <a:t>(Worden, 2018)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832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773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Fredrich, Rorie (JFL Administration)</dc:creator>
  <cp:lastModifiedBy>Fredrich, Rorie (JFL Administration)</cp:lastModifiedBy>
  <cp:revision>533</cp:revision>
  <dcterms:created xsi:type="dcterms:W3CDTF">2021-03-09T17:11:13Z</dcterms:created>
  <dcterms:modified xsi:type="dcterms:W3CDTF">2021-03-15T02:29:31Z</dcterms:modified>
</cp:coreProperties>
</file>