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754" autoAdjust="0"/>
    <p:restoredTop sz="94660"/>
  </p:normalViewPr>
  <p:slideViewPr>
    <p:cSldViewPr snapToGrid="0">
      <p:cViewPr>
        <p:scale>
          <a:sx n="95" d="100"/>
          <a:sy n="95" d="100"/>
        </p:scale>
        <p:origin x="147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83EA5E-37AA-3F41-8894-4059A49AAABE}" type="doc">
      <dgm:prSet loTypeId="urn:microsoft.com/office/officeart/2005/8/layout/radial3" loCatId="" qsTypeId="urn:microsoft.com/office/officeart/2005/8/quickstyle/simple1" qsCatId="simple" csTypeId="urn:microsoft.com/office/officeart/2005/8/colors/accent1_2" csCatId="accent1" phldr="1"/>
      <dgm:spPr/>
      <dgm:t>
        <a:bodyPr/>
        <a:lstStyle/>
        <a:p>
          <a:endParaRPr lang="en-US"/>
        </a:p>
      </dgm:t>
    </dgm:pt>
    <dgm:pt modelId="{F4F04F02-52B5-664A-9D77-286B62DD381A}">
      <dgm:prSet phldrT="[Text]" custT="1"/>
      <dgm:spPr>
        <a:solidFill>
          <a:schemeClr val="accent1">
            <a:lumMod val="60000"/>
            <a:lumOff val="40000"/>
            <a:alpha val="63000"/>
          </a:schemeClr>
        </a:solidFill>
      </dgm:spPr>
      <dgm:t>
        <a:bodyPr/>
        <a:lstStyle/>
        <a:p>
          <a:r>
            <a:rPr lang="en-US" sz="1000" b="1" i="0" dirty="0">
              <a:latin typeface="Times" pitchFamily="2" charset="0"/>
            </a:rPr>
            <a:t>RECAST MODEL</a:t>
          </a:r>
        </a:p>
      </dgm:t>
    </dgm:pt>
    <dgm:pt modelId="{D18E3461-E616-DC4E-B85F-EFD378DCD6F9}" type="parTrans" cxnId="{FDB4F56C-D40D-1545-84F0-A108AD4FCD82}">
      <dgm:prSet/>
      <dgm:spPr/>
      <dgm:t>
        <a:bodyPr/>
        <a:lstStyle/>
        <a:p>
          <a:endParaRPr lang="en-US"/>
        </a:p>
      </dgm:t>
    </dgm:pt>
    <dgm:pt modelId="{F88A9559-C5DD-4F47-8162-A79BAF25E4B5}" type="sibTrans" cxnId="{FDB4F56C-D40D-1545-84F0-A108AD4FCD82}">
      <dgm:prSet/>
      <dgm:spPr/>
      <dgm:t>
        <a:bodyPr/>
        <a:lstStyle/>
        <a:p>
          <a:endParaRPr lang="en-US"/>
        </a:p>
      </dgm:t>
    </dgm:pt>
    <dgm:pt modelId="{8533EBC4-CC68-D945-BD7D-9E8324DB7A78}">
      <dgm:prSet phldrT="[Text]" custT="1"/>
      <dgm:spPr/>
      <dgm:t>
        <a:bodyPr/>
        <a:lstStyle/>
        <a:p>
          <a:r>
            <a:rPr lang="en-US" sz="700" b="1" u="sng" dirty="0">
              <a:latin typeface="Times" pitchFamily="2" charset="0"/>
            </a:rPr>
            <a:t>COMMUNICATION</a:t>
          </a:r>
          <a:endParaRPr lang="en-US" sz="700" dirty="0">
            <a:latin typeface="Times" pitchFamily="2" charset="0"/>
          </a:endParaRPr>
        </a:p>
      </dgm:t>
    </dgm:pt>
    <dgm:pt modelId="{0A9AC8B8-0D58-0D44-AC95-B75D78A2AD44}" type="parTrans" cxnId="{8FF331B8-66B3-EE43-879A-3016A94A1E52}">
      <dgm:prSet/>
      <dgm:spPr/>
      <dgm:t>
        <a:bodyPr/>
        <a:lstStyle/>
        <a:p>
          <a:endParaRPr lang="en-US"/>
        </a:p>
      </dgm:t>
    </dgm:pt>
    <dgm:pt modelId="{7FF4014A-AB60-EF44-8E1C-F115AB678D6B}" type="sibTrans" cxnId="{8FF331B8-66B3-EE43-879A-3016A94A1E52}">
      <dgm:prSet/>
      <dgm:spPr/>
      <dgm:t>
        <a:bodyPr/>
        <a:lstStyle/>
        <a:p>
          <a:endParaRPr lang="en-US"/>
        </a:p>
      </dgm:t>
    </dgm:pt>
    <dgm:pt modelId="{CBC4674D-D609-DF4C-A2A3-C69C75E19DF2}">
      <dgm:prSet phldrT="[Text]" custT="1"/>
      <dgm:spPr/>
      <dgm:t>
        <a:bodyPr/>
        <a:lstStyle/>
        <a:p>
          <a:pPr algn="ctr">
            <a:buNone/>
          </a:pPr>
          <a:r>
            <a:rPr lang="en-US" sz="700" b="1" u="sng" dirty="0">
              <a:latin typeface="Times" pitchFamily="2" charset="0"/>
            </a:rPr>
            <a:t>EDUCATION</a:t>
          </a:r>
          <a:endParaRPr lang="en-US" sz="700" dirty="0">
            <a:latin typeface="Times" pitchFamily="2" charset="0"/>
          </a:endParaRPr>
        </a:p>
      </dgm:t>
    </dgm:pt>
    <dgm:pt modelId="{AD97834E-CBE4-1747-8165-7EF05D3268BF}" type="parTrans" cxnId="{99BE2BEA-7515-EE42-854A-A97E0842307D}">
      <dgm:prSet/>
      <dgm:spPr/>
      <dgm:t>
        <a:bodyPr/>
        <a:lstStyle/>
        <a:p>
          <a:endParaRPr lang="en-US"/>
        </a:p>
      </dgm:t>
    </dgm:pt>
    <dgm:pt modelId="{09BB222D-7F2F-0847-AA8F-B3B48708B751}" type="sibTrans" cxnId="{99BE2BEA-7515-EE42-854A-A97E0842307D}">
      <dgm:prSet/>
      <dgm:spPr/>
      <dgm:t>
        <a:bodyPr/>
        <a:lstStyle/>
        <a:p>
          <a:endParaRPr lang="en-US"/>
        </a:p>
      </dgm:t>
    </dgm:pt>
    <dgm:pt modelId="{FBFA1C8E-0DA3-1348-8748-70A1BCFF3AD8}">
      <dgm:prSet phldrT="[Text]" custT="1"/>
      <dgm:spPr>
        <a:solidFill>
          <a:schemeClr val="accent1">
            <a:hueOff val="0"/>
            <a:satOff val="0"/>
            <a:lumOff val="0"/>
            <a:alpha val="99000"/>
          </a:schemeClr>
        </a:solidFill>
      </dgm:spPr>
      <dgm:t>
        <a:bodyPr/>
        <a:lstStyle/>
        <a:p>
          <a:pPr algn="ctr"/>
          <a:r>
            <a:rPr lang="en-US" sz="700" b="1" u="sng" dirty="0">
              <a:latin typeface="Times" pitchFamily="2" charset="0"/>
            </a:rPr>
            <a:t>RELIGIOUS RESILIENCE</a:t>
          </a:r>
          <a:endParaRPr lang="en-US" sz="700" dirty="0">
            <a:latin typeface="Times" pitchFamily="2" charset="0"/>
          </a:endParaRPr>
        </a:p>
      </dgm:t>
    </dgm:pt>
    <dgm:pt modelId="{6BB90F59-0228-804C-88E5-78F022447025}" type="parTrans" cxnId="{A51635A3-6A52-F742-B557-C7322F4CB9FD}">
      <dgm:prSet/>
      <dgm:spPr/>
      <dgm:t>
        <a:bodyPr/>
        <a:lstStyle/>
        <a:p>
          <a:endParaRPr lang="en-US"/>
        </a:p>
      </dgm:t>
    </dgm:pt>
    <dgm:pt modelId="{85EA6E4F-CED6-E94B-AA29-0C51FDDA19C2}" type="sibTrans" cxnId="{A51635A3-6A52-F742-B557-C7322F4CB9FD}">
      <dgm:prSet/>
      <dgm:spPr/>
      <dgm:t>
        <a:bodyPr/>
        <a:lstStyle/>
        <a:p>
          <a:endParaRPr lang="en-US"/>
        </a:p>
      </dgm:t>
    </dgm:pt>
    <dgm:pt modelId="{49077C45-7C0A-7540-BE4D-D858CB18581B}">
      <dgm:prSet phldrT="[Text]" custT="1"/>
      <dgm:spPr/>
      <dgm:t>
        <a:bodyPr/>
        <a:lstStyle/>
        <a:p>
          <a:pPr algn="ctr"/>
          <a:r>
            <a:rPr lang="en-US" sz="700" b="1" u="sng" dirty="0">
              <a:latin typeface="Times" pitchFamily="2" charset="0"/>
            </a:rPr>
            <a:t>RELATIONSHIP VISION</a:t>
          </a:r>
          <a:endParaRPr lang="en-US" sz="700" dirty="0">
            <a:latin typeface="Times" pitchFamily="2" charset="0"/>
          </a:endParaRPr>
        </a:p>
      </dgm:t>
    </dgm:pt>
    <dgm:pt modelId="{E4A985E8-430D-4A46-A7C4-A2E5A31C0F07}" type="parTrans" cxnId="{F06B7660-19EC-BB48-ABFA-4D192B1D2A94}">
      <dgm:prSet/>
      <dgm:spPr/>
      <dgm:t>
        <a:bodyPr/>
        <a:lstStyle/>
        <a:p>
          <a:endParaRPr lang="en-US"/>
        </a:p>
      </dgm:t>
    </dgm:pt>
    <dgm:pt modelId="{95C56781-9DB4-1B44-BBB4-EE6C66BDD194}" type="sibTrans" cxnId="{F06B7660-19EC-BB48-ABFA-4D192B1D2A94}">
      <dgm:prSet/>
      <dgm:spPr/>
      <dgm:t>
        <a:bodyPr/>
        <a:lstStyle/>
        <a:p>
          <a:endParaRPr lang="en-US"/>
        </a:p>
      </dgm:t>
    </dgm:pt>
    <dgm:pt modelId="{CAC4C4BF-E131-4A4B-9982-204D7B413B2C}">
      <dgm:prSet custT="1"/>
      <dgm:spPr/>
      <dgm:t>
        <a:bodyPr/>
        <a:lstStyle/>
        <a:p>
          <a:pPr>
            <a:buFont typeface="Courier New" panose="02070309020205020404" pitchFamily="49" charset="0"/>
            <a:buChar char="o"/>
          </a:pPr>
          <a:r>
            <a:rPr lang="en-US" sz="700" dirty="0">
              <a:latin typeface="Times" pitchFamily="2" charset="0"/>
            </a:rPr>
            <a:t>Thorough history of the couple’s relationship, past and present, including SSA – was it a disclosure or discovery situation? (Doolin, 2014)</a:t>
          </a:r>
        </a:p>
      </dgm:t>
    </dgm:pt>
    <dgm:pt modelId="{D8A11265-1798-F64C-B4EA-D7918B35F444}" type="parTrans" cxnId="{BB971085-5226-D141-8E22-74C315BC7842}">
      <dgm:prSet/>
      <dgm:spPr/>
      <dgm:t>
        <a:bodyPr/>
        <a:lstStyle/>
        <a:p>
          <a:endParaRPr lang="en-US"/>
        </a:p>
      </dgm:t>
    </dgm:pt>
    <dgm:pt modelId="{30CBA5DB-6126-C941-A277-B1AAFA069AD4}" type="sibTrans" cxnId="{BB971085-5226-D141-8E22-74C315BC7842}">
      <dgm:prSet/>
      <dgm:spPr/>
      <dgm:t>
        <a:bodyPr/>
        <a:lstStyle/>
        <a:p>
          <a:endParaRPr lang="en-US"/>
        </a:p>
      </dgm:t>
    </dgm:pt>
    <dgm:pt modelId="{07130C7E-E6FA-354D-9276-BED64354ABE4}">
      <dgm:prSet custT="1"/>
      <dgm:spPr/>
      <dgm:t>
        <a:bodyPr/>
        <a:lstStyle/>
        <a:p>
          <a:pPr>
            <a:buFont typeface="Courier New" panose="02070309020205020404" pitchFamily="49" charset="0"/>
            <a:buChar char="o"/>
          </a:pPr>
          <a:r>
            <a:rPr lang="en-US" sz="700" dirty="0">
              <a:latin typeface="Times" pitchFamily="2" charset="0"/>
            </a:rPr>
            <a:t>Acknowledge what the couple has lost and focus on what the couple still has (Doolin, 2014)</a:t>
          </a:r>
        </a:p>
      </dgm:t>
    </dgm:pt>
    <dgm:pt modelId="{05C5A252-BB85-364C-9C71-978CAD782582}" type="parTrans" cxnId="{752B434E-90CD-F442-9684-DBB48BFEA0DC}">
      <dgm:prSet/>
      <dgm:spPr/>
      <dgm:t>
        <a:bodyPr/>
        <a:lstStyle/>
        <a:p>
          <a:endParaRPr lang="en-US"/>
        </a:p>
      </dgm:t>
    </dgm:pt>
    <dgm:pt modelId="{56BFEF5E-B43A-6145-B59A-FC81B7969805}" type="sibTrans" cxnId="{752B434E-90CD-F442-9684-DBB48BFEA0DC}">
      <dgm:prSet/>
      <dgm:spPr/>
      <dgm:t>
        <a:bodyPr/>
        <a:lstStyle/>
        <a:p>
          <a:endParaRPr lang="en-US"/>
        </a:p>
      </dgm:t>
    </dgm:pt>
    <dgm:pt modelId="{215B2B0B-417B-F24F-A5F4-F18DE8194286}">
      <dgm:prSet custT="1"/>
      <dgm:spPr/>
      <dgm:t>
        <a:bodyPr/>
        <a:lstStyle/>
        <a:p>
          <a:pPr>
            <a:buFont typeface="Courier New" panose="02070309020205020404" pitchFamily="49" charset="0"/>
            <a:buChar char="o"/>
          </a:pPr>
          <a:r>
            <a:rPr lang="en-US" sz="700" b="1" dirty="0">
              <a:latin typeface="Times" pitchFamily="2" charset="0"/>
            </a:rPr>
            <a:t>Open and honest negotiation of their marriage (</a:t>
          </a:r>
          <a:r>
            <a:rPr lang="en-US" sz="700" dirty="0">
              <a:latin typeface="Times" pitchFamily="2" charset="0"/>
            </a:rPr>
            <a:t>Doolin, 2014)</a:t>
          </a:r>
        </a:p>
      </dgm:t>
    </dgm:pt>
    <dgm:pt modelId="{19109913-67FF-FE42-94C8-2EAEE7BFC7BB}" type="sibTrans" cxnId="{F6CE1CAA-A361-5144-B108-DC2C34CC8F6B}">
      <dgm:prSet/>
      <dgm:spPr/>
      <dgm:t>
        <a:bodyPr/>
        <a:lstStyle/>
        <a:p>
          <a:endParaRPr lang="en-US"/>
        </a:p>
      </dgm:t>
    </dgm:pt>
    <dgm:pt modelId="{F042B752-F44A-F840-8717-8952B8F344AF}" type="parTrans" cxnId="{F6CE1CAA-A361-5144-B108-DC2C34CC8F6B}">
      <dgm:prSet/>
      <dgm:spPr/>
      <dgm:t>
        <a:bodyPr/>
        <a:lstStyle/>
        <a:p>
          <a:endParaRPr lang="en-US"/>
        </a:p>
      </dgm:t>
    </dgm:pt>
    <dgm:pt modelId="{4FF4F66A-C617-254B-8365-36A2FC686117}">
      <dgm:prSet custT="1"/>
      <dgm:spPr/>
      <dgm:t>
        <a:bodyPr/>
        <a:lstStyle/>
        <a:p>
          <a:pPr>
            <a:buFont typeface="Courier New" panose="02070309020205020404" pitchFamily="49" charset="0"/>
            <a:buChar char="o"/>
          </a:pPr>
          <a:r>
            <a:rPr lang="en-US" sz="700" dirty="0">
              <a:latin typeface="Times" pitchFamily="2" charset="0"/>
            </a:rPr>
            <a:t>Develop an explicit agreement regarding sex outside of their marriage as well as what behaviors are and are not acceptable (Doolin, 2014).</a:t>
          </a:r>
        </a:p>
      </dgm:t>
    </dgm:pt>
    <dgm:pt modelId="{E338E0B9-DB95-934E-9310-4800F0230EEA}" type="sibTrans" cxnId="{E5427007-A80F-FC49-A753-52950427EF56}">
      <dgm:prSet/>
      <dgm:spPr/>
      <dgm:t>
        <a:bodyPr/>
        <a:lstStyle/>
        <a:p>
          <a:endParaRPr lang="en-US"/>
        </a:p>
      </dgm:t>
    </dgm:pt>
    <dgm:pt modelId="{3FAE029C-39CD-5E4E-8053-1583C123A472}" type="parTrans" cxnId="{E5427007-A80F-FC49-A753-52950427EF56}">
      <dgm:prSet/>
      <dgm:spPr/>
      <dgm:t>
        <a:bodyPr/>
        <a:lstStyle/>
        <a:p>
          <a:endParaRPr lang="en-US"/>
        </a:p>
      </dgm:t>
    </dgm:pt>
    <dgm:pt modelId="{2A4D556C-2289-F64A-A536-CE1A2F22B3BB}">
      <dgm:prSet custT="1"/>
      <dgm:spPr>
        <a:solidFill>
          <a:schemeClr val="accent1">
            <a:hueOff val="0"/>
            <a:satOff val="0"/>
            <a:lumOff val="0"/>
            <a:alpha val="99000"/>
          </a:schemeClr>
        </a:solidFill>
      </dgm:spPr>
      <dgm:t>
        <a:bodyPr/>
        <a:lstStyle/>
        <a:p>
          <a:pPr algn="l">
            <a:buFont typeface="Courier New" panose="02070309020205020404" pitchFamily="49" charset="0"/>
            <a:buChar char="o"/>
          </a:pPr>
          <a:r>
            <a:rPr lang="en-US" sz="700" dirty="0">
              <a:latin typeface="Times" pitchFamily="2" charset="0"/>
            </a:rPr>
            <a:t>Forgiveness (Lane, 2015)</a:t>
          </a:r>
        </a:p>
      </dgm:t>
    </dgm:pt>
    <dgm:pt modelId="{B5AF2F0D-D2BB-2B4C-954C-D32325552636}" type="parTrans" cxnId="{4EF16BBA-A726-A549-88FC-7A066D631111}">
      <dgm:prSet/>
      <dgm:spPr/>
      <dgm:t>
        <a:bodyPr/>
        <a:lstStyle/>
        <a:p>
          <a:endParaRPr lang="en-US"/>
        </a:p>
      </dgm:t>
    </dgm:pt>
    <dgm:pt modelId="{487303C1-DA6B-3949-92BA-E052DBCAC9A2}" type="sibTrans" cxnId="{4EF16BBA-A726-A549-88FC-7A066D631111}">
      <dgm:prSet/>
      <dgm:spPr/>
      <dgm:t>
        <a:bodyPr/>
        <a:lstStyle/>
        <a:p>
          <a:endParaRPr lang="en-US"/>
        </a:p>
      </dgm:t>
    </dgm:pt>
    <dgm:pt modelId="{E574B84D-E187-9E42-A8DE-95CD5455F376}">
      <dgm:prSet custT="1"/>
      <dgm:spPr/>
      <dgm:t>
        <a:bodyPr/>
        <a:lstStyle/>
        <a:p>
          <a:pPr algn="l">
            <a:buFont typeface="Courier New" panose="02070309020205020404" pitchFamily="49" charset="0"/>
            <a:buChar char="o"/>
          </a:pPr>
          <a:r>
            <a:rPr lang="en-US" sz="700" dirty="0">
              <a:latin typeface="Times" pitchFamily="2" charset="0"/>
            </a:rPr>
            <a:t>Development of a relationship vision (Doolin, 2014).</a:t>
          </a:r>
        </a:p>
      </dgm:t>
    </dgm:pt>
    <dgm:pt modelId="{65FD3DD2-1D52-4B4E-B4C4-CC48225BF1CC}" type="parTrans" cxnId="{FD72576C-600B-2C44-9BD2-D0B81D02439D}">
      <dgm:prSet/>
      <dgm:spPr/>
      <dgm:t>
        <a:bodyPr/>
        <a:lstStyle/>
        <a:p>
          <a:endParaRPr lang="en-US"/>
        </a:p>
      </dgm:t>
    </dgm:pt>
    <dgm:pt modelId="{120BE6F6-0875-4B49-9E83-8E06F02AB8FC}" type="sibTrans" cxnId="{FD72576C-600B-2C44-9BD2-D0B81D02439D}">
      <dgm:prSet/>
      <dgm:spPr/>
      <dgm:t>
        <a:bodyPr/>
        <a:lstStyle/>
        <a:p>
          <a:endParaRPr lang="en-US"/>
        </a:p>
      </dgm:t>
    </dgm:pt>
    <dgm:pt modelId="{9BF3920C-1432-9D43-8B97-CF160408E145}">
      <dgm:prSet custT="1"/>
      <dgm:spPr/>
      <dgm:t>
        <a:bodyPr/>
        <a:lstStyle/>
        <a:p>
          <a:pPr algn="l">
            <a:buFont typeface="Courier New" panose="02070309020205020404" pitchFamily="49" charset="0"/>
            <a:buChar char="o"/>
          </a:pPr>
          <a:r>
            <a:rPr lang="en-US" sz="700" b="1" dirty="0">
              <a:latin typeface="Times" pitchFamily="2" charset="0"/>
            </a:rPr>
            <a:t>Focal shift from, “I want” to “we want” (Skerrett, 2016)</a:t>
          </a:r>
        </a:p>
      </dgm:t>
    </dgm:pt>
    <dgm:pt modelId="{BAB43B93-6B7B-A543-9EEF-DA8286F9A5B3}" type="parTrans" cxnId="{32BA6FE9-FAA5-4A42-A9E2-6AEA6C4ECDA7}">
      <dgm:prSet/>
      <dgm:spPr/>
      <dgm:t>
        <a:bodyPr/>
        <a:lstStyle/>
        <a:p>
          <a:endParaRPr lang="en-US"/>
        </a:p>
      </dgm:t>
    </dgm:pt>
    <dgm:pt modelId="{D1F06DF3-E756-6B42-A993-4BFD2D00186A}" type="sibTrans" cxnId="{32BA6FE9-FAA5-4A42-A9E2-6AEA6C4ECDA7}">
      <dgm:prSet/>
      <dgm:spPr/>
      <dgm:t>
        <a:bodyPr/>
        <a:lstStyle/>
        <a:p>
          <a:endParaRPr lang="en-US"/>
        </a:p>
      </dgm:t>
    </dgm:pt>
    <dgm:pt modelId="{EFBF58C3-8F1B-1A45-BD27-B259181CF4B7}">
      <dgm:prSet custT="1"/>
      <dgm:spPr/>
      <dgm:t>
        <a:bodyPr/>
        <a:lstStyle/>
        <a:p>
          <a:pPr algn="l">
            <a:buFont typeface="Courier New" panose="02070309020205020404" pitchFamily="49" charset="0"/>
            <a:buChar char="o"/>
          </a:pPr>
          <a:r>
            <a:rPr lang="en-US" sz="700" dirty="0">
              <a:latin typeface="Times" pitchFamily="2" charset="0"/>
            </a:rPr>
            <a:t>Choosing shared relational interest over personal desire (Skerrett, 2016)</a:t>
          </a:r>
        </a:p>
      </dgm:t>
    </dgm:pt>
    <dgm:pt modelId="{996602A0-91AB-9147-88E2-E81DE8558EB2}" type="parTrans" cxnId="{733255F6-3590-A449-BF31-DADF8FE3D172}">
      <dgm:prSet/>
      <dgm:spPr/>
      <dgm:t>
        <a:bodyPr/>
        <a:lstStyle/>
        <a:p>
          <a:endParaRPr lang="en-US"/>
        </a:p>
      </dgm:t>
    </dgm:pt>
    <dgm:pt modelId="{18206069-2F4F-5C44-85CB-636C274832F1}" type="sibTrans" cxnId="{733255F6-3590-A449-BF31-DADF8FE3D172}">
      <dgm:prSet/>
      <dgm:spPr/>
      <dgm:t>
        <a:bodyPr/>
        <a:lstStyle/>
        <a:p>
          <a:endParaRPr lang="en-US"/>
        </a:p>
      </dgm:t>
    </dgm:pt>
    <dgm:pt modelId="{93CC31C6-54F1-1B42-B9BE-FCCD1D7CCAB5}">
      <dgm:prSet custT="1"/>
      <dgm:spPr/>
      <dgm:t>
        <a:bodyPr/>
        <a:lstStyle/>
        <a:p>
          <a:pPr algn="l">
            <a:buFont typeface="Courier New" panose="02070309020205020404" pitchFamily="49" charset="0"/>
            <a:buChar char="o"/>
          </a:pPr>
          <a:r>
            <a:rPr lang="en-US" sz="700" dirty="0">
              <a:latin typeface="Times" pitchFamily="2" charset="0"/>
            </a:rPr>
            <a:t>Commitment to a shared desire for a particular outcome (Poma, 2011)  e.g. in-tact family, maintaining marriage, living a life that is submitted to Christ</a:t>
          </a:r>
        </a:p>
      </dgm:t>
    </dgm:pt>
    <dgm:pt modelId="{BEB67BDB-D8DF-7F4F-A53E-054058801421}" type="parTrans" cxnId="{1A1ACB48-8EF6-704B-AF99-D6B44EF01EF9}">
      <dgm:prSet/>
      <dgm:spPr/>
      <dgm:t>
        <a:bodyPr/>
        <a:lstStyle/>
        <a:p>
          <a:endParaRPr lang="en-US"/>
        </a:p>
      </dgm:t>
    </dgm:pt>
    <dgm:pt modelId="{F8C92010-8C7C-B548-85E9-83740676C7AD}" type="sibTrans" cxnId="{1A1ACB48-8EF6-704B-AF99-D6B44EF01EF9}">
      <dgm:prSet/>
      <dgm:spPr/>
      <dgm:t>
        <a:bodyPr/>
        <a:lstStyle/>
        <a:p>
          <a:endParaRPr lang="en-US"/>
        </a:p>
      </dgm:t>
    </dgm:pt>
    <dgm:pt modelId="{CF981AFB-1A7A-FC44-BCA6-0CE96CA27EED}">
      <dgm:prSet custT="1"/>
      <dgm:spPr>
        <a:solidFill>
          <a:schemeClr val="accent1">
            <a:hueOff val="0"/>
            <a:satOff val="0"/>
            <a:lumOff val="0"/>
          </a:schemeClr>
        </a:solidFill>
      </dgm:spPr>
      <dgm:t>
        <a:bodyPr/>
        <a:lstStyle/>
        <a:p>
          <a:pPr algn="ctr">
            <a:buFont typeface="Courier New" panose="02070309020205020404" pitchFamily="49" charset="0"/>
            <a:buNone/>
          </a:pPr>
          <a:r>
            <a:rPr lang="en-US" sz="700" b="1" u="sng" dirty="0">
              <a:latin typeface="Times" pitchFamily="2" charset="0"/>
            </a:rPr>
            <a:t>AUTHENTIC SENSE OF SELF</a:t>
          </a:r>
        </a:p>
        <a:p>
          <a:pPr algn="l">
            <a:buFont typeface="Courier New" panose="02070309020205020404" pitchFamily="49" charset="0"/>
            <a:buChar char="o"/>
          </a:pPr>
          <a:r>
            <a:rPr lang="en-US" sz="700" b="1" dirty="0">
              <a:latin typeface="Times" pitchFamily="2" charset="0"/>
            </a:rPr>
            <a:t>Making sense of each individual’s identity, i.e. gender, religious identity, sexual orientation </a:t>
          </a:r>
          <a:r>
            <a:rPr lang="en-US" sz="700" dirty="0">
              <a:latin typeface="Times" pitchFamily="2" charset="0"/>
            </a:rPr>
            <a:t>(Yarhouse &amp; Kays, 2010; </a:t>
          </a:r>
          <a:r>
            <a:rPr lang="en-US" sz="700" dirty="0" err="1">
              <a:latin typeface="Times" pitchFamily="2" charset="0"/>
            </a:rPr>
            <a:t>Legerski</a:t>
          </a:r>
          <a:r>
            <a:rPr lang="en-US" sz="700" dirty="0">
              <a:latin typeface="Times" pitchFamily="2" charset="0"/>
            </a:rPr>
            <a:t> &amp; Harker, 2017).</a:t>
          </a:r>
        </a:p>
        <a:p>
          <a:pPr algn="l">
            <a:buFont typeface="Courier New" panose="02070309020205020404" pitchFamily="49" charset="0"/>
            <a:buChar char="o"/>
          </a:pPr>
          <a:r>
            <a:rPr lang="en-US" sz="700" b="1" dirty="0">
              <a:latin typeface="Times" pitchFamily="2" charset="0"/>
            </a:rPr>
            <a:t>Sense of self and self-worth outside of the marriage relationship (Doolin, 2014)</a:t>
          </a:r>
        </a:p>
        <a:p>
          <a:pPr algn="l">
            <a:buFont typeface="Courier New" panose="02070309020205020404" pitchFamily="49" charset="0"/>
            <a:buChar char="o"/>
          </a:pPr>
          <a:r>
            <a:rPr lang="en-US" sz="700" dirty="0">
              <a:latin typeface="Times" pitchFamily="2" charset="0"/>
            </a:rPr>
            <a:t>Couple is willing to challenge “gender norms” and internalized heterogender </a:t>
          </a:r>
          <a:r>
            <a:rPr lang="en-US" sz="700" dirty="0"/>
            <a:t>messages (</a:t>
          </a:r>
          <a:r>
            <a:rPr lang="en-US" sz="700" dirty="0" err="1"/>
            <a:t>Legerski</a:t>
          </a:r>
          <a:r>
            <a:rPr lang="en-US" sz="700" dirty="0"/>
            <a:t> &amp; Harker, 2017).</a:t>
          </a:r>
          <a:endParaRPr lang="en-US" sz="700" dirty="0">
            <a:latin typeface="Times" pitchFamily="2" charset="0"/>
          </a:endParaRPr>
        </a:p>
        <a:p>
          <a:pPr algn="l">
            <a:buFont typeface="Courier New" panose="02070309020205020404" pitchFamily="49" charset="0"/>
            <a:buChar char="o"/>
          </a:pPr>
          <a:r>
            <a:rPr lang="en-US" sz="700" b="1" dirty="0">
              <a:latin typeface="Times" pitchFamily="2" charset="0"/>
            </a:rPr>
            <a:t>Honor the uniqueness of their relationship </a:t>
          </a:r>
          <a:r>
            <a:rPr lang="en-US" sz="700" dirty="0">
              <a:latin typeface="Times" pitchFamily="2" charset="0"/>
            </a:rPr>
            <a:t>(Doolin, 2014) and avoid comparing to other relationships (Yarhouse &amp; Kays, 2010).</a:t>
          </a:r>
        </a:p>
      </dgm:t>
    </dgm:pt>
    <dgm:pt modelId="{FD78D03F-D313-2F46-89E2-0444428F33FE}" type="parTrans" cxnId="{12FCB370-3FC5-0042-A6E0-F76B758FC769}">
      <dgm:prSet/>
      <dgm:spPr/>
      <dgm:t>
        <a:bodyPr/>
        <a:lstStyle/>
        <a:p>
          <a:endParaRPr lang="en-US"/>
        </a:p>
      </dgm:t>
    </dgm:pt>
    <dgm:pt modelId="{57C8DD10-EA12-9C40-A07F-8F6FF0168DD3}" type="sibTrans" cxnId="{12FCB370-3FC5-0042-A6E0-F76B758FC769}">
      <dgm:prSet/>
      <dgm:spPr/>
      <dgm:t>
        <a:bodyPr/>
        <a:lstStyle/>
        <a:p>
          <a:endParaRPr lang="en-US"/>
        </a:p>
      </dgm:t>
    </dgm:pt>
    <dgm:pt modelId="{A63B8437-BF46-0345-94D4-A1AE760F2DC5}">
      <dgm:prSet custT="1"/>
      <dgm:spPr>
        <a:solidFill>
          <a:schemeClr val="accent1">
            <a:hueOff val="0"/>
            <a:satOff val="0"/>
            <a:lumOff val="0"/>
            <a:alpha val="94000"/>
          </a:schemeClr>
        </a:solidFill>
      </dgm:spPr>
      <dgm:t>
        <a:bodyPr/>
        <a:lstStyle/>
        <a:p>
          <a:pPr algn="ctr"/>
          <a:r>
            <a:rPr lang="en-US" sz="700" b="1" u="sng" dirty="0">
              <a:latin typeface="Times" pitchFamily="2" charset="0"/>
            </a:rPr>
            <a:t>SEXUAL THRIVING</a:t>
          </a:r>
          <a:endParaRPr lang="en-US" sz="700" dirty="0">
            <a:latin typeface="Times" pitchFamily="2" charset="0"/>
          </a:endParaRPr>
        </a:p>
      </dgm:t>
    </dgm:pt>
    <dgm:pt modelId="{B70DB387-1EC6-C341-9CF0-71EF2A458F57}" type="parTrans" cxnId="{97A9C20A-1C58-1C47-B8AB-60BA841DD990}">
      <dgm:prSet/>
      <dgm:spPr/>
      <dgm:t>
        <a:bodyPr/>
        <a:lstStyle/>
        <a:p>
          <a:endParaRPr lang="en-US"/>
        </a:p>
      </dgm:t>
    </dgm:pt>
    <dgm:pt modelId="{7571BD8E-BDB9-134D-A9D9-8D17CADCD698}" type="sibTrans" cxnId="{97A9C20A-1C58-1C47-B8AB-60BA841DD990}">
      <dgm:prSet/>
      <dgm:spPr/>
      <dgm:t>
        <a:bodyPr/>
        <a:lstStyle/>
        <a:p>
          <a:endParaRPr lang="en-US"/>
        </a:p>
      </dgm:t>
    </dgm:pt>
    <dgm:pt modelId="{CC7247C2-560A-DA44-9D14-F7BF564B7155}">
      <dgm:prSet custT="1"/>
      <dgm:spPr>
        <a:solidFill>
          <a:schemeClr val="accent1">
            <a:hueOff val="0"/>
            <a:satOff val="0"/>
            <a:lumOff val="0"/>
            <a:alpha val="94000"/>
          </a:schemeClr>
        </a:solidFill>
      </dgm:spPr>
      <dgm:t>
        <a:bodyPr/>
        <a:lstStyle/>
        <a:p>
          <a:pPr algn="l">
            <a:buFont typeface="Courier New" panose="02070309020205020404" pitchFamily="49" charset="0"/>
            <a:buChar char="o"/>
          </a:pPr>
          <a:r>
            <a:rPr lang="en-US" sz="700" dirty="0">
              <a:latin typeface="Times" pitchFamily="2" charset="0"/>
            </a:rPr>
            <a:t>Understanding of the cause of any sexual dysfunction (Doolin, 2014).</a:t>
          </a:r>
        </a:p>
      </dgm:t>
    </dgm:pt>
    <dgm:pt modelId="{568B2E3A-E15A-8844-8203-82C3EA71550E}" type="parTrans" cxnId="{A1A11EB5-DBCF-C84C-91DE-ADDAC6C796C7}">
      <dgm:prSet/>
      <dgm:spPr/>
      <dgm:t>
        <a:bodyPr/>
        <a:lstStyle/>
        <a:p>
          <a:endParaRPr lang="en-US"/>
        </a:p>
      </dgm:t>
    </dgm:pt>
    <dgm:pt modelId="{7C6AC8B8-2920-B940-A043-CECA6A16D92F}" type="sibTrans" cxnId="{A1A11EB5-DBCF-C84C-91DE-ADDAC6C796C7}">
      <dgm:prSet/>
      <dgm:spPr/>
      <dgm:t>
        <a:bodyPr/>
        <a:lstStyle/>
        <a:p>
          <a:endParaRPr lang="en-US"/>
        </a:p>
      </dgm:t>
    </dgm:pt>
    <dgm:pt modelId="{6FA458C2-AADB-3544-8FB1-BA609AC06A6B}">
      <dgm:prSet custT="1"/>
      <dgm:spPr>
        <a:solidFill>
          <a:schemeClr val="accent1">
            <a:hueOff val="0"/>
            <a:satOff val="0"/>
            <a:lumOff val="0"/>
            <a:alpha val="99000"/>
          </a:schemeClr>
        </a:solidFill>
      </dgm:spPr>
      <dgm:t>
        <a:bodyPr/>
        <a:lstStyle/>
        <a:p>
          <a:pPr algn="l">
            <a:buFont typeface="Courier New" panose="02070309020205020404" pitchFamily="49" charset="0"/>
            <a:buChar char="o"/>
          </a:pPr>
          <a:r>
            <a:rPr lang="en-US" sz="700" b="1" dirty="0">
              <a:latin typeface="Times" pitchFamily="2" charset="0"/>
            </a:rPr>
            <a:t>Religious identity as foundation of the couple’s lives (Lane, 2015)</a:t>
          </a:r>
        </a:p>
      </dgm:t>
    </dgm:pt>
    <dgm:pt modelId="{E4DAF22D-4A47-CD43-AE1A-EC7E3B3813F6}" type="parTrans" cxnId="{DE2101B2-62B3-7B41-8043-9329F1AD8E34}">
      <dgm:prSet/>
      <dgm:spPr/>
      <dgm:t>
        <a:bodyPr/>
        <a:lstStyle/>
        <a:p>
          <a:endParaRPr lang="en-US"/>
        </a:p>
      </dgm:t>
    </dgm:pt>
    <dgm:pt modelId="{87115CDD-EB39-5845-A2AC-C864A12920C8}" type="sibTrans" cxnId="{DE2101B2-62B3-7B41-8043-9329F1AD8E34}">
      <dgm:prSet/>
      <dgm:spPr/>
      <dgm:t>
        <a:bodyPr/>
        <a:lstStyle/>
        <a:p>
          <a:endParaRPr lang="en-US"/>
        </a:p>
      </dgm:t>
    </dgm:pt>
    <dgm:pt modelId="{AB739279-8A01-C84D-A28D-7CB6C7E6F746}">
      <dgm:prSet custT="1"/>
      <dgm:spPr>
        <a:solidFill>
          <a:schemeClr val="accent1">
            <a:hueOff val="0"/>
            <a:satOff val="0"/>
            <a:lumOff val="0"/>
            <a:alpha val="99000"/>
          </a:schemeClr>
        </a:solidFill>
      </dgm:spPr>
      <dgm:t>
        <a:bodyPr/>
        <a:lstStyle/>
        <a:p>
          <a:pPr algn="l">
            <a:buFont typeface="Courier New" panose="02070309020205020404" pitchFamily="49" charset="0"/>
            <a:buChar char="o"/>
          </a:pPr>
          <a:r>
            <a:rPr lang="en-US" sz="700" dirty="0">
              <a:latin typeface="Times" pitchFamily="2" charset="0"/>
            </a:rPr>
            <a:t>Denial of self by giving up one’s own way/taking up crosses daily (Lane, 2015)</a:t>
          </a:r>
        </a:p>
      </dgm:t>
    </dgm:pt>
    <dgm:pt modelId="{1E0CF48B-7E14-EF49-8428-2E831049E0C9}" type="parTrans" cxnId="{1950E33D-E49D-8840-8EBE-61F77DCE2BD8}">
      <dgm:prSet/>
      <dgm:spPr/>
      <dgm:t>
        <a:bodyPr/>
        <a:lstStyle/>
        <a:p>
          <a:endParaRPr lang="en-US"/>
        </a:p>
      </dgm:t>
    </dgm:pt>
    <dgm:pt modelId="{1C83B27E-16EE-6040-AD45-133B108E9E79}" type="sibTrans" cxnId="{1950E33D-E49D-8840-8EBE-61F77DCE2BD8}">
      <dgm:prSet/>
      <dgm:spPr/>
      <dgm:t>
        <a:bodyPr/>
        <a:lstStyle/>
        <a:p>
          <a:endParaRPr lang="en-US"/>
        </a:p>
      </dgm:t>
    </dgm:pt>
    <dgm:pt modelId="{21707DE6-9281-D04F-97FB-A140A2E641C3}">
      <dgm:prSet custT="1"/>
      <dgm:spPr>
        <a:solidFill>
          <a:schemeClr val="accent1">
            <a:hueOff val="0"/>
            <a:satOff val="0"/>
            <a:lumOff val="0"/>
            <a:alpha val="99000"/>
          </a:schemeClr>
        </a:solidFill>
      </dgm:spPr>
      <dgm:t>
        <a:bodyPr/>
        <a:lstStyle/>
        <a:p>
          <a:pPr algn="l">
            <a:buFont typeface="Courier New" panose="02070309020205020404" pitchFamily="49" charset="0"/>
            <a:buChar char="o"/>
          </a:pPr>
          <a:r>
            <a:rPr lang="en-US" sz="700" dirty="0">
              <a:latin typeface="Times" pitchFamily="2" charset="0"/>
            </a:rPr>
            <a:t>Creating positive meaning making (Lane, 2015) and reframing (Doolin, 2014)</a:t>
          </a:r>
        </a:p>
      </dgm:t>
    </dgm:pt>
    <dgm:pt modelId="{591C132E-872B-F543-8660-0085631B8ED5}" type="parTrans" cxnId="{8CC5DBD7-65BE-2D4F-A838-04FB74C1727C}">
      <dgm:prSet/>
      <dgm:spPr/>
      <dgm:t>
        <a:bodyPr/>
        <a:lstStyle/>
        <a:p>
          <a:endParaRPr lang="en-US"/>
        </a:p>
      </dgm:t>
    </dgm:pt>
    <dgm:pt modelId="{331AEF76-A8D0-6145-99DD-62B1AE4E749F}" type="sibTrans" cxnId="{8CC5DBD7-65BE-2D4F-A838-04FB74C1727C}">
      <dgm:prSet/>
      <dgm:spPr/>
      <dgm:t>
        <a:bodyPr/>
        <a:lstStyle/>
        <a:p>
          <a:endParaRPr lang="en-US"/>
        </a:p>
      </dgm:t>
    </dgm:pt>
    <dgm:pt modelId="{3C25090C-1F6B-3F4F-8549-1930C6C81746}">
      <dgm:prSet custT="1"/>
      <dgm:spPr/>
      <dgm:t>
        <a:bodyPr/>
        <a:lstStyle/>
        <a:p>
          <a:pPr algn="l">
            <a:buFont typeface="Courier New" panose="02070309020205020404" pitchFamily="49" charset="0"/>
            <a:buChar char="o"/>
          </a:pPr>
          <a:r>
            <a:rPr lang="en-US" sz="700" dirty="0">
              <a:latin typeface="Times" pitchFamily="2" charset="0"/>
            </a:rPr>
            <a:t>Counselors assist in navigating deviations from normal, heterogender beliefs (</a:t>
          </a:r>
          <a:r>
            <a:rPr lang="en-US" sz="700" dirty="0" err="1">
              <a:latin typeface="Times" pitchFamily="2" charset="0"/>
            </a:rPr>
            <a:t>Legerski</a:t>
          </a:r>
          <a:r>
            <a:rPr lang="en-US" sz="700" dirty="0">
              <a:latin typeface="Times" pitchFamily="2" charset="0"/>
            </a:rPr>
            <a:t> &amp; Harker, 2017).</a:t>
          </a:r>
        </a:p>
      </dgm:t>
    </dgm:pt>
    <dgm:pt modelId="{67D3FA40-BB20-2048-BAEE-1BFC56731978}" type="parTrans" cxnId="{2E114FFA-B8DF-6443-B45E-1397156B34C2}">
      <dgm:prSet/>
      <dgm:spPr/>
      <dgm:t>
        <a:bodyPr/>
        <a:lstStyle/>
        <a:p>
          <a:endParaRPr lang="en-US"/>
        </a:p>
      </dgm:t>
    </dgm:pt>
    <dgm:pt modelId="{13BA7C8B-E837-5044-9784-BB769AAC8F61}" type="sibTrans" cxnId="{2E114FFA-B8DF-6443-B45E-1397156B34C2}">
      <dgm:prSet/>
      <dgm:spPr/>
      <dgm:t>
        <a:bodyPr/>
        <a:lstStyle/>
        <a:p>
          <a:endParaRPr lang="en-US"/>
        </a:p>
      </dgm:t>
    </dgm:pt>
    <dgm:pt modelId="{AF78FBD1-BDC7-DC40-ADBA-4E119F1A3D65}">
      <dgm:prSet custT="1"/>
      <dgm:spPr/>
      <dgm:t>
        <a:bodyPr/>
        <a:lstStyle/>
        <a:p>
          <a:pPr algn="l">
            <a:buFont typeface="Courier New" panose="02070309020205020404" pitchFamily="49" charset="0"/>
            <a:buChar char="o"/>
          </a:pPr>
          <a:r>
            <a:rPr lang="en-US" sz="700" dirty="0">
              <a:latin typeface="Times" pitchFamily="2" charset="0"/>
            </a:rPr>
            <a:t>Both to commit to learning more about and understanding SSA; Sexual Identity Therapy (SID) (Yarhouse &amp; Kays, 2010;Doolin, 2014).</a:t>
          </a:r>
        </a:p>
      </dgm:t>
    </dgm:pt>
    <dgm:pt modelId="{9636799F-FB3E-FF43-B479-33FDB27D40A9}" type="parTrans" cxnId="{D84FDD41-74F6-7043-91DF-454ACAA69F16}">
      <dgm:prSet/>
      <dgm:spPr/>
      <dgm:t>
        <a:bodyPr/>
        <a:lstStyle/>
        <a:p>
          <a:endParaRPr lang="en-US"/>
        </a:p>
      </dgm:t>
    </dgm:pt>
    <dgm:pt modelId="{B96E8D57-C80F-4248-A88C-FF558093A2B1}" type="sibTrans" cxnId="{D84FDD41-74F6-7043-91DF-454ACAA69F16}">
      <dgm:prSet/>
      <dgm:spPr/>
      <dgm:t>
        <a:bodyPr/>
        <a:lstStyle/>
        <a:p>
          <a:endParaRPr lang="en-US"/>
        </a:p>
      </dgm:t>
    </dgm:pt>
    <dgm:pt modelId="{2DBDEE25-AF54-D845-AF29-699D81ED5454}">
      <dgm:prSet custT="1"/>
      <dgm:spPr/>
      <dgm:t>
        <a:bodyPr/>
        <a:lstStyle/>
        <a:p>
          <a:pPr algn="l">
            <a:buFont typeface="Courier New" panose="02070309020205020404" pitchFamily="49" charset="0"/>
            <a:buChar char="o"/>
          </a:pPr>
          <a:r>
            <a:rPr lang="en-US" sz="700" b="1" dirty="0">
              <a:latin typeface="Times" pitchFamily="2" charset="0"/>
            </a:rPr>
            <a:t>Both to commit to learning more about how SSA affects each individual in the relationship </a:t>
          </a:r>
          <a:r>
            <a:rPr lang="en-US" sz="700" dirty="0">
              <a:latin typeface="Times" pitchFamily="2" charset="0"/>
            </a:rPr>
            <a:t>(Doolin, 2014).</a:t>
          </a:r>
        </a:p>
      </dgm:t>
    </dgm:pt>
    <dgm:pt modelId="{A8E35B74-F99E-CE4B-86F8-716A430EC3C0}" type="parTrans" cxnId="{2BA4D11A-F9B7-D443-8034-20D22E767005}">
      <dgm:prSet/>
      <dgm:spPr/>
      <dgm:t>
        <a:bodyPr/>
        <a:lstStyle/>
        <a:p>
          <a:endParaRPr lang="en-US"/>
        </a:p>
      </dgm:t>
    </dgm:pt>
    <dgm:pt modelId="{A9C0867E-F2FC-3740-8925-4751EC6ACAC9}" type="sibTrans" cxnId="{2BA4D11A-F9B7-D443-8034-20D22E767005}">
      <dgm:prSet/>
      <dgm:spPr/>
      <dgm:t>
        <a:bodyPr/>
        <a:lstStyle/>
        <a:p>
          <a:endParaRPr lang="en-US"/>
        </a:p>
      </dgm:t>
    </dgm:pt>
    <dgm:pt modelId="{45DCAFE5-5369-9946-A0AE-5AED92E3EE6C}">
      <dgm:prSet custT="1"/>
      <dgm:spPr>
        <a:solidFill>
          <a:schemeClr val="accent1">
            <a:hueOff val="0"/>
            <a:satOff val="0"/>
            <a:lumOff val="0"/>
            <a:alpha val="94000"/>
          </a:schemeClr>
        </a:solidFill>
      </dgm:spPr>
      <dgm:t>
        <a:bodyPr/>
        <a:lstStyle/>
        <a:p>
          <a:pPr algn="l">
            <a:buFont typeface="Courier New" panose="02070309020205020404" pitchFamily="49" charset="0"/>
            <a:buChar char="o"/>
          </a:pPr>
          <a:r>
            <a:rPr lang="en-US" sz="700" dirty="0">
              <a:latin typeface="Times" pitchFamily="2" charset="0"/>
            </a:rPr>
            <a:t>Not engaging in blame and being hopeful that the sexual problems are fixable (Doolin, 2014).</a:t>
          </a:r>
        </a:p>
      </dgm:t>
    </dgm:pt>
    <dgm:pt modelId="{208EB538-97B1-8446-8482-94E1ABC567BD}" type="sibTrans" cxnId="{D6733822-1364-314C-B983-4537C2EF4683}">
      <dgm:prSet/>
      <dgm:spPr/>
      <dgm:t>
        <a:bodyPr/>
        <a:lstStyle/>
        <a:p>
          <a:endParaRPr lang="en-US"/>
        </a:p>
      </dgm:t>
    </dgm:pt>
    <dgm:pt modelId="{C836E6EE-F8C9-BB4A-89E4-2D96022EBCD4}" type="parTrans" cxnId="{D6733822-1364-314C-B983-4537C2EF4683}">
      <dgm:prSet/>
      <dgm:spPr/>
      <dgm:t>
        <a:bodyPr/>
        <a:lstStyle/>
        <a:p>
          <a:endParaRPr lang="en-US"/>
        </a:p>
      </dgm:t>
    </dgm:pt>
    <dgm:pt modelId="{096C412E-657D-994C-AFE6-9C697DD3EA9D}">
      <dgm:prSet custT="1"/>
      <dgm:spPr>
        <a:solidFill>
          <a:schemeClr val="accent1">
            <a:hueOff val="0"/>
            <a:satOff val="0"/>
            <a:lumOff val="0"/>
            <a:alpha val="94000"/>
          </a:schemeClr>
        </a:solidFill>
      </dgm:spPr>
      <dgm:t>
        <a:bodyPr/>
        <a:lstStyle/>
        <a:p>
          <a:pPr algn="l">
            <a:buFont typeface="Courier New" panose="02070309020205020404" pitchFamily="49" charset="0"/>
            <a:buChar char="o"/>
          </a:pPr>
          <a:r>
            <a:rPr lang="en-US" sz="700" dirty="0">
              <a:latin typeface="Times" pitchFamily="2" charset="0"/>
            </a:rPr>
            <a:t>In some cases, “good enough sex” is exchanged for “ideal sex” in order to be with partner (Doolin, 2014).</a:t>
          </a:r>
        </a:p>
      </dgm:t>
    </dgm:pt>
    <dgm:pt modelId="{6CBC055B-8E9D-CD4D-85C6-D07A0787A0D9}" type="sibTrans" cxnId="{C678ED67-31F7-5340-BFB9-DABE0AB473BD}">
      <dgm:prSet/>
      <dgm:spPr/>
      <dgm:t>
        <a:bodyPr/>
        <a:lstStyle/>
        <a:p>
          <a:endParaRPr lang="en-US"/>
        </a:p>
      </dgm:t>
    </dgm:pt>
    <dgm:pt modelId="{C1B71147-0991-3340-B2CC-00DC43DB14A2}" type="parTrans" cxnId="{C678ED67-31F7-5340-BFB9-DABE0AB473BD}">
      <dgm:prSet/>
      <dgm:spPr/>
      <dgm:t>
        <a:bodyPr/>
        <a:lstStyle/>
        <a:p>
          <a:endParaRPr lang="en-US"/>
        </a:p>
      </dgm:t>
    </dgm:pt>
    <dgm:pt modelId="{B74862B5-AC82-BF45-AC26-0CAEEC81BE87}">
      <dgm:prSet custT="1"/>
      <dgm:spPr>
        <a:solidFill>
          <a:schemeClr val="accent1">
            <a:hueOff val="0"/>
            <a:satOff val="0"/>
            <a:lumOff val="0"/>
            <a:alpha val="94000"/>
          </a:schemeClr>
        </a:solidFill>
      </dgm:spPr>
      <dgm:t>
        <a:bodyPr/>
        <a:lstStyle/>
        <a:p>
          <a:pPr algn="l">
            <a:buFont typeface="Courier New" panose="02070309020205020404" pitchFamily="49" charset="0"/>
            <a:buChar char="o"/>
          </a:pPr>
          <a:r>
            <a:rPr lang="en-US" sz="700" b="1" dirty="0">
              <a:latin typeface="Times" pitchFamily="2" charset="0"/>
            </a:rPr>
            <a:t>Valuing emotional intimacy more than excitement or eroticism (</a:t>
          </a:r>
          <a:r>
            <a:rPr lang="en-US" sz="700" dirty="0">
              <a:latin typeface="Times" pitchFamily="2" charset="0"/>
            </a:rPr>
            <a:t>Doolin, 2014).</a:t>
          </a:r>
        </a:p>
      </dgm:t>
    </dgm:pt>
    <dgm:pt modelId="{E6F9CF4D-6DFE-EE47-A090-FE168BE84FE4}" type="sibTrans" cxnId="{CD53CE10-5E9A-974E-91B7-03C5DCE40C29}">
      <dgm:prSet/>
      <dgm:spPr/>
      <dgm:t>
        <a:bodyPr/>
        <a:lstStyle/>
        <a:p>
          <a:endParaRPr lang="en-US"/>
        </a:p>
      </dgm:t>
    </dgm:pt>
    <dgm:pt modelId="{DB96F868-9072-6D44-BE56-392F821B26CC}" type="parTrans" cxnId="{CD53CE10-5E9A-974E-91B7-03C5DCE40C29}">
      <dgm:prSet/>
      <dgm:spPr/>
      <dgm:t>
        <a:bodyPr/>
        <a:lstStyle/>
        <a:p>
          <a:endParaRPr lang="en-US"/>
        </a:p>
      </dgm:t>
    </dgm:pt>
    <dgm:pt modelId="{BF0DC4BC-05ED-D049-8A76-5CEAAB69255F}">
      <dgm:prSet custT="1"/>
      <dgm:spPr>
        <a:solidFill>
          <a:schemeClr val="accent1">
            <a:hueOff val="0"/>
            <a:satOff val="0"/>
            <a:lumOff val="0"/>
            <a:alpha val="94000"/>
          </a:schemeClr>
        </a:solidFill>
      </dgm:spPr>
      <dgm:t>
        <a:bodyPr/>
        <a:lstStyle/>
        <a:p>
          <a:pPr algn="l">
            <a:buFont typeface="Courier New" panose="02070309020205020404" pitchFamily="49" charset="0"/>
            <a:buChar char="o"/>
          </a:pPr>
          <a:r>
            <a:rPr lang="en-US" sz="700" b="1" dirty="0">
              <a:latin typeface="Times" pitchFamily="2" charset="0"/>
            </a:rPr>
            <a:t>Highlight other positive aspects of the relationship (Doolin, 2014).</a:t>
          </a:r>
        </a:p>
      </dgm:t>
    </dgm:pt>
    <dgm:pt modelId="{3AF19464-3E79-BC49-84B8-FBE7B57008F0}" type="sibTrans" cxnId="{AD4F99F1-C514-3A41-AA41-A26943E63216}">
      <dgm:prSet/>
      <dgm:spPr/>
      <dgm:t>
        <a:bodyPr/>
        <a:lstStyle/>
        <a:p>
          <a:endParaRPr lang="en-US"/>
        </a:p>
      </dgm:t>
    </dgm:pt>
    <dgm:pt modelId="{4310FEC6-8CD2-3B40-9CDD-A50B8BF70029}" type="parTrans" cxnId="{AD4F99F1-C514-3A41-AA41-A26943E63216}">
      <dgm:prSet/>
      <dgm:spPr/>
      <dgm:t>
        <a:bodyPr/>
        <a:lstStyle/>
        <a:p>
          <a:endParaRPr lang="en-US"/>
        </a:p>
      </dgm:t>
    </dgm:pt>
    <dgm:pt modelId="{DFE2B3BE-7377-0940-B4A1-D3542BD53E02}" type="pres">
      <dgm:prSet presAssocID="{4383EA5E-37AA-3F41-8894-4059A49AAABE}" presName="composite" presStyleCnt="0">
        <dgm:presLayoutVars>
          <dgm:chMax val="1"/>
          <dgm:dir/>
          <dgm:resizeHandles val="exact"/>
        </dgm:presLayoutVars>
      </dgm:prSet>
      <dgm:spPr/>
    </dgm:pt>
    <dgm:pt modelId="{1C3C5AA2-3ACB-CA41-8058-6F5E64D6D57B}" type="pres">
      <dgm:prSet presAssocID="{4383EA5E-37AA-3F41-8894-4059A49AAABE}" presName="radial" presStyleCnt="0">
        <dgm:presLayoutVars>
          <dgm:animLvl val="ctr"/>
        </dgm:presLayoutVars>
      </dgm:prSet>
      <dgm:spPr/>
    </dgm:pt>
    <dgm:pt modelId="{701ACAE4-A76C-FC41-8E63-CFD912D495EB}" type="pres">
      <dgm:prSet presAssocID="{F4F04F02-52B5-664A-9D77-286B62DD381A}" presName="centerShape" presStyleLbl="vennNode1" presStyleIdx="0" presStyleCnt="7" custScaleX="45664" custScaleY="49534" custLinFactNeighborX="-1032" custLinFactNeighborY="-5853"/>
      <dgm:spPr/>
    </dgm:pt>
    <dgm:pt modelId="{C2C8E65F-AEC1-6C4F-8B43-F08E4808EB72}" type="pres">
      <dgm:prSet presAssocID="{8533EBC4-CC68-D945-BD7D-9E8324DB7A78}" presName="node" presStyleLbl="vennNode1" presStyleIdx="1" presStyleCnt="7" custScaleX="138706" custScaleY="136666" custRadScaleRad="106465" custRadScaleInc="-99077">
        <dgm:presLayoutVars>
          <dgm:bulletEnabled val="1"/>
        </dgm:presLayoutVars>
      </dgm:prSet>
      <dgm:spPr/>
    </dgm:pt>
    <dgm:pt modelId="{1E3CCB3E-15FF-034B-9CC3-C4336B36A9E8}" type="pres">
      <dgm:prSet presAssocID="{CBC4674D-D609-DF4C-A2A3-C69C75E19DF2}" presName="node" presStyleLbl="vennNode1" presStyleIdx="2" presStyleCnt="7" custScaleX="119847" custScaleY="117691" custRadScaleRad="96751" custRadScaleInc="-15668">
        <dgm:presLayoutVars>
          <dgm:bulletEnabled val="1"/>
        </dgm:presLayoutVars>
      </dgm:prSet>
      <dgm:spPr/>
    </dgm:pt>
    <dgm:pt modelId="{6DB2AF99-1656-2746-BF42-3C438AD4B0D6}" type="pres">
      <dgm:prSet presAssocID="{FBFA1C8E-0DA3-1348-8748-70A1BCFF3AD8}" presName="node" presStyleLbl="vennNode1" presStyleIdx="3" presStyleCnt="7" custScaleX="129415" custScaleY="121558" custRadScaleRad="78459" custRadScaleInc="-5160">
        <dgm:presLayoutVars>
          <dgm:bulletEnabled val="1"/>
        </dgm:presLayoutVars>
      </dgm:prSet>
      <dgm:spPr/>
    </dgm:pt>
    <dgm:pt modelId="{50A2CAE8-FB47-2445-8154-312698EE4534}" type="pres">
      <dgm:prSet presAssocID="{49077C45-7C0A-7540-BE4D-D858CB18581B}" presName="node" presStyleLbl="vennNode1" presStyleIdx="4" presStyleCnt="7" custScaleX="133402" custScaleY="118483" custRadScaleRad="114600" custRadScaleInc="-15190">
        <dgm:presLayoutVars>
          <dgm:bulletEnabled val="1"/>
        </dgm:presLayoutVars>
      </dgm:prSet>
      <dgm:spPr/>
    </dgm:pt>
    <dgm:pt modelId="{DCD63E9A-3C26-1843-AAD8-1D77B96E9A34}" type="pres">
      <dgm:prSet presAssocID="{CF981AFB-1A7A-FC44-BCA6-0CE96CA27EED}" presName="node" presStyleLbl="vennNode1" presStyleIdx="5" presStyleCnt="7" custScaleX="159170" custScaleY="164645" custRadScaleRad="99113" custRadScaleInc="-12637">
        <dgm:presLayoutVars>
          <dgm:bulletEnabled val="1"/>
        </dgm:presLayoutVars>
      </dgm:prSet>
      <dgm:spPr/>
    </dgm:pt>
    <dgm:pt modelId="{D6FCF6D0-62B2-CB48-8ABD-5392CF8DE56C}" type="pres">
      <dgm:prSet presAssocID="{A63B8437-BF46-0345-94D4-A1AE760F2DC5}" presName="node" presStyleLbl="vennNode1" presStyleIdx="6" presStyleCnt="7" custScaleX="124687" custScaleY="135571" custRadScaleRad="107527" custRadScaleInc="93748">
        <dgm:presLayoutVars>
          <dgm:bulletEnabled val="1"/>
        </dgm:presLayoutVars>
      </dgm:prSet>
      <dgm:spPr/>
    </dgm:pt>
  </dgm:ptLst>
  <dgm:cxnLst>
    <dgm:cxn modelId="{70C19C00-3716-8446-AE8E-2D9BFE6A7988}" type="presOf" srcId="{4383EA5E-37AA-3F41-8894-4059A49AAABE}" destId="{DFE2B3BE-7377-0940-B4A1-D3542BD53E02}" srcOrd="0" destOrd="0" presId="urn:microsoft.com/office/officeart/2005/8/layout/radial3"/>
    <dgm:cxn modelId="{E5427007-A80F-FC49-A753-52950427EF56}" srcId="{8533EBC4-CC68-D945-BD7D-9E8324DB7A78}" destId="{4FF4F66A-C617-254B-8365-36A2FC686117}" srcOrd="3" destOrd="0" parTransId="{3FAE029C-39CD-5E4E-8053-1583C123A472}" sibTransId="{E338E0B9-DB95-934E-9310-4800F0230EEA}"/>
    <dgm:cxn modelId="{94A36B0A-7AA6-0545-A08F-87E70EC6CA77}" type="presOf" srcId="{21707DE6-9281-D04F-97FB-A140A2E641C3}" destId="{6DB2AF99-1656-2746-BF42-3C438AD4B0D6}" srcOrd="0" destOrd="4" presId="urn:microsoft.com/office/officeart/2005/8/layout/radial3"/>
    <dgm:cxn modelId="{97A9C20A-1C58-1C47-B8AB-60BA841DD990}" srcId="{F4F04F02-52B5-664A-9D77-286B62DD381A}" destId="{A63B8437-BF46-0345-94D4-A1AE760F2DC5}" srcOrd="5" destOrd="0" parTransId="{B70DB387-1EC6-C341-9CF0-71EF2A458F57}" sibTransId="{7571BD8E-BDB9-134D-A9D9-8D17CADCD698}"/>
    <dgm:cxn modelId="{CD53CE10-5E9A-974E-91B7-03C5DCE40C29}" srcId="{A63B8437-BF46-0345-94D4-A1AE760F2DC5}" destId="{B74862B5-AC82-BF45-AC26-0CAEEC81BE87}" srcOrd="3" destOrd="0" parTransId="{DB96F868-9072-6D44-BE56-392F821B26CC}" sibTransId="{E6F9CF4D-6DFE-EE47-A090-FE168BE84FE4}"/>
    <dgm:cxn modelId="{988A5E11-D282-C346-9416-D410B678C5F2}" type="presOf" srcId="{CF981AFB-1A7A-FC44-BCA6-0CE96CA27EED}" destId="{DCD63E9A-3C26-1843-AAD8-1D77B96E9A34}" srcOrd="0" destOrd="0" presId="urn:microsoft.com/office/officeart/2005/8/layout/radial3"/>
    <dgm:cxn modelId="{4CC9E616-4C91-4E40-9E0A-700411A32844}" type="presOf" srcId="{6FA458C2-AADB-3544-8FB1-BA609AC06A6B}" destId="{6DB2AF99-1656-2746-BF42-3C438AD4B0D6}" srcOrd="0" destOrd="2" presId="urn:microsoft.com/office/officeart/2005/8/layout/radial3"/>
    <dgm:cxn modelId="{2BA4D11A-F9B7-D443-8034-20D22E767005}" srcId="{CBC4674D-D609-DF4C-A2A3-C69C75E19DF2}" destId="{2DBDEE25-AF54-D845-AF29-699D81ED5454}" srcOrd="2" destOrd="0" parTransId="{A8E35B74-F99E-CE4B-86F8-716A430EC3C0}" sibTransId="{A9C0867E-F2FC-3740-8925-4751EC6ACAC9}"/>
    <dgm:cxn modelId="{D6733822-1364-314C-B983-4537C2EF4683}" srcId="{A63B8437-BF46-0345-94D4-A1AE760F2DC5}" destId="{45DCAFE5-5369-9946-A0AE-5AED92E3EE6C}" srcOrd="1" destOrd="0" parTransId="{C836E6EE-F8C9-BB4A-89E4-2D96022EBCD4}" sibTransId="{208EB538-97B1-8446-8482-94E1ABC567BD}"/>
    <dgm:cxn modelId="{EBE9E32D-80C5-5146-ABAB-721123A29D11}" type="presOf" srcId="{CBC4674D-D609-DF4C-A2A3-C69C75E19DF2}" destId="{1E3CCB3E-15FF-034B-9CC3-C4336B36A9E8}" srcOrd="0" destOrd="0" presId="urn:microsoft.com/office/officeart/2005/8/layout/radial3"/>
    <dgm:cxn modelId="{1950E33D-E49D-8840-8EBE-61F77DCE2BD8}" srcId="{FBFA1C8E-0DA3-1348-8748-70A1BCFF3AD8}" destId="{AB739279-8A01-C84D-A28D-7CB6C7E6F746}" srcOrd="2" destOrd="0" parTransId="{1E0CF48B-7E14-EF49-8428-2E831049E0C9}" sibTransId="{1C83B27E-16EE-6040-AD45-133B108E9E79}"/>
    <dgm:cxn modelId="{D84FDD41-74F6-7043-91DF-454ACAA69F16}" srcId="{CBC4674D-D609-DF4C-A2A3-C69C75E19DF2}" destId="{AF78FBD1-BDC7-DC40-ADBA-4E119F1A3D65}" srcOrd="1" destOrd="0" parTransId="{9636799F-FB3E-FF43-B479-33FDB27D40A9}" sibTransId="{B96E8D57-C80F-4248-A88C-FF558093A2B1}"/>
    <dgm:cxn modelId="{1A1ACB48-8EF6-704B-AF99-D6B44EF01EF9}" srcId="{49077C45-7C0A-7540-BE4D-D858CB18581B}" destId="{93CC31C6-54F1-1B42-B9BE-FCCD1D7CCAB5}" srcOrd="3" destOrd="0" parTransId="{BEB67BDB-D8DF-7F4F-A53E-054058801421}" sibTransId="{F8C92010-8C7C-B548-85E9-83740676C7AD}"/>
    <dgm:cxn modelId="{752B434E-90CD-F442-9684-DBB48BFEA0DC}" srcId="{8533EBC4-CC68-D945-BD7D-9E8324DB7A78}" destId="{07130C7E-E6FA-354D-9276-BED64354ABE4}" srcOrd="1" destOrd="0" parTransId="{05C5A252-BB85-364C-9C71-978CAD782582}" sibTransId="{56BFEF5E-B43A-6145-B59A-FC81B7969805}"/>
    <dgm:cxn modelId="{F3E6BC53-9514-214E-86D2-878DADC4B4D9}" type="presOf" srcId="{EFBF58C3-8F1B-1A45-BD27-B259181CF4B7}" destId="{50A2CAE8-FB47-2445-8154-312698EE4534}" srcOrd="0" destOrd="3" presId="urn:microsoft.com/office/officeart/2005/8/layout/radial3"/>
    <dgm:cxn modelId="{28224657-8E50-A347-8C24-C3EA14C48FE8}" type="presOf" srcId="{BF0DC4BC-05ED-D049-8A76-5CEAAB69255F}" destId="{D6FCF6D0-62B2-CB48-8ABD-5392CF8DE56C}" srcOrd="0" destOrd="3" presId="urn:microsoft.com/office/officeart/2005/8/layout/radial3"/>
    <dgm:cxn modelId="{4ACAEA5A-CBE5-E745-9FC2-B205E9CB7617}" type="presOf" srcId="{49077C45-7C0A-7540-BE4D-D858CB18581B}" destId="{50A2CAE8-FB47-2445-8154-312698EE4534}" srcOrd="0" destOrd="0" presId="urn:microsoft.com/office/officeart/2005/8/layout/radial3"/>
    <dgm:cxn modelId="{F06B7660-19EC-BB48-ABFA-4D192B1D2A94}" srcId="{F4F04F02-52B5-664A-9D77-286B62DD381A}" destId="{49077C45-7C0A-7540-BE4D-D858CB18581B}" srcOrd="3" destOrd="0" parTransId="{E4A985E8-430D-4A46-A7C4-A2E5A31C0F07}" sibTransId="{95C56781-9DB4-1B44-BBB4-EE6C66BDD194}"/>
    <dgm:cxn modelId="{F688BB62-26CE-284D-B103-D785EE11137D}" type="presOf" srcId="{E574B84D-E187-9E42-A8DE-95CD5455F376}" destId="{50A2CAE8-FB47-2445-8154-312698EE4534}" srcOrd="0" destOrd="1" presId="urn:microsoft.com/office/officeart/2005/8/layout/radial3"/>
    <dgm:cxn modelId="{C678ED67-31F7-5340-BFB9-DABE0AB473BD}" srcId="{A63B8437-BF46-0345-94D4-A1AE760F2DC5}" destId="{096C412E-657D-994C-AFE6-9C697DD3EA9D}" srcOrd="4" destOrd="0" parTransId="{C1B71147-0991-3340-B2CC-00DC43DB14A2}" sibTransId="{6CBC055B-8E9D-CD4D-85C6-D07A0787A0D9}"/>
    <dgm:cxn modelId="{FD72576C-600B-2C44-9BD2-D0B81D02439D}" srcId="{49077C45-7C0A-7540-BE4D-D858CB18581B}" destId="{E574B84D-E187-9E42-A8DE-95CD5455F376}" srcOrd="0" destOrd="0" parTransId="{65FD3DD2-1D52-4B4E-B4C4-CC48225BF1CC}" sibTransId="{120BE6F6-0875-4B49-9E83-8E06F02AB8FC}"/>
    <dgm:cxn modelId="{FDB4F56C-D40D-1545-84F0-A108AD4FCD82}" srcId="{4383EA5E-37AA-3F41-8894-4059A49AAABE}" destId="{F4F04F02-52B5-664A-9D77-286B62DD381A}" srcOrd="0" destOrd="0" parTransId="{D18E3461-E616-DC4E-B85F-EFD378DCD6F9}" sibTransId="{F88A9559-C5DD-4F47-8162-A79BAF25E4B5}"/>
    <dgm:cxn modelId="{12FCB370-3FC5-0042-A6E0-F76B758FC769}" srcId="{F4F04F02-52B5-664A-9D77-286B62DD381A}" destId="{CF981AFB-1A7A-FC44-BCA6-0CE96CA27EED}" srcOrd="4" destOrd="0" parTransId="{FD78D03F-D313-2F46-89E2-0444428F33FE}" sibTransId="{57C8DD10-EA12-9C40-A07F-8F6FF0168DD3}"/>
    <dgm:cxn modelId="{6F2E577B-F43F-8145-8662-5D095ED69DF8}" type="presOf" srcId="{CAC4C4BF-E131-4A4B-9982-204D7B413B2C}" destId="{C2C8E65F-AEC1-6C4F-8B43-F08E4808EB72}" srcOrd="0" destOrd="1" presId="urn:microsoft.com/office/officeart/2005/8/layout/radial3"/>
    <dgm:cxn modelId="{299F3480-493D-B142-82AE-EA91F66DA6DA}" type="presOf" srcId="{9BF3920C-1432-9D43-8B97-CF160408E145}" destId="{50A2CAE8-FB47-2445-8154-312698EE4534}" srcOrd="0" destOrd="2" presId="urn:microsoft.com/office/officeart/2005/8/layout/radial3"/>
    <dgm:cxn modelId="{DF33E884-905A-D845-876A-92350E0DADA2}" type="presOf" srcId="{F4F04F02-52B5-664A-9D77-286B62DD381A}" destId="{701ACAE4-A76C-FC41-8E63-CFD912D495EB}" srcOrd="0" destOrd="0" presId="urn:microsoft.com/office/officeart/2005/8/layout/radial3"/>
    <dgm:cxn modelId="{BB971085-5226-D141-8E22-74C315BC7842}" srcId="{8533EBC4-CC68-D945-BD7D-9E8324DB7A78}" destId="{CAC4C4BF-E131-4A4B-9982-204D7B413B2C}" srcOrd="0" destOrd="0" parTransId="{D8A11265-1798-F64C-B4EA-D7918B35F444}" sibTransId="{30CBA5DB-6126-C941-A277-B1AAFA069AD4}"/>
    <dgm:cxn modelId="{FD275889-67C7-104A-A213-42F494F87D67}" type="presOf" srcId="{B74862B5-AC82-BF45-AC26-0CAEEC81BE87}" destId="{D6FCF6D0-62B2-CB48-8ABD-5392CF8DE56C}" srcOrd="0" destOrd="4" presId="urn:microsoft.com/office/officeart/2005/8/layout/radial3"/>
    <dgm:cxn modelId="{98B4FB8E-8447-B847-BEB4-D93D41AAFB68}" type="presOf" srcId="{45DCAFE5-5369-9946-A0AE-5AED92E3EE6C}" destId="{D6FCF6D0-62B2-CB48-8ABD-5392CF8DE56C}" srcOrd="0" destOrd="2" presId="urn:microsoft.com/office/officeart/2005/8/layout/radial3"/>
    <dgm:cxn modelId="{F4C56A95-5568-8D4B-B6A0-91D2A933278F}" type="presOf" srcId="{4FF4F66A-C617-254B-8365-36A2FC686117}" destId="{C2C8E65F-AEC1-6C4F-8B43-F08E4808EB72}" srcOrd="0" destOrd="4" presId="urn:microsoft.com/office/officeart/2005/8/layout/radial3"/>
    <dgm:cxn modelId="{90DAEB9F-5D5B-8B4C-8478-8F9AB658E928}" type="presOf" srcId="{3C25090C-1F6B-3F4F-8549-1930C6C81746}" destId="{1E3CCB3E-15FF-034B-9CC3-C4336B36A9E8}" srcOrd="0" destOrd="1" presId="urn:microsoft.com/office/officeart/2005/8/layout/radial3"/>
    <dgm:cxn modelId="{A51635A3-6A52-F742-B557-C7322F4CB9FD}" srcId="{F4F04F02-52B5-664A-9D77-286B62DD381A}" destId="{FBFA1C8E-0DA3-1348-8748-70A1BCFF3AD8}" srcOrd="2" destOrd="0" parTransId="{6BB90F59-0228-804C-88E5-78F022447025}" sibTransId="{85EA6E4F-CED6-E94B-AA29-0C51FDDA19C2}"/>
    <dgm:cxn modelId="{F44304A5-E630-574E-9AC9-B8E03621ACE4}" type="presOf" srcId="{A63B8437-BF46-0345-94D4-A1AE760F2DC5}" destId="{D6FCF6D0-62B2-CB48-8ABD-5392CF8DE56C}" srcOrd="0" destOrd="0" presId="urn:microsoft.com/office/officeart/2005/8/layout/radial3"/>
    <dgm:cxn modelId="{F475B7A7-CCEF-3741-AC4D-FAA3C2FB2E75}" type="presOf" srcId="{2A4D556C-2289-F64A-A536-CE1A2F22B3BB}" destId="{6DB2AF99-1656-2746-BF42-3C438AD4B0D6}" srcOrd="0" destOrd="1" presId="urn:microsoft.com/office/officeart/2005/8/layout/radial3"/>
    <dgm:cxn modelId="{F6CE1CAA-A361-5144-B108-DC2C34CC8F6B}" srcId="{8533EBC4-CC68-D945-BD7D-9E8324DB7A78}" destId="{215B2B0B-417B-F24F-A5F4-F18DE8194286}" srcOrd="2" destOrd="0" parTransId="{F042B752-F44A-F840-8717-8952B8F344AF}" sibTransId="{19109913-67FF-FE42-94C8-2EAEE7BFC7BB}"/>
    <dgm:cxn modelId="{0CE3A4AA-2F39-854B-A4BA-67D1E84C8B49}" type="presOf" srcId="{FBFA1C8E-0DA3-1348-8748-70A1BCFF3AD8}" destId="{6DB2AF99-1656-2746-BF42-3C438AD4B0D6}" srcOrd="0" destOrd="0" presId="urn:microsoft.com/office/officeart/2005/8/layout/radial3"/>
    <dgm:cxn modelId="{61126AAB-44CE-944D-857B-3AC57A5B80F7}" type="presOf" srcId="{8533EBC4-CC68-D945-BD7D-9E8324DB7A78}" destId="{C2C8E65F-AEC1-6C4F-8B43-F08E4808EB72}" srcOrd="0" destOrd="0" presId="urn:microsoft.com/office/officeart/2005/8/layout/radial3"/>
    <dgm:cxn modelId="{448770AD-883D-224D-BF75-800AE3690D27}" type="presOf" srcId="{2DBDEE25-AF54-D845-AF29-699D81ED5454}" destId="{1E3CCB3E-15FF-034B-9CC3-C4336B36A9E8}" srcOrd="0" destOrd="3" presId="urn:microsoft.com/office/officeart/2005/8/layout/radial3"/>
    <dgm:cxn modelId="{DE2101B2-62B3-7B41-8043-9329F1AD8E34}" srcId="{FBFA1C8E-0DA3-1348-8748-70A1BCFF3AD8}" destId="{6FA458C2-AADB-3544-8FB1-BA609AC06A6B}" srcOrd="1" destOrd="0" parTransId="{E4DAF22D-4A47-CD43-AE1A-EC7E3B3813F6}" sibTransId="{87115CDD-EB39-5845-A2AC-C864A12920C8}"/>
    <dgm:cxn modelId="{A1A11EB5-DBCF-C84C-91DE-ADDAC6C796C7}" srcId="{A63B8437-BF46-0345-94D4-A1AE760F2DC5}" destId="{CC7247C2-560A-DA44-9D14-F7BF564B7155}" srcOrd="0" destOrd="0" parTransId="{568B2E3A-E15A-8844-8203-82C3EA71550E}" sibTransId="{7C6AC8B8-2920-B940-A043-CECA6A16D92F}"/>
    <dgm:cxn modelId="{4CF4BDB7-3C9D-6C45-866F-882D0B94D44B}" type="presOf" srcId="{096C412E-657D-994C-AFE6-9C697DD3EA9D}" destId="{D6FCF6D0-62B2-CB48-8ABD-5392CF8DE56C}" srcOrd="0" destOrd="5" presId="urn:microsoft.com/office/officeart/2005/8/layout/radial3"/>
    <dgm:cxn modelId="{8FF331B8-66B3-EE43-879A-3016A94A1E52}" srcId="{F4F04F02-52B5-664A-9D77-286B62DD381A}" destId="{8533EBC4-CC68-D945-BD7D-9E8324DB7A78}" srcOrd="0" destOrd="0" parTransId="{0A9AC8B8-0D58-0D44-AC95-B75D78A2AD44}" sibTransId="{7FF4014A-AB60-EF44-8E1C-F115AB678D6B}"/>
    <dgm:cxn modelId="{4EF16BBA-A726-A549-88FC-7A066D631111}" srcId="{FBFA1C8E-0DA3-1348-8748-70A1BCFF3AD8}" destId="{2A4D556C-2289-F64A-A536-CE1A2F22B3BB}" srcOrd="0" destOrd="0" parTransId="{B5AF2F0D-D2BB-2B4C-954C-D32325552636}" sibTransId="{487303C1-DA6B-3949-92BA-E052DBCAC9A2}"/>
    <dgm:cxn modelId="{8CC5DBD7-65BE-2D4F-A838-04FB74C1727C}" srcId="{FBFA1C8E-0DA3-1348-8748-70A1BCFF3AD8}" destId="{21707DE6-9281-D04F-97FB-A140A2E641C3}" srcOrd="3" destOrd="0" parTransId="{591C132E-872B-F543-8660-0085631B8ED5}" sibTransId="{331AEF76-A8D0-6145-99DD-62B1AE4E749F}"/>
    <dgm:cxn modelId="{C07CE6D9-A825-BC47-A100-64445CDF61F8}" type="presOf" srcId="{07130C7E-E6FA-354D-9276-BED64354ABE4}" destId="{C2C8E65F-AEC1-6C4F-8B43-F08E4808EB72}" srcOrd="0" destOrd="2" presId="urn:microsoft.com/office/officeart/2005/8/layout/radial3"/>
    <dgm:cxn modelId="{845AAADD-2893-8541-A112-640C7BAA0880}" type="presOf" srcId="{AB739279-8A01-C84D-A28D-7CB6C7E6F746}" destId="{6DB2AF99-1656-2746-BF42-3C438AD4B0D6}" srcOrd="0" destOrd="3" presId="urn:microsoft.com/office/officeart/2005/8/layout/radial3"/>
    <dgm:cxn modelId="{0ACF8DDE-BD34-224C-97FC-C782E6A99C27}" type="presOf" srcId="{215B2B0B-417B-F24F-A5F4-F18DE8194286}" destId="{C2C8E65F-AEC1-6C4F-8B43-F08E4808EB72}" srcOrd="0" destOrd="3" presId="urn:microsoft.com/office/officeart/2005/8/layout/radial3"/>
    <dgm:cxn modelId="{32BA6FE9-FAA5-4A42-A9E2-6AEA6C4ECDA7}" srcId="{49077C45-7C0A-7540-BE4D-D858CB18581B}" destId="{9BF3920C-1432-9D43-8B97-CF160408E145}" srcOrd="1" destOrd="0" parTransId="{BAB43B93-6B7B-A543-9EEF-DA8286F9A5B3}" sibTransId="{D1F06DF3-E756-6B42-A993-4BFD2D00186A}"/>
    <dgm:cxn modelId="{99BE2BEA-7515-EE42-854A-A97E0842307D}" srcId="{F4F04F02-52B5-664A-9D77-286B62DD381A}" destId="{CBC4674D-D609-DF4C-A2A3-C69C75E19DF2}" srcOrd="1" destOrd="0" parTransId="{AD97834E-CBE4-1747-8165-7EF05D3268BF}" sibTransId="{09BB222D-7F2F-0847-AA8F-B3B48708B751}"/>
    <dgm:cxn modelId="{AB54BBEF-E793-824A-9287-D31A9B276FA4}" type="presOf" srcId="{93CC31C6-54F1-1B42-B9BE-FCCD1D7CCAB5}" destId="{50A2CAE8-FB47-2445-8154-312698EE4534}" srcOrd="0" destOrd="4" presId="urn:microsoft.com/office/officeart/2005/8/layout/radial3"/>
    <dgm:cxn modelId="{0809EFF0-3EDB-4446-B780-2A945004EC90}" type="presOf" srcId="{AF78FBD1-BDC7-DC40-ADBA-4E119F1A3D65}" destId="{1E3CCB3E-15FF-034B-9CC3-C4336B36A9E8}" srcOrd="0" destOrd="2" presId="urn:microsoft.com/office/officeart/2005/8/layout/radial3"/>
    <dgm:cxn modelId="{AD4F99F1-C514-3A41-AA41-A26943E63216}" srcId="{A63B8437-BF46-0345-94D4-A1AE760F2DC5}" destId="{BF0DC4BC-05ED-D049-8A76-5CEAAB69255F}" srcOrd="2" destOrd="0" parTransId="{4310FEC6-8CD2-3B40-9CDD-A50B8BF70029}" sibTransId="{3AF19464-3E79-BC49-84B8-FBE7B57008F0}"/>
    <dgm:cxn modelId="{70D9E0F5-1307-8D45-AC7C-035DCED80D12}" type="presOf" srcId="{CC7247C2-560A-DA44-9D14-F7BF564B7155}" destId="{D6FCF6D0-62B2-CB48-8ABD-5392CF8DE56C}" srcOrd="0" destOrd="1" presId="urn:microsoft.com/office/officeart/2005/8/layout/radial3"/>
    <dgm:cxn modelId="{733255F6-3590-A449-BF31-DADF8FE3D172}" srcId="{49077C45-7C0A-7540-BE4D-D858CB18581B}" destId="{EFBF58C3-8F1B-1A45-BD27-B259181CF4B7}" srcOrd="2" destOrd="0" parTransId="{996602A0-91AB-9147-88E2-E81DE8558EB2}" sibTransId="{18206069-2F4F-5C44-85CB-636C274832F1}"/>
    <dgm:cxn modelId="{2E114FFA-B8DF-6443-B45E-1397156B34C2}" srcId="{CBC4674D-D609-DF4C-A2A3-C69C75E19DF2}" destId="{3C25090C-1F6B-3F4F-8549-1930C6C81746}" srcOrd="0" destOrd="0" parTransId="{67D3FA40-BB20-2048-BAEE-1BFC56731978}" sibTransId="{13BA7C8B-E837-5044-9784-BB769AAC8F61}"/>
    <dgm:cxn modelId="{8836E2AD-0869-CA49-B966-09D7E07F1538}" type="presParOf" srcId="{DFE2B3BE-7377-0940-B4A1-D3542BD53E02}" destId="{1C3C5AA2-3ACB-CA41-8058-6F5E64D6D57B}" srcOrd="0" destOrd="0" presId="urn:microsoft.com/office/officeart/2005/8/layout/radial3"/>
    <dgm:cxn modelId="{8C505E56-8299-CD46-A506-C202DFE09A13}" type="presParOf" srcId="{1C3C5AA2-3ACB-CA41-8058-6F5E64D6D57B}" destId="{701ACAE4-A76C-FC41-8E63-CFD912D495EB}" srcOrd="0" destOrd="0" presId="urn:microsoft.com/office/officeart/2005/8/layout/radial3"/>
    <dgm:cxn modelId="{9A548519-D18C-634E-8685-2FDC30F12575}" type="presParOf" srcId="{1C3C5AA2-3ACB-CA41-8058-6F5E64D6D57B}" destId="{C2C8E65F-AEC1-6C4F-8B43-F08E4808EB72}" srcOrd="1" destOrd="0" presId="urn:microsoft.com/office/officeart/2005/8/layout/radial3"/>
    <dgm:cxn modelId="{49B4D3D8-4257-1A44-93AD-CED26B7A5B6F}" type="presParOf" srcId="{1C3C5AA2-3ACB-CA41-8058-6F5E64D6D57B}" destId="{1E3CCB3E-15FF-034B-9CC3-C4336B36A9E8}" srcOrd="2" destOrd="0" presId="urn:microsoft.com/office/officeart/2005/8/layout/radial3"/>
    <dgm:cxn modelId="{16A06169-A1AD-1B4B-A36B-42F94E6E4FFD}" type="presParOf" srcId="{1C3C5AA2-3ACB-CA41-8058-6F5E64D6D57B}" destId="{6DB2AF99-1656-2746-BF42-3C438AD4B0D6}" srcOrd="3" destOrd="0" presId="urn:microsoft.com/office/officeart/2005/8/layout/radial3"/>
    <dgm:cxn modelId="{D072B43A-45AE-3540-9B6E-5FFA17689E63}" type="presParOf" srcId="{1C3C5AA2-3ACB-CA41-8058-6F5E64D6D57B}" destId="{50A2CAE8-FB47-2445-8154-312698EE4534}" srcOrd="4" destOrd="0" presId="urn:microsoft.com/office/officeart/2005/8/layout/radial3"/>
    <dgm:cxn modelId="{BB14A810-BA30-334A-AE57-965032EC713E}" type="presParOf" srcId="{1C3C5AA2-3ACB-CA41-8058-6F5E64D6D57B}" destId="{DCD63E9A-3C26-1843-AAD8-1D77B96E9A34}" srcOrd="5" destOrd="0" presId="urn:microsoft.com/office/officeart/2005/8/layout/radial3"/>
    <dgm:cxn modelId="{1D070AA5-4E95-0B47-836C-214675B1D1D2}" type="presParOf" srcId="{1C3C5AA2-3ACB-CA41-8058-6F5E64D6D57B}" destId="{D6FCF6D0-62B2-CB48-8ABD-5392CF8DE56C}" srcOrd="6" destOrd="0" presId="urn:microsoft.com/office/officeart/2005/8/layout/radial3"/>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1ACAE4-A76C-FC41-8E63-CFD912D495EB}">
      <dsp:nvSpPr>
        <dsp:cNvPr id="0" name=""/>
        <dsp:cNvSpPr/>
      </dsp:nvSpPr>
      <dsp:spPr>
        <a:xfrm>
          <a:off x="1873085" y="1988779"/>
          <a:ext cx="1227433" cy="1331457"/>
        </a:xfrm>
        <a:prstGeom prst="ellipse">
          <a:avLst/>
        </a:prstGeom>
        <a:solidFill>
          <a:schemeClr val="accent1">
            <a:lumMod val="60000"/>
            <a:lumOff val="40000"/>
            <a:alpha val="63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b="1" i="0" kern="1200" dirty="0">
              <a:latin typeface="Times" pitchFamily="2" charset="0"/>
            </a:rPr>
            <a:t>RECAST MODEL</a:t>
          </a:r>
        </a:p>
      </dsp:txBody>
      <dsp:txXfrm>
        <a:off x="2052838" y="2183766"/>
        <a:ext cx="867927" cy="941483"/>
      </dsp:txXfrm>
    </dsp:sp>
    <dsp:sp modelId="{C2C8E65F-AEC1-6C4F-8B43-F08E4808EB72}">
      <dsp:nvSpPr>
        <dsp:cNvPr id="0" name=""/>
        <dsp:cNvSpPr/>
      </dsp:nvSpPr>
      <dsp:spPr>
        <a:xfrm>
          <a:off x="0" y="993652"/>
          <a:ext cx="1864186" cy="183676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890" tIns="8890" rIns="8890" bIns="8890" numCol="1" spcCol="1270" anchor="ctr" anchorCtr="0">
          <a:noAutofit/>
        </a:bodyPr>
        <a:lstStyle/>
        <a:p>
          <a:pPr marL="0" lvl="0" indent="0" algn="l" defTabSz="311150">
            <a:lnSpc>
              <a:spcPct val="90000"/>
            </a:lnSpc>
            <a:spcBef>
              <a:spcPct val="0"/>
            </a:spcBef>
            <a:spcAft>
              <a:spcPct val="35000"/>
            </a:spcAft>
            <a:buNone/>
          </a:pPr>
          <a:r>
            <a:rPr lang="en-US" sz="700" b="1" u="sng" kern="1200" dirty="0">
              <a:latin typeface="Times" pitchFamily="2" charset="0"/>
            </a:rPr>
            <a:t>COMMUNICATION</a:t>
          </a:r>
          <a:endParaRPr lang="en-US" sz="700" kern="1200" dirty="0">
            <a:latin typeface="Times" pitchFamily="2" charset="0"/>
          </a:endParaRPr>
        </a:p>
        <a:p>
          <a:pPr marL="57150" lvl="1" indent="-57150" algn="l" defTabSz="311150">
            <a:lnSpc>
              <a:spcPct val="90000"/>
            </a:lnSpc>
            <a:spcBef>
              <a:spcPct val="0"/>
            </a:spcBef>
            <a:spcAft>
              <a:spcPct val="15000"/>
            </a:spcAft>
            <a:buFont typeface="Courier New" panose="02070309020205020404" pitchFamily="49" charset="0"/>
            <a:buChar char="o"/>
          </a:pPr>
          <a:r>
            <a:rPr lang="en-US" sz="700" kern="1200" dirty="0">
              <a:latin typeface="Times" pitchFamily="2" charset="0"/>
            </a:rPr>
            <a:t>Thorough history of the couple’s relationship, past and present, including SSA – was it a disclosure or discovery situation? (Doolin, 2014)</a:t>
          </a:r>
        </a:p>
        <a:p>
          <a:pPr marL="57150" lvl="1" indent="-57150" algn="l" defTabSz="311150">
            <a:lnSpc>
              <a:spcPct val="90000"/>
            </a:lnSpc>
            <a:spcBef>
              <a:spcPct val="0"/>
            </a:spcBef>
            <a:spcAft>
              <a:spcPct val="15000"/>
            </a:spcAft>
            <a:buFont typeface="Courier New" panose="02070309020205020404" pitchFamily="49" charset="0"/>
            <a:buChar char="o"/>
          </a:pPr>
          <a:r>
            <a:rPr lang="en-US" sz="700" kern="1200" dirty="0">
              <a:latin typeface="Times" pitchFamily="2" charset="0"/>
            </a:rPr>
            <a:t>Acknowledge what the couple has lost and focus on what the couple still has (Doolin, 2014)</a:t>
          </a:r>
        </a:p>
        <a:p>
          <a:pPr marL="57150" lvl="1" indent="-57150" algn="l" defTabSz="311150">
            <a:lnSpc>
              <a:spcPct val="90000"/>
            </a:lnSpc>
            <a:spcBef>
              <a:spcPct val="0"/>
            </a:spcBef>
            <a:spcAft>
              <a:spcPct val="15000"/>
            </a:spcAft>
            <a:buFont typeface="Courier New" panose="02070309020205020404" pitchFamily="49" charset="0"/>
            <a:buChar char="o"/>
          </a:pPr>
          <a:r>
            <a:rPr lang="en-US" sz="700" b="1" kern="1200" dirty="0">
              <a:latin typeface="Times" pitchFamily="2" charset="0"/>
            </a:rPr>
            <a:t>Open and honest negotiation of their marriage (</a:t>
          </a:r>
          <a:r>
            <a:rPr lang="en-US" sz="700" kern="1200" dirty="0">
              <a:latin typeface="Times" pitchFamily="2" charset="0"/>
            </a:rPr>
            <a:t>Doolin, 2014)</a:t>
          </a:r>
        </a:p>
        <a:p>
          <a:pPr marL="57150" lvl="1" indent="-57150" algn="l" defTabSz="311150">
            <a:lnSpc>
              <a:spcPct val="90000"/>
            </a:lnSpc>
            <a:spcBef>
              <a:spcPct val="0"/>
            </a:spcBef>
            <a:spcAft>
              <a:spcPct val="15000"/>
            </a:spcAft>
            <a:buFont typeface="Courier New" panose="02070309020205020404" pitchFamily="49" charset="0"/>
            <a:buChar char="o"/>
          </a:pPr>
          <a:r>
            <a:rPr lang="en-US" sz="700" kern="1200" dirty="0">
              <a:latin typeface="Times" pitchFamily="2" charset="0"/>
            </a:rPr>
            <a:t>Develop an explicit agreement regarding sex outside of their marriage as well as what behaviors are and are not acceptable (Doolin, 2014).</a:t>
          </a:r>
        </a:p>
      </dsp:txBody>
      <dsp:txXfrm>
        <a:off x="273004" y="1262640"/>
        <a:ext cx="1318178" cy="1298792"/>
      </dsp:txXfrm>
    </dsp:sp>
    <dsp:sp modelId="{1E3CCB3E-15FF-034B-9CC3-C4336B36A9E8}">
      <dsp:nvSpPr>
        <dsp:cNvPr id="0" name=""/>
        <dsp:cNvSpPr/>
      </dsp:nvSpPr>
      <dsp:spPr>
        <a:xfrm>
          <a:off x="3026265" y="993540"/>
          <a:ext cx="1610724" cy="1581747"/>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en-US" sz="700" b="1" u="sng" kern="1200" dirty="0">
              <a:latin typeface="Times" pitchFamily="2" charset="0"/>
            </a:rPr>
            <a:t>EDUCATION</a:t>
          </a:r>
          <a:endParaRPr lang="en-US" sz="700" kern="1200" dirty="0">
            <a:latin typeface="Times" pitchFamily="2" charset="0"/>
          </a:endParaRPr>
        </a:p>
        <a:p>
          <a:pPr marL="57150" lvl="1" indent="-57150" algn="l" defTabSz="311150">
            <a:lnSpc>
              <a:spcPct val="90000"/>
            </a:lnSpc>
            <a:spcBef>
              <a:spcPct val="0"/>
            </a:spcBef>
            <a:spcAft>
              <a:spcPct val="15000"/>
            </a:spcAft>
            <a:buFont typeface="Courier New" panose="02070309020205020404" pitchFamily="49" charset="0"/>
            <a:buChar char="o"/>
          </a:pPr>
          <a:r>
            <a:rPr lang="en-US" sz="700" kern="1200" dirty="0">
              <a:latin typeface="Times" pitchFamily="2" charset="0"/>
            </a:rPr>
            <a:t>Counselors assist in navigating deviations from normal, heterogender beliefs (</a:t>
          </a:r>
          <a:r>
            <a:rPr lang="en-US" sz="700" kern="1200" dirty="0" err="1">
              <a:latin typeface="Times" pitchFamily="2" charset="0"/>
            </a:rPr>
            <a:t>Legerski</a:t>
          </a:r>
          <a:r>
            <a:rPr lang="en-US" sz="700" kern="1200" dirty="0">
              <a:latin typeface="Times" pitchFamily="2" charset="0"/>
            </a:rPr>
            <a:t> &amp; Harker, 2017).</a:t>
          </a:r>
        </a:p>
        <a:p>
          <a:pPr marL="57150" lvl="1" indent="-57150" algn="l" defTabSz="311150">
            <a:lnSpc>
              <a:spcPct val="90000"/>
            </a:lnSpc>
            <a:spcBef>
              <a:spcPct val="0"/>
            </a:spcBef>
            <a:spcAft>
              <a:spcPct val="15000"/>
            </a:spcAft>
            <a:buFont typeface="Courier New" panose="02070309020205020404" pitchFamily="49" charset="0"/>
            <a:buChar char="o"/>
          </a:pPr>
          <a:r>
            <a:rPr lang="en-US" sz="700" kern="1200" dirty="0">
              <a:latin typeface="Times" pitchFamily="2" charset="0"/>
            </a:rPr>
            <a:t>Both to commit to learning more about and understanding SSA; Sexual Identity Therapy (SID) (Yarhouse &amp; Kays, 2010;Doolin, 2014).</a:t>
          </a:r>
        </a:p>
        <a:p>
          <a:pPr marL="57150" lvl="1" indent="-57150" algn="l" defTabSz="311150">
            <a:lnSpc>
              <a:spcPct val="90000"/>
            </a:lnSpc>
            <a:spcBef>
              <a:spcPct val="0"/>
            </a:spcBef>
            <a:spcAft>
              <a:spcPct val="15000"/>
            </a:spcAft>
            <a:buFont typeface="Courier New" panose="02070309020205020404" pitchFamily="49" charset="0"/>
            <a:buChar char="o"/>
          </a:pPr>
          <a:r>
            <a:rPr lang="en-US" sz="700" b="1" kern="1200" dirty="0">
              <a:latin typeface="Times" pitchFamily="2" charset="0"/>
            </a:rPr>
            <a:t>Both to commit to learning more about how SSA affects each individual in the relationship </a:t>
          </a:r>
          <a:r>
            <a:rPr lang="en-US" sz="700" kern="1200" dirty="0">
              <a:latin typeface="Times" pitchFamily="2" charset="0"/>
            </a:rPr>
            <a:t>(Doolin, 2014).</a:t>
          </a:r>
        </a:p>
      </dsp:txBody>
      <dsp:txXfrm>
        <a:off x="3262150" y="1225181"/>
        <a:ext cx="1138954" cy="1118465"/>
      </dsp:txXfrm>
    </dsp:sp>
    <dsp:sp modelId="{6DB2AF99-1656-2746-BF42-3C438AD4B0D6}">
      <dsp:nvSpPr>
        <dsp:cNvPr id="0" name=""/>
        <dsp:cNvSpPr/>
      </dsp:nvSpPr>
      <dsp:spPr>
        <a:xfrm>
          <a:off x="2878036" y="2664024"/>
          <a:ext cx="1739316" cy="1633719"/>
        </a:xfrm>
        <a:prstGeom prst="ellipse">
          <a:avLst/>
        </a:prstGeom>
        <a:solidFill>
          <a:schemeClr val="accent1">
            <a:hueOff val="0"/>
            <a:satOff val="0"/>
            <a:lumOff val="0"/>
            <a:alpha val="99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en-US" sz="700" b="1" u="sng" kern="1200" dirty="0">
              <a:latin typeface="Times" pitchFamily="2" charset="0"/>
            </a:rPr>
            <a:t>RELIGIOUS RESILIENCE</a:t>
          </a:r>
          <a:endParaRPr lang="en-US" sz="700" kern="1200" dirty="0">
            <a:latin typeface="Times" pitchFamily="2" charset="0"/>
          </a:endParaRPr>
        </a:p>
        <a:p>
          <a:pPr marL="57150" lvl="1" indent="-57150" algn="l" defTabSz="311150">
            <a:lnSpc>
              <a:spcPct val="90000"/>
            </a:lnSpc>
            <a:spcBef>
              <a:spcPct val="0"/>
            </a:spcBef>
            <a:spcAft>
              <a:spcPct val="15000"/>
            </a:spcAft>
            <a:buFont typeface="Courier New" panose="02070309020205020404" pitchFamily="49" charset="0"/>
            <a:buChar char="o"/>
          </a:pPr>
          <a:r>
            <a:rPr lang="en-US" sz="700" kern="1200" dirty="0">
              <a:latin typeface="Times" pitchFamily="2" charset="0"/>
            </a:rPr>
            <a:t>Forgiveness (Lane, 2015)</a:t>
          </a:r>
        </a:p>
        <a:p>
          <a:pPr marL="57150" lvl="1" indent="-57150" algn="l" defTabSz="311150">
            <a:lnSpc>
              <a:spcPct val="90000"/>
            </a:lnSpc>
            <a:spcBef>
              <a:spcPct val="0"/>
            </a:spcBef>
            <a:spcAft>
              <a:spcPct val="15000"/>
            </a:spcAft>
            <a:buFont typeface="Courier New" panose="02070309020205020404" pitchFamily="49" charset="0"/>
            <a:buChar char="o"/>
          </a:pPr>
          <a:r>
            <a:rPr lang="en-US" sz="700" b="1" kern="1200" dirty="0">
              <a:latin typeface="Times" pitchFamily="2" charset="0"/>
            </a:rPr>
            <a:t>Religious identity as foundation of the couple’s lives (Lane, 2015)</a:t>
          </a:r>
        </a:p>
        <a:p>
          <a:pPr marL="57150" lvl="1" indent="-57150" algn="l" defTabSz="311150">
            <a:lnSpc>
              <a:spcPct val="90000"/>
            </a:lnSpc>
            <a:spcBef>
              <a:spcPct val="0"/>
            </a:spcBef>
            <a:spcAft>
              <a:spcPct val="15000"/>
            </a:spcAft>
            <a:buFont typeface="Courier New" panose="02070309020205020404" pitchFamily="49" charset="0"/>
            <a:buChar char="o"/>
          </a:pPr>
          <a:r>
            <a:rPr lang="en-US" sz="700" kern="1200" dirty="0">
              <a:latin typeface="Times" pitchFamily="2" charset="0"/>
            </a:rPr>
            <a:t>Denial of self by giving up one’s own way/taking up crosses daily (Lane, 2015)</a:t>
          </a:r>
        </a:p>
        <a:p>
          <a:pPr marL="57150" lvl="1" indent="-57150" algn="l" defTabSz="311150">
            <a:lnSpc>
              <a:spcPct val="90000"/>
            </a:lnSpc>
            <a:spcBef>
              <a:spcPct val="0"/>
            </a:spcBef>
            <a:spcAft>
              <a:spcPct val="15000"/>
            </a:spcAft>
            <a:buFont typeface="Courier New" panose="02070309020205020404" pitchFamily="49" charset="0"/>
            <a:buChar char="o"/>
          </a:pPr>
          <a:r>
            <a:rPr lang="en-US" sz="700" kern="1200" dirty="0">
              <a:latin typeface="Times" pitchFamily="2" charset="0"/>
            </a:rPr>
            <a:t>Creating positive meaning making (Lane, 2015) and reframing (Doolin, 2014)</a:t>
          </a:r>
        </a:p>
      </dsp:txBody>
      <dsp:txXfrm>
        <a:off x="3132753" y="2903277"/>
        <a:ext cx="1229882" cy="1155213"/>
      </dsp:txXfrm>
    </dsp:sp>
    <dsp:sp modelId="{50A2CAE8-FB47-2445-8154-312698EE4534}">
      <dsp:nvSpPr>
        <dsp:cNvPr id="0" name=""/>
        <dsp:cNvSpPr/>
      </dsp:nvSpPr>
      <dsp:spPr>
        <a:xfrm>
          <a:off x="1944239" y="4004258"/>
          <a:ext cx="1792901" cy="1592392"/>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en-US" sz="700" b="1" u="sng" kern="1200" dirty="0">
              <a:latin typeface="Times" pitchFamily="2" charset="0"/>
            </a:rPr>
            <a:t>RELATIONSHIP VISION</a:t>
          </a:r>
          <a:endParaRPr lang="en-US" sz="700" kern="1200" dirty="0">
            <a:latin typeface="Times" pitchFamily="2" charset="0"/>
          </a:endParaRPr>
        </a:p>
        <a:p>
          <a:pPr marL="57150" lvl="1" indent="-57150" algn="l" defTabSz="311150">
            <a:lnSpc>
              <a:spcPct val="90000"/>
            </a:lnSpc>
            <a:spcBef>
              <a:spcPct val="0"/>
            </a:spcBef>
            <a:spcAft>
              <a:spcPct val="15000"/>
            </a:spcAft>
            <a:buFont typeface="Courier New" panose="02070309020205020404" pitchFamily="49" charset="0"/>
            <a:buChar char="o"/>
          </a:pPr>
          <a:r>
            <a:rPr lang="en-US" sz="700" kern="1200" dirty="0">
              <a:latin typeface="Times" pitchFamily="2" charset="0"/>
            </a:rPr>
            <a:t>Development of a relationship vision (Doolin, 2014).</a:t>
          </a:r>
        </a:p>
        <a:p>
          <a:pPr marL="57150" lvl="1" indent="-57150" algn="l" defTabSz="311150">
            <a:lnSpc>
              <a:spcPct val="90000"/>
            </a:lnSpc>
            <a:spcBef>
              <a:spcPct val="0"/>
            </a:spcBef>
            <a:spcAft>
              <a:spcPct val="15000"/>
            </a:spcAft>
            <a:buFont typeface="Courier New" panose="02070309020205020404" pitchFamily="49" charset="0"/>
            <a:buChar char="o"/>
          </a:pPr>
          <a:r>
            <a:rPr lang="en-US" sz="700" b="1" kern="1200" dirty="0">
              <a:latin typeface="Times" pitchFamily="2" charset="0"/>
            </a:rPr>
            <a:t>Focal shift from, “I want” to “we want” (Skerrett, 2016)</a:t>
          </a:r>
        </a:p>
        <a:p>
          <a:pPr marL="57150" lvl="1" indent="-57150" algn="l" defTabSz="311150">
            <a:lnSpc>
              <a:spcPct val="90000"/>
            </a:lnSpc>
            <a:spcBef>
              <a:spcPct val="0"/>
            </a:spcBef>
            <a:spcAft>
              <a:spcPct val="15000"/>
            </a:spcAft>
            <a:buFont typeface="Courier New" panose="02070309020205020404" pitchFamily="49" charset="0"/>
            <a:buChar char="o"/>
          </a:pPr>
          <a:r>
            <a:rPr lang="en-US" sz="700" kern="1200" dirty="0">
              <a:latin typeface="Times" pitchFamily="2" charset="0"/>
            </a:rPr>
            <a:t>Choosing shared relational interest over personal desire (Skerrett, 2016)</a:t>
          </a:r>
        </a:p>
        <a:p>
          <a:pPr marL="57150" lvl="1" indent="-57150" algn="l" defTabSz="311150">
            <a:lnSpc>
              <a:spcPct val="90000"/>
            </a:lnSpc>
            <a:spcBef>
              <a:spcPct val="0"/>
            </a:spcBef>
            <a:spcAft>
              <a:spcPct val="15000"/>
            </a:spcAft>
            <a:buFont typeface="Courier New" panose="02070309020205020404" pitchFamily="49" charset="0"/>
            <a:buChar char="o"/>
          </a:pPr>
          <a:r>
            <a:rPr lang="en-US" sz="700" kern="1200" dirty="0">
              <a:latin typeface="Times" pitchFamily="2" charset="0"/>
            </a:rPr>
            <a:t>Commitment to a shared desire for a particular outcome (Poma, 2011)  e.g. in-tact family, maintaining marriage, living a life that is submitted to Christ</a:t>
          </a:r>
        </a:p>
      </dsp:txBody>
      <dsp:txXfrm>
        <a:off x="2206803" y="4237458"/>
        <a:ext cx="1267773" cy="1125992"/>
      </dsp:txXfrm>
    </dsp:sp>
    <dsp:sp modelId="{DCD63E9A-3C26-1843-AAD8-1D77B96E9A34}">
      <dsp:nvSpPr>
        <dsp:cNvPr id="0" name=""/>
        <dsp:cNvSpPr/>
      </dsp:nvSpPr>
      <dsp:spPr>
        <a:xfrm>
          <a:off x="78404" y="2811167"/>
          <a:ext cx="2139218" cy="2212801"/>
        </a:xfrm>
        <a:prstGeom prst="ellipse">
          <a:avLst/>
        </a:prstGeom>
        <a:solidFill>
          <a:schemeClr val="accent1">
            <a:hueOff val="0"/>
            <a:satOff val="0"/>
            <a:lum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Font typeface="Courier New" panose="02070309020205020404" pitchFamily="49" charset="0"/>
            <a:buNone/>
          </a:pPr>
          <a:r>
            <a:rPr lang="en-US" sz="700" b="1" u="sng" kern="1200" dirty="0">
              <a:latin typeface="Times" pitchFamily="2" charset="0"/>
            </a:rPr>
            <a:t>AUTHENTIC SENSE OF SELF</a:t>
          </a:r>
        </a:p>
        <a:p>
          <a:pPr marL="0" lvl="0" indent="0" algn="l" defTabSz="311150">
            <a:lnSpc>
              <a:spcPct val="90000"/>
            </a:lnSpc>
            <a:spcBef>
              <a:spcPct val="0"/>
            </a:spcBef>
            <a:spcAft>
              <a:spcPct val="35000"/>
            </a:spcAft>
            <a:buFont typeface="Courier New" panose="02070309020205020404" pitchFamily="49" charset="0"/>
            <a:buNone/>
          </a:pPr>
          <a:r>
            <a:rPr lang="en-US" sz="700" b="1" kern="1200" dirty="0">
              <a:latin typeface="Times" pitchFamily="2" charset="0"/>
            </a:rPr>
            <a:t>Making sense of each individual’s identity, i.e. gender, religious identity, sexual orientation </a:t>
          </a:r>
          <a:r>
            <a:rPr lang="en-US" sz="700" kern="1200" dirty="0">
              <a:latin typeface="Times" pitchFamily="2" charset="0"/>
            </a:rPr>
            <a:t>(Yarhouse &amp; Kays, 2010; </a:t>
          </a:r>
          <a:r>
            <a:rPr lang="en-US" sz="700" kern="1200" dirty="0" err="1">
              <a:latin typeface="Times" pitchFamily="2" charset="0"/>
            </a:rPr>
            <a:t>Legerski</a:t>
          </a:r>
          <a:r>
            <a:rPr lang="en-US" sz="700" kern="1200" dirty="0">
              <a:latin typeface="Times" pitchFamily="2" charset="0"/>
            </a:rPr>
            <a:t> &amp; Harker, 2017).</a:t>
          </a:r>
        </a:p>
        <a:p>
          <a:pPr marL="0" lvl="0" indent="0" algn="l" defTabSz="311150">
            <a:lnSpc>
              <a:spcPct val="90000"/>
            </a:lnSpc>
            <a:spcBef>
              <a:spcPct val="0"/>
            </a:spcBef>
            <a:spcAft>
              <a:spcPct val="35000"/>
            </a:spcAft>
            <a:buFont typeface="Courier New" panose="02070309020205020404" pitchFamily="49" charset="0"/>
            <a:buNone/>
          </a:pPr>
          <a:r>
            <a:rPr lang="en-US" sz="700" b="1" kern="1200" dirty="0">
              <a:latin typeface="Times" pitchFamily="2" charset="0"/>
            </a:rPr>
            <a:t>Sense of self and self-worth outside of the marriage relationship (Doolin, 2014)</a:t>
          </a:r>
        </a:p>
        <a:p>
          <a:pPr marL="0" lvl="0" indent="0" algn="l" defTabSz="311150">
            <a:lnSpc>
              <a:spcPct val="90000"/>
            </a:lnSpc>
            <a:spcBef>
              <a:spcPct val="0"/>
            </a:spcBef>
            <a:spcAft>
              <a:spcPct val="35000"/>
            </a:spcAft>
            <a:buFont typeface="Courier New" panose="02070309020205020404" pitchFamily="49" charset="0"/>
            <a:buNone/>
          </a:pPr>
          <a:r>
            <a:rPr lang="en-US" sz="700" kern="1200" dirty="0">
              <a:latin typeface="Times" pitchFamily="2" charset="0"/>
            </a:rPr>
            <a:t>Couple is willing to challenge “gender norms” and internalized heterogender </a:t>
          </a:r>
          <a:r>
            <a:rPr lang="en-US" sz="700" kern="1200" dirty="0"/>
            <a:t>messages (</a:t>
          </a:r>
          <a:r>
            <a:rPr lang="en-US" sz="700" kern="1200" dirty="0" err="1"/>
            <a:t>Legerski</a:t>
          </a:r>
          <a:r>
            <a:rPr lang="en-US" sz="700" kern="1200" dirty="0"/>
            <a:t> &amp; Harker, 2017).</a:t>
          </a:r>
          <a:endParaRPr lang="en-US" sz="700" kern="1200" dirty="0">
            <a:latin typeface="Times" pitchFamily="2" charset="0"/>
          </a:endParaRPr>
        </a:p>
        <a:p>
          <a:pPr marL="0" lvl="0" indent="0" algn="l" defTabSz="311150">
            <a:lnSpc>
              <a:spcPct val="90000"/>
            </a:lnSpc>
            <a:spcBef>
              <a:spcPct val="0"/>
            </a:spcBef>
            <a:spcAft>
              <a:spcPct val="35000"/>
            </a:spcAft>
            <a:buFont typeface="Courier New" panose="02070309020205020404" pitchFamily="49" charset="0"/>
            <a:buNone/>
          </a:pPr>
          <a:r>
            <a:rPr lang="en-US" sz="700" b="1" kern="1200" dirty="0">
              <a:latin typeface="Times" pitchFamily="2" charset="0"/>
            </a:rPr>
            <a:t>Honor the uniqueness of their relationship </a:t>
          </a:r>
          <a:r>
            <a:rPr lang="en-US" sz="700" kern="1200" dirty="0">
              <a:latin typeface="Times" pitchFamily="2" charset="0"/>
            </a:rPr>
            <a:t>(Doolin, 2014) and avoid comparing to other relationships (Yarhouse &amp; Kays, 2010).</a:t>
          </a:r>
        </a:p>
      </dsp:txBody>
      <dsp:txXfrm>
        <a:off x="391685" y="3135224"/>
        <a:ext cx="1512656" cy="1564687"/>
      </dsp:txXfrm>
    </dsp:sp>
    <dsp:sp modelId="{D6FCF6D0-62B2-CB48-8ABD-5392CF8DE56C}">
      <dsp:nvSpPr>
        <dsp:cNvPr id="0" name=""/>
        <dsp:cNvSpPr/>
      </dsp:nvSpPr>
      <dsp:spPr>
        <a:xfrm>
          <a:off x="1561901" y="70182"/>
          <a:ext cx="1675772" cy="1822052"/>
        </a:xfrm>
        <a:prstGeom prst="ellipse">
          <a:avLst/>
        </a:prstGeom>
        <a:solidFill>
          <a:schemeClr val="accent1">
            <a:hueOff val="0"/>
            <a:satOff val="0"/>
            <a:lumOff val="0"/>
            <a:alpha val="94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en-US" sz="700" b="1" u="sng" kern="1200" dirty="0">
              <a:latin typeface="Times" pitchFamily="2" charset="0"/>
            </a:rPr>
            <a:t>SEXUAL THRIVING</a:t>
          </a:r>
          <a:endParaRPr lang="en-US" sz="700" kern="1200" dirty="0">
            <a:latin typeface="Times" pitchFamily="2" charset="0"/>
          </a:endParaRPr>
        </a:p>
        <a:p>
          <a:pPr marL="57150" lvl="1" indent="-57150" algn="l" defTabSz="311150">
            <a:lnSpc>
              <a:spcPct val="90000"/>
            </a:lnSpc>
            <a:spcBef>
              <a:spcPct val="0"/>
            </a:spcBef>
            <a:spcAft>
              <a:spcPct val="15000"/>
            </a:spcAft>
            <a:buFont typeface="Courier New" panose="02070309020205020404" pitchFamily="49" charset="0"/>
            <a:buChar char="o"/>
          </a:pPr>
          <a:r>
            <a:rPr lang="en-US" sz="700" kern="1200" dirty="0">
              <a:latin typeface="Times" pitchFamily="2" charset="0"/>
            </a:rPr>
            <a:t>Understanding of the cause of any sexual dysfunction (Doolin, 2014).</a:t>
          </a:r>
        </a:p>
        <a:p>
          <a:pPr marL="57150" lvl="1" indent="-57150" algn="l" defTabSz="311150">
            <a:lnSpc>
              <a:spcPct val="90000"/>
            </a:lnSpc>
            <a:spcBef>
              <a:spcPct val="0"/>
            </a:spcBef>
            <a:spcAft>
              <a:spcPct val="15000"/>
            </a:spcAft>
            <a:buFont typeface="Courier New" panose="02070309020205020404" pitchFamily="49" charset="0"/>
            <a:buChar char="o"/>
          </a:pPr>
          <a:r>
            <a:rPr lang="en-US" sz="700" kern="1200" dirty="0">
              <a:latin typeface="Times" pitchFamily="2" charset="0"/>
            </a:rPr>
            <a:t>Not engaging in blame and being hopeful that the sexual problems are fixable (Doolin, 2014).</a:t>
          </a:r>
        </a:p>
        <a:p>
          <a:pPr marL="57150" lvl="1" indent="-57150" algn="l" defTabSz="311150">
            <a:lnSpc>
              <a:spcPct val="90000"/>
            </a:lnSpc>
            <a:spcBef>
              <a:spcPct val="0"/>
            </a:spcBef>
            <a:spcAft>
              <a:spcPct val="15000"/>
            </a:spcAft>
            <a:buFont typeface="Courier New" panose="02070309020205020404" pitchFamily="49" charset="0"/>
            <a:buChar char="o"/>
          </a:pPr>
          <a:r>
            <a:rPr lang="en-US" sz="700" b="1" kern="1200" dirty="0">
              <a:latin typeface="Times" pitchFamily="2" charset="0"/>
            </a:rPr>
            <a:t>Highlight other positive aspects of the relationship (Doolin, 2014).</a:t>
          </a:r>
        </a:p>
        <a:p>
          <a:pPr marL="57150" lvl="1" indent="-57150" algn="l" defTabSz="311150">
            <a:lnSpc>
              <a:spcPct val="90000"/>
            </a:lnSpc>
            <a:spcBef>
              <a:spcPct val="0"/>
            </a:spcBef>
            <a:spcAft>
              <a:spcPct val="15000"/>
            </a:spcAft>
            <a:buFont typeface="Courier New" panose="02070309020205020404" pitchFamily="49" charset="0"/>
            <a:buChar char="o"/>
          </a:pPr>
          <a:r>
            <a:rPr lang="en-US" sz="700" b="1" kern="1200" dirty="0">
              <a:latin typeface="Times" pitchFamily="2" charset="0"/>
            </a:rPr>
            <a:t>Valuing emotional intimacy more than excitement or eroticism (</a:t>
          </a:r>
          <a:r>
            <a:rPr lang="en-US" sz="700" kern="1200" dirty="0">
              <a:latin typeface="Times" pitchFamily="2" charset="0"/>
            </a:rPr>
            <a:t>Doolin, 2014).</a:t>
          </a:r>
        </a:p>
        <a:p>
          <a:pPr marL="57150" lvl="1" indent="-57150" algn="l" defTabSz="311150">
            <a:lnSpc>
              <a:spcPct val="90000"/>
            </a:lnSpc>
            <a:spcBef>
              <a:spcPct val="0"/>
            </a:spcBef>
            <a:spcAft>
              <a:spcPct val="15000"/>
            </a:spcAft>
            <a:buFont typeface="Courier New" panose="02070309020205020404" pitchFamily="49" charset="0"/>
            <a:buChar char="o"/>
          </a:pPr>
          <a:r>
            <a:rPr lang="en-US" sz="700" kern="1200" dirty="0">
              <a:latin typeface="Times" pitchFamily="2" charset="0"/>
            </a:rPr>
            <a:t>In some cases, “good enough sex” is exchanged for “ideal sex” in order to be with partner (Doolin, 2014).</a:t>
          </a:r>
        </a:p>
      </dsp:txBody>
      <dsp:txXfrm>
        <a:off x="1807312" y="337015"/>
        <a:ext cx="1184950" cy="1288386"/>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43328-A790-40F9-9938-C2B8DFCE55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692A8A6-7D17-48BE-AAB3-A3E87FD78C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34521F-24E7-4D09-A581-F1C35A704B79}"/>
              </a:ext>
            </a:extLst>
          </p:cNvPr>
          <p:cNvSpPr>
            <a:spLocks noGrp="1"/>
          </p:cNvSpPr>
          <p:nvPr>
            <p:ph type="dt" sz="half" idx="10"/>
          </p:nvPr>
        </p:nvSpPr>
        <p:spPr/>
        <p:txBody>
          <a:bodyPr/>
          <a:lstStyle/>
          <a:p>
            <a:fld id="{A52DB115-0264-4415-B649-4956916CC495}" type="datetimeFigureOut">
              <a:rPr lang="en-US" smtClean="0"/>
              <a:t>3/10/21</a:t>
            </a:fld>
            <a:endParaRPr lang="en-US"/>
          </a:p>
        </p:txBody>
      </p:sp>
      <p:sp>
        <p:nvSpPr>
          <p:cNvPr id="5" name="Footer Placeholder 4">
            <a:extLst>
              <a:ext uri="{FF2B5EF4-FFF2-40B4-BE49-F238E27FC236}">
                <a16:creationId xmlns:a16="http://schemas.microsoft.com/office/drawing/2014/main" id="{727BF685-1032-456B-A3AD-0F815A97E4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4EC892-78C3-4105-9C5B-544D0062797F}"/>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4235673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BC131-B46E-4A3A-87F9-9A1BEED32F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F8F1EA-B5EF-49DE-BD6C-4BE1E8117C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1DE01E-A94D-4226-B501-6CF979AFB6D3}"/>
              </a:ext>
            </a:extLst>
          </p:cNvPr>
          <p:cNvSpPr>
            <a:spLocks noGrp="1"/>
          </p:cNvSpPr>
          <p:nvPr>
            <p:ph type="dt" sz="half" idx="10"/>
          </p:nvPr>
        </p:nvSpPr>
        <p:spPr/>
        <p:txBody>
          <a:bodyPr/>
          <a:lstStyle/>
          <a:p>
            <a:fld id="{A52DB115-0264-4415-B649-4956916CC495}" type="datetimeFigureOut">
              <a:rPr lang="en-US" smtClean="0"/>
              <a:t>3/10/21</a:t>
            </a:fld>
            <a:endParaRPr lang="en-US"/>
          </a:p>
        </p:txBody>
      </p:sp>
      <p:sp>
        <p:nvSpPr>
          <p:cNvPr id="5" name="Footer Placeholder 4">
            <a:extLst>
              <a:ext uri="{FF2B5EF4-FFF2-40B4-BE49-F238E27FC236}">
                <a16:creationId xmlns:a16="http://schemas.microsoft.com/office/drawing/2014/main" id="{4CC9F23A-17ED-449A-A868-70E13E4BED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187658-BC09-4B97-90E1-15CF4A62895F}"/>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22450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FC18B9-732C-462F-B0F7-614DFCCADD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84029BC-E324-44CA-95CB-C5826DD575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AADD7E-D93C-4229-8077-0159ABBD74D5}"/>
              </a:ext>
            </a:extLst>
          </p:cNvPr>
          <p:cNvSpPr>
            <a:spLocks noGrp="1"/>
          </p:cNvSpPr>
          <p:nvPr>
            <p:ph type="dt" sz="half" idx="10"/>
          </p:nvPr>
        </p:nvSpPr>
        <p:spPr/>
        <p:txBody>
          <a:bodyPr/>
          <a:lstStyle/>
          <a:p>
            <a:fld id="{A52DB115-0264-4415-B649-4956916CC495}" type="datetimeFigureOut">
              <a:rPr lang="en-US" smtClean="0"/>
              <a:t>3/10/21</a:t>
            </a:fld>
            <a:endParaRPr lang="en-US"/>
          </a:p>
        </p:txBody>
      </p:sp>
      <p:sp>
        <p:nvSpPr>
          <p:cNvPr id="5" name="Footer Placeholder 4">
            <a:extLst>
              <a:ext uri="{FF2B5EF4-FFF2-40B4-BE49-F238E27FC236}">
                <a16:creationId xmlns:a16="http://schemas.microsoft.com/office/drawing/2014/main" id="{1A7D4C46-0093-4AC8-A746-11CA734282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8E0370-27B7-4E83-B5ED-E3C7547E889A}"/>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806137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E6AE9-CED1-40F8-82B5-BE644F1B13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403FD2-2987-4D12-89B2-8DE886EBF1E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221082-E726-48D1-92B6-75AEBFD04743}"/>
              </a:ext>
            </a:extLst>
          </p:cNvPr>
          <p:cNvSpPr>
            <a:spLocks noGrp="1"/>
          </p:cNvSpPr>
          <p:nvPr>
            <p:ph type="dt" sz="half" idx="10"/>
          </p:nvPr>
        </p:nvSpPr>
        <p:spPr/>
        <p:txBody>
          <a:bodyPr/>
          <a:lstStyle/>
          <a:p>
            <a:fld id="{A52DB115-0264-4415-B649-4956916CC495}" type="datetimeFigureOut">
              <a:rPr lang="en-US" smtClean="0"/>
              <a:t>3/10/21</a:t>
            </a:fld>
            <a:endParaRPr lang="en-US"/>
          </a:p>
        </p:txBody>
      </p:sp>
      <p:sp>
        <p:nvSpPr>
          <p:cNvPr id="5" name="Footer Placeholder 4">
            <a:extLst>
              <a:ext uri="{FF2B5EF4-FFF2-40B4-BE49-F238E27FC236}">
                <a16:creationId xmlns:a16="http://schemas.microsoft.com/office/drawing/2014/main" id="{A79F443F-8FE6-4BA8-85E3-3D990DE98B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DEB98E-18D9-4E16-819E-992AD1646939}"/>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215329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15751-FA09-4B19-949D-15DDBAC1E7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32606B-9A1F-46D3-9FD4-173523E1F0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FEC78C-CFD2-474F-A8BC-9AE5DC8D7800}"/>
              </a:ext>
            </a:extLst>
          </p:cNvPr>
          <p:cNvSpPr>
            <a:spLocks noGrp="1"/>
          </p:cNvSpPr>
          <p:nvPr>
            <p:ph type="dt" sz="half" idx="10"/>
          </p:nvPr>
        </p:nvSpPr>
        <p:spPr/>
        <p:txBody>
          <a:bodyPr/>
          <a:lstStyle/>
          <a:p>
            <a:fld id="{A52DB115-0264-4415-B649-4956916CC495}" type="datetimeFigureOut">
              <a:rPr lang="en-US" smtClean="0"/>
              <a:t>3/10/21</a:t>
            </a:fld>
            <a:endParaRPr lang="en-US"/>
          </a:p>
        </p:txBody>
      </p:sp>
      <p:sp>
        <p:nvSpPr>
          <p:cNvPr id="5" name="Footer Placeholder 4">
            <a:extLst>
              <a:ext uri="{FF2B5EF4-FFF2-40B4-BE49-F238E27FC236}">
                <a16:creationId xmlns:a16="http://schemas.microsoft.com/office/drawing/2014/main" id="{6DA6333D-30FD-412A-B067-703C3B6E79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2D7095-5801-41E7-83BC-5D8023AA3DCD}"/>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284407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BB139-A12D-4B07-9496-055E209D54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03E8DA-9195-414C-AFA4-B1F5E02034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264607-880E-4618-AAF2-1C4C085ED6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A9FE44-FC6D-4E3F-9352-5FCB0C19110C}"/>
              </a:ext>
            </a:extLst>
          </p:cNvPr>
          <p:cNvSpPr>
            <a:spLocks noGrp="1"/>
          </p:cNvSpPr>
          <p:nvPr>
            <p:ph type="dt" sz="half" idx="10"/>
          </p:nvPr>
        </p:nvSpPr>
        <p:spPr/>
        <p:txBody>
          <a:bodyPr/>
          <a:lstStyle/>
          <a:p>
            <a:fld id="{A52DB115-0264-4415-B649-4956916CC495}" type="datetimeFigureOut">
              <a:rPr lang="en-US" smtClean="0"/>
              <a:t>3/10/21</a:t>
            </a:fld>
            <a:endParaRPr lang="en-US"/>
          </a:p>
        </p:txBody>
      </p:sp>
      <p:sp>
        <p:nvSpPr>
          <p:cNvPr id="6" name="Footer Placeholder 5">
            <a:extLst>
              <a:ext uri="{FF2B5EF4-FFF2-40B4-BE49-F238E27FC236}">
                <a16:creationId xmlns:a16="http://schemas.microsoft.com/office/drawing/2014/main" id="{D908C314-D52E-447B-BD39-C5C4B60267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B93B60-427B-42D2-969D-860F42EF4A99}"/>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1723809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49811-6D58-43DE-BE68-CDE635FD84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26836FE-B51A-4FCD-944C-60365F25AB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394B3A-C585-4333-9222-A49B5CCF70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C291D2-C3BC-4A6E-9E14-0369906D9F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D660BE-8786-4EF5-9821-BD63725F48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8661B0-647B-4C32-B1B7-8D33E85721CE}"/>
              </a:ext>
            </a:extLst>
          </p:cNvPr>
          <p:cNvSpPr>
            <a:spLocks noGrp="1"/>
          </p:cNvSpPr>
          <p:nvPr>
            <p:ph type="dt" sz="half" idx="10"/>
          </p:nvPr>
        </p:nvSpPr>
        <p:spPr/>
        <p:txBody>
          <a:bodyPr/>
          <a:lstStyle/>
          <a:p>
            <a:fld id="{A52DB115-0264-4415-B649-4956916CC495}" type="datetimeFigureOut">
              <a:rPr lang="en-US" smtClean="0"/>
              <a:t>3/10/21</a:t>
            </a:fld>
            <a:endParaRPr lang="en-US"/>
          </a:p>
        </p:txBody>
      </p:sp>
      <p:sp>
        <p:nvSpPr>
          <p:cNvPr id="8" name="Footer Placeholder 7">
            <a:extLst>
              <a:ext uri="{FF2B5EF4-FFF2-40B4-BE49-F238E27FC236}">
                <a16:creationId xmlns:a16="http://schemas.microsoft.com/office/drawing/2014/main" id="{E66BEAA7-7DE5-46E1-9761-17A353A08B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C2B26D-0DB4-4E6B-8239-414D31F6A616}"/>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2805975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93DB5-A11F-4635-94B8-7204B75028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BD9F61-2271-4300-8DC5-521B70892A3C}"/>
              </a:ext>
            </a:extLst>
          </p:cNvPr>
          <p:cNvSpPr>
            <a:spLocks noGrp="1"/>
          </p:cNvSpPr>
          <p:nvPr>
            <p:ph type="dt" sz="half" idx="10"/>
          </p:nvPr>
        </p:nvSpPr>
        <p:spPr/>
        <p:txBody>
          <a:bodyPr/>
          <a:lstStyle/>
          <a:p>
            <a:fld id="{A52DB115-0264-4415-B649-4956916CC495}" type="datetimeFigureOut">
              <a:rPr lang="en-US" smtClean="0"/>
              <a:t>3/10/21</a:t>
            </a:fld>
            <a:endParaRPr lang="en-US"/>
          </a:p>
        </p:txBody>
      </p:sp>
      <p:sp>
        <p:nvSpPr>
          <p:cNvPr id="4" name="Footer Placeholder 3">
            <a:extLst>
              <a:ext uri="{FF2B5EF4-FFF2-40B4-BE49-F238E27FC236}">
                <a16:creationId xmlns:a16="http://schemas.microsoft.com/office/drawing/2014/main" id="{39A8F682-4F3C-40DA-923A-EB509C8168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F5C924-9A5F-462E-BC5C-C3D29A7ED78C}"/>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1648401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B9C282-8BA0-455C-B81F-62D3BFC0B420}"/>
              </a:ext>
            </a:extLst>
          </p:cNvPr>
          <p:cNvSpPr>
            <a:spLocks noGrp="1"/>
          </p:cNvSpPr>
          <p:nvPr>
            <p:ph type="dt" sz="half" idx="10"/>
          </p:nvPr>
        </p:nvSpPr>
        <p:spPr/>
        <p:txBody>
          <a:bodyPr/>
          <a:lstStyle/>
          <a:p>
            <a:fld id="{A52DB115-0264-4415-B649-4956916CC495}" type="datetimeFigureOut">
              <a:rPr lang="en-US" smtClean="0"/>
              <a:t>3/10/21</a:t>
            </a:fld>
            <a:endParaRPr lang="en-US"/>
          </a:p>
        </p:txBody>
      </p:sp>
      <p:sp>
        <p:nvSpPr>
          <p:cNvPr id="3" name="Footer Placeholder 2">
            <a:extLst>
              <a:ext uri="{FF2B5EF4-FFF2-40B4-BE49-F238E27FC236}">
                <a16:creationId xmlns:a16="http://schemas.microsoft.com/office/drawing/2014/main" id="{C48535C6-6A0B-4956-8DE5-CBB83BCF6C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72B72E-5691-4CC0-86C4-C5FFB4E30F2B}"/>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3193505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EBC28-FA6D-44D2-B2B6-18E17E7292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28583B-69D3-46BA-9B3B-66F51C592F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04E884-E770-43B8-976C-6F0D02AEB5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40B692-E36B-46F9-9EE2-86FDE4AD13DF}"/>
              </a:ext>
            </a:extLst>
          </p:cNvPr>
          <p:cNvSpPr>
            <a:spLocks noGrp="1"/>
          </p:cNvSpPr>
          <p:nvPr>
            <p:ph type="dt" sz="half" idx="10"/>
          </p:nvPr>
        </p:nvSpPr>
        <p:spPr/>
        <p:txBody>
          <a:bodyPr/>
          <a:lstStyle/>
          <a:p>
            <a:fld id="{A52DB115-0264-4415-B649-4956916CC495}" type="datetimeFigureOut">
              <a:rPr lang="en-US" smtClean="0"/>
              <a:t>3/10/21</a:t>
            </a:fld>
            <a:endParaRPr lang="en-US"/>
          </a:p>
        </p:txBody>
      </p:sp>
      <p:sp>
        <p:nvSpPr>
          <p:cNvPr id="6" name="Footer Placeholder 5">
            <a:extLst>
              <a:ext uri="{FF2B5EF4-FFF2-40B4-BE49-F238E27FC236}">
                <a16:creationId xmlns:a16="http://schemas.microsoft.com/office/drawing/2014/main" id="{92089E87-5789-44E4-AA15-C61CE70592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6EAC4E-E21C-4B62-A141-135B2AA3989E}"/>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981027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344A3-39EF-44D0-AAEA-1F2163FE21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E4C9FA-2D75-4064-8E0F-07E6063F69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30F1788-0221-48B5-B645-CE7D81480B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ECB0E9-E276-47B6-8229-BE0BDDD09855}"/>
              </a:ext>
            </a:extLst>
          </p:cNvPr>
          <p:cNvSpPr>
            <a:spLocks noGrp="1"/>
          </p:cNvSpPr>
          <p:nvPr>
            <p:ph type="dt" sz="half" idx="10"/>
          </p:nvPr>
        </p:nvSpPr>
        <p:spPr/>
        <p:txBody>
          <a:bodyPr/>
          <a:lstStyle/>
          <a:p>
            <a:fld id="{A52DB115-0264-4415-B649-4956916CC495}" type="datetimeFigureOut">
              <a:rPr lang="en-US" smtClean="0"/>
              <a:t>3/10/21</a:t>
            </a:fld>
            <a:endParaRPr lang="en-US"/>
          </a:p>
        </p:txBody>
      </p:sp>
      <p:sp>
        <p:nvSpPr>
          <p:cNvPr id="6" name="Footer Placeholder 5">
            <a:extLst>
              <a:ext uri="{FF2B5EF4-FFF2-40B4-BE49-F238E27FC236}">
                <a16:creationId xmlns:a16="http://schemas.microsoft.com/office/drawing/2014/main" id="{6874A14A-3A3C-4315-9EC6-07E41B5233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8E8430-4E34-4FBE-8D5E-A0DEF97F34DE}"/>
              </a:ext>
            </a:extLst>
          </p:cNvPr>
          <p:cNvSpPr>
            <a:spLocks noGrp="1"/>
          </p:cNvSpPr>
          <p:nvPr>
            <p:ph type="sldNum" sz="quarter" idx="12"/>
          </p:nvPr>
        </p:nvSpPr>
        <p:spPr/>
        <p:txBody>
          <a:bodyPr/>
          <a:lstStyle/>
          <a:p>
            <a:fld id="{8A4A44A8-C5FF-42D3-B268-F137DE6857D8}" type="slidenum">
              <a:rPr lang="en-US" smtClean="0"/>
              <a:t>‹#›</a:t>
            </a:fld>
            <a:endParaRPr lang="en-US"/>
          </a:p>
        </p:txBody>
      </p:sp>
    </p:spTree>
    <p:extLst>
      <p:ext uri="{BB962C8B-B14F-4D97-AF65-F5344CB8AC3E}">
        <p14:creationId xmlns:p14="http://schemas.microsoft.com/office/powerpoint/2010/main" val="1055783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D11424-B24F-4217-BD32-99824E9BCF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938658-9929-49E3-9BF8-14CC514763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65F459-043F-4539-A62A-E437D10E24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2DB115-0264-4415-B649-4956916CC495}" type="datetimeFigureOut">
              <a:rPr lang="en-US" smtClean="0"/>
              <a:t>3/10/21</a:t>
            </a:fld>
            <a:endParaRPr lang="en-US"/>
          </a:p>
        </p:txBody>
      </p:sp>
      <p:sp>
        <p:nvSpPr>
          <p:cNvPr id="5" name="Footer Placeholder 4">
            <a:extLst>
              <a:ext uri="{FF2B5EF4-FFF2-40B4-BE49-F238E27FC236}">
                <a16:creationId xmlns:a16="http://schemas.microsoft.com/office/drawing/2014/main" id="{33DEE36D-096C-4721-9A26-87D5138316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F07F227-6386-4B31-91FD-CE40EA7833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4A44A8-C5FF-42D3-B268-F137DE6857D8}" type="slidenum">
              <a:rPr lang="en-US" smtClean="0"/>
              <a:t>‹#›</a:t>
            </a:fld>
            <a:endParaRPr lang="en-US"/>
          </a:p>
        </p:txBody>
      </p:sp>
    </p:spTree>
    <p:extLst>
      <p:ext uri="{BB962C8B-B14F-4D97-AF65-F5344CB8AC3E}">
        <p14:creationId xmlns:p14="http://schemas.microsoft.com/office/powerpoint/2010/main" val="382506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hyperlink" Target="https://link-gale-com.ezproxy.liberty.edu/apps/doc/A557799437/HRCA?u=vic_liberty&amp;sid=HRCA&amp;xid=143ea418" TargetMode="External"/><Relationship Id="rId7" Type="http://schemas.openxmlformats.org/officeDocument/2006/relationships/diagramLayout" Target="../diagrams/layout1.xml"/><Relationship Id="rId2" Type="http://schemas.openxmlformats.org/officeDocument/2006/relationships/hyperlink" Target="https://doi-org.ezproxy.liberty.edu/10.1080/00918369.2017.1333807" TargetMode="External"/><Relationship Id="rId1" Type="http://schemas.openxmlformats.org/officeDocument/2006/relationships/slideLayout" Target="../slideLayouts/slideLayout1.xml"/><Relationship Id="rId6" Type="http://schemas.openxmlformats.org/officeDocument/2006/relationships/diagramData" Target="../diagrams/data1.xml"/><Relationship Id="rId5" Type="http://schemas.openxmlformats.org/officeDocument/2006/relationships/image" Target="../media/image1.jpg"/><Relationship Id="rId10" Type="http://schemas.microsoft.com/office/2007/relationships/diagramDrawing" Target="../diagrams/drawing1.xml"/><Relationship Id="rId4" Type="http://schemas.openxmlformats.org/officeDocument/2006/relationships/hyperlink" Target="https://doi-org.ezproxy.liberty.edu/10.1177/1049732319862536" TargetMode="External"/><Relationship Id="rId9" Type="http://schemas.openxmlformats.org/officeDocument/2006/relationships/diagramColors" Target="../diagrams/colors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CBD84CA-C444-40B9-9DC2-FFA3677110AC}"/>
              </a:ext>
            </a:extLst>
          </p:cNvPr>
          <p:cNvSpPr txBox="1"/>
          <p:nvPr/>
        </p:nvSpPr>
        <p:spPr>
          <a:xfrm>
            <a:off x="24238" y="592886"/>
            <a:ext cx="3165148" cy="302007"/>
          </a:xfrm>
          <a:prstGeom prst="rect">
            <a:avLst/>
          </a:prstGeom>
          <a:solidFill>
            <a:srgbClr val="0A254E"/>
          </a:solidFill>
          <a:ln>
            <a:solidFill>
              <a:schemeClr val="tx1"/>
            </a:solidFill>
          </a:ln>
        </p:spPr>
        <p:txBody>
          <a:bodyPr wrap="square" lIns="131445" tIns="65723" rIns="131445" bIns="65723" rtlCol="0">
            <a:spAutoFit/>
          </a:bodyPr>
          <a:lstStyle/>
          <a:p>
            <a:pPr algn="ctr"/>
            <a:r>
              <a:rPr lang="en-US" sz="1100" dirty="0">
                <a:solidFill>
                  <a:schemeClr val="bg1"/>
                </a:solidFill>
                <a:latin typeface="Times New Roman"/>
                <a:cs typeface="Times New Roman"/>
              </a:rPr>
              <a:t>Abstract and/or Background</a:t>
            </a:r>
          </a:p>
        </p:txBody>
      </p:sp>
      <p:sp>
        <p:nvSpPr>
          <p:cNvPr id="9" name="TextBox 8">
            <a:extLst>
              <a:ext uri="{FF2B5EF4-FFF2-40B4-BE49-F238E27FC236}">
                <a16:creationId xmlns:a16="http://schemas.microsoft.com/office/drawing/2014/main" id="{C6A575ED-0EEC-4C1B-8EBC-0A47019E5A16}"/>
              </a:ext>
            </a:extLst>
          </p:cNvPr>
          <p:cNvSpPr txBox="1"/>
          <p:nvPr/>
        </p:nvSpPr>
        <p:spPr>
          <a:xfrm>
            <a:off x="8031972" y="600120"/>
            <a:ext cx="4138283" cy="319650"/>
          </a:xfrm>
          <a:prstGeom prst="rect">
            <a:avLst/>
          </a:prstGeom>
          <a:solidFill>
            <a:srgbClr val="0A254E"/>
          </a:solidFill>
          <a:ln>
            <a:solidFill>
              <a:schemeClr val="tx1"/>
            </a:solidFill>
          </a:ln>
        </p:spPr>
        <p:txBody>
          <a:bodyPr wrap="square" lIns="131445" tIns="65723" rIns="131445" bIns="65723" rtlCol="0">
            <a:spAutoFit/>
          </a:bodyPr>
          <a:lstStyle/>
          <a:p>
            <a:pPr algn="ctr"/>
            <a:r>
              <a:rPr lang="en-US" sz="1200" dirty="0">
                <a:solidFill>
                  <a:schemeClr val="bg1"/>
                </a:solidFill>
                <a:latin typeface="Times New Roman"/>
                <a:cs typeface="Times New Roman"/>
              </a:rPr>
              <a:t>Results and/or Conclusion</a:t>
            </a:r>
          </a:p>
        </p:txBody>
      </p:sp>
      <p:sp>
        <p:nvSpPr>
          <p:cNvPr id="10" name="TextBox 9">
            <a:extLst>
              <a:ext uri="{FF2B5EF4-FFF2-40B4-BE49-F238E27FC236}">
                <a16:creationId xmlns:a16="http://schemas.microsoft.com/office/drawing/2014/main" id="{476295FC-ACDA-4764-8B78-F98E34DE5199}"/>
              </a:ext>
            </a:extLst>
          </p:cNvPr>
          <p:cNvSpPr txBox="1"/>
          <p:nvPr/>
        </p:nvSpPr>
        <p:spPr>
          <a:xfrm>
            <a:off x="0" y="2130451"/>
            <a:ext cx="3189385" cy="302007"/>
          </a:xfrm>
          <a:prstGeom prst="rect">
            <a:avLst/>
          </a:prstGeom>
          <a:solidFill>
            <a:srgbClr val="0A254E"/>
          </a:solidFill>
          <a:ln>
            <a:solidFill>
              <a:schemeClr val="tx1"/>
            </a:solidFill>
          </a:ln>
        </p:spPr>
        <p:txBody>
          <a:bodyPr wrap="square" lIns="131445" tIns="65723" rIns="131445" bIns="65723" rtlCol="0">
            <a:spAutoFit/>
          </a:bodyPr>
          <a:lstStyle/>
          <a:p>
            <a:pPr algn="ctr"/>
            <a:r>
              <a:rPr lang="en-US" sz="1100" dirty="0">
                <a:solidFill>
                  <a:schemeClr val="bg1"/>
                </a:solidFill>
                <a:latin typeface="Times New Roman"/>
                <a:cs typeface="Times New Roman"/>
              </a:rPr>
              <a:t>Introduction and/or Research Question</a:t>
            </a:r>
          </a:p>
        </p:txBody>
      </p:sp>
      <p:sp>
        <p:nvSpPr>
          <p:cNvPr id="11" name="TextBox 10">
            <a:extLst>
              <a:ext uri="{FF2B5EF4-FFF2-40B4-BE49-F238E27FC236}">
                <a16:creationId xmlns:a16="http://schemas.microsoft.com/office/drawing/2014/main" id="{EFFF9E0C-267F-43FA-A522-7E9EF347DFF8}"/>
              </a:ext>
            </a:extLst>
          </p:cNvPr>
          <p:cNvSpPr txBox="1"/>
          <p:nvPr/>
        </p:nvSpPr>
        <p:spPr>
          <a:xfrm>
            <a:off x="8031972" y="2385986"/>
            <a:ext cx="4149156" cy="317396"/>
          </a:xfrm>
          <a:prstGeom prst="rect">
            <a:avLst/>
          </a:prstGeom>
          <a:solidFill>
            <a:srgbClr val="0A254E"/>
          </a:solidFill>
          <a:ln>
            <a:solidFill>
              <a:schemeClr val="tx1"/>
            </a:solidFill>
          </a:ln>
        </p:spPr>
        <p:txBody>
          <a:bodyPr wrap="square" lIns="131445" tIns="65723" rIns="131445" bIns="65723" rtlCol="0">
            <a:spAutoFit/>
          </a:bodyPr>
          <a:lstStyle/>
          <a:p>
            <a:pPr algn="ctr"/>
            <a:r>
              <a:rPr lang="en-US" sz="1000" dirty="0">
                <a:solidFill>
                  <a:schemeClr val="bg1"/>
                </a:solidFill>
                <a:latin typeface="Times New Roman"/>
                <a:cs typeface="Times New Roman"/>
              </a:rPr>
              <a:t>Future </a:t>
            </a:r>
            <a:r>
              <a:rPr lang="en-US" sz="1200" dirty="0">
                <a:solidFill>
                  <a:schemeClr val="bg1"/>
                </a:solidFill>
                <a:latin typeface="Times New Roman"/>
                <a:cs typeface="Times New Roman"/>
              </a:rPr>
              <a:t>Work</a:t>
            </a:r>
          </a:p>
        </p:txBody>
      </p:sp>
      <p:sp>
        <p:nvSpPr>
          <p:cNvPr id="12" name="TextBox 11">
            <a:extLst>
              <a:ext uri="{FF2B5EF4-FFF2-40B4-BE49-F238E27FC236}">
                <a16:creationId xmlns:a16="http://schemas.microsoft.com/office/drawing/2014/main" id="{C11499B6-4BE6-47FD-BB4A-419869176903}"/>
              </a:ext>
            </a:extLst>
          </p:cNvPr>
          <p:cNvSpPr txBox="1"/>
          <p:nvPr/>
        </p:nvSpPr>
        <p:spPr>
          <a:xfrm>
            <a:off x="5068" y="5351877"/>
            <a:ext cx="3197909" cy="30535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1100" dirty="0">
                <a:solidFill>
                  <a:schemeClr val="bg1"/>
                </a:solidFill>
                <a:latin typeface="Times New Roman"/>
                <a:cs typeface="Times New Roman"/>
              </a:rPr>
              <a:t>Methods</a:t>
            </a:r>
          </a:p>
        </p:txBody>
      </p:sp>
      <p:sp>
        <p:nvSpPr>
          <p:cNvPr id="13" name="TextBox 12">
            <a:extLst>
              <a:ext uri="{FF2B5EF4-FFF2-40B4-BE49-F238E27FC236}">
                <a16:creationId xmlns:a16="http://schemas.microsoft.com/office/drawing/2014/main" id="{FAFC7766-88FC-4656-B792-0A5360BB50B0}"/>
              </a:ext>
            </a:extLst>
          </p:cNvPr>
          <p:cNvSpPr txBox="1"/>
          <p:nvPr/>
        </p:nvSpPr>
        <p:spPr>
          <a:xfrm>
            <a:off x="8021099" y="3798883"/>
            <a:ext cx="4149156" cy="28661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1000" dirty="0">
                <a:solidFill>
                  <a:schemeClr val="bg1"/>
                </a:solidFill>
                <a:latin typeface="Times New Roman"/>
                <a:cs typeface="Times New Roman"/>
              </a:rPr>
              <a:t>References and/or Acknowledgments</a:t>
            </a:r>
          </a:p>
        </p:txBody>
      </p:sp>
      <p:sp>
        <p:nvSpPr>
          <p:cNvPr id="16" name="TextBox 15">
            <a:extLst>
              <a:ext uri="{FF2B5EF4-FFF2-40B4-BE49-F238E27FC236}">
                <a16:creationId xmlns:a16="http://schemas.microsoft.com/office/drawing/2014/main" id="{19E7E7C3-A3D7-4873-93C8-3E6C59AA0C91}"/>
              </a:ext>
            </a:extLst>
          </p:cNvPr>
          <p:cNvSpPr txBox="1"/>
          <p:nvPr/>
        </p:nvSpPr>
        <p:spPr>
          <a:xfrm>
            <a:off x="200" y="910419"/>
            <a:ext cx="3189185" cy="1277273"/>
          </a:xfrm>
          <a:prstGeom prst="rect">
            <a:avLst/>
          </a:prstGeom>
          <a:solidFill>
            <a:schemeClr val="bg1"/>
          </a:solidFill>
          <a:ln>
            <a:solidFill>
              <a:schemeClr val="tx1"/>
            </a:solidFill>
          </a:ln>
        </p:spPr>
        <p:txBody>
          <a:bodyPr wrap="square" rtlCol="0">
            <a:spAutoFit/>
          </a:bodyPr>
          <a:lstStyle/>
          <a:p>
            <a:r>
              <a:rPr lang="en-US" sz="700" dirty="0">
                <a:latin typeface="Times" pitchFamily="2" charset="0"/>
              </a:rPr>
              <a:t>Mixed-orientation marriages are those in which </a:t>
            </a:r>
            <a:r>
              <a:rPr lang="en-US" sz="700" b="1" dirty="0">
                <a:latin typeface="Times" pitchFamily="2" charset="0"/>
              </a:rPr>
              <a:t>one spouse is same-sex attracted and the other spouse is heterosexually attracted </a:t>
            </a:r>
            <a:r>
              <a:rPr lang="en-US" sz="700" dirty="0">
                <a:latin typeface="Times" pitchFamily="2" charset="0"/>
              </a:rPr>
              <a:t>(Hopwood, et al, 2020). For many who are same-sex attracted, heterosexual marriage is an expected life choice and heteronormative privileges exist in society, religious communities, as well as within their families of origin (Hopwood, et al, 2020). </a:t>
            </a:r>
            <a:r>
              <a:rPr lang="en-US" sz="700" b="1" dirty="0">
                <a:latin typeface="Times" pitchFamily="2" charset="0"/>
              </a:rPr>
              <a:t>Counselors lack practical models</a:t>
            </a:r>
            <a:r>
              <a:rPr lang="en-US" sz="700" dirty="0">
                <a:latin typeface="Times" pitchFamily="2" charset="0"/>
              </a:rPr>
              <a:t> (Adler &amp; Ben-Ari, 2020) </a:t>
            </a:r>
            <a:r>
              <a:rPr lang="en-US" sz="700" b="1" dirty="0">
                <a:latin typeface="Times" pitchFamily="2" charset="0"/>
              </a:rPr>
              <a:t>and clinical interventions for mixed-orientation couples </a:t>
            </a:r>
            <a:r>
              <a:rPr lang="en-US" sz="700" dirty="0">
                <a:latin typeface="Times" pitchFamily="2" charset="0"/>
              </a:rPr>
              <a:t>(Hernandez, et al, 2011).  For heterosexual wives, there is a need for coping strategies for the acceptance of their new reality (Adler &amp; Ben-Ari, 2018).  For same-sex attracted husbands, there is a need for coping strategies as they manage same-sex attraction and desire to remain in a heterosexual marriage (Hernandez, et al, 2011).</a:t>
            </a:r>
          </a:p>
        </p:txBody>
      </p:sp>
      <p:sp>
        <p:nvSpPr>
          <p:cNvPr id="18" name="TextBox 17">
            <a:extLst>
              <a:ext uri="{FF2B5EF4-FFF2-40B4-BE49-F238E27FC236}">
                <a16:creationId xmlns:a16="http://schemas.microsoft.com/office/drawing/2014/main" id="{556545BB-85CD-4DF7-9B77-D2FC3EEE4CE5}"/>
              </a:ext>
            </a:extLst>
          </p:cNvPr>
          <p:cNvSpPr txBox="1"/>
          <p:nvPr/>
        </p:nvSpPr>
        <p:spPr>
          <a:xfrm>
            <a:off x="10646" y="2422053"/>
            <a:ext cx="3192331" cy="3000821"/>
          </a:xfrm>
          <a:prstGeom prst="rect">
            <a:avLst/>
          </a:prstGeom>
          <a:solidFill>
            <a:schemeClr val="bg1"/>
          </a:solidFill>
          <a:ln>
            <a:solidFill>
              <a:schemeClr val="tx1"/>
            </a:solidFill>
          </a:ln>
        </p:spPr>
        <p:txBody>
          <a:bodyPr wrap="square" rtlCol="0">
            <a:spAutoFit/>
          </a:bodyPr>
          <a:lstStyle/>
          <a:p>
            <a:r>
              <a:rPr lang="en-US" sz="700" dirty="0">
                <a:latin typeface="Times" pitchFamily="2" charset="0"/>
              </a:rPr>
              <a:t>In a study of men who are same-sex attracted and married to heterosexually-attracted women, men reported internalized homophobia and compulsive heterosexuality (Daly, et al, 2018).  </a:t>
            </a:r>
            <a:r>
              <a:rPr lang="en-US" sz="700" b="1" dirty="0">
                <a:solidFill>
                  <a:srgbClr val="C00000"/>
                </a:solidFill>
                <a:latin typeface="Times" pitchFamily="2" charset="0"/>
              </a:rPr>
              <a:t>While living a heterosexual identity and suppressing same-sex attraction, men reported experiencing existential distress and mental health disturbances, like anxiety and depression</a:t>
            </a:r>
            <a:r>
              <a:rPr lang="en-US" sz="700" dirty="0">
                <a:solidFill>
                  <a:schemeClr val="bg1"/>
                </a:solidFill>
                <a:latin typeface="Times" pitchFamily="2" charset="0"/>
              </a:rPr>
              <a:t> </a:t>
            </a:r>
            <a:r>
              <a:rPr lang="en-US" sz="700" dirty="0">
                <a:latin typeface="Times" pitchFamily="2" charset="0"/>
              </a:rPr>
              <a:t>(Hopwood, et al 2020).</a:t>
            </a:r>
          </a:p>
          <a:p>
            <a:r>
              <a:rPr lang="en-US" sz="700" dirty="0">
                <a:latin typeface="Times" pitchFamily="2" charset="0"/>
              </a:rPr>
              <a:t>In a study of the experiences of heterosexually attracted wives whose husbands came out as either gay or bi-sexual, women reported social isolation (Hernandez, et al, 2011). </a:t>
            </a:r>
            <a:r>
              <a:rPr lang="en-US" sz="700" dirty="0">
                <a:solidFill>
                  <a:schemeClr val="bg1"/>
                </a:solidFill>
                <a:latin typeface="Times" pitchFamily="2" charset="0"/>
              </a:rPr>
              <a:t> </a:t>
            </a:r>
            <a:r>
              <a:rPr lang="en-US" sz="700" b="1" dirty="0">
                <a:solidFill>
                  <a:srgbClr val="C00000"/>
                </a:solidFill>
                <a:latin typeface="Times" pitchFamily="2" charset="0"/>
              </a:rPr>
              <a:t>Women also reported perceived loss of femininity (Adler &amp; Ben-Ari, 2018), grief and despair, bewilderment and disorientation, as well as lack of direction as they attempted to navigate their</a:t>
            </a:r>
            <a:r>
              <a:rPr lang="en-US" sz="700" b="1" dirty="0">
                <a:solidFill>
                  <a:srgbClr val="FF0000"/>
                </a:solidFill>
                <a:latin typeface="Times" pitchFamily="2" charset="0"/>
              </a:rPr>
              <a:t> experience</a:t>
            </a:r>
            <a:r>
              <a:rPr lang="en-US" sz="700" dirty="0">
                <a:solidFill>
                  <a:srgbClr val="FF0000"/>
                </a:solidFill>
                <a:latin typeface="Times" pitchFamily="2" charset="0"/>
              </a:rPr>
              <a:t> </a:t>
            </a:r>
            <a:r>
              <a:rPr lang="en-US" sz="700" dirty="0">
                <a:latin typeface="Times" pitchFamily="2" charset="0"/>
              </a:rPr>
              <a:t>(Hernandez, et al, 2011).</a:t>
            </a:r>
          </a:p>
          <a:p>
            <a:r>
              <a:rPr lang="en-US" sz="700" dirty="0">
                <a:latin typeface="Times" pitchFamily="2" charset="0"/>
              </a:rPr>
              <a:t>A prominent theme throughout the existing literature is isolation, both for the spouse who experiences same-sex attraction as well as the spouse who is heterosexually attracted.  Same-sex attracted spouses and heterosexually attracted spouses report a lack of a strong social support system.  Reasons cited are a lack of understanding from friends and family as well as religious and societal views about homosexuality and the cultural acceptability of divorce (Hernandez, et al, 2011). Despite levels of companionship and amount of love between the couple, mixed-orientation marriages are not inherently “granted a character of legitimacy” (</a:t>
            </a:r>
            <a:r>
              <a:rPr lang="en-US" sz="700" dirty="0" err="1">
                <a:latin typeface="Times" pitchFamily="2" charset="0"/>
              </a:rPr>
              <a:t>ContentEngine</a:t>
            </a:r>
            <a:r>
              <a:rPr lang="en-US" sz="700" dirty="0">
                <a:latin typeface="Times" pitchFamily="2" charset="0"/>
              </a:rPr>
              <a:t>, 2021).  Ambivalence from friends and family regarding the validity and outcome of the couple’s marriage is a challenge to the couple’s marriage stability (Adler &amp; Ben-Ari, 2020).  </a:t>
            </a:r>
          </a:p>
          <a:p>
            <a:r>
              <a:rPr lang="en-US" sz="700" dirty="0">
                <a:latin typeface="Times" pitchFamily="2" charset="0"/>
              </a:rPr>
              <a:t>This poster presentation highlights the research question: </a:t>
            </a:r>
          </a:p>
          <a:p>
            <a:endParaRPr lang="en-US" sz="700" dirty="0">
              <a:latin typeface="Times" pitchFamily="2" charset="0"/>
            </a:endParaRPr>
          </a:p>
          <a:p>
            <a:r>
              <a:rPr lang="en-US" sz="700" b="1" dirty="0">
                <a:solidFill>
                  <a:srgbClr val="FF0000"/>
                </a:solidFill>
                <a:latin typeface="Times" pitchFamily="2" charset="0"/>
              </a:rPr>
              <a:t>How can counselors help couples in a mixed orientation  marriage gain positive outcomes for both their personal wellness and marriage satisfaction?</a:t>
            </a:r>
            <a:endParaRPr lang="en-US" sz="700" dirty="0">
              <a:solidFill>
                <a:srgbClr val="FF0000"/>
              </a:solidFill>
              <a:latin typeface="Times" pitchFamily="2" charset="0"/>
            </a:endParaRPr>
          </a:p>
        </p:txBody>
      </p:sp>
      <p:sp>
        <p:nvSpPr>
          <p:cNvPr id="19" name="TextBox 18">
            <a:extLst>
              <a:ext uri="{FF2B5EF4-FFF2-40B4-BE49-F238E27FC236}">
                <a16:creationId xmlns:a16="http://schemas.microsoft.com/office/drawing/2014/main" id="{0EBBD4F5-8C25-4A88-84EB-E3C54F143A5F}"/>
              </a:ext>
            </a:extLst>
          </p:cNvPr>
          <p:cNvSpPr txBox="1"/>
          <p:nvPr/>
        </p:nvSpPr>
        <p:spPr>
          <a:xfrm>
            <a:off x="12990" y="5580727"/>
            <a:ext cx="3203577" cy="1277273"/>
          </a:xfrm>
          <a:prstGeom prst="rect">
            <a:avLst/>
          </a:prstGeom>
          <a:solidFill>
            <a:schemeClr val="bg1"/>
          </a:solidFill>
          <a:ln>
            <a:solidFill>
              <a:schemeClr val="tx1"/>
            </a:solidFill>
          </a:ln>
        </p:spPr>
        <p:txBody>
          <a:bodyPr wrap="square" rtlCol="0">
            <a:spAutoFit/>
          </a:bodyPr>
          <a:lstStyle/>
          <a:p>
            <a:pPr algn="just"/>
            <a:endParaRPr lang="en-US" sz="700" dirty="0">
              <a:latin typeface="Times" pitchFamily="2" charset="0"/>
              <a:cs typeface="Times New Roman"/>
            </a:endParaRPr>
          </a:p>
          <a:p>
            <a:r>
              <a:rPr lang="en-US" sz="700" dirty="0">
                <a:latin typeface="Times" pitchFamily="2" charset="0"/>
              </a:rPr>
              <a:t>In order to better understand the unique challenges of those in mixed orientation marriages, these authors searched for literature via the Jerry Falwell Library that specifically detailed the experiences of same-sex attracted individuals who also identify as heterosexual and are married to a heterosexually attracted spouse.  Additionally, these researchers were interested in how the conservative cultures in which these unique marriages exist affect the couples’ feelings of stigmatization as well as the couples’ strength and resilience resources.  Resilience factors in heterosexual marriages were examined in order to better understand what ways heterosexual marriage resilience is similar and how it differs from resilience in mixed orientation marriages.  </a:t>
            </a:r>
            <a:r>
              <a:rPr lang="en-US" sz="700" dirty="0">
                <a:latin typeface="Times" pitchFamily="2" charset="0"/>
                <a:cs typeface="Times New Roman"/>
              </a:rPr>
              <a:t> </a:t>
            </a:r>
          </a:p>
        </p:txBody>
      </p:sp>
      <p:sp>
        <p:nvSpPr>
          <p:cNvPr id="20" name="TextBox 19">
            <a:extLst>
              <a:ext uri="{FF2B5EF4-FFF2-40B4-BE49-F238E27FC236}">
                <a16:creationId xmlns:a16="http://schemas.microsoft.com/office/drawing/2014/main" id="{471C8B12-484D-4F90-ADA1-E1F90D833C8D}"/>
              </a:ext>
            </a:extLst>
          </p:cNvPr>
          <p:cNvSpPr txBox="1"/>
          <p:nvPr/>
        </p:nvSpPr>
        <p:spPr>
          <a:xfrm>
            <a:off x="8031972" y="913026"/>
            <a:ext cx="4152195" cy="1446550"/>
          </a:xfrm>
          <a:prstGeom prst="rect">
            <a:avLst/>
          </a:prstGeom>
          <a:solidFill>
            <a:schemeClr val="bg1"/>
          </a:solidFill>
          <a:ln>
            <a:solidFill>
              <a:schemeClr val="tx1"/>
            </a:solidFill>
          </a:ln>
        </p:spPr>
        <p:txBody>
          <a:bodyPr wrap="square" rtlCol="0">
            <a:spAutoFit/>
          </a:bodyPr>
          <a:lstStyle/>
          <a:p>
            <a:r>
              <a:rPr lang="en-US" sz="800" dirty="0">
                <a:latin typeface="Times" pitchFamily="2" charset="0"/>
              </a:rPr>
              <a:t>Finding a competent counselor is a challenge to those couples who want to stay married despite the complexities of their unique relationship (Hernandez, et al, 2011).  Clinicians should become familiar with literature regarding this unique population’s specific challenges (Doolin, 2014).  The Recast Marriage Model is an integration of findings from several sources of literature that examine what fosters resilience in mixed orientation marriages.  Additionally, the Recast Marriage Model is designed to be a comprehensive resource for clinicians as they assist couples in understanding one another, themselves, and make meaning out of the complexities of their relationship.  </a:t>
            </a:r>
          </a:p>
          <a:p>
            <a:endParaRPr lang="en-US" sz="800" b="1" dirty="0">
              <a:latin typeface="Times" pitchFamily="2" charset="0"/>
            </a:endParaRPr>
          </a:p>
          <a:p>
            <a:r>
              <a:rPr lang="en-US" sz="800" b="1" dirty="0">
                <a:latin typeface="Times" pitchFamily="2" charset="0"/>
              </a:rPr>
              <a:t>The purpose of the Recast Marriage Model is to increase hope in couples for better outcomes as they commit to common goals in their relationship.</a:t>
            </a:r>
            <a:endParaRPr lang="en-US" sz="800" dirty="0">
              <a:latin typeface="Times" pitchFamily="2" charset="0"/>
            </a:endParaRPr>
          </a:p>
        </p:txBody>
      </p:sp>
      <p:sp>
        <p:nvSpPr>
          <p:cNvPr id="21" name="TextBox 20">
            <a:extLst>
              <a:ext uri="{FF2B5EF4-FFF2-40B4-BE49-F238E27FC236}">
                <a16:creationId xmlns:a16="http://schemas.microsoft.com/office/drawing/2014/main" id="{9DEE4A69-F9A0-44F2-A199-C70EE8260928}"/>
              </a:ext>
            </a:extLst>
          </p:cNvPr>
          <p:cNvSpPr txBox="1"/>
          <p:nvPr/>
        </p:nvSpPr>
        <p:spPr>
          <a:xfrm>
            <a:off x="8031972" y="2695255"/>
            <a:ext cx="4149156" cy="1077218"/>
          </a:xfrm>
          <a:prstGeom prst="rect">
            <a:avLst/>
          </a:prstGeom>
          <a:solidFill>
            <a:schemeClr val="bg1"/>
          </a:solidFill>
          <a:ln>
            <a:solidFill>
              <a:schemeClr val="tx1"/>
            </a:solidFill>
          </a:ln>
        </p:spPr>
        <p:txBody>
          <a:bodyPr wrap="square" rtlCol="0">
            <a:spAutoFit/>
          </a:bodyPr>
          <a:lstStyle/>
          <a:p>
            <a:r>
              <a:rPr lang="en-US" sz="800" dirty="0">
                <a:latin typeface="Times" pitchFamily="2" charset="0"/>
              </a:rPr>
              <a:t>Suggested areas of future research include </a:t>
            </a:r>
            <a:r>
              <a:rPr lang="en-US" sz="800" b="1" dirty="0">
                <a:latin typeface="Times" pitchFamily="2" charset="0"/>
              </a:rPr>
              <a:t>larger sample sizes of couples across time</a:t>
            </a:r>
            <a:r>
              <a:rPr lang="en-US" sz="800" dirty="0">
                <a:latin typeface="Times" pitchFamily="2" charset="0"/>
              </a:rPr>
              <a:t>, rather than retrospective samples (Doolin, 2014).  Adler and Ben-Ari, 2020, suggested ethnographic study in order to determine how society interacts with the mixed orientation phenomenon.  Developing a better understanding of </a:t>
            </a:r>
            <a:r>
              <a:rPr lang="en-US" sz="800" b="1" dirty="0">
                <a:latin typeface="Times" pitchFamily="2" charset="0"/>
              </a:rPr>
              <a:t>how conservative communities interact</a:t>
            </a:r>
            <a:r>
              <a:rPr lang="en-US" sz="800" dirty="0">
                <a:latin typeface="Times" pitchFamily="2" charset="0"/>
              </a:rPr>
              <a:t> with those in mixed orientation marriages will assist in </a:t>
            </a:r>
            <a:r>
              <a:rPr lang="en-US" sz="800" b="1" dirty="0">
                <a:latin typeface="Times" pitchFamily="2" charset="0"/>
              </a:rPr>
              <a:t>understanding the type of social support</a:t>
            </a:r>
            <a:r>
              <a:rPr lang="en-US" sz="800" dirty="0">
                <a:latin typeface="Times" pitchFamily="2" charset="0"/>
              </a:rPr>
              <a:t> couples could hope to receive.  Lastly, Doolin, 2014, suggest that future research include studies that would strengthen the field’s comprehension of what </a:t>
            </a:r>
            <a:r>
              <a:rPr lang="en-US" sz="800" b="1" dirty="0">
                <a:solidFill>
                  <a:srgbClr val="C00000"/>
                </a:solidFill>
                <a:latin typeface="Times" pitchFamily="2" charset="0"/>
              </a:rPr>
              <a:t>elements contribute to couples’ sexual satisfaction.</a:t>
            </a:r>
            <a:endParaRPr lang="en-US" sz="800" dirty="0">
              <a:solidFill>
                <a:srgbClr val="C00000"/>
              </a:solidFill>
              <a:latin typeface="Times" pitchFamily="2" charset="0"/>
            </a:endParaRPr>
          </a:p>
        </p:txBody>
      </p:sp>
      <p:sp>
        <p:nvSpPr>
          <p:cNvPr id="22" name="TextBox 21">
            <a:extLst>
              <a:ext uri="{FF2B5EF4-FFF2-40B4-BE49-F238E27FC236}">
                <a16:creationId xmlns:a16="http://schemas.microsoft.com/office/drawing/2014/main" id="{8586B322-5C85-4786-9139-677ABCCE2FAE}"/>
              </a:ext>
            </a:extLst>
          </p:cNvPr>
          <p:cNvSpPr txBox="1"/>
          <p:nvPr/>
        </p:nvSpPr>
        <p:spPr>
          <a:xfrm>
            <a:off x="8031972" y="4072622"/>
            <a:ext cx="4132847" cy="2785378"/>
          </a:xfrm>
          <a:prstGeom prst="rect">
            <a:avLst/>
          </a:prstGeom>
          <a:solidFill>
            <a:schemeClr val="bg1"/>
          </a:solidFill>
          <a:ln>
            <a:solidFill>
              <a:schemeClr val="tx1"/>
            </a:solidFill>
          </a:ln>
        </p:spPr>
        <p:txBody>
          <a:bodyPr wrap="square" rtlCol="0">
            <a:spAutoFit/>
          </a:bodyPr>
          <a:lstStyle/>
          <a:p>
            <a:pPr indent="-457200">
              <a:lnSpc>
                <a:spcPct val="200000"/>
              </a:lnSpc>
            </a:pPr>
            <a:r>
              <a:rPr lang="en-US" sz="400" dirty="0">
                <a:latin typeface="Times" pitchFamily="2" charset="0"/>
              </a:rPr>
              <a:t>Adler, A. &amp; Ben-Ari, A.  (2018) How we stay together without going crazy: Reconstruction of reality among women of mixed-orientation relationships. </a:t>
            </a:r>
            <a:r>
              <a:rPr lang="en-US" sz="400" i="1" dirty="0">
                <a:latin typeface="Times" pitchFamily="2" charset="0"/>
              </a:rPr>
              <a:t>Journal of Homosexuality</a:t>
            </a:r>
            <a:r>
              <a:rPr lang="en-US" sz="400" dirty="0">
                <a:latin typeface="Times" pitchFamily="2" charset="0"/>
              </a:rPr>
              <a:t>, 65:5, 640-658, DOI: </a:t>
            </a:r>
            <a:r>
              <a:rPr lang="en-US" sz="400" dirty="0">
                <a:latin typeface="Times" pitchFamily="2" charset="0"/>
                <a:hlinkClick r:id="rId2">
                  <a:extLst>
                    <a:ext uri="{A12FA001-AC4F-418D-AE19-62706E023703}">
                      <ahyp:hlinkClr xmlns:ahyp="http://schemas.microsoft.com/office/drawing/2018/hyperlinkcolor" val="tx"/>
                    </a:ext>
                  </a:extLst>
                </a:hlinkClick>
              </a:rPr>
              <a:t>10.1080/00918369.2017.1333807</a:t>
            </a:r>
            <a:endParaRPr lang="en-US" sz="400" dirty="0">
              <a:latin typeface="Times" pitchFamily="2" charset="0"/>
            </a:endParaRPr>
          </a:p>
          <a:p>
            <a:pPr indent="-457200">
              <a:lnSpc>
                <a:spcPct val="200000"/>
              </a:lnSpc>
            </a:pPr>
            <a:r>
              <a:rPr lang="en-US" sz="400" dirty="0">
                <a:latin typeface="Times" pitchFamily="2" charset="0"/>
              </a:rPr>
              <a:t>Adler, A., &amp; Ben-Ari, A. (2020). Between mainstream and marginality: The case of men and women of mixed-orientation relationships. United States: doi:10.1080/00918369.2020.1712139</a:t>
            </a:r>
          </a:p>
          <a:p>
            <a:pPr indent="-457200">
              <a:lnSpc>
                <a:spcPct val="200000"/>
              </a:lnSpc>
            </a:pPr>
            <a:r>
              <a:rPr lang="en-US" sz="400" dirty="0" err="1">
                <a:latin typeface="Times" pitchFamily="2" charset="0"/>
              </a:rPr>
              <a:t>ContentEngine</a:t>
            </a:r>
            <a:r>
              <a:rPr lang="en-US" sz="400" dirty="0">
                <a:latin typeface="Times" pitchFamily="2" charset="0"/>
              </a:rPr>
              <a:t> LLC. (2021). Mixed-orientation marriages (MOM): Love between sexually incompatible people.</a:t>
            </a:r>
            <a:r>
              <a:rPr lang="en-US" sz="400" i="1" dirty="0">
                <a:latin typeface="Times" pitchFamily="2" charset="0"/>
              </a:rPr>
              <a:t> CE </a:t>
            </a:r>
            <a:r>
              <a:rPr lang="en-US" sz="400" i="1" dirty="0" err="1">
                <a:latin typeface="Times" pitchFamily="2" charset="0"/>
              </a:rPr>
              <a:t>Noticias</a:t>
            </a:r>
            <a:r>
              <a:rPr lang="en-US" sz="400" i="1" dirty="0">
                <a:latin typeface="Times" pitchFamily="2" charset="0"/>
              </a:rPr>
              <a:t> </a:t>
            </a:r>
            <a:r>
              <a:rPr lang="en-US" sz="400" i="1" dirty="0" err="1">
                <a:latin typeface="Times" pitchFamily="2" charset="0"/>
              </a:rPr>
              <a:t>Financieras</a:t>
            </a:r>
            <a:r>
              <a:rPr lang="en-US" sz="400" dirty="0">
                <a:latin typeface="Times" pitchFamily="2" charset="0"/>
              </a:rPr>
              <a:t> http://</a:t>
            </a:r>
            <a:r>
              <a:rPr lang="en-US" sz="400" dirty="0" err="1">
                <a:latin typeface="Times" pitchFamily="2" charset="0"/>
              </a:rPr>
              <a:t>ezproxy.liberty.edu</a:t>
            </a:r>
            <a:r>
              <a:rPr lang="en-US" sz="400" dirty="0">
                <a:latin typeface="Times" pitchFamily="2" charset="0"/>
              </a:rPr>
              <a:t>/</a:t>
            </a:r>
            <a:r>
              <a:rPr lang="en-US" sz="400" dirty="0" err="1">
                <a:latin typeface="Times" pitchFamily="2" charset="0"/>
              </a:rPr>
              <a:t>login?qurl</a:t>
            </a:r>
            <a:r>
              <a:rPr lang="en-US" sz="400" dirty="0">
                <a:latin typeface="Times" pitchFamily="2" charset="0"/>
              </a:rPr>
              <a:t>=https%3A%2F%2Fwww.proquest.com%2Fwire- feeds%2Fmixed-orientation-marriages-mom-love- between%2Fdocview%2F2487115997%2Fse-2%3Faccountid%3D12085  </a:t>
            </a:r>
          </a:p>
          <a:p>
            <a:pPr indent="-457200">
              <a:lnSpc>
                <a:spcPct val="200000"/>
              </a:lnSpc>
            </a:pPr>
            <a:r>
              <a:rPr lang="en-US" sz="400" dirty="0">
                <a:latin typeface="Times" pitchFamily="2" charset="0"/>
              </a:rPr>
              <a:t>Daly, S. C., </a:t>
            </a:r>
            <a:r>
              <a:rPr lang="en-US" sz="400" dirty="0" err="1">
                <a:latin typeface="Times" pitchFamily="2" charset="0"/>
              </a:rPr>
              <a:t>MacNeela</a:t>
            </a:r>
            <a:r>
              <a:rPr lang="en-US" sz="400" dirty="0">
                <a:latin typeface="Times" pitchFamily="2" charset="0"/>
              </a:rPr>
              <a:t>, P., &amp; </a:t>
            </a:r>
            <a:r>
              <a:rPr lang="en-US" sz="400" dirty="0" err="1">
                <a:latin typeface="Times" pitchFamily="2" charset="0"/>
              </a:rPr>
              <a:t>Sarma</a:t>
            </a:r>
            <a:r>
              <a:rPr lang="en-US" sz="400" dirty="0">
                <a:latin typeface="Times" pitchFamily="2" charset="0"/>
              </a:rPr>
              <a:t>, K. M. (2018). The female spouse: A process of separation when a husband 'comes out' as gay. </a:t>
            </a:r>
            <a:r>
              <a:rPr lang="en-US" sz="400" i="1" dirty="0" err="1">
                <a:latin typeface="Times" pitchFamily="2" charset="0"/>
              </a:rPr>
              <a:t>PLoS</a:t>
            </a:r>
            <a:r>
              <a:rPr lang="en-US" sz="400" i="1" dirty="0">
                <a:latin typeface="Times" pitchFamily="2" charset="0"/>
              </a:rPr>
              <a:t> ONE</a:t>
            </a:r>
            <a:r>
              <a:rPr lang="en-US" sz="400" dirty="0">
                <a:latin typeface="Times" pitchFamily="2" charset="0"/>
              </a:rPr>
              <a:t>, </a:t>
            </a:r>
            <a:r>
              <a:rPr lang="en-US" sz="400" i="1" dirty="0">
                <a:latin typeface="Times" pitchFamily="2" charset="0"/>
              </a:rPr>
              <a:t>13</a:t>
            </a:r>
            <a:r>
              <a:rPr lang="en-US" sz="400" dirty="0">
                <a:latin typeface="Times" pitchFamily="2" charset="0"/>
              </a:rPr>
              <a:t>(8), e0203472. Retrieved from </a:t>
            </a:r>
            <a:r>
              <a:rPr lang="en-US" sz="400" u="sng" dirty="0">
                <a:latin typeface="Times" pitchFamily="2" charset="0"/>
                <a:hlinkClick r:id="rId3">
                  <a:extLst>
                    <a:ext uri="{A12FA001-AC4F-418D-AE19-62706E023703}">
                      <ahyp:hlinkClr xmlns:ahyp="http://schemas.microsoft.com/office/drawing/2018/hyperlinkcolor" val="tx"/>
                    </a:ext>
                  </a:extLst>
                </a:hlinkClick>
              </a:rPr>
              <a:t>https://link-gale-com.ezproxy.liberty.edu/apps/doc/A557799437/HRCA?u=vic_liberty&amp;sid=HRCA&amp;xid=143ea418</a:t>
            </a:r>
            <a:endParaRPr lang="en-US" sz="400" dirty="0">
              <a:latin typeface="Times" pitchFamily="2" charset="0"/>
            </a:endParaRPr>
          </a:p>
          <a:p>
            <a:pPr indent="-457200">
              <a:lnSpc>
                <a:spcPct val="200000"/>
              </a:lnSpc>
            </a:pPr>
            <a:r>
              <a:rPr lang="en-US" sz="400" dirty="0">
                <a:latin typeface="Times" pitchFamily="2" charset="0"/>
              </a:rPr>
              <a:t>Doolin, H. N. (2014). </a:t>
            </a:r>
            <a:r>
              <a:rPr lang="en-US" sz="400" i="1" dirty="0">
                <a:latin typeface="Times" pitchFamily="2" charset="0"/>
              </a:rPr>
              <a:t>Sexual and relational satisfaction in mixed-orientation marriages </a:t>
            </a:r>
            <a:endParaRPr lang="en-US" sz="400" dirty="0">
              <a:latin typeface="Times" pitchFamily="2" charset="0"/>
            </a:endParaRPr>
          </a:p>
          <a:p>
            <a:pPr indent="-457200">
              <a:lnSpc>
                <a:spcPct val="200000"/>
              </a:lnSpc>
            </a:pPr>
            <a:r>
              <a:rPr lang="en-US" sz="400" dirty="0">
                <a:latin typeface="Times" pitchFamily="2" charset="0"/>
              </a:rPr>
              <a:t>Hernandez, B. C., </a:t>
            </a:r>
            <a:r>
              <a:rPr lang="en-US" sz="400" dirty="0" err="1">
                <a:latin typeface="Times" pitchFamily="2" charset="0"/>
              </a:rPr>
              <a:t>Schwenke</a:t>
            </a:r>
            <a:r>
              <a:rPr lang="en-US" sz="400" dirty="0">
                <a:latin typeface="Times" pitchFamily="2" charset="0"/>
              </a:rPr>
              <a:t>, N. J., &amp; Wilson, C. M. (2011). Spouses in mixed‐orientation marriage: A 20‐year review of empirical studies.</a:t>
            </a:r>
            <a:r>
              <a:rPr lang="en-US" sz="400" i="1" dirty="0">
                <a:latin typeface="Times" pitchFamily="2" charset="0"/>
              </a:rPr>
              <a:t> Journal of Marital and Family Therapy, 37</a:t>
            </a:r>
            <a:r>
              <a:rPr lang="en-US" sz="400" dirty="0">
                <a:latin typeface="Times" pitchFamily="2" charset="0"/>
              </a:rPr>
              <a:t>(3), 307-318. doi:10.1111/j.1752-0606.2010.00202.x</a:t>
            </a:r>
          </a:p>
          <a:p>
            <a:pPr indent="-457200">
              <a:lnSpc>
                <a:spcPct val="200000"/>
              </a:lnSpc>
            </a:pPr>
            <a:r>
              <a:rPr lang="en-US" sz="400" dirty="0">
                <a:latin typeface="Times" pitchFamily="2" charset="0"/>
              </a:rPr>
              <a:t>Hernandez, B. C., &amp; Wilson, C. M. (2007). Another kind of ambiguous loss: Seventh-day Adventist women in mixed-orientation marriages.</a:t>
            </a:r>
            <a:r>
              <a:rPr lang="en-US" sz="400" i="1" dirty="0">
                <a:latin typeface="Times" pitchFamily="2" charset="0"/>
              </a:rPr>
              <a:t> Family Relations, 56</a:t>
            </a:r>
            <a:r>
              <a:rPr lang="en-US" sz="400" dirty="0">
                <a:latin typeface="Times" pitchFamily="2" charset="0"/>
              </a:rPr>
              <a:t>(2), 184-195. doi:10.1111/j.1741-3729.2007.00451.x</a:t>
            </a:r>
          </a:p>
          <a:p>
            <a:pPr indent="-457200">
              <a:lnSpc>
                <a:spcPct val="200000"/>
              </a:lnSpc>
            </a:pPr>
            <a:r>
              <a:rPr lang="en-US" sz="400" dirty="0">
                <a:latin typeface="Times" pitchFamily="2" charset="0"/>
              </a:rPr>
              <a:t>Hopwood, M., </a:t>
            </a:r>
            <a:r>
              <a:rPr lang="en-US" sz="400" dirty="0" err="1">
                <a:latin typeface="Times" pitchFamily="2" charset="0"/>
              </a:rPr>
              <a:t>Cama</a:t>
            </a:r>
            <a:r>
              <a:rPr lang="en-US" sz="400" dirty="0">
                <a:latin typeface="Times" pitchFamily="2" charset="0"/>
              </a:rPr>
              <a:t>, E., de Wit, J., &amp; Treloar, C. (2020). Stigma, anxiety, and depression among gay and bisexual men in mixed-orientation marriages. </a:t>
            </a:r>
            <a:r>
              <a:rPr lang="en-US" sz="400" i="1" dirty="0">
                <a:latin typeface="Times" pitchFamily="2" charset="0"/>
              </a:rPr>
              <a:t>Qualitative Health Research</a:t>
            </a:r>
            <a:r>
              <a:rPr lang="en-US" sz="400" dirty="0">
                <a:latin typeface="Times" pitchFamily="2" charset="0"/>
              </a:rPr>
              <a:t>, </a:t>
            </a:r>
            <a:r>
              <a:rPr lang="en-US" sz="400" i="1" dirty="0">
                <a:latin typeface="Times" pitchFamily="2" charset="0"/>
              </a:rPr>
              <a:t>30</a:t>
            </a:r>
            <a:r>
              <a:rPr lang="en-US" sz="400" dirty="0">
                <a:latin typeface="Times" pitchFamily="2" charset="0"/>
              </a:rPr>
              <a:t>(4), 622–633. https://</a:t>
            </a:r>
            <a:r>
              <a:rPr lang="en-US" sz="400" dirty="0" err="1">
                <a:latin typeface="Times" pitchFamily="2" charset="0"/>
              </a:rPr>
              <a:t>doi.org</a:t>
            </a:r>
            <a:r>
              <a:rPr lang="en-US" sz="400" dirty="0">
                <a:latin typeface="Times" pitchFamily="2" charset="0"/>
              </a:rPr>
              <a:t>/</a:t>
            </a:r>
            <a:r>
              <a:rPr lang="en-US" sz="400" u="sng" dirty="0">
                <a:latin typeface="Times" pitchFamily="2" charset="0"/>
                <a:hlinkClick r:id="rId4">
                  <a:extLst>
                    <a:ext uri="{A12FA001-AC4F-418D-AE19-62706E023703}">
                      <ahyp:hlinkClr xmlns:ahyp="http://schemas.microsoft.com/office/drawing/2018/hyperlinkcolor" val="tx"/>
                    </a:ext>
                  </a:extLst>
                </a:hlinkClick>
              </a:rPr>
              <a:t>10.1177/1049732319862536</a:t>
            </a:r>
            <a:endParaRPr lang="en-US" sz="400" dirty="0">
              <a:latin typeface="Times" pitchFamily="2" charset="0"/>
            </a:endParaRPr>
          </a:p>
          <a:p>
            <a:pPr indent="-457200">
              <a:lnSpc>
                <a:spcPct val="200000"/>
              </a:lnSpc>
            </a:pPr>
            <a:r>
              <a:rPr lang="en-US" sz="400" dirty="0" err="1">
                <a:latin typeface="Times" pitchFamily="2" charset="0"/>
              </a:rPr>
              <a:t>Legerski</a:t>
            </a:r>
            <a:r>
              <a:rPr lang="en-US" sz="400" dirty="0">
                <a:latin typeface="Times" pitchFamily="2" charset="0"/>
              </a:rPr>
              <a:t>, E., &amp; Harker, A. (2018). The intersection of gender, sexuality, and religion in Mormon mixed-sexuality marriages.</a:t>
            </a:r>
            <a:r>
              <a:rPr lang="en-US" sz="400" i="1" dirty="0">
                <a:latin typeface="Times" pitchFamily="2" charset="0"/>
              </a:rPr>
              <a:t> Sex Roles, 78</a:t>
            </a:r>
            <a:r>
              <a:rPr lang="en-US" sz="400" dirty="0">
                <a:latin typeface="Times" pitchFamily="2" charset="0"/>
              </a:rPr>
              <a:t>(7), 482-500. doi:10.1007/s11199-017-0817-0</a:t>
            </a:r>
          </a:p>
          <a:p>
            <a:pPr indent="-457200">
              <a:lnSpc>
                <a:spcPct val="200000"/>
              </a:lnSpc>
            </a:pPr>
            <a:r>
              <a:rPr lang="en-US" sz="400" dirty="0">
                <a:latin typeface="Times" pitchFamily="2" charset="0"/>
              </a:rPr>
              <a:t>Poma, H. K. (2012). </a:t>
            </a:r>
            <a:r>
              <a:rPr lang="en-US" sz="400" i="1" dirty="0">
                <a:latin typeface="Times" pitchFamily="2" charset="0"/>
              </a:rPr>
              <a:t>Spirituality, sexual intimacy, and marital satisfaction in mixed orientation marriages </a:t>
            </a:r>
            <a:endParaRPr lang="en-US" sz="400" dirty="0">
              <a:latin typeface="Times" pitchFamily="2" charset="0"/>
            </a:endParaRPr>
          </a:p>
          <a:p>
            <a:pPr indent="-457200">
              <a:lnSpc>
                <a:spcPct val="200000"/>
              </a:lnSpc>
            </a:pPr>
            <a:r>
              <a:rPr lang="en-US" sz="400" dirty="0">
                <a:latin typeface="Times" pitchFamily="2" charset="0"/>
              </a:rPr>
              <a:t>Yarhouse, M. A., &amp; Kays, J. L. (2010). The PARE model: A framework for working with mixed orientation couples.</a:t>
            </a:r>
            <a:r>
              <a:rPr lang="en-US" sz="400" i="1" dirty="0">
                <a:latin typeface="Times" pitchFamily="2" charset="0"/>
              </a:rPr>
              <a:t> Journal of Psychology and Christianity, 29</a:t>
            </a:r>
            <a:r>
              <a:rPr lang="en-US" sz="400" dirty="0">
                <a:latin typeface="Times" pitchFamily="2" charset="0"/>
              </a:rPr>
              <a:t>(1), 77-81. http://</a:t>
            </a:r>
            <a:r>
              <a:rPr lang="en-US" sz="400" dirty="0" err="1">
                <a:latin typeface="Times" pitchFamily="2" charset="0"/>
              </a:rPr>
              <a:t>ezproxy.liberty.edu</a:t>
            </a:r>
            <a:r>
              <a:rPr lang="en-US" sz="400" dirty="0">
                <a:latin typeface="Times" pitchFamily="2" charset="0"/>
              </a:rPr>
              <a:t>/</a:t>
            </a:r>
            <a:r>
              <a:rPr lang="en-US" sz="400" dirty="0" err="1">
                <a:latin typeface="Times" pitchFamily="2" charset="0"/>
              </a:rPr>
              <a:t>login?qurl</a:t>
            </a:r>
            <a:r>
              <a:rPr lang="en-US" sz="400" dirty="0">
                <a:latin typeface="Times" pitchFamily="2" charset="0"/>
              </a:rPr>
              <a:t>=https%3A%2F%2Fwww.proquest.com%2Fscholarly-journals%2Fpare-model-framework-working-with-mixed%2Fdocview%2F237244321%2Fse-2%3Faccountid%3D12085 </a:t>
            </a:r>
          </a:p>
          <a:p>
            <a:pPr indent="-457200">
              <a:lnSpc>
                <a:spcPct val="200000"/>
              </a:lnSpc>
            </a:pPr>
            <a:r>
              <a:rPr lang="en-US" sz="400" dirty="0">
                <a:latin typeface="Times" pitchFamily="2" charset="0"/>
              </a:rPr>
              <a:t>Yarhouse, M., Kays, J., Poma, H., Atkinson, A., &amp; Ripley, J. (2011). Characteristics of mixed orientation couples: An </a:t>
            </a:r>
            <a:r>
              <a:rPr lang="en-US" sz="400" dirty="0" err="1">
                <a:latin typeface="Times" pitchFamily="2" charset="0"/>
              </a:rPr>
              <a:t>emperical</a:t>
            </a:r>
            <a:r>
              <a:rPr lang="en-US" sz="400" dirty="0">
                <a:latin typeface="Times" pitchFamily="2" charset="0"/>
              </a:rPr>
              <a:t> study. </a:t>
            </a:r>
            <a:r>
              <a:rPr lang="en-US" sz="400" i="1" dirty="0">
                <a:latin typeface="Times" pitchFamily="2" charset="0"/>
              </a:rPr>
              <a:t>Edification: The Transdisciplinary Journal of Christian Psychology,</a:t>
            </a:r>
            <a:r>
              <a:rPr lang="en-US" sz="400" dirty="0">
                <a:latin typeface="Times" pitchFamily="2" charset="0"/>
              </a:rPr>
              <a:t> </a:t>
            </a:r>
            <a:r>
              <a:rPr lang="en-US" sz="400" i="1" dirty="0">
                <a:latin typeface="Times" pitchFamily="2" charset="0"/>
              </a:rPr>
              <a:t>4</a:t>
            </a:r>
            <a:r>
              <a:rPr lang="en-US" sz="400" dirty="0">
                <a:latin typeface="Times" pitchFamily="2" charset="0"/>
              </a:rPr>
              <a:t>(2), 41-56.</a:t>
            </a:r>
          </a:p>
        </p:txBody>
      </p:sp>
      <p:sp>
        <p:nvSpPr>
          <p:cNvPr id="23" name="TextBox 22">
            <a:extLst>
              <a:ext uri="{FF2B5EF4-FFF2-40B4-BE49-F238E27FC236}">
                <a16:creationId xmlns:a16="http://schemas.microsoft.com/office/drawing/2014/main" id="{93EAAB01-E463-43B1-A181-6BEC6240997F}"/>
              </a:ext>
            </a:extLst>
          </p:cNvPr>
          <p:cNvSpPr txBox="1"/>
          <p:nvPr/>
        </p:nvSpPr>
        <p:spPr>
          <a:xfrm>
            <a:off x="3289693" y="767500"/>
            <a:ext cx="4669153" cy="5789731"/>
          </a:xfrm>
          <a:prstGeom prst="rect">
            <a:avLst/>
          </a:prstGeom>
          <a:solidFill>
            <a:schemeClr val="bg1"/>
          </a:solidFill>
        </p:spPr>
        <p:txBody>
          <a:bodyPr wrap="square" rtlCol="0">
            <a:spAutoFit/>
          </a:bodyPr>
          <a:lstStyle/>
          <a:p>
            <a:endParaRPr lang="en-US" dirty="0"/>
          </a:p>
        </p:txBody>
      </p:sp>
      <p:sp>
        <p:nvSpPr>
          <p:cNvPr id="36" name="TextBox 35">
            <a:extLst>
              <a:ext uri="{FF2B5EF4-FFF2-40B4-BE49-F238E27FC236}">
                <a16:creationId xmlns:a16="http://schemas.microsoft.com/office/drawing/2014/main" id="{7D278FC9-60FA-447D-8BCF-DAB06983C8AA}"/>
              </a:ext>
            </a:extLst>
          </p:cNvPr>
          <p:cNvSpPr txBox="1"/>
          <p:nvPr/>
        </p:nvSpPr>
        <p:spPr>
          <a:xfrm>
            <a:off x="-14192" y="-13179"/>
            <a:ext cx="12206192" cy="615553"/>
          </a:xfrm>
          <a:prstGeom prst="rect">
            <a:avLst/>
          </a:prstGeom>
          <a:solidFill>
            <a:schemeClr val="bg1"/>
          </a:solidFill>
        </p:spPr>
        <p:txBody>
          <a:bodyPr wrap="square" rtlCol="0">
            <a:spAutoFit/>
          </a:bodyPr>
          <a:lstStyle/>
          <a:p>
            <a:pPr algn="ctr"/>
            <a:r>
              <a:rPr lang="en-US" sz="1600" b="1" dirty="0">
                <a:latin typeface="Times New Roman"/>
                <a:cs typeface="Times New Roman"/>
              </a:rPr>
              <a:t>Mixed-Orientation Marriages: Characteristics, Struggles, and Counseling</a:t>
            </a:r>
          </a:p>
          <a:p>
            <a:pPr algn="ctr"/>
            <a:r>
              <a:rPr lang="en-US" sz="1000" b="1" dirty="0">
                <a:latin typeface="Times New Roman"/>
                <a:cs typeface="Times New Roman"/>
              </a:rPr>
              <a:t>Brooke Mize, BS (Graduate Clinical Mental Health Counseling Student)  </a:t>
            </a:r>
          </a:p>
          <a:p>
            <a:pPr algn="ctr"/>
            <a:r>
              <a:rPr lang="en-US" sz="800" b="1" dirty="0">
                <a:latin typeface="Times New Roman"/>
                <a:cs typeface="Times New Roman"/>
              </a:rPr>
              <a:t>Dr. Krista Kirk (Faculty Sponsor)</a:t>
            </a:r>
          </a:p>
        </p:txBody>
      </p:sp>
      <p:pic>
        <p:nvPicPr>
          <p:cNvPr id="7" name="Picture 6">
            <a:extLst>
              <a:ext uri="{FF2B5EF4-FFF2-40B4-BE49-F238E27FC236}">
                <a16:creationId xmlns:a16="http://schemas.microsoft.com/office/drawing/2014/main" id="{95650AA5-B705-4FDF-A16E-DAA3E24D96B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8248" y="101612"/>
            <a:ext cx="945178" cy="269031"/>
          </a:xfrm>
          <a:prstGeom prst="rect">
            <a:avLst/>
          </a:prstGeom>
        </p:spPr>
      </p:pic>
      <p:graphicFrame>
        <p:nvGraphicFramePr>
          <p:cNvPr id="29" name="Diagram 28">
            <a:extLst>
              <a:ext uri="{FF2B5EF4-FFF2-40B4-BE49-F238E27FC236}">
                <a16:creationId xmlns:a16="http://schemas.microsoft.com/office/drawing/2014/main" id="{FE9BCEA7-BE2D-A24D-A593-19796981343A}"/>
              </a:ext>
            </a:extLst>
          </p:cNvPr>
          <p:cNvGraphicFramePr/>
          <p:nvPr>
            <p:extLst>
              <p:ext uri="{D42A27DB-BD31-4B8C-83A1-F6EECF244321}">
                <p14:modId xmlns:p14="http://schemas.microsoft.com/office/powerpoint/2010/main" val="3275379422"/>
              </p:ext>
            </p:extLst>
          </p:nvPr>
        </p:nvGraphicFramePr>
        <p:xfrm>
          <a:off x="3314533" y="893111"/>
          <a:ext cx="4845913" cy="559665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3683284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1162</TotalTime>
  <Words>1870</Words>
  <Application>Microsoft Macintosh PowerPoint</Application>
  <PresentationFormat>Widescreen</PresentationFormat>
  <Paragraphs>65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Courier New</vt:lpstr>
      <vt:lpstr>Times</vt:lpstr>
      <vt:lpstr>Times New Roman</vt:lpstr>
      <vt:lpstr>Office Theme</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Fredrich, Rorie (JFL Administration)</dc:creator>
  <cp:lastModifiedBy>Microsoft Office User</cp:lastModifiedBy>
  <cp:revision>19</cp:revision>
  <dcterms:created xsi:type="dcterms:W3CDTF">2021-03-09T17:11:13Z</dcterms:created>
  <dcterms:modified xsi:type="dcterms:W3CDTF">2021-03-11T16:19:13Z</dcterms:modified>
</cp:coreProperties>
</file>