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72951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45900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18851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291798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364750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437701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510648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583601" algn="l" defTabSz="207295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9">
          <p15:clr>
            <a:srgbClr val="A4A3A4"/>
          </p15:clr>
        </p15:guide>
        <p15:guide id="2" pos="16128">
          <p15:clr>
            <a:srgbClr val="A4A3A4"/>
          </p15:clr>
        </p15:guide>
        <p15:guide id="3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990000"/>
    <a:srgbClr val="10253F"/>
    <a:srgbClr val="65CE1E"/>
    <a:srgbClr val="00C28D"/>
    <a:srgbClr val="00B4FF"/>
    <a:srgbClr val="008080"/>
    <a:srgbClr val="1270FC"/>
    <a:srgbClr val="FFA2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5118" autoAdjust="0"/>
  </p:normalViewPr>
  <p:slideViewPr>
    <p:cSldViewPr snapToGrid="0" snapToObjects="1">
      <p:cViewPr>
        <p:scale>
          <a:sx n="29" d="100"/>
          <a:sy n="29" d="100"/>
        </p:scale>
        <p:origin x="-1320" y="-1008"/>
      </p:cViewPr>
      <p:guideLst>
        <p:guide orient="horz" pos="10369"/>
        <p:guide pos="1612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Mann" userId="d7ca173f547de314" providerId="LiveId" clId="{6ED96237-659D-4175-8E8A-4D07EFB0A9AE}"/>
    <pc:docChg chg="undo custSel modSld">
      <pc:chgData name="Karen Mann" userId="d7ca173f547de314" providerId="LiveId" clId="{6ED96237-659D-4175-8E8A-4D07EFB0A9AE}" dt="2021-03-15T22:01:10.248" v="67" actId="20577"/>
      <pc:docMkLst>
        <pc:docMk/>
      </pc:docMkLst>
      <pc:sldChg chg="modSp mod">
        <pc:chgData name="Karen Mann" userId="d7ca173f547de314" providerId="LiveId" clId="{6ED96237-659D-4175-8E8A-4D07EFB0A9AE}" dt="2021-03-15T22:01:10.248" v="67" actId="20577"/>
        <pc:sldMkLst>
          <pc:docMk/>
          <pc:sldMk cId="3247708637" sldId="256"/>
        </pc:sldMkLst>
        <pc:spChg chg="mod">
          <ac:chgData name="Karen Mann" userId="d7ca173f547de314" providerId="LiveId" clId="{6ED96237-659D-4175-8E8A-4D07EFB0A9AE}" dt="2021-03-15T21:58:35.052" v="13" actId="207"/>
          <ac:spMkLst>
            <pc:docMk/>
            <pc:sldMk cId="3247708637" sldId="256"/>
            <ac:spMk id="159" creationId="{00000000-0000-0000-0000-000000000000}"/>
          </ac:spMkLst>
        </pc:spChg>
        <pc:spChg chg="mod">
          <ac:chgData name="Karen Mann" userId="d7ca173f547de314" providerId="LiveId" clId="{6ED96237-659D-4175-8E8A-4D07EFB0A9AE}" dt="2021-03-15T21:59:50.895" v="26" actId="20577"/>
          <ac:spMkLst>
            <pc:docMk/>
            <pc:sldMk cId="3247708637" sldId="256"/>
            <ac:spMk id="165" creationId="{00000000-0000-0000-0000-000000000000}"/>
          </ac:spMkLst>
        </pc:spChg>
        <pc:spChg chg="mod">
          <ac:chgData name="Karen Mann" userId="d7ca173f547de314" providerId="LiveId" clId="{6ED96237-659D-4175-8E8A-4D07EFB0A9AE}" dt="2021-03-15T22:00:32.784" v="66" actId="20577"/>
          <ac:spMkLst>
            <pc:docMk/>
            <pc:sldMk cId="3247708637" sldId="256"/>
            <ac:spMk id="167" creationId="{00000000-0000-0000-0000-000000000000}"/>
          </ac:spMkLst>
        </pc:spChg>
        <pc:spChg chg="mod">
          <ac:chgData name="Karen Mann" userId="d7ca173f547de314" providerId="LiveId" clId="{6ED96237-659D-4175-8E8A-4D07EFB0A9AE}" dt="2021-03-15T22:01:10.248" v="67" actId="20577"/>
          <ac:spMkLst>
            <pc:docMk/>
            <pc:sldMk cId="3247708637" sldId="256"/>
            <ac:spMk id="18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63FE2-9438-354A-B60A-5A471281E58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A9BC3-5A08-5C40-8DE6-1B49CE826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1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7467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4936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2403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09870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87337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64805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42272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19741" algn="l" defTabSz="4774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A9BC3-5A08-5C40-8DE6-1B49CE826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8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6"/>
            <a:ext cx="37307520" cy="70561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3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72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4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18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91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64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37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10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58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4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7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75"/>
            <a:ext cx="9875520" cy="28087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75"/>
            <a:ext cx="28895040" cy="28087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5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7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4"/>
            <a:ext cx="37307520" cy="6537961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31"/>
            <a:ext cx="37307520" cy="720090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7295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459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21885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91798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36475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43770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510648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58360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9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71"/>
            <a:ext cx="19385280" cy="21724622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71"/>
            <a:ext cx="19385280" cy="21724622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2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4" y="7368544"/>
            <a:ext cx="19392903" cy="3070859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2951" indent="0">
              <a:buNone/>
              <a:defRPr sz="9100" b="1"/>
            </a:lvl2pPr>
            <a:lvl3pPr marL="4145900" indent="0">
              <a:buNone/>
              <a:defRPr sz="8200" b="1"/>
            </a:lvl3pPr>
            <a:lvl4pPr marL="6218851" indent="0">
              <a:buNone/>
              <a:defRPr sz="7200" b="1"/>
            </a:lvl4pPr>
            <a:lvl5pPr marL="8291798" indent="0">
              <a:buNone/>
              <a:defRPr sz="7200" b="1"/>
            </a:lvl5pPr>
            <a:lvl6pPr marL="10364750" indent="0">
              <a:buNone/>
              <a:defRPr sz="7200" b="1"/>
            </a:lvl6pPr>
            <a:lvl7pPr marL="12437701" indent="0">
              <a:buNone/>
              <a:defRPr sz="7200" b="1"/>
            </a:lvl7pPr>
            <a:lvl8pPr marL="14510648" indent="0">
              <a:buNone/>
              <a:defRPr sz="7200" b="1"/>
            </a:lvl8pPr>
            <a:lvl9pPr marL="16583601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4" y="10439402"/>
            <a:ext cx="19392903" cy="18966181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8" y="7368544"/>
            <a:ext cx="19400520" cy="3070859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2951" indent="0">
              <a:buNone/>
              <a:defRPr sz="9100" b="1"/>
            </a:lvl2pPr>
            <a:lvl3pPr marL="4145900" indent="0">
              <a:buNone/>
              <a:defRPr sz="8200" b="1"/>
            </a:lvl3pPr>
            <a:lvl4pPr marL="6218851" indent="0">
              <a:buNone/>
              <a:defRPr sz="7200" b="1"/>
            </a:lvl4pPr>
            <a:lvl5pPr marL="8291798" indent="0">
              <a:buNone/>
              <a:defRPr sz="7200" b="1"/>
            </a:lvl5pPr>
            <a:lvl6pPr marL="10364750" indent="0">
              <a:buNone/>
              <a:defRPr sz="7200" b="1"/>
            </a:lvl6pPr>
            <a:lvl7pPr marL="12437701" indent="0">
              <a:buNone/>
              <a:defRPr sz="7200" b="1"/>
            </a:lvl7pPr>
            <a:lvl8pPr marL="14510648" indent="0">
              <a:buNone/>
              <a:defRPr sz="7200" b="1"/>
            </a:lvl8pPr>
            <a:lvl9pPr marL="16583601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8" y="10439402"/>
            <a:ext cx="19400520" cy="18966181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0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3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7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71" y="1310640"/>
            <a:ext cx="14439903" cy="557784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53"/>
            <a:ext cx="24536400" cy="28094943"/>
          </a:xfrm>
        </p:spPr>
        <p:txBody>
          <a:bodyPr/>
          <a:lstStyle>
            <a:lvl1pPr>
              <a:defRPr sz="14500"/>
            </a:lvl1pPr>
            <a:lvl2pPr>
              <a:defRPr sz="128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71" y="6888488"/>
            <a:ext cx="14439903" cy="22517103"/>
          </a:xfrm>
        </p:spPr>
        <p:txBody>
          <a:bodyPr/>
          <a:lstStyle>
            <a:lvl1pPr marL="0" indent="0">
              <a:buNone/>
              <a:defRPr sz="6300"/>
            </a:lvl1pPr>
            <a:lvl2pPr marL="2072951" indent="0">
              <a:buNone/>
              <a:defRPr sz="5500"/>
            </a:lvl2pPr>
            <a:lvl3pPr marL="4145900" indent="0">
              <a:buNone/>
              <a:defRPr sz="4500"/>
            </a:lvl3pPr>
            <a:lvl4pPr marL="6218851" indent="0">
              <a:buNone/>
              <a:defRPr sz="4000"/>
            </a:lvl4pPr>
            <a:lvl5pPr marL="8291798" indent="0">
              <a:buNone/>
              <a:defRPr sz="4000"/>
            </a:lvl5pPr>
            <a:lvl6pPr marL="10364750" indent="0">
              <a:buNone/>
              <a:defRPr sz="4000"/>
            </a:lvl6pPr>
            <a:lvl7pPr marL="12437701" indent="0">
              <a:buNone/>
              <a:defRPr sz="4000"/>
            </a:lvl7pPr>
            <a:lvl8pPr marL="14510648" indent="0">
              <a:buNone/>
              <a:defRPr sz="4000"/>
            </a:lvl8pPr>
            <a:lvl9pPr marL="16583601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3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1"/>
            <a:ext cx="26334720" cy="19751040"/>
          </a:xfrm>
        </p:spPr>
        <p:txBody>
          <a:bodyPr/>
          <a:lstStyle>
            <a:lvl1pPr marL="0" indent="0">
              <a:buNone/>
              <a:defRPr sz="14500"/>
            </a:lvl1pPr>
            <a:lvl2pPr marL="2072951" indent="0">
              <a:buNone/>
              <a:defRPr sz="12800"/>
            </a:lvl2pPr>
            <a:lvl3pPr marL="4145900" indent="0">
              <a:buNone/>
              <a:defRPr sz="10900"/>
            </a:lvl3pPr>
            <a:lvl4pPr marL="6218851" indent="0">
              <a:buNone/>
              <a:defRPr sz="9100"/>
            </a:lvl4pPr>
            <a:lvl5pPr marL="8291798" indent="0">
              <a:buNone/>
              <a:defRPr sz="9100"/>
            </a:lvl5pPr>
            <a:lvl6pPr marL="10364750" indent="0">
              <a:buNone/>
              <a:defRPr sz="9100"/>
            </a:lvl6pPr>
            <a:lvl7pPr marL="12437701" indent="0">
              <a:buNone/>
              <a:defRPr sz="9100"/>
            </a:lvl7pPr>
            <a:lvl8pPr marL="14510648" indent="0">
              <a:buNone/>
              <a:defRPr sz="9100"/>
            </a:lvl8pPr>
            <a:lvl9pPr marL="16583601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7"/>
            <a:ext cx="26334720" cy="3863337"/>
          </a:xfrm>
        </p:spPr>
        <p:txBody>
          <a:bodyPr/>
          <a:lstStyle>
            <a:lvl1pPr marL="0" indent="0">
              <a:buNone/>
              <a:defRPr sz="6300"/>
            </a:lvl1pPr>
            <a:lvl2pPr marL="2072951" indent="0">
              <a:buNone/>
              <a:defRPr sz="5500"/>
            </a:lvl2pPr>
            <a:lvl3pPr marL="4145900" indent="0">
              <a:buNone/>
              <a:defRPr sz="4500"/>
            </a:lvl3pPr>
            <a:lvl4pPr marL="6218851" indent="0">
              <a:buNone/>
              <a:defRPr sz="4000"/>
            </a:lvl4pPr>
            <a:lvl5pPr marL="8291798" indent="0">
              <a:buNone/>
              <a:defRPr sz="4000"/>
            </a:lvl5pPr>
            <a:lvl6pPr marL="10364750" indent="0">
              <a:buNone/>
              <a:defRPr sz="4000"/>
            </a:lvl6pPr>
            <a:lvl7pPr marL="12437701" indent="0">
              <a:buNone/>
              <a:defRPr sz="4000"/>
            </a:lvl7pPr>
            <a:lvl8pPr marL="14510648" indent="0">
              <a:buNone/>
              <a:defRPr sz="4000"/>
            </a:lvl8pPr>
            <a:lvl9pPr marL="16583601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4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14591" tIns="207295" rIns="414591" bIns="20729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71"/>
            <a:ext cx="39502080" cy="21724622"/>
          </a:xfrm>
          <a:prstGeom prst="rect">
            <a:avLst/>
          </a:prstGeom>
        </p:spPr>
        <p:txBody>
          <a:bodyPr vert="horz" lIns="414591" tIns="207295" rIns="414591" bIns="20729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1"/>
          </a:xfrm>
          <a:prstGeom prst="rect">
            <a:avLst/>
          </a:prstGeom>
        </p:spPr>
        <p:txBody>
          <a:bodyPr vert="horz" lIns="414591" tIns="207295" rIns="414591" bIns="207295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97CC-475F-BE49-B579-6BFEF977A37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1"/>
          </a:xfrm>
          <a:prstGeom prst="rect">
            <a:avLst/>
          </a:prstGeom>
        </p:spPr>
        <p:txBody>
          <a:bodyPr vert="horz" lIns="414591" tIns="207295" rIns="414591" bIns="207295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1"/>
          </a:xfrm>
          <a:prstGeom prst="rect">
            <a:avLst/>
          </a:prstGeom>
        </p:spPr>
        <p:txBody>
          <a:bodyPr vert="horz" lIns="414591" tIns="207295" rIns="414591" bIns="207295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96AFA-303D-8042-85F3-1EA037B2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72951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4711" indent="-1554711" algn="l" defTabSz="2072951" rtl="0" eaLnBrk="1" latinLnBrk="0" hangingPunct="1">
        <a:spcBef>
          <a:spcPct val="20000"/>
        </a:spcBef>
        <a:buFont typeface="Arial"/>
        <a:buChar char="•"/>
        <a:defRPr sz="14500" kern="1200">
          <a:solidFill>
            <a:schemeClr val="tx1"/>
          </a:solidFill>
          <a:latin typeface="+mn-lt"/>
          <a:ea typeface="+mn-ea"/>
          <a:cs typeface="+mn-cs"/>
        </a:defRPr>
      </a:lvl1pPr>
      <a:lvl2pPr marL="3368541" indent="-1295594" algn="l" defTabSz="2072951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182373" indent="-1036473" algn="l" defTabSz="2072951" rtl="0" eaLnBrk="1" latinLnBrk="0" hangingPunct="1">
        <a:spcBef>
          <a:spcPct val="20000"/>
        </a:spcBef>
        <a:buFont typeface="Arial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55324" indent="-1036473" algn="l" defTabSz="2072951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28275" indent="-1036473" algn="l" defTabSz="2072951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01224" indent="-1036473" algn="l" defTabSz="20729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474175" indent="-1036473" algn="l" defTabSz="20729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7122" indent="-1036473" algn="l" defTabSz="20729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20073" indent="-1036473" algn="l" defTabSz="20729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72951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45900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18851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291798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64750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37701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10648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583601" algn="l" defTabSz="20729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png"/><Relationship Id="rId18" Type="http://schemas.openxmlformats.org/officeDocument/2006/relationships/image" Target="../media/image13.svg"/><Relationship Id="rId26" Type="http://schemas.openxmlformats.org/officeDocument/2006/relationships/image" Target="../media/image21.svg"/><Relationship Id="rId3" Type="http://schemas.openxmlformats.org/officeDocument/2006/relationships/image" Target="../media/image1.jpg"/><Relationship Id="rId21" Type="http://schemas.openxmlformats.org/officeDocument/2006/relationships/image" Target="../media/image16.png"/><Relationship Id="rId34" Type="http://schemas.openxmlformats.org/officeDocument/2006/relationships/image" Target="../media/image29.svg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3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svg"/><Relationship Id="rId20" Type="http://schemas.openxmlformats.org/officeDocument/2006/relationships/image" Target="../media/image15.svg"/><Relationship Id="rId29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ink-gale-com.ezproxy.liberty.edu/apps/doc/A446184699/AONE?u=vic_liberty&amp;sid=AONE&amp;xid=ff9b837d" TargetMode="External"/><Relationship Id="rId11" Type="http://schemas.openxmlformats.org/officeDocument/2006/relationships/image" Target="../media/image6.png"/><Relationship Id="rId24" Type="http://schemas.openxmlformats.org/officeDocument/2006/relationships/image" Target="../media/image19.svg"/><Relationship Id="rId32" Type="http://schemas.openxmlformats.org/officeDocument/2006/relationships/image" Target="../media/image27.svg"/><Relationship Id="rId5" Type="http://schemas.openxmlformats.org/officeDocument/2006/relationships/hyperlink" Target="https://link-gale-com.ezproxy.liberty.edu/apps/doc/A573095765/HWRC?u=vic_liberty&amp;sid=HWRC&amp;xid=fbfb098e" TargetMode="External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openxmlformats.org/officeDocument/2006/relationships/image" Target="../media/image23.svg"/><Relationship Id="rId10" Type="http://schemas.openxmlformats.org/officeDocument/2006/relationships/image" Target="../media/image5.svg"/><Relationship Id="rId19" Type="http://schemas.openxmlformats.org/officeDocument/2006/relationships/image" Target="../media/image14.png"/><Relationship Id="rId31" Type="http://schemas.openxmlformats.org/officeDocument/2006/relationships/image" Target="../media/image26.png"/><Relationship Id="rId4" Type="http://schemas.openxmlformats.org/officeDocument/2006/relationships/hyperlink" Target="https://link-gale-com.ezproxy.liberty.edu/apps/doc/A461871422/AONE?u=vic_liberty&amp;sid=AONE&amp;xid=c53946e2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svg"/><Relationship Id="rId22" Type="http://schemas.openxmlformats.org/officeDocument/2006/relationships/image" Target="../media/image17.svg"/><Relationship Id="rId27" Type="http://schemas.openxmlformats.org/officeDocument/2006/relationships/image" Target="../media/image22.png"/><Relationship Id="rId30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4680" y="306365"/>
            <a:ext cx="42534030" cy="3527182"/>
          </a:xfrm>
          <a:prstGeom prst="rect">
            <a:avLst/>
          </a:prstGeom>
          <a:ln w="12700" cap="rnd" cmpd="sng">
            <a:solidFill>
              <a:schemeClr val="tx1"/>
            </a:solidFill>
            <a:rou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14591" tIns="207295" rIns="414591" bIns="207295" rtlCol="0" anchor="t" anchorCtr="0">
            <a:spAutoFit/>
          </a:bodyPr>
          <a:lstStyle/>
          <a:p>
            <a:pPr algn="ctr"/>
            <a:r>
              <a:rPr lang="en-US" sz="7200" b="1" dirty="0">
                <a:latin typeface="Times New Roman"/>
                <a:cs typeface="Times New Roman"/>
              </a:rPr>
              <a:t>Polycystic Ovarian Syndrome and Insulin Resistance: </a:t>
            </a:r>
          </a:p>
          <a:p>
            <a:pPr algn="ctr"/>
            <a:r>
              <a:rPr lang="en-US" sz="7200" b="1" dirty="0">
                <a:latin typeface="Times New Roman"/>
                <a:cs typeface="Times New Roman"/>
              </a:rPr>
              <a:t>Treatment Modalities and Complication Prevention</a:t>
            </a:r>
          </a:p>
          <a:p>
            <a:pPr algn="ctr"/>
            <a:r>
              <a:rPr lang="en-US" sz="5800" b="1" dirty="0">
                <a:latin typeface="Times New Roman"/>
                <a:cs typeface="Times New Roman"/>
              </a:rPr>
              <a:t>Sarah Mann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6067966" y="22728382"/>
            <a:ext cx="219456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  <a:latin typeface="Lucida Grande"/>
                <a:cs typeface="Lucida Grande"/>
              </a:rPr>
              <a:t>  1        2       3       4        5       6        7       8        9      10      11     12      13      14 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103" y="1207589"/>
            <a:ext cx="4840224" cy="1377696"/>
          </a:xfrm>
          <a:prstGeom prst="rect">
            <a:avLst/>
          </a:prstGeom>
        </p:spPr>
      </p:pic>
      <p:sp>
        <p:nvSpPr>
          <p:cNvPr id="159" name="TextBox 158"/>
          <p:cNvSpPr txBox="1"/>
          <p:nvPr/>
        </p:nvSpPr>
        <p:spPr>
          <a:xfrm>
            <a:off x="33928737" y="22232391"/>
            <a:ext cx="9321064" cy="105971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Balen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H., Morley, L. C.,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Franks, S.,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Legro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 S.,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Wijeyaratne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 N., . . 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Teede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H. (2016). The management of anovulatory infertility in women with polycystic ovary syndrome: An analysis of the evidence to support the development of global WHO guidance.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 Reproduction Update,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(6), 687-708. doi:10.1093/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humupd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/dmw025 </a:t>
            </a:r>
          </a:p>
          <a:p>
            <a:pPr marL="457200" indent="-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Cooney, L. G., &amp;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Dokras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(2018). Beyond fertility: Polycystic ovary syndrome and long-term health.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Fertility and Sterility, 110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(5), 794-809. doi:10.1016/j.fertnstert.2018.08.021</a:t>
            </a:r>
          </a:p>
          <a:p>
            <a:pPr marL="457200" indent="-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Leo, V.,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Musacchio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C., Cappelli, V., Massaro, M. G.,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Morgante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G., &amp;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Petraglia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F. (2016). Genetic, hormonal and metabolic aspects of PCOS: an update. Reproductive Biology and Endocrinology, 14(1). </a:t>
            </a:r>
            <a:r>
              <a:rPr lang="en-US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https://link-gale-com.</a:t>
            </a:r>
            <a:r>
              <a:rPr lang="en-US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ezproxy.liberty.edu/apps/doc/A461871422/AONE?u=vic_liberty&amp;sid=AONE&amp;xid=c53946e2</a:t>
            </a:r>
          </a:p>
          <a:p>
            <a:pPr marL="457200" indent="-457200"/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Gadalla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A., Norman, R. J., Tay, C. T., Hiam, D. S., Melder, A.,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Pundir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Thangaratinam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Teede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H. J., Mol, B., &amp; Moran, L. J. (2020). Medical and Surgical Treatment of Reproductive Outcomes in Polycystic Ovary Syndrome: An Overview of Systematic Reviews. 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fertility &amp; sterility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257–270. https://doi.org/10.22074/ijfs.2020.5608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Kriedt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 J.,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Alchami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&amp; Davies, M. C. (2019). PCOS: Diagnosis and management of related infertility. Obstetrics,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Gynaecology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Reproductive Medicine, 29(1), 1-5. doi:10.1016/j.ogrm.2018.12.001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Mcewen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B., &amp; Hartmann, G. (2018). Insulin resistance and polycystic ovary syndrome (PCOS): Part 1. The impact of insulin resistance. Journal of the Australian Traditional-Medicine Society, 24(4), 214+. </a:t>
            </a:r>
            <a:r>
              <a:rPr lang="en-US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https://link-gale-com.ezproxy.liberty.edu/apps/doc/A573095765/HWRC?u=vic_liberty&amp;sid=HWRC&amp;xid=fbfb098e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Palomba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Santagni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Falbo, A., &amp; La Sala, G. B. (2015). Complications and challenges associated with polycystic ovary syndrome: current perspectives.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Women's Health, 7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745+. </a:t>
            </a:r>
            <a:r>
              <a:rPr lang="en-US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https://link-gale-com.ezproxy.liberty.edu/apps/doc/A446184699/AONE?u=vic_liberty&amp;sid=AONE&amp;xid=ff9b837d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Patel, S. (2018). Polycystic ovary syndrome (PCOS), an inflammatory, systemic, lifestyle endocrinopathy. Journal of Steroid Biochemistry and Molecular Biology, 182, 27-36. doi:10.1016/j.jsbmb.2018.04.008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26067966" y="22728382"/>
            <a:ext cx="219456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  <a:latin typeface="Lucida Grande"/>
                <a:cs typeface="Lucida Grande"/>
              </a:rPr>
              <a:t>  1        2       3       4        5       6        7       8        9      10      11     12      13      14 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10831021" y="4345883"/>
            <a:ext cx="22440303" cy="28100713"/>
          </a:xfrm>
          <a:prstGeom prst="rect">
            <a:avLst/>
          </a:prstGeom>
          <a:solidFill>
            <a:srgbClr val="FFFFFF"/>
          </a:solidFill>
          <a:ln cap="rnd">
            <a:solidFill>
              <a:schemeClr val="tx1"/>
            </a:solidFill>
          </a:ln>
        </p:spPr>
        <p:txBody>
          <a:bodyPr wrap="square" lIns="182880" rIns="182880" rtlCol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noFill/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797830" y="5270762"/>
            <a:ext cx="9312771" cy="651858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Polycystic ovarian syndrome (PCOS) is a chronic, multifactorial reproductive and endocrine disorder tha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affects between 9-18% of women and causes approximately 80% of anovulatory infertility cases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Balen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al., 2016)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PCOS' pathophysiology, potential complications, treatment methods, and nursing considerations were included within the research to create a thorough foundation of knowledge.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research goal was to evaluate current literature and demonstrate the need to establish a more beneficial, evidence-based approach for long-term PCOS management.  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832437" y="4365650"/>
            <a:ext cx="9301416" cy="871393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Times New Roman"/>
                <a:cs typeface="Times New Roman"/>
              </a:rPr>
              <a:t>Abstract</a:t>
            </a:r>
            <a:endParaRPr lang="en-US" sz="6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92101" y="14043415"/>
            <a:ext cx="9312772" cy="103965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Insulin resistance (IR) is highly correlated with PCOS and increases the risk of sequelae, including obesity and diabetes mellitus type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PCOS includes multiple clinical manifestations that may significantly impact a patient’s quality of life, including physical, social, and emotional.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Currently, the primary treatments for PCOS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hormonal birth control and metformin. However, this neglects to address the underlying problems of PCOS and is not necessarily reflective of patient-centered care.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Despite being a common condition, its etiology and treatment modalities remain poorly defined. Without proper understanding and management of the condition, women may suffer numerous chronic complications.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diagnosis and evidence-based disease management are critical for patients’ lifelong well-being.</a:t>
            </a:r>
            <a:endParaRPr lang="en-US" sz="2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93882" y="13136615"/>
            <a:ext cx="9326880" cy="871393"/>
          </a:xfrm>
          <a:prstGeom prst="rect">
            <a:avLst/>
          </a:prstGeom>
          <a:solidFill>
            <a:srgbClr val="0A254E"/>
          </a:solidFill>
          <a:ln>
            <a:solidFill>
              <a:srgbClr val="000000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Times New Roman"/>
                <a:cs typeface="Times New Roman"/>
              </a:rPr>
              <a:t>Introduction</a:t>
            </a:r>
            <a:endParaRPr lang="en-US" sz="6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72368" y="26600043"/>
            <a:ext cx="9302451" cy="3217677"/>
          </a:xfrm>
          <a:prstGeom prst="rect">
            <a:avLst/>
          </a:prstGeom>
          <a:solidFill>
            <a:schemeClr val="bg1"/>
          </a:solidFill>
          <a:ln cap="rnd">
            <a:solidFill>
              <a:schemeClr val="tx1"/>
            </a:solidFill>
          </a:ln>
        </p:spPr>
        <p:txBody>
          <a:bodyPr wrap="square" lIns="182880" rIns="182880" rtlCol="0">
            <a:noAutofit/>
          </a:bodyPr>
          <a:lstStyle/>
          <a:p>
            <a:pPr algn="just"/>
            <a:endParaRPr lang="en-US" sz="1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/>
                <a:cs typeface="Times New Roman"/>
              </a:rPr>
              <a:t>A literature review was conducted to evaluate PCOS pathophysiology, complications, and disease management. The review was limited to scholarly journal articles published within the past 5 years. 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72368" y="25728650"/>
            <a:ext cx="9292276" cy="871393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Times New Roman"/>
                <a:cs typeface="Times New Roman"/>
              </a:rPr>
              <a:t>Methods</a:t>
            </a:r>
            <a:endParaRPr lang="en-US" sz="6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175" name="Group 174"/>
          <p:cNvGrpSpPr/>
          <p:nvPr/>
        </p:nvGrpSpPr>
        <p:grpSpPr>
          <a:xfrm>
            <a:off x="33987343" y="14260752"/>
            <a:ext cx="9275276" cy="6969360"/>
            <a:chOff x="34114657" y="18280940"/>
            <a:chExt cx="9314885" cy="3121749"/>
          </a:xfrm>
        </p:grpSpPr>
        <p:sp>
          <p:nvSpPr>
            <p:cNvPr id="176" name="TextBox 175"/>
            <p:cNvSpPr txBox="1"/>
            <p:nvPr/>
          </p:nvSpPr>
          <p:spPr>
            <a:xfrm>
              <a:off x="34114657" y="18649565"/>
              <a:ext cx="9314885" cy="2753124"/>
            </a:xfrm>
            <a:prstGeom prst="rect">
              <a:avLst/>
            </a:prstGeom>
            <a:solidFill>
              <a:srgbClr val="FFFFFF"/>
            </a:solidFill>
            <a:ln cap="rnd">
              <a:solidFill>
                <a:schemeClr val="tx1"/>
              </a:solidFill>
            </a:ln>
          </p:spPr>
          <p:txBody>
            <a:bodyPr wrap="square" lIns="182880" rIns="182880" rtlCol="0">
              <a:noAutofit/>
            </a:bodyPr>
            <a:lstStyle/>
            <a:p>
              <a:pPr marL="514350" indent="-514350">
                <a:lnSpc>
                  <a:spcPct val="140000"/>
                </a:lnSpc>
                <a:buFont typeface="+mj-lt"/>
                <a:buAutoNum type="arabicPeriod"/>
              </a:pPr>
              <a:r>
                <a:rPr lang="en-US" sz="2800" dirty="0">
                  <a:latin typeface="Times New Roman"/>
                  <a:cs typeface="Times New Roman"/>
                </a:rPr>
                <a:t>Enhance knowledge and care competency on PCOS among medical professionals, including nurses, and their ability to sufficiently educate patients.</a:t>
              </a:r>
            </a:p>
            <a:p>
              <a:pPr marL="514350" indent="-514350">
                <a:lnSpc>
                  <a:spcPct val="140000"/>
                </a:lnSpc>
                <a:buFontTx/>
                <a:buAutoNum type="arabicPeriod"/>
              </a:pPr>
              <a:r>
                <a:rPr lang="en-US" sz="2800" dirty="0">
                  <a:solidFill>
                    <a:prstClr val="black"/>
                  </a:solidFill>
                  <a:latin typeface="Times New Roman"/>
                  <a:cs typeface="Times New Roman"/>
                </a:rPr>
                <a:t>Update evidence-based practice guidelines for PCOS treatments and complication prevention.</a:t>
              </a:r>
            </a:p>
            <a:p>
              <a:pPr marL="514350" indent="-514350">
                <a:lnSpc>
                  <a:spcPct val="140000"/>
                </a:lnSpc>
                <a:buFontTx/>
                <a:buAutoNum type="arabicPeriod"/>
              </a:pPr>
              <a:r>
                <a:rPr lang="en-US" sz="2800" dirty="0">
                  <a:solidFill>
                    <a:prstClr val="black"/>
                  </a:solidFill>
                  <a:latin typeface="Times New Roman"/>
                  <a:cs typeface="Times New Roman"/>
                </a:rPr>
                <a:t>Evaluate genetic causes of PCOS and possible connections to disorders such as autism and endometriosis.</a:t>
              </a:r>
            </a:p>
            <a:p>
              <a:pPr marL="514350" indent="-514350">
                <a:lnSpc>
                  <a:spcPct val="140000"/>
                </a:lnSpc>
                <a:buFontTx/>
                <a:buAutoNum type="arabicPeriod"/>
              </a:pPr>
              <a:r>
                <a:rPr lang="en-US" sz="2800" dirty="0">
                  <a:solidFill>
                    <a:prstClr val="black"/>
                  </a:solidFill>
                  <a:latin typeface="Times New Roman"/>
                  <a:cs typeface="Times New Roman"/>
                </a:rPr>
                <a:t>Determine the effectiveness of non-pharmacological PCOS treatment modalities, including dietary supplements.</a:t>
              </a:r>
            </a:p>
            <a:p>
              <a:pPr marL="514350" indent="-514350">
                <a:lnSpc>
                  <a:spcPct val="140000"/>
                </a:lnSpc>
                <a:buFontTx/>
                <a:buAutoNum type="arabicPeriod"/>
              </a:pPr>
              <a:endParaRPr lang="en-US" sz="1800" dirty="0"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4114657" y="18280940"/>
              <a:ext cx="9302450" cy="368624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4800" dirty="0">
                  <a:solidFill>
                    <a:schemeClr val="bg1"/>
                  </a:solidFill>
                  <a:latin typeface="Garamond"/>
                  <a:cs typeface="Garamond"/>
                </a:rPr>
                <a:t>Future Work</a:t>
              </a:r>
              <a:endParaRPr lang="en-US" sz="6000" dirty="0">
                <a:solidFill>
                  <a:schemeClr val="bg1"/>
                </a:solidFill>
                <a:latin typeface="Garamond"/>
                <a:cs typeface="Garamond"/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3953562" y="21384558"/>
            <a:ext cx="9321500" cy="871393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Times New Roman"/>
                <a:cs typeface="Times New Roman"/>
              </a:rPr>
              <a:t>References</a:t>
            </a:r>
            <a:endParaRPr lang="en-US" sz="6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179" name="Group 178"/>
          <p:cNvGrpSpPr/>
          <p:nvPr/>
        </p:nvGrpSpPr>
        <p:grpSpPr>
          <a:xfrm>
            <a:off x="33987344" y="4257833"/>
            <a:ext cx="9475005" cy="9900257"/>
            <a:chOff x="33987344" y="3732863"/>
            <a:chExt cx="9475005" cy="14585562"/>
          </a:xfrm>
        </p:grpSpPr>
        <p:sp>
          <p:nvSpPr>
            <p:cNvPr id="180" name="TextBox 179"/>
            <p:cNvSpPr txBox="1"/>
            <p:nvPr/>
          </p:nvSpPr>
          <p:spPr>
            <a:xfrm>
              <a:off x="34008529" y="4953631"/>
              <a:ext cx="9278259" cy="13364794"/>
            </a:xfrm>
            <a:prstGeom prst="rect">
              <a:avLst/>
            </a:prstGeom>
            <a:solidFill>
              <a:srgbClr val="FFFFFF"/>
            </a:solidFill>
            <a:ln cap="rnd">
              <a:solidFill>
                <a:schemeClr val="tx1"/>
              </a:solidFill>
            </a:ln>
          </p:spPr>
          <p:txBody>
            <a:bodyPr wrap="square" lIns="182880" rIns="182880" rtlCol="0">
              <a:noAutofit/>
            </a:bodyPr>
            <a:lstStyle/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Many patients do not receive holistic, comprehensive care.</a:t>
              </a: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Treatments should be individualized and tailored to patient-specific needs. </a:t>
              </a:r>
              <a:endPara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Providers and patients alike lack knowledge </a:t>
              </a:r>
              <a:r>
                <a:rPr lang="en-US" sz="28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PCOS. </a:t>
              </a:r>
              <a:endPara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PCOS may cause long-term systemic complications without proper treatment. </a:t>
              </a:r>
              <a:endPara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Dietary modification and exercise is an integral part of PCOS management. </a:t>
              </a: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Further 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is necessary to evaluate specific dietary recommendations, exercise types, and potential supplements, particularly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inositols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for PCOS treatment. </a:t>
              </a: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Further research must also explore 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PCOS etiology, genetic factors, and maternal influences, such as androgen levels and maternal PCOS diagnosis. </a:t>
              </a:r>
            </a:p>
            <a:p>
              <a:pPr algn="just"/>
              <a:endParaRPr lang="en-US" sz="1800" dirty="0">
                <a:latin typeface="Garamond"/>
                <a:cs typeface="Garamond"/>
              </a:endParaRPr>
            </a:p>
            <a:p>
              <a:pPr algn="just"/>
              <a:endParaRPr lang="en-US" sz="1800" dirty="0">
                <a:latin typeface="Garamond"/>
                <a:cs typeface="Garamond"/>
              </a:endParaRPr>
            </a:p>
            <a:p>
              <a:pPr algn="just"/>
              <a:endParaRPr lang="en-US" sz="1800" dirty="0">
                <a:latin typeface="Garamond"/>
                <a:cs typeface="Garamond"/>
              </a:endParaRPr>
            </a:p>
            <a:p>
              <a:pPr algn="just"/>
              <a:endParaRPr lang="en-US" sz="1800" dirty="0">
                <a:latin typeface="Garamond"/>
                <a:cs typeface="Garamond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33987344" y="3732863"/>
              <a:ext cx="9275274" cy="1283780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48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Conclusion</a:t>
              </a: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34159900" y="5167890"/>
              <a:ext cx="9302449" cy="5894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87" name="TextBox 186"/>
          <p:cNvSpPr txBox="1"/>
          <p:nvPr/>
        </p:nvSpPr>
        <p:spPr>
          <a:xfrm>
            <a:off x="11747803" y="26415377"/>
            <a:ext cx="30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>
                <a:solidFill>
                  <a:schemeClr val="bg1"/>
                </a:solidFill>
                <a:latin typeface="Garamond"/>
                <a:cs typeface="Garamond"/>
              </a:rPr>
              <a:t>C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991911" y="24248203"/>
            <a:ext cx="30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>
                <a:solidFill>
                  <a:srgbClr val="FFFFFF"/>
                </a:solidFill>
                <a:latin typeface="Garamond"/>
                <a:cs typeface="Garamond"/>
              </a:rPr>
              <a:t>B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1747803" y="24248203"/>
            <a:ext cx="30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18107316" y="5814461"/>
            <a:ext cx="858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800" b="1" dirty="0">
              <a:latin typeface="Garamond"/>
              <a:cs typeface="Garamond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1B9373E-ED65-4470-9461-BD2129359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240954"/>
              </p:ext>
            </p:extLst>
          </p:nvPr>
        </p:nvGraphicFramePr>
        <p:xfrm>
          <a:off x="22147684" y="23065996"/>
          <a:ext cx="9217152" cy="8929922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9217152">
                  <a:extLst>
                    <a:ext uri="{9D8B030D-6E8A-4147-A177-3AD203B41FA5}">
                      <a16:colId xmlns:a16="http://schemas.microsoft.com/office/drawing/2014/main" val="1964460025"/>
                    </a:ext>
                  </a:extLst>
                </a:gridCol>
              </a:tblGrid>
              <a:tr h="2053405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Non-Pharmacological Treatments</a:t>
                      </a:r>
                      <a:endParaRPr lang="en-US" sz="6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3769"/>
                  </a:ext>
                </a:extLst>
              </a:tr>
              <a:tr h="1671376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Dietary Modifications, </a:t>
                      </a:r>
                    </a:p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such as gluten-free and dairy-free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94003"/>
                  </a:ext>
                </a:extLst>
              </a:tr>
              <a:tr h="907318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Regular Exercise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54402"/>
                  </a:ext>
                </a:extLst>
              </a:tr>
              <a:tr h="907318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 Loss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7517"/>
                  </a:ext>
                </a:extLst>
              </a:tr>
              <a:tr h="907318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Stress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8518"/>
                  </a:ext>
                </a:extLst>
              </a:tr>
              <a:tr h="907318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Counseling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545972"/>
                  </a:ext>
                </a:extLst>
              </a:tr>
              <a:tr h="1575869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Dietary Supplements:</a:t>
                      </a:r>
                    </a:p>
                    <a:p>
                      <a:pPr algn="ctr"/>
                      <a:r>
                        <a:rPr lang="en-US" sz="4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Inositols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Vitamin D</a:t>
                      </a:r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154429"/>
                  </a:ext>
                </a:extLst>
              </a:tr>
            </a:tbl>
          </a:graphicData>
        </a:graphic>
      </p:graphicFrame>
      <p:graphicFrame>
        <p:nvGraphicFramePr>
          <p:cNvPr id="31" name="Table 4">
            <a:extLst>
              <a:ext uri="{FF2B5EF4-FFF2-40B4-BE49-F238E27FC236}">
                <a16:creationId xmlns:a16="http://schemas.microsoft.com/office/drawing/2014/main" id="{C567E06A-6572-4B99-B9B5-829AC4EF6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55369"/>
              </p:ext>
            </p:extLst>
          </p:nvPr>
        </p:nvGraphicFramePr>
        <p:xfrm>
          <a:off x="12823721" y="23065996"/>
          <a:ext cx="9217974" cy="8906147"/>
        </p:xfrm>
        <a:graphic>
          <a:graphicData uri="http://schemas.openxmlformats.org/drawingml/2006/table">
            <a:tbl>
              <a:tblPr firstRow="1">
                <a:solidFill>
                  <a:schemeClr val="tx2">
                    <a:lumMod val="20000"/>
                    <a:lumOff val="80000"/>
                  </a:schemeClr>
                </a:solidFill>
                <a:tableStyleId>{073A0DAA-6AF3-43AB-8588-CEC1D06C72B9}</a:tableStyleId>
              </a:tblPr>
              <a:tblGrid>
                <a:gridCol w="9217974">
                  <a:extLst>
                    <a:ext uri="{9D8B030D-6E8A-4147-A177-3AD203B41FA5}">
                      <a16:colId xmlns:a16="http://schemas.microsoft.com/office/drawing/2014/main" val="1964460025"/>
                    </a:ext>
                  </a:extLst>
                </a:gridCol>
              </a:tblGrid>
              <a:tr h="2022723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Pharmacological Treatments</a:t>
                      </a:r>
                      <a:endParaRPr lang="en-US" sz="6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3769"/>
                  </a:ext>
                </a:extLst>
              </a:tr>
              <a:tr h="829316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Metformin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94003"/>
                  </a:ext>
                </a:extLst>
              </a:tr>
              <a:tr h="829316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Hormonal Birth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54402"/>
                  </a:ext>
                </a:extLst>
              </a:tr>
              <a:tr h="829316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Progesterone Only Medications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7517"/>
                  </a:ext>
                </a:extLst>
              </a:tr>
              <a:tr h="829316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Antiandrogens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8518"/>
                  </a:ext>
                </a:extLst>
              </a:tr>
              <a:tr h="2874117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Assisted Reproductive Medication and Technology: </a:t>
                      </a:r>
                    </a:p>
                    <a:p>
                      <a:pPr algn="ctr"/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Clomiphene Citrate, Aromatase Inhibitors, Gonadotrophins, Laparoscopic Ovarian Drilling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489353"/>
                  </a:ext>
                </a:extLst>
              </a:tr>
            </a:tbl>
          </a:graphicData>
        </a:graphic>
      </p:graphicFrame>
      <p:graphicFrame>
        <p:nvGraphicFramePr>
          <p:cNvPr id="32" name="Table 4">
            <a:extLst>
              <a:ext uri="{FF2B5EF4-FFF2-40B4-BE49-F238E27FC236}">
                <a16:creationId xmlns:a16="http://schemas.microsoft.com/office/drawing/2014/main" id="{D0AA2830-30C3-439C-B796-7F2048FD8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70146"/>
              </p:ext>
            </p:extLst>
          </p:nvPr>
        </p:nvGraphicFramePr>
        <p:xfrm>
          <a:off x="11320873" y="14068294"/>
          <a:ext cx="9645513" cy="8229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9645513">
                  <a:extLst>
                    <a:ext uri="{9D8B030D-6E8A-4147-A177-3AD203B41FA5}">
                      <a16:colId xmlns:a16="http://schemas.microsoft.com/office/drawing/2014/main" val="1964460025"/>
                    </a:ext>
                  </a:extLst>
                </a:gridCol>
              </a:tblGrid>
              <a:tr h="137173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PCOS Complications</a:t>
                      </a:r>
                    </a:p>
                  </a:txBody>
                  <a:tcP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3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Cardiovascular Disease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94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Infertility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5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Miscarriage and Other Pregnancy Complications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15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4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Diabetes Mellitus Type II</a:t>
                      </a:r>
                      <a:endParaRPr lang="en-US" sz="4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7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0" lang="en-US" sz="4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Endometrial Hyperplasia and Uterine Cancer</a:t>
                      </a:r>
                      <a:endParaRPr lang="en-US" sz="4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8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Non-Alcoholic Fatty Liver Disease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21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Depression and Anxiety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837761"/>
                  </a:ext>
                </a:extLst>
              </a:tr>
            </a:tbl>
          </a:graphicData>
        </a:graphic>
      </p:graphicFrame>
      <p:graphicFrame>
        <p:nvGraphicFramePr>
          <p:cNvPr id="35" name="Table 4">
            <a:extLst>
              <a:ext uri="{FF2B5EF4-FFF2-40B4-BE49-F238E27FC236}">
                <a16:creationId xmlns:a16="http://schemas.microsoft.com/office/drawing/2014/main" id="{7F89AA43-4CDF-40DC-BA58-56906CD0E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96613"/>
              </p:ext>
            </p:extLst>
          </p:nvPr>
        </p:nvGraphicFramePr>
        <p:xfrm>
          <a:off x="21517191" y="8014406"/>
          <a:ext cx="11203328" cy="1069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03328">
                  <a:extLst>
                    <a:ext uri="{9D8B030D-6E8A-4147-A177-3AD203B41FA5}">
                      <a16:colId xmlns:a16="http://schemas.microsoft.com/office/drawing/2014/main" val="1964460025"/>
                    </a:ext>
                  </a:extLst>
                </a:gridCol>
              </a:tblGrid>
              <a:tr h="1481569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algn="ctr"/>
                      <a:r>
                        <a:rPr lang="en-US" sz="6600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Clinical Manifestations</a:t>
                      </a:r>
                    </a:p>
                  </a:txBody>
                  <a:tcP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3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Oligomenorrhea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94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Oligoovulation</a:t>
                      </a:r>
                      <a:endParaRPr lang="en-US" sz="5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52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Polycystic Ovaries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96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Hyperandrogenism:</a:t>
                      </a:r>
                    </a:p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Acne and Hirsutism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20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 Gain and Obesity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716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Mood Liability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2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Insulin Resistance:</a:t>
                      </a:r>
                    </a:p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Hyperglycemia, Metabolic Inflexibility, Elevated A1C Levels, Pre-Diabetes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476132"/>
                  </a:ext>
                </a:extLst>
              </a:tr>
            </a:tbl>
          </a:graphicData>
        </a:graphic>
      </p:graphicFrame>
      <p:pic>
        <p:nvPicPr>
          <p:cNvPr id="190" name="Graphic 189" descr="Run outline">
            <a:extLst>
              <a:ext uri="{FF2B5EF4-FFF2-40B4-BE49-F238E27FC236}">
                <a16:creationId xmlns:a16="http://schemas.microsoft.com/office/drawing/2014/main" id="{96B079F1-D1EF-4FF5-A299-8DC7900DFE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34190" y="27105314"/>
            <a:ext cx="2783968" cy="2783968"/>
          </a:xfrm>
          <a:prstGeom prst="rect">
            <a:avLst/>
          </a:prstGeom>
        </p:spPr>
      </p:pic>
      <p:pic>
        <p:nvPicPr>
          <p:cNvPr id="16" name="Graphic 15" descr="Pacifier outline">
            <a:extLst>
              <a:ext uri="{FF2B5EF4-FFF2-40B4-BE49-F238E27FC236}">
                <a16:creationId xmlns:a16="http://schemas.microsoft.com/office/drawing/2014/main" id="{6B48762F-BE86-414B-BF56-4B0C36C714E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812997" y="4793006"/>
            <a:ext cx="2950286" cy="295028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47" name="Graphic 46" descr="An open book">
            <a:extLst>
              <a:ext uri="{FF2B5EF4-FFF2-40B4-BE49-F238E27FC236}">
                <a16:creationId xmlns:a16="http://schemas.microsoft.com/office/drawing/2014/main" id="{EB0CF390-DAFC-47FC-A815-278317FF21A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077635" y="29370980"/>
            <a:ext cx="3161006" cy="3161006"/>
          </a:xfrm>
          <a:prstGeom prst="rect">
            <a:avLst/>
          </a:prstGeom>
        </p:spPr>
      </p:pic>
      <p:graphicFrame>
        <p:nvGraphicFramePr>
          <p:cNvPr id="79" name="Table 4">
            <a:extLst>
              <a:ext uri="{FF2B5EF4-FFF2-40B4-BE49-F238E27FC236}">
                <a16:creationId xmlns:a16="http://schemas.microsoft.com/office/drawing/2014/main" id="{8A17BDDB-018E-4F8A-810E-8DBC7C16E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15143"/>
              </p:ext>
            </p:extLst>
          </p:nvPr>
        </p:nvGraphicFramePr>
        <p:xfrm>
          <a:off x="11437626" y="4659055"/>
          <a:ext cx="9645513" cy="58521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9645513">
                  <a:extLst>
                    <a:ext uri="{9D8B030D-6E8A-4147-A177-3AD203B41FA5}">
                      <a16:colId xmlns:a16="http://schemas.microsoft.com/office/drawing/2014/main" val="19644600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Contributing Factors</a:t>
                      </a:r>
                    </a:p>
                  </a:txBody>
                  <a:tcP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3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Obesity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94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Excess Fetal Androgen Exposure </a:t>
                      </a:r>
                    </a:p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Maternal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5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Insulin Resistance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15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Genetic Variations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7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Lifestyle Choices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8518"/>
                  </a:ext>
                </a:extLst>
              </a:tr>
            </a:tbl>
          </a:graphicData>
        </a:graphic>
      </p:graphicFrame>
      <p:pic>
        <p:nvPicPr>
          <p:cNvPr id="54" name="Graphic 53" descr="DNA outline">
            <a:extLst>
              <a:ext uri="{FF2B5EF4-FFF2-40B4-BE49-F238E27FC236}">
                <a16:creationId xmlns:a16="http://schemas.microsoft.com/office/drawing/2014/main" id="{28F5FE2F-73A9-41C3-B4B9-1D3502AC490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654405" y="10802734"/>
            <a:ext cx="2332276" cy="2332276"/>
          </a:xfrm>
          <a:prstGeom prst="rect">
            <a:avLst/>
          </a:prstGeom>
        </p:spPr>
      </p:pic>
      <p:pic>
        <p:nvPicPr>
          <p:cNvPr id="60" name="Graphic 59" descr="Pregnant lady outline">
            <a:extLst>
              <a:ext uri="{FF2B5EF4-FFF2-40B4-BE49-F238E27FC236}">
                <a16:creationId xmlns:a16="http://schemas.microsoft.com/office/drawing/2014/main" id="{A34B4D8B-C08E-4C9D-870F-C5B244F10DB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707101" y="10777787"/>
            <a:ext cx="2320464" cy="2320464"/>
          </a:xfrm>
          <a:prstGeom prst="rect">
            <a:avLst/>
          </a:prstGeom>
        </p:spPr>
      </p:pic>
      <p:pic>
        <p:nvPicPr>
          <p:cNvPr id="68" name="Graphic 67" descr="Heart organ outline">
            <a:extLst>
              <a:ext uri="{FF2B5EF4-FFF2-40B4-BE49-F238E27FC236}">
                <a16:creationId xmlns:a16="http://schemas.microsoft.com/office/drawing/2014/main" id="{4079C63C-8F1B-463A-B4CF-36C743FDED0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0962191" y="19086172"/>
            <a:ext cx="2872976" cy="2872976"/>
          </a:xfrm>
          <a:prstGeom prst="rect">
            <a:avLst/>
          </a:prstGeom>
        </p:spPr>
      </p:pic>
      <p:pic>
        <p:nvPicPr>
          <p:cNvPr id="70" name="Graphic 69" descr="Brain in head outline">
            <a:extLst>
              <a:ext uri="{FF2B5EF4-FFF2-40B4-BE49-F238E27FC236}">
                <a16:creationId xmlns:a16="http://schemas.microsoft.com/office/drawing/2014/main" id="{94CB8C30-E184-4EDA-85AB-5C90ED8923B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4091406" y="19754969"/>
            <a:ext cx="2950286" cy="2950286"/>
          </a:xfrm>
          <a:prstGeom prst="rect">
            <a:avLst/>
          </a:prstGeom>
        </p:spPr>
      </p:pic>
      <p:pic>
        <p:nvPicPr>
          <p:cNvPr id="72" name="Graphic 71" descr="Apple with solid fill">
            <a:extLst>
              <a:ext uri="{FF2B5EF4-FFF2-40B4-BE49-F238E27FC236}">
                <a16:creationId xmlns:a16="http://schemas.microsoft.com/office/drawing/2014/main" id="{45C02206-3D2D-4367-9824-DB0F83CFF32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0926666" y="24519791"/>
            <a:ext cx="2417717" cy="241771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74" name="Graphic 73" descr="Medicine outline">
            <a:extLst>
              <a:ext uri="{FF2B5EF4-FFF2-40B4-BE49-F238E27FC236}">
                <a16:creationId xmlns:a16="http://schemas.microsoft.com/office/drawing/2014/main" id="{637598FC-3359-40F8-8E0A-83E783E9022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293186" y="28553045"/>
            <a:ext cx="4130778" cy="4130778"/>
          </a:xfrm>
          <a:prstGeom prst="rect">
            <a:avLst/>
          </a:prstGeom>
        </p:spPr>
      </p:pic>
      <p:pic>
        <p:nvPicPr>
          <p:cNvPr id="76" name="Graphic 75" descr="Needle outline">
            <a:extLst>
              <a:ext uri="{FF2B5EF4-FFF2-40B4-BE49-F238E27FC236}">
                <a16:creationId xmlns:a16="http://schemas.microsoft.com/office/drawing/2014/main" id="{0585C2B1-FED6-4E95-9D9F-E4C49AC106C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0022104" y="19969350"/>
            <a:ext cx="2655648" cy="2655648"/>
          </a:xfrm>
          <a:prstGeom prst="rect">
            <a:avLst/>
          </a:prstGeom>
        </p:spPr>
      </p:pic>
      <p:pic>
        <p:nvPicPr>
          <p:cNvPr id="78" name="Graphic 77" descr="Weight Gain outline">
            <a:extLst>
              <a:ext uri="{FF2B5EF4-FFF2-40B4-BE49-F238E27FC236}">
                <a16:creationId xmlns:a16="http://schemas.microsoft.com/office/drawing/2014/main" id="{3B22B5A1-A7F1-4151-8F2C-AD629F70BAA9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7931757" y="10644616"/>
            <a:ext cx="2664412" cy="2664412"/>
          </a:xfrm>
          <a:prstGeom prst="rect">
            <a:avLst/>
          </a:prstGeom>
        </p:spPr>
      </p:pic>
      <p:pic>
        <p:nvPicPr>
          <p:cNvPr id="81" name="Graphic 80" descr="Inpatient outline">
            <a:extLst>
              <a:ext uri="{FF2B5EF4-FFF2-40B4-BE49-F238E27FC236}">
                <a16:creationId xmlns:a16="http://schemas.microsoft.com/office/drawing/2014/main" id="{FD66CD93-838D-4485-ACC5-C62BCC3F3B9F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22147684" y="4946533"/>
            <a:ext cx="3035358" cy="3035358"/>
          </a:xfrm>
          <a:prstGeom prst="rect">
            <a:avLst/>
          </a:prstGeom>
        </p:spPr>
      </p:pic>
      <p:pic>
        <p:nvPicPr>
          <p:cNvPr id="83" name="Graphic 82" descr="Doctor female with solid fill">
            <a:extLst>
              <a:ext uri="{FF2B5EF4-FFF2-40B4-BE49-F238E27FC236}">
                <a16:creationId xmlns:a16="http://schemas.microsoft.com/office/drawing/2014/main" id="{0B954912-6716-4B96-8C0D-3ED2B67355AD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29331157" y="4966294"/>
            <a:ext cx="2759199" cy="2759199"/>
          </a:xfrm>
          <a:prstGeom prst="rect">
            <a:avLst/>
          </a:prstGeom>
        </p:spPr>
      </p:pic>
      <p:pic>
        <p:nvPicPr>
          <p:cNvPr id="85" name="Graphic 84" descr="Water outline">
            <a:extLst>
              <a:ext uri="{FF2B5EF4-FFF2-40B4-BE49-F238E27FC236}">
                <a16:creationId xmlns:a16="http://schemas.microsoft.com/office/drawing/2014/main" id="{B9C00316-E87F-4209-AD92-2DB8DF6A2B7D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7216426" y="19185317"/>
            <a:ext cx="2950286" cy="295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08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33124</TotalTime>
  <Words>1129</Words>
  <Application>Microsoft Office PowerPoint</Application>
  <PresentationFormat>Custom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Garamond</vt:lpstr>
      <vt:lpstr>Lucida Grande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Montalvo</dc:creator>
  <cp:lastModifiedBy>Karen Mann</cp:lastModifiedBy>
  <cp:revision>318</cp:revision>
  <dcterms:created xsi:type="dcterms:W3CDTF">2013-10-19T16:33:22Z</dcterms:created>
  <dcterms:modified xsi:type="dcterms:W3CDTF">2021-03-15T22:01:27Z</dcterms:modified>
</cp:coreProperties>
</file>