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Kathryn O" initials="JO" lastIdx="1" clrIdx="0">
    <p:extLst>
      <p:ext uri="{19B8F6BF-5375-455C-9EA6-DF929625EA0E}">
        <p15:presenceInfo xmlns:p15="http://schemas.microsoft.com/office/powerpoint/2012/main" userId="S::kjones245@liberty.edu::37f9505f-194e-4657-9aa2-c9bb2287ce32" providerId="AD"/>
      </p:ext>
    </p:extLst>
  </p:cmAuthor>
  <p:cmAuthor id="2" name="Hall, Lauren Grace" initials="HLG" lastIdx="1" clrIdx="1">
    <p:extLst>
      <p:ext uri="{19B8F6BF-5375-455C-9EA6-DF929625EA0E}">
        <p15:presenceInfo xmlns:p15="http://schemas.microsoft.com/office/powerpoint/2012/main" userId="S::lghall2@liberty.edu::6ac93ae0-c0df-413b-a9da-1f312ffda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54E"/>
    <a:srgbClr val="65CE1E"/>
    <a:srgbClr val="00C28D"/>
    <a:srgbClr val="00B4FF"/>
    <a:srgbClr val="008080"/>
    <a:srgbClr val="1270FC"/>
    <a:srgbClr val="FFA200"/>
    <a:srgbClr val="008000"/>
    <a:srgbClr val="FFFFFF"/>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31159-3417-1179-8007-B7D0D034FC1E}" v="265" dt="2021-03-22T02:29:24.264"/>
    <p1510:client id="{1F478F26-0ADF-3D08-4960-59248C733E18}" v="43" dt="2021-03-22T02:53:06.953"/>
    <p1510:client id="{3BF74164-6A6D-1B48-A9DB-6B9A2BB83D54}" v="638" dt="2021-03-22T03:32:56.201"/>
    <p1510:client id="{41215713-C7E3-5BD8-E9FC-EE0A91235161}" v="126" dt="2021-03-22T02:46:15.109"/>
    <p1510:client id="{53277018-031C-0363-DACB-B4A659872579}" v="279" dt="2021-03-22T01:50:55.705"/>
    <p1510:client id="{56D46025-AE7B-C868-32F9-73CF471AFCA8}" v="144" dt="2021-03-22T01:37:36.476"/>
    <p1510:client id="{85A0B69F-208F-0000-A5C0-41FFEB3EC451}" v="227" dt="2021-03-22T03:02:02.258"/>
    <p1510:client id="{99FD9BD2-3EEB-FA8C-3E09-2D482E80B1D7}" v="11" dt="2021-03-22T02:49:48.631"/>
    <p1510:client id="{B383B69F-B016-0000-A60D-DEE8F6F60E25}" v="1" dt="2021-03-21T18:32:22.806"/>
    <p1510:client id="{BC7C7D2B-7053-E7F8-8212-63766B65B04F}" v="1" dt="2021-03-22T12:17:38.248"/>
    <p1510:client id="{DD4F4B6F-2D36-C0B0-9449-B859C6183C72}" v="51" dt="2021-03-22T01:09:23.101"/>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5"/>
    <p:restoredTop sz="94670"/>
  </p:normalViewPr>
  <p:slideViewPr>
    <p:cSldViewPr snapToGrid="0">
      <p:cViewPr>
        <p:scale>
          <a:sx n="92" d="100"/>
          <a:sy n="92" d="100"/>
        </p:scale>
        <p:origin x="-7392" y="-8376"/>
      </p:cViewPr>
      <p:guideLst>
        <p:guide orient="horz" pos="10369"/>
        <p:guide pos="1612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21T11:32:22.806" idx="1">
    <p:pos x="10" y="10"/>
    <p:text>Its looking sooo good!!
</p:text>
    <p:extLst>
      <p:ext uri="{C676402C-5697-4E1C-873F-D02D1690AC5C}">
        <p15:threadingInfo xmlns:p15="http://schemas.microsoft.com/office/powerpoint/2012/main" timeZoneBias="420"/>
      </p:ext>
    </p:extLst>
  </p:cm>
  <p:cm authorId="2" dt="2021-03-21T14:38:42.670" idx="1">
    <p:pos x="10" y="106"/>
    <p:text>I know!!! I'm so excited it's all coming together!</p:text>
    <p:extLst>
      <p:ext uri="{C676402C-5697-4E1C-873F-D02D1690AC5C}">
        <p15:threadingInfo xmlns:p15="http://schemas.microsoft.com/office/powerpoint/2012/main" timeZoneBias="24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57A38-22DC-434A-9AEB-BB79C989399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ADE3FDC-A0DF-49C7-A7D2-2B0C183C2518}">
      <dgm:prSet phldrT="[Text]" phldr="0"/>
      <dgm:spPr/>
      <dgm:t>
        <a:bodyPr/>
        <a:lstStyle/>
        <a:p>
          <a:pPr rtl="0"/>
          <a:r>
            <a:rPr lang="en-US" dirty="0">
              <a:latin typeface="Times New Roman" panose="02020603050405020304" pitchFamily="18" charset="0"/>
              <a:cs typeface="Times New Roman" panose="02020603050405020304" pitchFamily="18" charset="0"/>
            </a:rPr>
            <a:t>Must be a current interpreter in the public school system.</a:t>
          </a:r>
        </a:p>
      </dgm:t>
    </dgm:pt>
    <dgm:pt modelId="{9A6E361C-B0FD-4571-977D-33BDE1C8F5AB}" type="parTrans" cxnId="{13A7894D-C492-4899-8FFB-A04DFDC2D18C}">
      <dgm:prSet/>
      <dgm:spPr/>
      <dgm:t>
        <a:bodyPr/>
        <a:lstStyle/>
        <a:p>
          <a:endParaRPr lang="en-US"/>
        </a:p>
      </dgm:t>
    </dgm:pt>
    <dgm:pt modelId="{78180C74-7BBD-43E3-9B3D-26478FB6EDCD}" type="sibTrans" cxnId="{13A7894D-C492-4899-8FFB-A04DFDC2D18C}">
      <dgm:prSet/>
      <dgm:spPr/>
      <dgm:t>
        <a:bodyPr/>
        <a:lstStyle/>
        <a:p>
          <a:endParaRPr lang="en-US"/>
        </a:p>
      </dgm:t>
    </dgm:pt>
    <dgm:pt modelId="{477A44CB-B501-4149-8E7C-0438BE774BE5}">
      <dgm:prSet phldrT="[Text]" phldr="0"/>
      <dgm:spPr/>
      <dgm:t>
        <a:bodyPr/>
        <a:lstStyle/>
        <a:p>
          <a:pPr rtl="0"/>
          <a:r>
            <a:rPr lang="en-US" dirty="0">
              <a:latin typeface="Times New Roman" panose="02020603050405020304" pitchFamily="18" charset="0"/>
              <a:cs typeface="Times New Roman" panose="02020603050405020304" pitchFamily="18" charset="0"/>
            </a:rPr>
            <a:t> Must have worked as an interpreter for at least 3 years. </a:t>
          </a:r>
        </a:p>
      </dgm:t>
    </dgm:pt>
    <dgm:pt modelId="{D6434D3F-134D-427D-8892-3986EAB75768}" type="parTrans" cxnId="{D7F3C567-45CB-4DB3-8779-18FE2DF23F36}">
      <dgm:prSet/>
      <dgm:spPr/>
      <dgm:t>
        <a:bodyPr/>
        <a:lstStyle/>
        <a:p>
          <a:endParaRPr lang="en-US"/>
        </a:p>
      </dgm:t>
    </dgm:pt>
    <dgm:pt modelId="{E556C814-98F9-4705-905D-7906300B1D76}" type="sibTrans" cxnId="{D7F3C567-45CB-4DB3-8779-18FE2DF23F36}">
      <dgm:prSet/>
      <dgm:spPr/>
      <dgm:t>
        <a:bodyPr/>
        <a:lstStyle/>
        <a:p>
          <a:endParaRPr lang="en-US"/>
        </a:p>
      </dgm:t>
    </dgm:pt>
    <dgm:pt modelId="{8F6B6625-E266-4DAA-B0F9-7A9554D73875}">
      <dgm:prSet phldrT="[Text]" phldr="0"/>
      <dgm:spPr/>
      <dgm:t>
        <a:bodyPr/>
        <a:lstStyle/>
        <a:p>
          <a:pPr rtl="0"/>
          <a:r>
            <a:rPr lang="en-US" dirty="0">
              <a:latin typeface="Times New Roman" panose="02020603050405020304" pitchFamily="18" charset="0"/>
              <a:cs typeface="Times New Roman" panose="02020603050405020304" pitchFamily="18" charset="0"/>
            </a:rPr>
            <a:t> Must have an EIPA certification or other ASL interpreting certification </a:t>
          </a:r>
        </a:p>
      </dgm:t>
    </dgm:pt>
    <dgm:pt modelId="{C41122D5-D1B8-4762-B036-2CB7C6864624}" type="parTrans" cxnId="{3D49CEFE-4448-4B08-A2A0-1683FAF52236}">
      <dgm:prSet/>
      <dgm:spPr/>
      <dgm:t>
        <a:bodyPr/>
        <a:lstStyle/>
        <a:p>
          <a:endParaRPr lang="en-US"/>
        </a:p>
      </dgm:t>
    </dgm:pt>
    <dgm:pt modelId="{A121CC09-38B2-4420-B00A-CBBF37B9E31A}" type="sibTrans" cxnId="{3D49CEFE-4448-4B08-A2A0-1683FAF52236}">
      <dgm:prSet/>
      <dgm:spPr/>
      <dgm:t>
        <a:bodyPr/>
        <a:lstStyle/>
        <a:p>
          <a:endParaRPr lang="en-US"/>
        </a:p>
      </dgm:t>
    </dgm:pt>
    <dgm:pt modelId="{9C1E0B0A-1137-4003-9974-7CF57534C29D}" type="pres">
      <dgm:prSet presAssocID="{99C57A38-22DC-434A-9AEB-BB79C9893990}" presName="linear" presStyleCnt="0">
        <dgm:presLayoutVars>
          <dgm:animLvl val="lvl"/>
          <dgm:resizeHandles val="exact"/>
        </dgm:presLayoutVars>
      </dgm:prSet>
      <dgm:spPr/>
    </dgm:pt>
    <dgm:pt modelId="{727D0B53-D81F-468B-8BE7-664C4491EA62}" type="pres">
      <dgm:prSet presAssocID="{7ADE3FDC-A0DF-49C7-A7D2-2B0C183C2518}" presName="parentText" presStyleLbl="node1" presStyleIdx="0" presStyleCnt="3">
        <dgm:presLayoutVars>
          <dgm:chMax val="0"/>
          <dgm:bulletEnabled val="1"/>
        </dgm:presLayoutVars>
      </dgm:prSet>
      <dgm:spPr/>
    </dgm:pt>
    <dgm:pt modelId="{033AF470-D029-4402-B38C-8AACC68441C4}" type="pres">
      <dgm:prSet presAssocID="{78180C74-7BBD-43E3-9B3D-26478FB6EDCD}" presName="spacer" presStyleCnt="0"/>
      <dgm:spPr/>
    </dgm:pt>
    <dgm:pt modelId="{50917C2B-0349-4CA3-B023-FF880248992E}" type="pres">
      <dgm:prSet presAssocID="{477A44CB-B501-4149-8E7C-0438BE774BE5}" presName="parentText" presStyleLbl="node1" presStyleIdx="1" presStyleCnt="3">
        <dgm:presLayoutVars>
          <dgm:chMax val="0"/>
          <dgm:bulletEnabled val="1"/>
        </dgm:presLayoutVars>
      </dgm:prSet>
      <dgm:spPr/>
    </dgm:pt>
    <dgm:pt modelId="{E374B448-7CF3-4819-8BA0-DB166455B2DD}" type="pres">
      <dgm:prSet presAssocID="{E556C814-98F9-4705-905D-7906300B1D76}" presName="spacer" presStyleCnt="0"/>
      <dgm:spPr/>
    </dgm:pt>
    <dgm:pt modelId="{AB6FC165-CF59-42BB-814D-AE404DF63B09}" type="pres">
      <dgm:prSet presAssocID="{8F6B6625-E266-4DAA-B0F9-7A9554D73875}" presName="parentText" presStyleLbl="node1" presStyleIdx="2" presStyleCnt="3">
        <dgm:presLayoutVars>
          <dgm:chMax val="0"/>
          <dgm:bulletEnabled val="1"/>
        </dgm:presLayoutVars>
      </dgm:prSet>
      <dgm:spPr/>
    </dgm:pt>
  </dgm:ptLst>
  <dgm:cxnLst>
    <dgm:cxn modelId="{EF8BED05-9309-4B30-BA96-DB0BC943BCEE}" type="presOf" srcId="{99C57A38-22DC-434A-9AEB-BB79C9893990}" destId="{9C1E0B0A-1137-4003-9974-7CF57534C29D}" srcOrd="0" destOrd="0" presId="urn:microsoft.com/office/officeart/2005/8/layout/vList2"/>
    <dgm:cxn modelId="{0429D338-8E6B-40B5-8B79-AA0115CEF962}" type="presOf" srcId="{8F6B6625-E266-4DAA-B0F9-7A9554D73875}" destId="{AB6FC165-CF59-42BB-814D-AE404DF63B09}" srcOrd="0" destOrd="0" presId="urn:microsoft.com/office/officeart/2005/8/layout/vList2"/>
    <dgm:cxn modelId="{D7F3C567-45CB-4DB3-8779-18FE2DF23F36}" srcId="{99C57A38-22DC-434A-9AEB-BB79C9893990}" destId="{477A44CB-B501-4149-8E7C-0438BE774BE5}" srcOrd="1" destOrd="0" parTransId="{D6434D3F-134D-427D-8892-3986EAB75768}" sibTransId="{E556C814-98F9-4705-905D-7906300B1D76}"/>
    <dgm:cxn modelId="{13A7894D-C492-4899-8FFB-A04DFDC2D18C}" srcId="{99C57A38-22DC-434A-9AEB-BB79C9893990}" destId="{7ADE3FDC-A0DF-49C7-A7D2-2B0C183C2518}" srcOrd="0" destOrd="0" parTransId="{9A6E361C-B0FD-4571-977D-33BDE1C8F5AB}" sibTransId="{78180C74-7BBD-43E3-9B3D-26478FB6EDCD}"/>
    <dgm:cxn modelId="{E00CC7A1-3F03-4A5E-8AED-EF60823D4032}" type="presOf" srcId="{7ADE3FDC-A0DF-49C7-A7D2-2B0C183C2518}" destId="{727D0B53-D81F-468B-8BE7-664C4491EA62}" srcOrd="0" destOrd="0" presId="urn:microsoft.com/office/officeart/2005/8/layout/vList2"/>
    <dgm:cxn modelId="{95EAB6CD-2479-47BB-A388-4645CC1382DC}" type="presOf" srcId="{477A44CB-B501-4149-8E7C-0438BE774BE5}" destId="{50917C2B-0349-4CA3-B023-FF880248992E}" srcOrd="0" destOrd="0" presId="urn:microsoft.com/office/officeart/2005/8/layout/vList2"/>
    <dgm:cxn modelId="{3D49CEFE-4448-4B08-A2A0-1683FAF52236}" srcId="{99C57A38-22DC-434A-9AEB-BB79C9893990}" destId="{8F6B6625-E266-4DAA-B0F9-7A9554D73875}" srcOrd="2" destOrd="0" parTransId="{C41122D5-D1B8-4762-B036-2CB7C6864624}" sibTransId="{A121CC09-38B2-4420-B00A-CBBF37B9E31A}"/>
    <dgm:cxn modelId="{B2DA3661-3A83-488C-B21A-62824B9BAB02}" type="presParOf" srcId="{9C1E0B0A-1137-4003-9974-7CF57534C29D}" destId="{727D0B53-D81F-468B-8BE7-664C4491EA62}" srcOrd="0" destOrd="0" presId="urn:microsoft.com/office/officeart/2005/8/layout/vList2"/>
    <dgm:cxn modelId="{184715AE-F4F2-49DC-AC75-4DBF85B5A4BC}" type="presParOf" srcId="{9C1E0B0A-1137-4003-9974-7CF57534C29D}" destId="{033AF470-D029-4402-B38C-8AACC68441C4}" srcOrd="1" destOrd="0" presId="urn:microsoft.com/office/officeart/2005/8/layout/vList2"/>
    <dgm:cxn modelId="{3EDBA81A-6ADD-418C-9E5E-A69556249966}" type="presParOf" srcId="{9C1E0B0A-1137-4003-9974-7CF57534C29D}" destId="{50917C2B-0349-4CA3-B023-FF880248992E}" srcOrd="2" destOrd="0" presId="urn:microsoft.com/office/officeart/2005/8/layout/vList2"/>
    <dgm:cxn modelId="{C5BA5A82-41EA-4624-BCCB-EB0D67C1FBAB}" type="presParOf" srcId="{9C1E0B0A-1137-4003-9974-7CF57534C29D}" destId="{E374B448-7CF3-4819-8BA0-DB166455B2DD}" srcOrd="3" destOrd="0" presId="urn:microsoft.com/office/officeart/2005/8/layout/vList2"/>
    <dgm:cxn modelId="{F1D7405C-DF02-42E1-900E-08F2E0ECF73A}" type="presParOf" srcId="{9C1E0B0A-1137-4003-9974-7CF57534C29D}" destId="{AB6FC165-CF59-42BB-814D-AE404DF63B0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7CE2C-A4A2-4B5B-A3D1-23890C75D131}" type="doc">
      <dgm:prSet loTypeId="urn:microsoft.com/office/officeart/2005/8/layout/vList2" loCatId="list" qsTypeId="urn:microsoft.com/office/officeart/2005/8/quickstyle/simple1" qsCatId="simple" csTypeId="urn:microsoft.com/office/officeart/2005/8/colors/accent0_3" csCatId="mainScheme" phldr="1"/>
      <dgm:spPr/>
    </dgm:pt>
    <dgm:pt modelId="{A391D56C-8199-4618-B6F1-E90BC37BA190}">
      <dgm:prSet phldrT="[Text]" phldr="0" custT="1"/>
      <dgm:spPr/>
      <dgm:t>
        <a:bodyPr/>
        <a:lstStyle/>
        <a:p>
          <a:pPr rtl="0"/>
          <a:r>
            <a:rPr lang="en-US" sz="5400" dirty="0">
              <a:latin typeface="Times New Roman" panose="02020603050405020304" pitchFamily="18" charset="0"/>
              <a:cs typeface="Times New Roman" panose="02020603050405020304" pitchFamily="18" charset="0"/>
            </a:rPr>
            <a:t>Lack of regional variance</a:t>
          </a:r>
        </a:p>
      </dgm:t>
    </dgm:pt>
    <dgm:pt modelId="{E5854704-E368-4E18-B9FC-4716761B4105}" type="parTrans" cxnId="{2DD7E660-27BA-4B20-9F93-A4F186BD0830}">
      <dgm:prSet/>
      <dgm:spPr/>
      <dgm:t>
        <a:bodyPr/>
        <a:lstStyle/>
        <a:p>
          <a:endParaRPr lang="en-US"/>
        </a:p>
      </dgm:t>
    </dgm:pt>
    <dgm:pt modelId="{1E02D3D3-5CFC-4CC2-B993-8B101030785F}" type="sibTrans" cxnId="{2DD7E660-27BA-4B20-9F93-A4F186BD0830}">
      <dgm:prSet/>
      <dgm:spPr/>
      <dgm:t>
        <a:bodyPr/>
        <a:lstStyle/>
        <a:p>
          <a:endParaRPr lang="en-US"/>
        </a:p>
      </dgm:t>
    </dgm:pt>
    <dgm:pt modelId="{3EFDD008-B147-4586-BB79-EC354C09C250}">
      <dgm:prSet phldrT="[Text]" phldr="0" custT="1"/>
      <dgm:spPr/>
      <dgm:t>
        <a:bodyPr/>
        <a:lstStyle/>
        <a:p>
          <a:pPr rtl="0"/>
          <a:r>
            <a:rPr lang="en-US" sz="5400" dirty="0">
              <a:latin typeface="Times New Roman" panose="02020603050405020304" pitchFamily="18" charset="0"/>
              <a:cs typeface="Times New Roman" panose="02020603050405020304" pitchFamily="18" charset="0"/>
            </a:rPr>
            <a:t>Interpreters mostly located in Virginia</a:t>
          </a:r>
        </a:p>
      </dgm:t>
    </dgm:pt>
    <dgm:pt modelId="{2880C044-45B2-4A24-B208-0E65CB93B0F3}" type="parTrans" cxnId="{59AAEBA3-362E-46EB-B74A-BF74CD35F3C7}">
      <dgm:prSet/>
      <dgm:spPr/>
      <dgm:t>
        <a:bodyPr/>
        <a:lstStyle/>
        <a:p>
          <a:endParaRPr lang="en-US"/>
        </a:p>
      </dgm:t>
    </dgm:pt>
    <dgm:pt modelId="{E71822FF-24ED-4AAE-8EE8-9E6ACBA977A4}" type="sibTrans" cxnId="{59AAEBA3-362E-46EB-B74A-BF74CD35F3C7}">
      <dgm:prSet/>
      <dgm:spPr/>
      <dgm:t>
        <a:bodyPr/>
        <a:lstStyle/>
        <a:p>
          <a:endParaRPr lang="en-US"/>
        </a:p>
      </dgm:t>
    </dgm:pt>
    <dgm:pt modelId="{139D886F-C0C3-47BA-8C96-0C1438606287}">
      <dgm:prSet phldr="0" custT="1"/>
      <dgm:spPr/>
      <dgm:t>
        <a:bodyPr/>
        <a:lstStyle/>
        <a:p>
          <a:pPr rtl="0"/>
          <a:r>
            <a:rPr lang="en-US" sz="5400" dirty="0">
              <a:latin typeface="Times New Roman" panose="02020603050405020304" pitchFamily="18" charset="0"/>
              <a:cs typeface="Times New Roman" panose="02020603050405020304" pitchFamily="18" charset="0"/>
            </a:rPr>
            <a:t>Study limited to 30 people</a:t>
          </a:r>
        </a:p>
      </dgm:t>
    </dgm:pt>
    <dgm:pt modelId="{A764614E-440A-4A92-A282-24547FD72D5F}" type="parTrans" cxnId="{F12C38D4-9D41-4D3E-B6E1-26F12B74F2CF}">
      <dgm:prSet/>
      <dgm:spPr/>
      <dgm:t>
        <a:bodyPr/>
        <a:lstStyle/>
        <a:p>
          <a:endParaRPr lang="en-US"/>
        </a:p>
      </dgm:t>
    </dgm:pt>
    <dgm:pt modelId="{216A6A99-CABD-4065-B8FC-7FFD8281238D}" type="sibTrans" cxnId="{F12C38D4-9D41-4D3E-B6E1-26F12B74F2CF}">
      <dgm:prSet/>
      <dgm:spPr/>
      <dgm:t>
        <a:bodyPr/>
        <a:lstStyle/>
        <a:p>
          <a:endParaRPr lang="en-US"/>
        </a:p>
      </dgm:t>
    </dgm:pt>
    <dgm:pt modelId="{F4817661-A392-49E4-A4E3-9BCE6648FDFD}" type="pres">
      <dgm:prSet presAssocID="{1D77CE2C-A4A2-4B5B-A3D1-23890C75D131}" presName="linear" presStyleCnt="0">
        <dgm:presLayoutVars>
          <dgm:animLvl val="lvl"/>
          <dgm:resizeHandles val="exact"/>
        </dgm:presLayoutVars>
      </dgm:prSet>
      <dgm:spPr/>
    </dgm:pt>
    <dgm:pt modelId="{852E87E2-6FE1-42F9-A0A1-F3AD95891E72}" type="pres">
      <dgm:prSet presAssocID="{A391D56C-8199-4618-B6F1-E90BC37BA190}" presName="parentText" presStyleLbl="node1" presStyleIdx="0" presStyleCnt="3">
        <dgm:presLayoutVars>
          <dgm:chMax val="0"/>
          <dgm:bulletEnabled val="1"/>
        </dgm:presLayoutVars>
      </dgm:prSet>
      <dgm:spPr/>
    </dgm:pt>
    <dgm:pt modelId="{4A81398E-5C12-4037-82A6-8D41BB16393B}" type="pres">
      <dgm:prSet presAssocID="{1E02D3D3-5CFC-4CC2-B993-8B101030785F}" presName="spacer" presStyleCnt="0"/>
      <dgm:spPr/>
    </dgm:pt>
    <dgm:pt modelId="{B930A7C9-2A44-4F63-B6FF-17A30D58615B}" type="pres">
      <dgm:prSet presAssocID="{3EFDD008-B147-4586-BB79-EC354C09C250}" presName="parentText" presStyleLbl="node1" presStyleIdx="1" presStyleCnt="3">
        <dgm:presLayoutVars>
          <dgm:chMax val="0"/>
          <dgm:bulletEnabled val="1"/>
        </dgm:presLayoutVars>
      </dgm:prSet>
      <dgm:spPr/>
    </dgm:pt>
    <dgm:pt modelId="{4413E364-89DD-48C5-8AF0-82C60EE046A2}" type="pres">
      <dgm:prSet presAssocID="{E71822FF-24ED-4AAE-8EE8-9E6ACBA977A4}" presName="spacer" presStyleCnt="0"/>
      <dgm:spPr/>
    </dgm:pt>
    <dgm:pt modelId="{1D66D7A3-17B0-4868-B224-61F95C38C050}" type="pres">
      <dgm:prSet presAssocID="{139D886F-C0C3-47BA-8C96-0C1438606287}" presName="parentText" presStyleLbl="node1" presStyleIdx="2" presStyleCnt="3">
        <dgm:presLayoutVars>
          <dgm:chMax val="0"/>
          <dgm:bulletEnabled val="1"/>
        </dgm:presLayoutVars>
      </dgm:prSet>
      <dgm:spPr/>
    </dgm:pt>
  </dgm:ptLst>
  <dgm:cxnLst>
    <dgm:cxn modelId="{9B0F1C1B-4023-4C5F-8CF4-B3350412472B}" type="presOf" srcId="{1D77CE2C-A4A2-4B5B-A3D1-23890C75D131}" destId="{F4817661-A392-49E4-A4E3-9BCE6648FDFD}" srcOrd="0" destOrd="0" presId="urn:microsoft.com/office/officeart/2005/8/layout/vList2"/>
    <dgm:cxn modelId="{2DD7E660-27BA-4B20-9F93-A4F186BD0830}" srcId="{1D77CE2C-A4A2-4B5B-A3D1-23890C75D131}" destId="{A391D56C-8199-4618-B6F1-E90BC37BA190}" srcOrd="0" destOrd="0" parTransId="{E5854704-E368-4E18-B9FC-4716761B4105}" sibTransId="{1E02D3D3-5CFC-4CC2-B993-8B101030785F}"/>
    <dgm:cxn modelId="{521E398A-0FE7-4D9A-B998-64D4D068496B}" type="presOf" srcId="{3EFDD008-B147-4586-BB79-EC354C09C250}" destId="{B930A7C9-2A44-4F63-B6FF-17A30D58615B}" srcOrd="0" destOrd="0" presId="urn:microsoft.com/office/officeart/2005/8/layout/vList2"/>
    <dgm:cxn modelId="{59AAEBA3-362E-46EB-B74A-BF74CD35F3C7}" srcId="{1D77CE2C-A4A2-4B5B-A3D1-23890C75D131}" destId="{3EFDD008-B147-4586-BB79-EC354C09C250}" srcOrd="1" destOrd="0" parTransId="{2880C044-45B2-4A24-B208-0E65CB93B0F3}" sibTransId="{E71822FF-24ED-4AAE-8EE8-9E6ACBA977A4}"/>
    <dgm:cxn modelId="{88A4F2B8-1600-4BF2-A91A-CD8D283D22B6}" type="presOf" srcId="{A391D56C-8199-4618-B6F1-E90BC37BA190}" destId="{852E87E2-6FE1-42F9-A0A1-F3AD95891E72}" srcOrd="0" destOrd="0" presId="urn:microsoft.com/office/officeart/2005/8/layout/vList2"/>
    <dgm:cxn modelId="{F12C38D4-9D41-4D3E-B6E1-26F12B74F2CF}" srcId="{1D77CE2C-A4A2-4B5B-A3D1-23890C75D131}" destId="{139D886F-C0C3-47BA-8C96-0C1438606287}" srcOrd="2" destOrd="0" parTransId="{A764614E-440A-4A92-A282-24547FD72D5F}" sibTransId="{216A6A99-CABD-4065-B8FC-7FFD8281238D}"/>
    <dgm:cxn modelId="{9839D3D6-F750-47F6-A635-667E9BBF0C79}" type="presOf" srcId="{139D886F-C0C3-47BA-8C96-0C1438606287}" destId="{1D66D7A3-17B0-4868-B224-61F95C38C050}" srcOrd="0" destOrd="0" presId="urn:microsoft.com/office/officeart/2005/8/layout/vList2"/>
    <dgm:cxn modelId="{807DB90A-ECCC-4D66-9336-D90D46FE13CD}" type="presParOf" srcId="{F4817661-A392-49E4-A4E3-9BCE6648FDFD}" destId="{852E87E2-6FE1-42F9-A0A1-F3AD95891E72}" srcOrd="0" destOrd="0" presId="urn:microsoft.com/office/officeart/2005/8/layout/vList2"/>
    <dgm:cxn modelId="{3F1B3BBA-53BB-4232-ADD4-A78C0F89F5A2}" type="presParOf" srcId="{F4817661-A392-49E4-A4E3-9BCE6648FDFD}" destId="{4A81398E-5C12-4037-82A6-8D41BB16393B}" srcOrd="1" destOrd="0" presId="urn:microsoft.com/office/officeart/2005/8/layout/vList2"/>
    <dgm:cxn modelId="{D5464BD3-7360-40E6-8C22-E6B688FE8B8F}" type="presParOf" srcId="{F4817661-A392-49E4-A4E3-9BCE6648FDFD}" destId="{B930A7C9-2A44-4F63-B6FF-17A30D58615B}" srcOrd="2" destOrd="0" presId="urn:microsoft.com/office/officeart/2005/8/layout/vList2"/>
    <dgm:cxn modelId="{264F87EB-B3F9-4395-B945-A4A36B63F86D}" type="presParOf" srcId="{F4817661-A392-49E4-A4E3-9BCE6648FDFD}" destId="{4413E364-89DD-48C5-8AF0-82C60EE046A2}" srcOrd="3" destOrd="0" presId="urn:microsoft.com/office/officeart/2005/8/layout/vList2"/>
    <dgm:cxn modelId="{67F08116-F9C0-4103-86AA-9760E06AAEE3}" type="presParOf" srcId="{F4817661-A392-49E4-A4E3-9BCE6648FDFD}" destId="{1D66D7A3-17B0-4868-B224-61F95C38C050}" srcOrd="4"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D0B53-D81F-468B-8BE7-664C4491EA62}">
      <dsp:nvSpPr>
        <dsp:cNvPr id="0" name=""/>
        <dsp:cNvSpPr/>
      </dsp:nvSpPr>
      <dsp:spPr>
        <a:xfrm>
          <a:off x="0" y="29441"/>
          <a:ext cx="9472112" cy="16602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en-US" sz="4300" kern="1200" dirty="0">
              <a:latin typeface="Times New Roman" panose="02020603050405020304" pitchFamily="18" charset="0"/>
              <a:cs typeface="Times New Roman" panose="02020603050405020304" pitchFamily="18" charset="0"/>
            </a:rPr>
            <a:t>Must be a current interpreter in the public school system.</a:t>
          </a:r>
        </a:p>
      </dsp:txBody>
      <dsp:txXfrm>
        <a:off x="81046" y="110487"/>
        <a:ext cx="9310020" cy="1498138"/>
      </dsp:txXfrm>
    </dsp:sp>
    <dsp:sp modelId="{50917C2B-0349-4CA3-B023-FF880248992E}">
      <dsp:nvSpPr>
        <dsp:cNvPr id="0" name=""/>
        <dsp:cNvSpPr/>
      </dsp:nvSpPr>
      <dsp:spPr>
        <a:xfrm>
          <a:off x="0" y="1813511"/>
          <a:ext cx="9472112" cy="16602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en-US" sz="4300" kern="1200" dirty="0">
              <a:latin typeface="Times New Roman" panose="02020603050405020304" pitchFamily="18" charset="0"/>
              <a:cs typeface="Times New Roman" panose="02020603050405020304" pitchFamily="18" charset="0"/>
            </a:rPr>
            <a:t> Must have worked as an interpreter for at least 3 years. </a:t>
          </a:r>
        </a:p>
      </dsp:txBody>
      <dsp:txXfrm>
        <a:off x="81046" y="1894557"/>
        <a:ext cx="9310020" cy="1498138"/>
      </dsp:txXfrm>
    </dsp:sp>
    <dsp:sp modelId="{AB6FC165-CF59-42BB-814D-AE404DF63B09}">
      <dsp:nvSpPr>
        <dsp:cNvPr id="0" name=""/>
        <dsp:cNvSpPr/>
      </dsp:nvSpPr>
      <dsp:spPr>
        <a:xfrm>
          <a:off x="0" y="3597581"/>
          <a:ext cx="9472112" cy="16602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en-US" sz="4300" kern="1200" dirty="0">
              <a:latin typeface="Times New Roman" panose="02020603050405020304" pitchFamily="18" charset="0"/>
              <a:cs typeface="Times New Roman" panose="02020603050405020304" pitchFamily="18" charset="0"/>
            </a:rPr>
            <a:t> Must have an EIPA certification or other ASL interpreting certification </a:t>
          </a:r>
        </a:p>
      </dsp:txBody>
      <dsp:txXfrm>
        <a:off x="81046" y="3678627"/>
        <a:ext cx="9310020" cy="1498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E87E2-6FE1-42F9-A0A1-F3AD95891E72}">
      <dsp:nvSpPr>
        <dsp:cNvPr id="0" name=""/>
        <dsp:cNvSpPr/>
      </dsp:nvSpPr>
      <dsp:spPr>
        <a:xfrm>
          <a:off x="0" y="798"/>
          <a:ext cx="9406759" cy="17136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rtl="0">
            <a:lnSpc>
              <a:spcPct val="90000"/>
            </a:lnSpc>
            <a:spcBef>
              <a:spcPct val="0"/>
            </a:spcBef>
            <a:spcAft>
              <a:spcPct val="35000"/>
            </a:spcAft>
            <a:buNone/>
          </a:pPr>
          <a:r>
            <a:rPr lang="en-US" sz="5400" kern="1200" dirty="0">
              <a:latin typeface="Times New Roman" panose="02020603050405020304" pitchFamily="18" charset="0"/>
              <a:cs typeface="Times New Roman" panose="02020603050405020304" pitchFamily="18" charset="0"/>
            </a:rPr>
            <a:t>Lack of regional variance</a:t>
          </a:r>
        </a:p>
      </dsp:txBody>
      <dsp:txXfrm>
        <a:off x="83656" y="84454"/>
        <a:ext cx="9239447" cy="1546383"/>
      </dsp:txXfrm>
    </dsp:sp>
    <dsp:sp modelId="{B930A7C9-2A44-4F63-B6FF-17A30D58615B}">
      <dsp:nvSpPr>
        <dsp:cNvPr id="0" name=""/>
        <dsp:cNvSpPr/>
      </dsp:nvSpPr>
      <dsp:spPr>
        <a:xfrm>
          <a:off x="0" y="1728697"/>
          <a:ext cx="9406759" cy="17136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rtl="0">
            <a:lnSpc>
              <a:spcPct val="90000"/>
            </a:lnSpc>
            <a:spcBef>
              <a:spcPct val="0"/>
            </a:spcBef>
            <a:spcAft>
              <a:spcPct val="35000"/>
            </a:spcAft>
            <a:buNone/>
          </a:pPr>
          <a:r>
            <a:rPr lang="en-US" sz="5400" kern="1200" dirty="0">
              <a:latin typeface="Times New Roman" panose="02020603050405020304" pitchFamily="18" charset="0"/>
              <a:cs typeface="Times New Roman" panose="02020603050405020304" pitchFamily="18" charset="0"/>
            </a:rPr>
            <a:t>Interpreters mostly located in Virginia</a:t>
          </a:r>
        </a:p>
      </dsp:txBody>
      <dsp:txXfrm>
        <a:off x="83656" y="1812353"/>
        <a:ext cx="9239447" cy="1546383"/>
      </dsp:txXfrm>
    </dsp:sp>
    <dsp:sp modelId="{1D66D7A3-17B0-4868-B224-61F95C38C050}">
      <dsp:nvSpPr>
        <dsp:cNvPr id="0" name=""/>
        <dsp:cNvSpPr/>
      </dsp:nvSpPr>
      <dsp:spPr>
        <a:xfrm>
          <a:off x="0" y="3456596"/>
          <a:ext cx="9406759" cy="17136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rtl="0">
            <a:lnSpc>
              <a:spcPct val="90000"/>
            </a:lnSpc>
            <a:spcBef>
              <a:spcPct val="0"/>
            </a:spcBef>
            <a:spcAft>
              <a:spcPct val="35000"/>
            </a:spcAft>
            <a:buNone/>
          </a:pPr>
          <a:r>
            <a:rPr lang="en-US" sz="5400" kern="1200" dirty="0">
              <a:latin typeface="Times New Roman" panose="02020603050405020304" pitchFamily="18" charset="0"/>
              <a:cs typeface="Times New Roman" panose="02020603050405020304" pitchFamily="18" charset="0"/>
            </a:rPr>
            <a:t>Study limited to 30 people</a:t>
          </a:r>
        </a:p>
      </dsp:txBody>
      <dsp:txXfrm>
        <a:off x="83656" y="3540252"/>
        <a:ext cx="9239447" cy="15463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3/22/2021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Cochlear implants</a:t>
            </a:r>
          </a:p>
          <a:p>
            <a:r>
              <a:rPr lang="en-US" dirty="0"/>
              <a:t>Educational interpreting</a:t>
            </a:r>
          </a:p>
          <a:p>
            <a:r>
              <a:rPr lang="en-US" dirty="0"/>
              <a:t>Engaging graphics</a:t>
            </a:r>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3/22/2021</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18" Type="http://schemas.openxmlformats.org/officeDocument/2006/relationships/image" Target="../media/image6.tiff"/><Relationship Id="rId3" Type="http://schemas.openxmlformats.org/officeDocument/2006/relationships/image" Target="../media/image1.jpeg"/><Relationship Id="rId7" Type="http://schemas.openxmlformats.org/officeDocument/2006/relationships/diagramColors" Target="../diagrams/colors1.xml"/><Relationship Id="rId12" Type="http://schemas.openxmlformats.org/officeDocument/2006/relationships/diagramLayout" Target="../diagrams/layout2.xml"/><Relationship Id="rId17" Type="http://schemas.openxmlformats.org/officeDocument/2006/relationships/image" Target="../media/image5.svg"/><Relationship Id="rId2" Type="http://schemas.openxmlformats.org/officeDocument/2006/relationships/notesSlide" Target="../notesSlides/notesSlide1.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3.svg"/><Relationship Id="rId19" Type="http://schemas.openxmlformats.org/officeDocument/2006/relationships/comments" Target="../comments/comment1.xml"/><Relationship Id="rId4" Type="http://schemas.openxmlformats.org/officeDocument/2006/relationships/diagramData" Target="../diagrams/data1.xml"/><Relationship Id="rId9" Type="http://schemas.openxmlformats.org/officeDocument/2006/relationships/image" Target="../media/image2.png"/><Relationship Id="rId14"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125" y="452523"/>
            <a:ext cx="42534030" cy="2726963"/>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8800" b="1">
                <a:ea typeface="+mn-lt"/>
                <a:cs typeface="+mn-lt"/>
              </a:rPr>
              <a:t>The Impact of Cochlear Implants on Educational Interpreting</a:t>
            </a:r>
            <a:r>
              <a:rPr lang="en-US" sz="8800">
                <a:ea typeface="+mn-lt"/>
                <a:cs typeface="+mn-lt"/>
              </a:rPr>
              <a:t> </a:t>
            </a:r>
          </a:p>
          <a:p>
            <a:pPr algn="ctr"/>
            <a:r>
              <a:rPr lang="en-US" sz="5800" b="1">
                <a:latin typeface="Times New Roman"/>
                <a:cs typeface="Times New Roman"/>
              </a:rPr>
              <a:t>Kathryn Jones and Lauren Hall</a:t>
            </a:r>
            <a:endParaRPr lang="en-US" sz="9200">
              <a:latin typeface="Calibri"/>
              <a:cs typeface="Calibri"/>
            </a:endParaRPr>
          </a:p>
        </p:txBody>
      </p:sp>
      <p:sp>
        <p:nvSpPr>
          <p:cNvPr id="26" name="Rectangle 25"/>
          <p:cNvSpPr/>
          <p:nvPr/>
        </p:nvSpPr>
        <p:spPr>
          <a:xfrm>
            <a:off x="26067966" y="22728382"/>
            <a:ext cx="21945600" cy="261610"/>
          </a:xfrm>
          <a:prstGeom prst="rect">
            <a:avLst/>
          </a:prstGeom>
        </p:spPr>
        <p:txBody>
          <a:bodyPr>
            <a:spAutoFit/>
          </a:bodyPr>
          <a:lstStyle/>
          <a:p>
            <a:r>
              <a:rPr lang="en-US" sz="1100">
                <a:solidFill>
                  <a:prstClr val="black"/>
                </a:solidFill>
                <a:latin typeface="Lucida Grande"/>
                <a:cs typeface="Lucida Grande"/>
              </a:rPr>
              <a:t>  1        2       3       4        5       6        7       8        9      10      11     12      13      14 </a:t>
            </a:r>
            <a:endParaRPr lang="en-US"/>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299" y="1451955"/>
            <a:ext cx="4840224" cy="1377696"/>
          </a:xfrm>
          <a:prstGeom prst="rect">
            <a:avLst/>
          </a:prstGeom>
        </p:spPr>
      </p:pic>
      <p:sp>
        <p:nvSpPr>
          <p:cNvPr id="160" name="Rectangle 159"/>
          <p:cNvSpPr/>
          <p:nvPr/>
        </p:nvSpPr>
        <p:spPr>
          <a:xfrm>
            <a:off x="26067966" y="22728382"/>
            <a:ext cx="21945600" cy="261610"/>
          </a:xfrm>
          <a:prstGeom prst="rect">
            <a:avLst/>
          </a:prstGeom>
        </p:spPr>
        <p:txBody>
          <a:bodyPr>
            <a:spAutoFit/>
          </a:bodyPr>
          <a:lstStyle/>
          <a:p>
            <a:r>
              <a:rPr lang="en-US" sz="1100">
                <a:solidFill>
                  <a:prstClr val="black"/>
                </a:solidFill>
                <a:latin typeface="Lucida Grande"/>
                <a:cs typeface="Lucida Grande"/>
              </a:rPr>
              <a:t>  1        2       3       4        5       6        7       8        9      10      11     12      13      14 </a:t>
            </a:r>
            <a:endParaRPr lang="en-US"/>
          </a:p>
        </p:txBody>
      </p:sp>
      <p:sp>
        <p:nvSpPr>
          <p:cNvPr id="162" name="TextBox 161"/>
          <p:cNvSpPr txBox="1"/>
          <p:nvPr/>
        </p:nvSpPr>
        <p:spPr>
          <a:xfrm>
            <a:off x="10730572" y="9458955"/>
            <a:ext cx="22440303" cy="22929625"/>
          </a:xfrm>
          <a:prstGeom prst="rect">
            <a:avLst/>
          </a:prstGeom>
          <a:solidFill>
            <a:srgbClr val="FFFFFF"/>
          </a:solidFill>
          <a:ln cap="rnd">
            <a:solidFill>
              <a:schemeClr val="tx1"/>
            </a:solidFill>
          </a:ln>
        </p:spPr>
        <p:txBody>
          <a:bodyPr wrap="square" lIns="182880" tIns="45720" rIns="182880" bIns="45720" rtlCol="0" anchor="t">
            <a:noAutofit/>
          </a:bodyPr>
          <a:lstStyle/>
          <a:p>
            <a:endParaRPr lang="en-US" dirty="0">
              <a:latin typeface="Times New Roman"/>
              <a:cs typeface="Times New Roman"/>
            </a:endParaRPr>
          </a:p>
        </p:txBody>
      </p:sp>
      <p:sp>
        <p:nvSpPr>
          <p:cNvPr id="168" name="TextBox 167"/>
          <p:cNvSpPr txBox="1"/>
          <p:nvPr/>
        </p:nvSpPr>
        <p:spPr>
          <a:xfrm>
            <a:off x="796797" y="15579779"/>
            <a:ext cx="9326880" cy="871393"/>
          </a:xfrm>
          <a:prstGeom prst="rect">
            <a:avLst/>
          </a:prstGeom>
          <a:solidFill>
            <a:srgbClr val="0A254E"/>
          </a:solidFill>
          <a:ln>
            <a:solidFill>
              <a:srgbClr val="000000"/>
            </a:solidFill>
          </a:ln>
        </p:spPr>
        <p:txBody>
          <a:bodyPr wrap="square" lIns="131445" tIns="65723" rIns="131445" bIns="65723" rtlCol="0" anchor="t">
            <a:spAutoFit/>
          </a:bodyPr>
          <a:lstStyle/>
          <a:p>
            <a:pPr algn="ctr"/>
            <a:r>
              <a:rPr lang="en-US" sz="4800">
                <a:solidFill>
                  <a:schemeClr val="bg1"/>
                </a:solidFill>
                <a:latin typeface="Times New Roman"/>
                <a:cs typeface="Times New Roman"/>
              </a:rPr>
              <a:t>The Missing Brick</a:t>
            </a:r>
            <a:endParaRPr lang="en-US" sz="4800" dirty="0">
              <a:solidFill>
                <a:schemeClr val="bg1"/>
              </a:solidFill>
              <a:latin typeface="Times New Roman"/>
              <a:cs typeface="Times New Roman"/>
            </a:endParaRPr>
          </a:p>
        </p:txBody>
      </p:sp>
      <p:grpSp>
        <p:nvGrpSpPr>
          <p:cNvPr id="175" name="Group 174"/>
          <p:cNvGrpSpPr/>
          <p:nvPr/>
        </p:nvGrpSpPr>
        <p:grpSpPr>
          <a:xfrm>
            <a:off x="33863615" y="14159035"/>
            <a:ext cx="9271075" cy="4502385"/>
            <a:chOff x="34055679" y="17776793"/>
            <a:chExt cx="9310666" cy="5323092"/>
          </a:xfrm>
        </p:grpSpPr>
        <p:sp>
          <p:nvSpPr>
            <p:cNvPr id="176" name="TextBox 175"/>
            <p:cNvSpPr txBox="1"/>
            <p:nvPr/>
          </p:nvSpPr>
          <p:spPr>
            <a:xfrm>
              <a:off x="34063895" y="18572571"/>
              <a:ext cx="9302450" cy="4527314"/>
            </a:xfrm>
            <a:prstGeom prst="rect">
              <a:avLst/>
            </a:prstGeom>
            <a:solidFill>
              <a:srgbClr val="FFFFFF"/>
            </a:solidFill>
            <a:ln cap="rnd">
              <a:solidFill>
                <a:schemeClr val="tx1"/>
              </a:solidFill>
            </a:ln>
          </p:spPr>
          <p:txBody>
            <a:bodyPr wrap="square" lIns="182880" tIns="45720" rIns="182880" bIns="45720" rtlCol="0" anchor="t">
              <a:noAutofit/>
            </a:bodyPr>
            <a:lstStyle/>
            <a:p>
              <a:pPr>
                <a:lnSpc>
                  <a:spcPct val="140000"/>
                </a:lnSpc>
              </a:pPr>
              <a:endParaRPr lang="en-US" sz="2000" dirty="0">
                <a:latin typeface="Times New Roman"/>
                <a:cs typeface="Times New Roman"/>
              </a:endParaRPr>
            </a:p>
            <a:p>
              <a:pPr>
                <a:lnSpc>
                  <a:spcPct val="140000"/>
                </a:lnSpc>
              </a:pPr>
              <a:r>
                <a:rPr lang="en-US" sz="2000" dirty="0">
                  <a:latin typeface="Times New Roman"/>
                  <a:cs typeface="Times New Roman"/>
                </a:rPr>
                <a:t>This research has no direct benefit to participants and will be a benefit to society. Benefits of research to society include, students of the field and interpreters of the field being able to understand more about how cochlear implants have impacted the field of educational interpreting. This study will add to the limited information that is in within the realm of research related to ASL interpreting. Future work would include how to practically implement the findings found in the research to better support students with cochlear implants. </a:t>
              </a:r>
            </a:p>
          </p:txBody>
        </p:sp>
        <p:sp>
          <p:nvSpPr>
            <p:cNvPr id="177" name="TextBox 176"/>
            <p:cNvSpPr txBox="1"/>
            <p:nvPr/>
          </p:nvSpPr>
          <p:spPr>
            <a:xfrm>
              <a:off x="34055679" y="17776793"/>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Garamond"/>
                  <a:cs typeface="Garamond"/>
                </a:rPr>
                <a:t>Future Work</a:t>
              </a:r>
              <a:endParaRPr lang="en-US" sz="6000">
                <a:solidFill>
                  <a:schemeClr val="bg1"/>
                </a:solidFill>
                <a:latin typeface="Garamond"/>
                <a:cs typeface="Garamond"/>
              </a:endParaRPr>
            </a:p>
          </p:txBody>
        </p:sp>
      </p:grpSp>
      <p:sp>
        <p:nvSpPr>
          <p:cNvPr id="178" name="TextBox 177"/>
          <p:cNvSpPr txBox="1"/>
          <p:nvPr/>
        </p:nvSpPr>
        <p:spPr>
          <a:xfrm>
            <a:off x="33863993" y="18883761"/>
            <a:ext cx="9269497"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Times New Roman"/>
                <a:cs typeface="Times New Roman"/>
              </a:rPr>
              <a:t>References</a:t>
            </a:r>
            <a:endParaRPr lang="en-US" sz="6000">
              <a:solidFill>
                <a:schemeClr val="bg1"/>
              </a:solidFill>
              <a:latin typeface="Times New Roman"/>
              <a:cs typeface="Times New Roman"/>
            </a:endParaRPr>
          </a:p>
        </p:txBody>
      </p:sp>
      <p:grpSp>
        <p:nvGrpSpPr>
          <p:cNvPr id="179" name="Group 178"/>
          <p:cNvGrpSpPr/>
          <p:nvPr/>
        </p:nvGrpSpPr>
        <p:grpSpPr>
          <a:xfrm>
            <a:off x="33880622" y="3712177"/>
            <a:ext cx="9308907" cy="10161603"/>
            <a:chOff x="34069359" y="3641299"/>
            <a:chExt cx="9308907" cy="14290454"/>
          </a:xfrm>
        </p:grpSpPr>
        <p:sp>
          <p:nvSpPr>
            <p:cNvPr id="180" name="TextBox 179"/>
            <p:cNvSpPr txBox="1"/>
            <p:nvPr/>
          </p:nvSpPr>
          <p:spPr>
            <a:xfrm>
              <a:off x="34069359" y="4861275"/>
              <a:ext cx="9244076" cy="13070478"/>
            </a:xfrm>
            <a:prstGeom prst="rect">
              <a:avLst/>
            </a:prstGeom>
            <a:solidFill>
              <a:srgbClr val="FFFFFF"/>
            </a:solidFill>
            <a:ln cap="rnd">
              <a:solidFill>
                <a:schemeClr val="tx1"/>
              </a:solidFill>
            </a:ln>
          </p:spPr>
          <p:txBody>
            <a:bodyPr wrap="square" lIns="182880" tIns="228600" rIns="182880" bIns="45720" rtlCol="0" anchor="t">
              <a:noAutofit/>
            </a:bodyPr>
            <a:lstStyle/>
            <a:p>
              <a:pPr marL="342900" indent="-342900">
                <a:spcAft>
                  <a:spcPts val="300"/>
                </a:spcAft>
                <a:buFont typeface="Arial" panose="020B0604020202020204" pitchFamily="34" charset="0"/>
                <a:buChar char="•"/>
              </a:pPr>
              <a:r>
                <a:rPr lang="en-US" sz="2400">
                  <a:latin typeface="Times New Roman"/>
                  <a:ea typeface="+mn-lt"/>
                  <a:cs typeface="Times New Roman"/>
                </a:rPr>
                <a:t>What are your certifications as an interpreter?</a:t>
              </a:r>
              <a:endParaRPr lang="en-US">
                <a:latin typeface="Times New Roman"/>
                <a:cs typeface="Times New Roman"/>
              </a:endParaRPr>
            </a:p>
            <a:p>
              <a:pPr marL="285750" indent="-285750">
                <a:spcAft>
                  <a:spcPts val="300"/>
                </a:spcAft>
                <a:buFont typeface="Arial"/>
                <a:buChar char="•"/>
              </a:pPr>
              <a:r>
                <a:rPr lang="en-US" sz="2400">
                  <a:latin typeface="Times New Roman"/>
                  <a:ea typeface="+mn-lt"/>
                  <a:cs typeface="Times New Roman"/>
                </a:rPr>
                <a:t>How long have you been an interpreter and specifically how long have you worked in the educational setting?</a:t>
              </a:r>
            </a:p>
            <a:p>
              <a:pPr marL="285750" indent="-285750">
                <a:spcAft>
                  <a:spcPts val="300"/>
                </a:spcAft>
                <a:buFont typeface="Arial"/>
                <a:buChar char="•"/>
              </a:pPr>
              <a:r>
                <a:rPr lang="en-US" sz="2400">
                  <a:latin typeface="Times New Roman"/>
                  <a:ea typeface="+mn-lt"/>
                  <a:cs typeface="Times New Roman"/>
                </a:rPr>
                <a:t>Can you tell us about your current job? (i.e. What are some of your hats? Do you have any specific requirements outside of interpreting)</a:t>
              </a:r>
            </a:p>
            <a:p>
              <a:pPr marL="285750" indent="-285750">
                <a:spcAft>
                  <a:spcPts val="300"/>
                </a:spcAft>
                <a:buFont typeface="Arial"/>
                <a:buChar char="•"/>
              </a:pPr>
              <a:r>
                <a:rPr lang="en-US" sz="2400">
                  <a:latin typeface="Times New Roman"/>
                  <a:ea typeface="+mn-lt"/>
                  <a:cs typeface="Times New Roman"/>
                </a:rPr>
                <a:t>Have you had to take any continuing education classes in order to help the students with CIs?</a:t>
              </a:r>
            </a:p>
            <a:p>
              <a:pPr marL="285750" indent="-285750">
                <a:spcAft>
                  <a:spcPts val="300"/>
                </a:spcAft>
                <a:buFont typeface="Arial"/>
                <a:buChar char="•"/>
              </a:pPr>
              <a:r>
                <a:rPr lang="en-US" sz="2400">
                  <a:latin typeface="Times New Roman"/>
                  <a:ea typeface="+mn-lt"/>
                  <a:cs typeface="Times New Roman"/>
                </a:rPr>
                <a:t>What percentage of your jobs consist of students who use CIs?</a:t>
              </a:r>
            </a:p>
            <a:p>
              <a:pPr marL="285750" indent="-285750">
                <a:spcAft>
                  <a:spcPts val="300"/>
                </a:spcAft>
                <a:buFont typeface="Arial"/>
                <a:buChar char="•"/>
              </a:pPr>
              <a:r>
                <a:rPr lang="en-US" sz="2400">
                  <a:latin typeface="Times New Roman"/>
                  <a:ea typeface="+mn-lt"/>
                  <a:cs typeface="Times New Roman"/>
                </a:rPr>
                <a:t>In what ways does interpreting for students who use CIs differ from students who do not?</a:t>
              </a:r>
            </a:p>
            <a:p>
              <a:pPr marL="285750" indent="-285750">
                <a:spcAft>
                  <a:spcPts val="300"/>
                </a:spcAft>
                <a:buFont typeface="Arial"/>
                <a:buChar char="•"/>
              </a:pPr>
              <a:r>
                <a:rPr lang="en-US" sz="2400">
                  <a:latin typeface="Times New Roman"/>
                  <a:ea typeface="+mn-lt"/>
                  <a:cs typeface="Times New Roman"/>
                </a:rPr>
                <a:t>Has the demand for educational interpreters been affected by the growing use of cochlear implants?</a:t>
              </a:r>
            </a:p>
            <a:p>
              <a:pPr marL="285750" indent="-285750">
                <a:spcAft>
                  <a:spcPts val="300"/>
                </a:spcAft>
                <a:buFont typeface="Arial"/>
                <a:buChar char="•"/>
              </a:pPr>
              <a:r>
                <a:rPr lang="en-US" sz="2400">
                  <a:latin typeface="Times New Roman"/>
                  <a:ea typeface="+mn-lt"/>
                  <a:cs typeface="Times New Roman"/>
                </a:rPr>
                <a:t>Has the use of cochlear implants changed the way educational interpreters conduct their work daily?</a:t>
              </a:r>
            </a:p>
            <a:p>
              <a:pPr marL="285750" indent="-285750">
                <a:spcAft>
                  <a:spcPts val="300"/>
                </a:spcAft>
                <a:buFont typeface="Arial"/>
                <a:buChar char="•"/>
              </a:pPr>
              <a:r>
                <a:rPr lang="en-US" sz="2400">
                  <a:latin typeface="Times New Roman"/>
                  <a:ea typeface="+mn-lt"/>
                  <a:cs typeface="Times New Roman"/>
                </a:rPr>
                <a:t>As an interpreter, do the students who have cochlear implants tend to prefer a certain modality of sign language? </a:t>
              </a:r>
            </a:p>
            <a:p>
              <a:pPr marL="285750" indent="-285750">
                <a:spcAft>
                  <a:spcPts val="300"/>
                </a:spcAft>
                <a:buFont typeface="Arial"/>
                <a:buChar char="•"/>
              </a:pPr>
              <a:r>
                <a:rPr lang="en-US" sz="2400">
                  <a:latin typeface="Times New Roman"/>
                  <a:ea typeface="+mn-lt"/>
                  <a:cs typeface="Times New Roman"/>
                </a:rPr>
                <a:t>How do the language needs of students who use CIs differ from students who do not?</a:t>
              </a:r>
            </a:p>
            <a:p>
              <a:pPr marL="285750" indent="-285750">
                <a:spcAft>
                  <a:spcPts val="300"/>
                </a:spcAft>
                <a:buFont typeface="Arial"/>
                <a:buChar char="•"/>
              </a:pPr>
              <a:r>
                <a:rPr lang="en-US" sz="2400">
                  <a:latin typeface="Times New Roman"/>
                  <a:ea typeface="+mn-lt"/>
                  <a:cs typeface="Times New Roman"/>
                </a:rPr>
                <a:t>Are there different ways you must prepare yourself when you're going to interpret for a student with a cochlear versus a student who doesn’t?</a:t>
              </a:r>
            </a:p>
            <a:p>
              <a:pPr marL="285750" indent="-285750">
                <a:spcAft>
                  <a:spcPts val="300"/>
                </a:spcAft>
                <a:buFont typeface="Arial"/>
                <a:buChar char="•"/>
              </a:pPr>
              <a:r>
                <a:rPr lang="en-US" sz="2400">
                  <a:latin typeface="Times New Roman"/>
                  <a:ea typeface="+mn-lt"/>
                  <a:cs typeface="Times New Roman"/>
                </a:rPr>
                <a:t>In your perspective, how have CIs impacted relationships as well as facilitating communication between the student and the teacher?</a:t>
              </a:r>
            </a:p>
            <a:p>
              <a:pPr>
                <a:spcAft>
                  <a:spcPts val="300"/>
                </a:spcAft>
              </a:pPr>
              <a:endParaRPr lang="en-US" sz="2400">
                <a:latin typeface="Times New Roman" panose="02020603050405020304" pitchFamily="18" charset="0"/>
                <a:ea typeface="+mn-lt"/>
                <a:cs typeface="Times New Roman" panose="02020603050405020304" pitchFamily="18" charset="0"/>
              </a:endParaRPr>
            </a:p>
            <a:p>
              <a:pPr>
                <a:spcAft>
                  <a:spcPts val="300"/>
                </a:spcAft>
              </a:pPr>
              <a:endParaRPr lang="en-US" sz="2400">
                <a:latin typeface="Times New Roman" panose="02020603050405020304" pitchFamily="18" charset="0"/>
                <a:cs typeface="Times New Roman" panose="02020603050405020304" pitchFamily="18" charset="0"/>
              </a:endParaRPr>
            </a:p>
          </p:txBody>
        </p:sp>
        <p:sp>
          <p:nvSpPr>
            <p:cNvPr id="181" name="TextBox 180"/>
            <p:cNvSpPr txBox="1"/>
            <p:nvPr/>
          </p:nvSpPr>
          <p:spPr>
            <a:xfrm>
              <a:off x="34076896" y="3641299"/>
              <a:ext cx="9233233" cy="1225456"/>
            </a:xfrm>
            <a:prstGeom prst="rect">
              <a:avLst/>
            </a:prstGeom>
            <a:solidFill>
              <a:srgbClr val="0A254E"/>
            </a:solidFill>
            <a:ln>
              <a:solidFill>
                <a:schemeClr val="tx1"/>
              </a:solidFill>
            </a:ln>
          </p:spPr>
          <p:txBody>
            <a:bodyPr wrap="square" lIns="131445" tIns="65723" rIns="131445" bIns="65723" rtlCol="0" anchor="t">
              <a:spAutoFit/>
            </a:bodyPr>
            <a:lstStyle/>
            <a:p>
              <a:pPr algn="ctr"/>
              <a:r>
                <a:rPr lang="en-US" sz="4800">
                  <a:solidFill>
                    <a:schemeClr val="bg1"/>
                  </a:solidFill>
                  <a:latin typeface="Times New Roman"/>
                  <a:cs typeface="Times New Roman"/>
                </a:rPr>
                <a:t>Survey Questions</a:t>
              </a:r>
            </a:p>
          </p:txBody>
        </p:sp>
        <p:sp>
          <p:nvSpPr>
            <p:cNvPr id="182" name="Rectangle 181"/>
            <p:cNvSpPr/>
            <p:nvPr/>
          </p:nvSpPr>
          <p:spPr>
            <a:xfrm>
              <a:off x="34075817" y="8301440"/>
              <a:ext cx="9302449" cy="476115"/>
            </a:xfrm>
            <a:prstGeom prst="rect">
              <a:avLst/>
            </a:prstGeom>
          </p:spPr>
          <p:txBody>
            <a:bodyPr wrap="square" lIns="91440" tIns="45720" rIns="91440" bIns="45720" anchor="t">
              <a:spAutoFit/>
            </a:bodyPr>
            <a:lstStyle/>
            <a:p>
              <a:endParaRPr lang="en-US" sz="1600">
                <a:latin typeface="Times New Roman" panose="02020603050405020304" pitchFamily="18" charset="0"/>
                <a:cs typeface="Times New Roman" panose="02020603050405020304" pitchFamily="18" charset="0"/>
              </a:endParaRPr>
            </a:p>
          </p:txBody>
        </p:sp>
      </p:gr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a:solidFill>
                  <a:schemeClr val="bg1"/>
                </a:solidFill>
                <a:latin typeface="Garamond"/>
                <a:cs typeface="Garamond"/>
              </a:rPr>
              <a:t>C</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a:solidFill>
                  <a:srgbClr val="FFFFFF"/>
                </a:solidFill>
                <a:latin typeface="Garamond"/>
                <a:cs typeface="Garamond"/>
              </a:rPr>
              <a:t>A</a:t>
            </a:r>
          </a:p>
        </p:txBody>
      </p:sp>
      <p:sp>
        <p:nvSpPr>
          <p:cNvPr id="229" name="Rectangle 228"/>
          <p:cNvSpPr/>
          <p:nvPr/>
        </p:nvSpPr>
        <p:spPr>
          <a:xfrm>
            <a:off x="21940414" y="28848254"/>
            <a:ext cx="184730"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endParaRPr lang="en-US"/>
          </a:p>
        </p:txBody>
      </p:sp>
      <p:sp>
        <p:nvSpPr>
          <p:cNvPr id="30" name="TextBox 29">
            <a:extLst>
              <a:ext uri="{FF2B5EF4-FFF2-40B4-BE49-F238E27FC236}">
                <a16:creationId xmlns:a16="http://schemas.microsoft.com/office/drawing/2014/main" id="{76A7C1CB-328B-4A89-900F-53D7871D815F}"/>
              </a:ext>
            </a:extLst>
          </p:cNvPr>
          <p:cNvSpPr txBox="1"/>
          <p:nvPr/>
        </p:nvSpPr>
        <p:spPr>
          <a:xfrm>
            <a:off x="17293056" y="3694709"/>
            <a:ext cx="9326880" cy="871393"/>
          </a:xfrm>
          <a:prstGeom prst="rect">
            <a:avLst/>
          </a:prstGeom>
          <a:solidFill>
            <a:srgbClr val="0A254E"/>
          </a:solidFill>
          <a:ln>
            <a:solidFill>
              <a:srgbClr val="000000"/>
            </a:solidFill>
          </a:ln>
        </p:spPr>
        <p:txBody>
          <a:bodyPr wrap="square" lIns="131445" tIns="65723" rIns="131445" bIns="65723" rtlCol="0" anchor="t">
            <a:spAutoFit/>
          </a:bodyPr>
          <a:lstStyle/>
          <a:p>
            <a:pPr algn="ctr"/>
            <a:r>
              <a:rPr lang="en-US" sz="4800">
                <a:solidFill>
                  <a:schemeClr val="bg1"/>
                </a:solidFill>
                <a:latin typeface="Times New Roman"/>
                <a:cs typeface="Times New Roman"/>
              </a:rPr>
              <a:t>Thesis Question &amp; Hypothesis</a:t>
            </a:r>
          </a:p>
        </p:txBody>
      </p:sp>
      <p:grpSp>
        <p:nvGrpSpPr>
          <p:cNvPr id="35" name="Group 34">
            <a:extLst>
              <a:ext uri="{FF2B5EF4-FFF2-40B4-BE49-F238E27FC236}">
                <a16:creationId xmlns:a16="http://schemas.microsoft.com/office/drawing/2014/main" id="{D838C380-4662-40A8-A24F-572277A87E32}"/>
              </a:ext>
            </a:extLst>
          </p:cNvPr>
          <p:cNvGrpSpPr/>
          <p:nvPr/>
        </p:nvGrpSpPr>
        <p:grpSpPr>
          <a:xfrm>
            <a:off x="785879" y="3705611"/>
            <a:ext cx="9410182" cy="11158415"/>
            <a:chOff x="33872869" y="4569495"/>
            <a:chExt cx="9513854" cy="12270682"/>
          </a:xfrm>
        </p:grpSpPr>
        <p:sp>
          <p:nvSpPr>
            <p:cNvPr id="36" name="TextBox 35">
              <a:extLst>
                <a:ext uri="{FF2B5EF4-FFF2-40B4-BE49-F238E27FC236}">
                  <a16:creationId xmlns:a16="http://schemas.microsoft.com/office/drawing/2014/main" id="{811E2C52-7938-4457-BF90-51A515C36E1F}"/>
                </a:ext>
              </a:extLst>
            </p:cNvPr>
            <p:cNvSpPr txBox="1"/>
            <p:nvPr/>
          </p:nvSpPr>
          <p:spPr>
            <a:xfrm>
              <a:off x="33872869" y="5505282"/>
              <a:ext cx="9513854" cy="11334895"/>
            </a:xfrm>
            <a:prstGeom prst="rect">
              <a:avLst/>
            </a:prstGeom>
            <a:solidFill>
              <a:srgbClr val="FFFFFF"/>
            </a:solidFill>
            <a:ln cap="rnd">
              <a:solidFill>
                <a:schemeClr val="tx1"/>
              </a:solidFill>
            </a:ln>
          </p:spPr>
          <p:txBody>
            <a:bodyPr wrap="square" lIns="182880" rIns="182880" rtlCol="0">
              <a:noAutofit/>
            </a:bodyPr>
            <a:lstStyle/>
            <a:p>
              <a:pPr algn="just"/>
              <a:endParaRPr lang="en-US" sz="240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This paper examines how the growing use of cochlear implants has impacted the career field of educational interpreting. This research will be used to answer questions concerning what the everyday work life of an interpreter looks like in the educational setting now that cochlear implants are becoming more common. In order to carry out this research, interviews will be conducted to gain knowledge on the subject from the perspective of interpreters who are already in the field. The questions asked in these interviews will help to provide a better understanding of the interpreters’ experiences in the field as they work with students who have cochlear implants. One question that will help to shape this research process is “how has the growing use of cochlear implants impacted the need for interpreters in the education system?”. Another question that can help to provide information for this subject is “has the use of cochlear implants changed the way educational interpreters conduct their work on a daily basis?”. The possible implications of the findings of this research topic could help those interested in pursuing a career in educational interpreting to have a better understanding of what the job could possibly be like. It could also help to prepare future interpreters for how cochlear implants have affected their work environment. Having a better understanding of the field and being able to prepare for the job before stepping into the educational environment could help these interpreters become more effective, and therefore creating the opportunity for more equal access to education.</a:t>
              </a:r>
            </a:p>
            <a:p>
              <a:pPr algn="just"/>
              <a:endParaRPr lang="en-US" sz="2400">
                <a:latin typeface="Times New Roman" panose="02020603050405020304" pitchFamily="18" charset="0"/>
                <a:cs typeface="Times New Roman" panose="02020603050405020304" pitchFamily="18" charset="0"/>
              </a:endParaRPr>
            </a:p>
            <a:p>
              <a:pPr algn="just"/>
              <a:endParaRPr lang="en-US" sz="2400">
                <a:latin typeface="Times New Roman" panose="02020603050405020304" pitchFamily="18" charset="0"/>
                <a:cs typeface="Times New Roman" panose="02020603050405020304" pitchFamily="18" charset="0"/>
              </a:endParaRPr>
            </a:p>
            <a:p>
              <a:pPr algn="just"/>
              <a:endParaRPr lang="en-US" sz="2400">
                <a:latin typeface="Times New Roman" panose="02020603050405020304" pitchFamily="18" charset="0"/>
                <a:cs typeface="Times New Roman" panose="02020603050405020304" pitchFamily="18" charset="0"/>
              </a:endParaRPr>
            </a:p>
            <a:p>
              <a:pPr algn="just"/>
              <a:endParaRPr lang="en-US" sz="2400">
                <a:latin typeface="Times New Roman" panose="02020603050405020304" pitchFamily="18" charset="0"/>
                <a:cs typeface="Times New Roman" panose="02020603050405020304" pitchFamily="18" charset="0"/>
              </a:endParaRPr>
            </a:p>
            <a:p>
              <a:pPr algn="just"/>
              <a:endParaRPr lang="en-US" sz="2400">
                <a:latin typeface="Times New Roman" panose="02020603050405020304" pitchFamily="18" charset="0"/>
                <a:cs typeface="Times New Roman" panose="02020603050405020304" pitchFamily="18" charset="0"/>
              </a:endParaRPr>
            </a:p>
            <a:p>
              <a:pPr algn="just"/>
              <a:endParaRPr lang="en-US" sz="2400">
                <a:latin typeface="Times New Roman" panose="02020603050405020304" pitchFamily="18" charset="0"/>
                <a:cs typeface="Times New Roman" panose="02020603050405020304" pitchFamily="18" charset="0"/>
              </a:endParaRPr>
            </a:p>
            <a:p>
              <a:pPr algn="just"/>
              <a:endParaRPr lang="en-US" sz="2400">
                <a:latin typeface="Times New Roman" panose="02020603050405020304" pitchFamily="18" charset="0"/>
                <a:cs typeface="Times New Roman" panose="02020603050405020304" pitchFamily="18" charset="0"/>
              </a:endParaRPr>
            </a:p>
            <a:p>
              <a:pPr algn="just"/>
              <a:endParaRPr lang="en-US" sz="24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4E6D6B0-D91E-4A57-AE74-A8F245E88180}"/>
                </a:ext>
              </a:extLst>
            </p:cNvPr>
            <p:cNvSpPr txBox="1"/>
            <p:nvPr/>
          </p:nvSpPr>
          <p:spPr>
            <a:xfrm>
              <a:off x="33888621" y="4569495"/>
              <a:ext cx="9458793" cy="986846"/>
            </a:xfrm>
            <a:prstGeom prst="rect">
              <a:avLst/>
            </a:prstGeom>
            <a:solidFill>
              <a:srgbClr val="0A254E"/>
            </a:solidFill>
            <a:ln>
              <a:solidFill>
                <a:schemeClr val="tx1"/>
              </a:solidFill>
            </a:ln>
          </p:spPr>
          <p:txBody>
            <a:bodyPr wrap="square" lIns="131445" tIns="65723" rIns="131445" bIns="65723" rtlCol="0" anchor="t">
              <a:spAutoFit/>
            </a:bodyPr>
            <a:lstStyle/>
            <a:p>
              <a:pPr algn="ctr"/>
              <a:r>
                <a:rPr lang="en-US" sz="4800">
                  <a:solidFill>
                    <a:schemeClr val="bg1"/>
                  </a:solidFill>
                  <a:latin typeface="Times New Roman"/>
                  <a:cs typeface="Times New Roman"/>
                </a:rPr>
                <a:t>Abstract</a:t>
              </a:r>
            </a:p>
          </p:txBody>
        </p:sp>
        <p:sp>
          <p:nvSpPr>
            <p:cNvPr id="38" name="Rectangle 37">
              <a:extLst>
                <a:ext uri="{FF2B5EF4-FFF2-40B4-BE49-F238E27FC236}">
                  <a16:creationId xmlns:a16="http://schemas.microsoft.com/office/drawing/2014/main" id="{D7E0CD8C-9E03-4EB7-8F9F-8FB08BD2FAC9}"/>
                </a:ext>
              </a:extLst>
            </p:cNvPr>
            <p:cNvSpPr/>
            <p:nvPr/>
          </p:nvSpPr>
          <p:spPr>
            <a:xfrm>
              <a:off x="34075817" y="8301440"/>
              <a:ext cx="9302449" cy="476115"/>
            </a:xfrm>
            <a:prstGeom prst="rect">
              <a:avLst/>
            </a:prstGeom>
          </p:spPr>
          <p:txBody>
            <a:bodyPr wrap="square" lIns="91440" tIns="45720" rIns="91440" bIns="45720" anchor="t">
              <a:spAutoFit/>
            </a:bodyPr>
            <a:lstStyle/>
            <a:p>
              <a:endParaRPr lang="en-US" sz="1600">
                <a:latin typeface="Times New Roman" panose="02020603050405020304" pitchFamily="18" charset="0"/>
                <a:cs typeface="Times New Roman" panose="02020603050405020304" pitchFamily="18" charset="0"/>
              </a:endParaRPr>
            </a:p>
          </p:txBody>
        </p:sp>
      </p:grpSp>
      <p:sp>
        <p:nvSpPr>
          <p:cNvPr id="39" name="TextBox 38">
            <a:extLst>
              <a:ext uri="{FF2B5EF4-FFF2-40B4-BE49-F238E27FC236}">
                <a16:creationId xmlns:a16="http://schemas.microsoft.com/office/drawing/2014/main" id="{EEDDFDF4-E09E-4930-905E-D2364ACE60C7}"/>
              </a:ext>
            </a:extLst>
          </p:cNvPr>
          <p:cNvSpPr txBox="1"/>
          <p:nvPr/>
        </p:nvSpPr>
        <p:spPr>
          <a:xfrm>
            <a:off x="10730570" y="4568309"/>
            <a:ext cx="22440303" cy="4263252"/>
          </a:xfrm>
          <a:prstGeom prst="rect">
            <a:avLst/>
          </a:prstGeom>
          <a:solidFill>
            <a:srgbClr val="FFFFFF"/>
          </a:solidFill>
          <a:ln cap="rnd">
            <a:solidFill>
              <a:schemeClr val="tx1"/>
            </a:solidFill>
          </a:ln>
        </p:spPr>
        <p:txBody>
          <a:bodyPr wrap="square" lIns="182880" tIns="45720" rIns="182880" bIns="45720" rtlCol="0" anchor="t">
            <a:noAutofit/>
          </a:bodyPr>
          <a:lstStyle/>
          <a:p>
            <a:r>
              <a:rPr lang="en-US" sz="4400" dirty="0">
                <a:latin typeface="Times New Roman"/>
              </a:rPr>
              <a:t>​</a:t>
            </a:r>
            <a:endParaRPr lang="en-US" sz="4400" dirty="0">
              <a:latin typeface="Times New Roman"/>
              <a:cs typeface="Times New Roman"/>
            </a:endParaRPr>
          </a:p>
          <a:p>
            <a:r>
              <a:rPr lang="en-US" sz="4400" b="1" dirty="0">
                <a:solidFill>
                  <a:srgbClr val="000000"/>
                </a:solidFill>
                <a:latin typeface="Times New Roman"/>
              </a:rPr>
              <a:t>Thesis Question:</a:t>
            </a:r>
            <a:r>
              <a:rPr lang="en-US" sz="4400" dirty="0">
                <a:solidFill>
                  <a:srgbClr val="000000"/>
                </a:solidFill>
                <a:latin typeface="Times New Roman"/>
              </a:rPr>
              <a:t> Has the increasing use of cochlear implants impacted how educational interpreters work?</a:t>
            </a:r>
            <a:r>
              <a:rPr lang="en-US" sz="4400" dirty="0">
                <a:latin typeface="Times New Roman"/>
              </a:rPr>
              <a:t>​</a:t>
            </a:r>
            <a:endParaRPr lang="en-US" sz="4400" dirty="0">
              <a:latin typeface="Times New Roman"/>
              <a:cs typeface="Times New Roman"/>
            </a:endParaRPr>
          </a:p>
          <a:p>
            <a:r>
              <a:rPr lang="en-US" sz="4400" dirty="0">
                <a:latin typeface="Times New Roman"/>
              </a:rPr>
              <a:t>​</a:t>
            </a:r>
            <a:endParaRPr lang="en-US" sz="4400" dirty="0">
              <a:latin typeface="Times New Roman"/>
              <a:cs typeface="Times New Roman"/>
            </a:endParaRPr>
          </a:p>
          <a:p>
            <a:r>
              <a:rPr lang="en-US" sz="4400" b="1" dirty="0">
                <a:solidFill>
                  <a:srgbClr val="000000"/>
                </a:solidFill>
                <a:latin typeface="Times New Roman"/>
              </a:rPr>
              <a:t>Hypothesis: </a:t>
            </a:r>
            <a:r>
              <a:rPr lang="en-US" sz="4400" dirty="0">
                <a:solidFill>
                  <a:srgbClr val="000000"/>
                </a:solidFill>
                <a:latin typeface="Times New Roman"/>
              </a:rPr>
              <a:t>The use of cochlear implants affects the modality of language that the student prefers; therefore, affecting how the interpreter will adjust their product.</a:t>
            </a:r>
            <a:r>
              <a:rPr lang="en-US" sz="4400" dirty="0">
                <a:latin typeface="Times New Roman"/>
              </a:rPr>
              <a:t>​</a:t>
            </a:r>
            <a:endParaRPr lang="en-US" sz="4400" dirty="0">
              <a:latin typeface="Times New Roman"/>
              <a:cs typeface="Times New Roman"/>
            </a:endParaRPr>
          </a:p>
          <a:p>
            <a:r>
              <a:rPr lang="en-US" sz="4400" dirty="0">
                <a:latin typeface="Times New Roman"/>
              </a:rPr>
              <a:t>​</a:t>
            </a:r>
            <a:endParaRPr lang="en-US" sz="4400" dirty="0">
              <a:latin typeface="Times New Roman"/>
              <a:cs typeface="Times New Roman"/>
            </a:endParaRPr>
          </a:p>
        </p:txBody>
      </p:sp>
      <p:sp>
        <p:nvSpPr>
          <p:cNvPr id="2" name="TextBox 1">
            <a:extLst>
              <a:ext uri="{FF2B5EF4-FFF2-40B4-BE49-F238E27FC236}">
                <a16:creationId xmlns:a16="http://schemas.microsoft.com/office/drawing/2014/main" id="{34E218FE-C965-42C3-BD0A-4095C67E5199}"/>
              </a:ext>
            </a:extLst>
          </p:cNvPr>
          <p:cNvSpPr txBox="1"/>
          <p:nvPr/>
        </p:nvSpPr>
        <p:spPr>
          <a:xfrm>
            <a:off x="770111" y="16420286"/>
            <a:ext cx="9398306" cy="4043289"/>
          </a:xfrm>
          <a:prstGeom prst="rect">
            <a:avLst/>
          </a:prstGeom>
          <a:solidFill>
            <a:srgbClr val="FFFFFF"/>
          </a:solidFill>
          <a:ln cap="rnd">
            <a:solidFill>
              <a:schemeClr val="tx1"/>
            </a:solidFill>
          </a:ln>
        </p:spPr>
        <p:txBody>
          <a:bodyPr wrap="square" lIns="182880" tIns="45720" rIns="182880" bIns="45720" rtlCol="0" anchor="t">
            <a:noAutofit/>
          </a:bodyPr>
          <a:lstStyle/>
          <a:p>
            <a:pPr algn="just"/>
            <a:endParaRPr lang="en-US" sz="2400" b="1" dirty="0">
              <a:latin typeface="Garamond"/>
              <a:cs typeface="Garamond"/>
            </a:endParaRPr>
          </a:p>
          <a:p>
            <a:pPr algn="just"/>
            <a:r>
              <a:rPr lang="en-US" sz="2400" dirty="0">
                <a:latin typeface="Times New Roman" panose="02020603050405020304" pitchFamily="18" charset="0"/>
                <a:cs typeface="Times New Roman" panose="02020603050405020304" pitchFamily="18" charset="0"/>
              </a:rPr>
              <a:t>Cochlear implants are a relatively new device in the realm of interpreting. They have changed from those who get them to the impact they have on the field of educational interpreting. Research conducted would be to determine how interpreters have to prepare differently for students based on whether they have cochlear implants or not. What modalities do interpreters have to use? Research will look to examine how their role in the classroom has changed from facilitating communication to practically how they interpret.</a:t>
            </a:r>
          </a:p>
          <a:p>
            <a:pPr algn="just"/>
            <a:endParaRPr lang="en-US" sz="2400" b="1" dirty="0">
              <a:latin typeface="Garamond"/>
              <a:cs typeface="Garamond"/>
            </a:endParaRPr>
          </a:p>
        </p:txBody>
      </p:sp>
      <p:sp>
        <p:nvSpPr>
          <p:cNvPr id="41" name="TextBox 40">
            <a:extLst>
              <a:ext uri="{FF2B5EF4-FFF2-40B4-BE49-F238E27FC236}">
                <a16:creationId xmlns:a16="http://schemas.microsoft.com/office/drawing/2014/main" id="{88564FC2-B2B8-40DB-B026-A32C1BE4865D}"/>
              </a:ext>
            </a:extLst>
          </p:cNvPr>
          <p:cNvSpPr txBox="1"/>
          <p:nvPr/>
        </p:nvSpPr>
        <p:spPr>
          <a:xfrm>
            <a:off x="33876602" y="19755206"/>
            <a:ext cx="9274374" cy="12665813"/>
          </a:xfrm>
          <a:prstGeom prst="rect">
            <a:avLst/>
          </a:prstGeom>
          <a:solidFill>
            <a:srgbClr val="FFFFFF"/>
          </a:solidFill>
          <a:ln cap="rnd">
            <a:solidFill>
              <a:schemeClr val="tx1"/>
            </a:solidFill>
          </a:ln>
        </p:spPr>
        <p:txBody>
          <a:bodyPr wrap="square" lIns="182880" tIns="45720" rIns="182880" bIns="45720" rtlCol="0" anchor="t">
            <a:noAutofit/>
          </a:bodyPr>
          <a:lstStyle/>
          <a:p>
            <a:pPr marL="457200" indent="-457200"/>
            <a:endParaRPr lang="en-US" sz="2000" dirty="0">
              <a:latin typeface="Times New Roman" panose="02020603050405020304" pitchFamily="18" charset="0"/>
              <a:cs typeface="Times New Roman" panose="02020603050405020304" pitchFamily="18" charset="0"/>
            </a:endParaRPr>
          </a:p>
          <a:p>
            <a:pPr marL="457200" indent="-457200"/>
            <a:r>
              <a:rPr lang="en-US" sz="2000" dirty="0" err="1">
                <a:latin typeface="Times New Roman" panose="02020603050405020304" pitchFamily="18" charset="0"/>
                <a:cs typeface="Times New Roman" panose="02020603050405020304" pitchFamily="18" charset="0"/>
              </a:rPr>
              <a:t>Antia</a:t>
            </a:r>
            <a:r>
              <a:rPr lang="en-US" sz="2000" dirty="0">
                <a:latin typeface="Times New Roman" panose="02020603050405020304" pitchFamily="18" charset="0"/>
                <a:cs typeface="Times New Roman" panose="02020603050405020304" pitchFamily="18" charset="0"/>
              </a:rPr>
              <a:t>, S. D., &amp; </a:t>
            </a:r>
            <a:r>
              <a:rPr lang="en-US" sz="2000" dirty="0" err="1">
                <a:latin typeface="Times New Roman" panose="02020603050405020304" pitchFamily="18" charset="0"/>
                <a:cs typeface="Times New Roman" panose="02020603050405020304" pitchFamily="18" charset="0"/>
              </a:rPr>
              <a:t>Kreimeyer</a:t>
            </a:r>
            <a:r>
              <a:rPr lang="en-US" sz="2000" dirty="0">
                <a:latin typeface="Times New Roman" panose="02020603050405020304" pitchFamily="18" charset="0"/>
                <a:cs typeface="Times New Roman" panose="02020603050405020304" pitchFamily="18" charset="0"/>
              </a:rPr>
              <a:t>, K. H. (2001). The role of interpreters in inclusive classrooms. </a:t>
            </a:r>
            <a:r>
              <a:rPr lang="en-US" sz="2000" i="1" dirty="0">
                <a:latin typeface="Times New Roman" panose="02020603050405020304" pitchFamily="18" charset="0"/>
                <a:cs typeface="Times New Roman" panose="02020603050405020304" pitchFamily="18" charset="0"/>
              </a:rPr>
              <a:t>American Annals of the Deaf</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146</a:t>
            </a:r>
            <a:r>
              <a:rPr lang="en-US" sz="2000" dirty="0">
                <a:latin typeface="Times New Roman" panose="02020603050405020304" pitchFamily="18" charset="0"/>
                <a:cs typeface="Times New Roman" panose="02020603050405020304" pitchFamily="18" charset="0"/>
              </a:rPr>
              <a:t>(4). https://</a:t>
            </a:r>
            <a:r>
              <a:rPr lang="en-US" sz="2000" dirty="0" err="1">
                <a:latin typeface="Times New Roman" panose="02020603050405020304" pitchFamily="18" charset="0"/>
                <a:cs typeface="Times New Roman" panose="02020603050405020304" pitchFamily="18" charset="0"/>
              </a:rPr>
              <a:t>doi.org</a:t>
            </a:r>
            <a:r>
              <a:rPr lang="en-US" sz="2000" dirty="0">
                <a:latin typeface="Times New Roman" panose="02020603050405020304" pitchFamily="18" charset="0"/>
                <a:cs typeface="Times New Roman" panose="02020603050405020304" pitchFamily="18" charset="0"/>
              </a:rPr>
              <a:t>/10.1353/aad.2012.0142 </a:t>
            </a:r>
          </a:p>
          <a:p>
            <a:pPr marL="457200" indent="-457200"/>
            <a:r>
              <a:rPr lang="en-US" sz="2000" dirty="0">
                <a:latin typeface="Times New Roman" panose="02020603050405020304" pitchFamily="18" charset="0"/>
                <a:cs typeface="Times New Roman" panose="02020603050405020304" pitchFamily="18" charset="0"/>
              </a:rPr>
              <a:t>ASHA Staff. (2004). </a:t>
            </a:r>
            <a:r>
              <a:rPr lang="en-US" sz="2000" i="1" dirty="0">
                <a:latin typeface="Times New Roman" panose="02020603050405020304" pitchFamily="18" charset="0"/>
                <a:cs typeface="Times New Roman" panose="02020603050405020304" pitchFamily="18" charset="0"/>
              </a:rPr>
              <a:t>Cochlear Implants</a:t>
            </a:r>
            <a:r>
              <a:rPr lang="en-US" sz="2000" dirty="0">
                <a:latin typeface="Times New Roman" panose="02020603050405020304" pitchFamily="18" charset="0"/>
                <a:cs typeface="Times New Roman" panose="02020603050405020304" pitchFamily="18" charset="0"/>
              </a:rPr>
              <a:t>. American Speech-Language-Hearing Association. https://</a:t>
            </a:r>
            <a:r>
              <a:rPr lang="en-US" sz="2000" dirty="0" err="1">
                <a:latin typeface="Times New Roman" panose="02020603050405020304" pitchFamily="18" charset="0"/>
                <a:cs typeface="Times New Roman" panose="02020603050405020304" pitchFamily="18" charset="0"/>
              </a:rPr>
              <a:t>www.asha.org</a:t>
            </a:r>
            <a:r>
              <a:rPr lang="en-US" sz="2000" dirty="0">
                <a:latin typeface="Times New Roman" panose="02020603050405020304" pitchFamily="18" charset="0"/>
                <a:cs typeface="Times New Roman" panose="02020603050405020304" pitchFamily="18" charset="0"/>
              </a:rPr>
              <a:t>/policy/tr2004-00041/#sec1.5. </a:t>
            </a:r>
          </a:p>
          <a:p>
            <a:pPr marL="457200" indent="-457200"/>
            <a:r>
              <a:rPr lang="en-US" sz="2000" dirty="0">
                <a:latin typeface="Times New Roman" panose="02020603050405020304" pitchFamily="18" charset="0"/>
                <a:cs typeface="Times New Roman" panose="02020603050405020304" pitchFamily="18" charset="0"/>
              </a:rPr>
              <a:t>Classroom </a:t>
            </a:r>
            <a:r>
              <a:rPr lang="en-US" sz="2000" dirty="0" err="1">
                <a:latin typeface="Times New Roman" panose="02020603050405020304" pitchFamily="18" charset="0"/>
                <a:cs typeface="Times New Roman" panose="02020603050405020304" pitchFamily="18" charset="0"/>
              </a:rPr>
              <a:t>Interpreting.org</a:t>
            </a:r>
            <a:r>
              <a:rPr lang="en-US" sz="2000" dirty="0">
                <a:latin typeface="Times New Roman" panose="02020603050405020304" pitchFamily="18" charset="0"/>
                <a:cs typeface="Times New Roman" panose="02020603050405020304" pitchFamily="18" charset="0"/>
              </a:rPr>
              <a:t> Staff. (0AD). </a:t>
            </a:r>
            <a:r>
              <a:rPr lang="en-US" sz="2000" i="1" dirty="0">
                <a:latin typeface="Times New Roman" panose="02020603050405020304" pitchFamily="18" charset="0"/>
                <a:cs typeface="Times New Roman" panose="02020603050405020304" pitchFamily="18" charset="0"/>
              </a:rPr>
              <a:t>Classroom Interpreters - Interpreters and Children - Cognitive/Social Development and Educational Interpreting</a:t>
            </a:r>
            <a:r>
              <a:rPr lang="en-US" sz="2000" dirty="0">
                <a:latin typeface="Times New Roman" panose="02020603050405020304" pitchFamily="18" charset="0"/>
                <a:cs typeface="Times New Roman" panose="02020603050405020304" pitchFamily="18" charset="0"/>
              </a:rPr>
              <a:t>. Classroom Interpreting. https://</a:t>
            </a:r>
            <a:r>
              <a:rPr lang="en-US" sz="2000" dirty="0" err="1">
                <a:latin typeface="Times New Roman" panose="02020603050405020304" pitchFamily="18" charset="0"/>
                <a:cs typeface="Times New Roman" panose="02020603050405020304" pitchFamily="18" charset="0"/>
              </a:rPr>
              <a:t>www.classroominterpreting.org</a:t>
            </a:r>
            <a:r>
              <a:rPr lang="en-US" sz="2000" dirty="0">
                <a:latin typeface="Times New Roman" panose="02020603050405020304" pitchFamily="18" charset="0"/>
                <a:cs typeface="Times New Roman" panose="02020603050405020304" pitchFamily="18" charset="0"/>
              </a:rPr>
              <a:t>/Interpreters/children/Cognitive/</a:t>
            </a:r>
            <a:r>
              <a:rPr lang="en-US" sz="2000" dirty="0" err="1">
                <a:latin typeface="Times New Roman" panose="02020603050405020304" pitchFamily="18" charset="0"/>
                <a:cs typeface="Times New Roman" panose="02020603050405020304" pitchFamily="18" charset="0"/>
              </a:rPr>
              <a:t>earlyelem.asp</a:t>
            </a:r>
            <a:r>
              <a:rPr lang="en-US" sz="2000" dirty="0">
                <a:latin typeface="Times New Roman" panose="02020603050405020304" pitchFamily="18" charset="0"/>
                <a:cs typeface="Times New Roman" panose="02020603050405020304" pitchFamily="18" charset="0"/>
              </a:rPr>
              <a:t>.</a:t>
            </a:r>
          </a:p>
          <a:p>
            <a:pPr marL="457200" indent="-457200"/>
            <a:r>
              <a:rPr lang="en-US" sz="2000" dirty="0">
                <a:latin typeface="Times New Roman" panose="02020603050405020304" pitchFamily="18" charset="0"/>
                <a:cs typeface="Times New Roman" panose="02020603050405020304" pitchFamily="18" charset="0"/>
              </a:rPr>
              <a:t>Center for Devices and Radiological Health. (2017). What educators need to know about students with cochlear implants. </a:t>
            </a:r>
            <a:r>
              <a:rPr lang="en-US" sz="2000" i="1" dirty="0">
                <a:latin typeface="Times New Roman" panose="02020603050405020304" pitchFamily="18" charset="0"/>
                <a:cs typeface="Times New Roman" panose="02020603050405020304" pitchFamily="18" charset="0"/>
              </a:rPr>
              <a:t>U.S. Food and Drug Administration</a:t>
            </a:r>
            <a:r>
              <a:rPr lang="en-US" sz="2000" dirty="0">
                <a:latin typeface="Times New Roman" panose="02020603050405020304" pitchFamily="18" charset="0"/>
                <a:cs typeface="Times New Roman" panose="02020603050405020304" pitchFamily="18" charset="0"/>
              </a:rPr>
              <a:t>. https://</a:t>
            </a:r>
            <a:r>
              <a:rPr lang="en-US" sz="2000" dirty="0" err="1">
                <a:latin typeface="Times New Roman" panose="02020603050405020304" pitchFamily="18" charset="0"/>
                <a:cs typeface="Times New Roman" panose="02020603050405020304" pitchFamily="18" charset="0"/>
              </a:rPr>
              <a:t>www.fda.gov</a:t>
            </a:r>
            <a:r>
              <a:rPr lang="en-US" sz="2000" dirty="0">
                <a:latin typeface="Times New Roman" panose="02020603050405020304" pitchFamily="18" charset="0"/>
                <a:cs typeface="Times New Roman" panose="02020603050405020304" pitchFamily="18" charset="0"/>
              </a:rPr>
              <a:t>/medical-devices/cochlear-implants/what-educators-need-know.</a:t>
            </a:r>
          </a:p>
          <a:p>
            <a:pPr marL="457200" indent="-457200"/>
            <a:r>
              <a:rPr lang="en-US" sz="2000" dirty="0" err="1">
                <a:latin typeface="Times New Roman" panose="02020603050405020304" pitchFamily="18" charset="0"/>
                <a:cs typeface="Times New Roman" panose="02020603050405020304" pitchFamily="18" charset="0"/>
              </a:rPr>
              <a:t>Eshraghi</a:t>
            </a:r>
            <a:r>
              <a:rPr lang="en-US" sz="2000" dirty="0">
                <a:latin typeface="Times New Roman" panose="02020603050405020304" pitchFamily="18" charset="0"/>
                <a:cs typeface="Times New Roman" panose="02020603050405020304" pitchFamily="18" charset="0"/>
              </a:rPr>
              <a:t>, A. A., Nazarian, R., </a:t>
            </a:r>
            <a:r>
              <a:rPr lang="en-US" sz="2000" dirty="0" err="1">
                <a:latin typeface="Times New Roman" panose="02020603050405020304" pitchFamily="18" charset="0"/>
                <a:cs typeface="Times New Roman" panose="02020603050405020304" pitchFamily="18" charset="0"/>
              </a:rPr>
              <a:t>Telischi</a:t>
            </a:r>
            <a:r>
              <a:rPr lang="en-US" sz="2000" dirty="0">
                <a:latin typeface="Times New Roman" panose="02020603050405020304" pitchFamily="18" charset="0"/>
                <a:cs typeface="Times New Roman" panose="02020603050405020304" pitchFamily="18" charset="0"/>
              </a:rPr>
              <a:t>, F. F., </a:t>
            </a:r>
            <a:r>
              <a:rPr lang="en-US" sz="2000" dirty="0" err="1">
                <a:latin typeface="Times New Roman" panose="02020603050405020304" pitchFamily="18" charset="0"/>
                <a:cs typeface="Times New Roman" panose="02020603050405020304" pitchFamily="18" charset="0"/>
              </a:rPr>
              <a:t>Rajguru</a:t>
            </a:r>
            <a:r>
              <a:rPr lang="en-US" sz="2000" dirty="0">
                <a:latin typeface="Times New Roman" panose="02020603050405020304" pitchFamily="18" charset="0"/>
                <a:cs typeface="Times New Roman" panose="02020603050405020304" pitchFamily="18" charset="0"/>
              </a:rPr>
              <a:t>, S. M., </a:t>
            </a:r>
            <a:r>
              <a:rPr lang="en-US" sz="2000" dirty="0" err="1">
                <a:latin typeface="Times New Roman" panose="02020603050405020304" pitchFamily="18" charset="0"/>
                <a:cs typeface="Times New Roman" panose="02020603050405020304" pitchFamily="18" charset="0"/>
              </a:rPr>
              <a:t>Truy</a:t>
            </a:r>
            <a:r>
              <a:rPr lang="en-US" sz="2000" dirty="0">
                <a:latin typeface="Times New Roman" panose="02020603050405020304" pitchFamily="18" charset="0"/>
                <a:cs typeface="Times New Roman" panose="02020603050405020304" pitchFamily="18" charset="0"/>
              </a:rPr>
              <a:t>, E., &amp; Gupta, C. (2012, November). The cochlear implant: Historical aspects and future prospects. </a:t>
            </a:r>
            <a:r>
              <a:rPr lang="en-US" sz="2000" i="1" dirty="0">
                <a:latin typeface="Times New Roman" panose="02020603050405020304" pitchFamily="18" charset="0"/>
                <a:cs typeface="Times New Roman" panose="02020603050405020304" pitchFamily="18" charset="0"/>
              </a:rPr>
              <a:t>Anatomical record</a:t>
            </a:r>
            <a:r>
              <a:rPr lang="en-US" sz="2000" dirty="0">
                <a:latin typeface="Times New Roman" panose="02020603050405020304" pitchFamily="18" charset="0"/>
                <a:cs typeface="Times New Roman" panose="02020603050405020304" pitchFamily="18" charset="0"/>
              </a:rPr>
              <a:t> (Hoboken, N.J. : 2007). https://</a:t>
            </a:r>
            <a:r>
              <a:rPr lang="en-US" sz="2000" dirty="0" err="1">
                <a:latin typeface="Times New Roman" panose="02020603050405020304" pitchFamily="18" charset="0"/>
                <a:cs typeface="Times New Roman" panose="02020603050405020304" pitchFamily="18" charset="0"/>
              </a:rPr>
              <a:t>www.ncbi.nlm.nih.gov</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pmc</a:t>
            </a:r>
            <a:r>
              <a:rPr lang="en-US" sz="2000" dirty="0">
                <a:latin typeface="Times New Roman" panose="02020603050405020304" pitchFamily="18" charset="0"/>
                <a:cs typeface="Times New Roman" panose="02020603050405020304" pitchFamily="18" charset="0"/>
              </a:rPr>
              <a:t>/articles/PMC4921065/. </a:t>
            </a:r>
          </a:p>
          <a:p>
            <a:r>
              <a:rPr lang="en-US" sz="2000" dirty="0" err="1">
                <a:latin typeface="Times New Roman" panose="02020603050405020304" pitchFamily="18" charset="0"/>
                <a:cs typeface="Times New Roman" panose="02020603050405020304" pitchFamily="18" charset="0"/>
              </a:rPr>
              <a:t>Frishberg</a:t>
            </a:r>
            <a:r>
              <a:rPr lang="en-US" sz="2000" dirty="0">
                <a:latin typeface="Times New Roman" panose="02020603050405020304" pitchFamily="18" charset="0"/>
                <a:cs typeface="Times New Roman" panose="02020603050405020304" pitchFamily="18" charset="0"/>
              </a:rPr>
              <a:t>, N. (1990). Interpreting, an introduction. Silver Spring, MD-. RID Publications.</a:t>
            </a:r>
          </a:p>
          <a:p>
            <a:pPr marL="457200" indent="-457200"/>
            <a:r>
              <a:rPr lang="en-US" sz="2000" dirty="0">
                <a:latin typeface="Times New Roman" panose="02020603050405020304" pitchFamily="18" charset="0"/>
                <a:cs typeface="Times New Roman" panose="02020603050405020304" pitchFamily="18" charset="0"/>
              </a:rPr>
              <a:t>Humphrey, J. A., &amp; Alcorn, B. J. (1994). So you want to be an interpreter? An introduction to sign language interpreting. Amarillo, TX: H&amp;H Publishers.</a:t>
            </a:r>
          </a:p>
          <a:p>
            <a:pPr marL="457200" indent="-457200"/>
            <a:r>
              <a:rPr lang="en-US" sz="2000" dirty="0">
                <a:latin typeface="Times New Roman" panose="02020603050405020304" pitchFamily="18" charset="0"/>
                <a:cs typeface="Times New Roman" panose="02020603050405020304" pitchFamily="18" charset="0"/>
              </a:rPr>
              <a:t>NIDCD Employee. (2020, December 14). Cochlear implants. </a:t>
            </a:r>
            <a:r>
              <a:rPr lang="en-US" sz="2000" i="1" dirty="0">
                <a:latin typeface="Times New Roman" panose="02020603050405020304" pitchFamily="18" charset="0"/>
                <a:cs typeface="Times New Roman" panose="02020603050405020304" pitchFamily="18" charset="0"/>
              </a:rPr>
              <a:t>National Institute of Deafness and Other Communication Disorders</a:t>
            </a:r>
            <a:r>
              <a:rPr lang="en-US" sz="2000" dirty="0">
                <a:latin typeface="Times New Roman" panose="02020603050405020304" pitchFamily="18" charset="0"/>
                <a:cs typeface="Times New Roman" panose="02020603050405020304" pitchFamily="18" charset="0"/>
              </a:rPr>
              <a:t>. https://</a:t>
            </a:r>
            <a:r>
              <a:rPr lang="en-US" sz="2000" dirty="0" err="1">
                <a:latin typeface="Times New Roman" panose="02020603050405020304" pitchFamily="18" charset="0"/>
                <a:cs typeface="Times New Roman" panose="02020603050405020304" pitchFamily="18" charset="0"/>
              </a:rPr>
              <a:t>www.nidcd.nih.gov</a:t>
            </a:r>
            <a:r>
              <a:rPr lang="en-US" sz="2000" dirty="0">
                <a:latin typeface="Times New Roman" panose="02020603050405020304" pitchFamily="18" charset="0"/>
                <a:cs typeface="Times New Roman" panose="02020603050405020304" pitchFamily="18" charset="0"/>
              </a:rPr>
              <a:t>/health/cochlear-implants. </a:t>
            </a:r>
          </a:p>
          <a:p>
            <a:pPr marL="457200" indent="-457200"/>
            <a:r>
              <a:rPr lang="en-US" sz="2000" dirty="0">
                <a:latin typeface="Times New Roman" panose="02020603050405020304" pitchFamily="18" charset="0"/>
                <a:ea typeface="+mn-lt"/>
                <a:cs typeface="Times New Roman" panose="02020603050405020304" pitchFamily="18" charset="0"/>
              </a:rPr>
              <a:t>Oxford University Press. (</a:t>
            </a:r>
            <a:r>
              <a:rPr lang="en-US" sz="2000" dirty="0" err="1">
                <a:latin typeface="Times New Roman" panose="02020603050405020304" pitchFamily="18" charset="0"/>
                <a:ea typeface="+mn-lt"/>
                <a:cs typeface="Times New Roman" panose="02020603050405020304" pitchFamily="18" charset="0"/>
              </a:rPr>
              <a:t>n.d</a:t>
            </a:r>
            <a:r>
              <a:rPr lang="en-US" sz="2000" dirty="0">
                <a:latin typeface="Times New Roman" panose="02020603050405020304" pitchFamily="18" charset="0"/>
                <a:ea typeface="+mn-lt"/>
                <a:cs typeface="Times New Roman" panose="02020603050405020304" pitchFamily="18" charset="0"/>
              </a:rPr>
              <a:t>).  </a:t>
            </a:r>
            <a:r>
              <a:rPr lang="en-US" sz="2000" i="1" dirty="0">
                <a:latin typeface="Times New Roman" panose="02020603050405020304" pitchFamily="18" charset="0"/>
                <a:ea typeface="+mn-lt"/>
                <a:cs typeface="Times New Roman" panose="02020603050405020304" pitchFamily="18" charset="0"/>
              </a:rPr>
              <a:t>Inclusive Education for Students Who Are Deaf and Hard of Hearing</a:t>
            </a:r>
            <a:r>
              <a:rPr lang="en-US" sz="2000" dirty="0">
                <a:latin typeface="Times New Roman" panose="02020603050405020304" pitchFamily="18" charset="0"/>
                <a:ea typeface="+mn-lt"/>
                <a:cs typeface="Times New Roman" panose="02020603050405020304" pitchFamily="18" charset="0"/>
              </a:rPr>
              <a:t>. Raising and Educating Deaf Children. http://www.raisingandeducatingdeafchildren.org/2016/04/01/inclusive-education-for-students-who-are-deaf-and-hard-of-hearing/.</a:t>
            </a:r>
          </a:p>
          <a:p>
            <a:pPr marL="457200" indent="-457200"/>
            <a:r>
              <a:rPr lang="en-US" sz="2000" dirty="0">
                <a:latin typeface="Times New Roman" panose="02020603050405020304" pitchFamily="18" charset="0"/>
                <a:cs typeface="Times New Roman" panose="02020603050405020304" pitchFamily="18" charset="0"/>
              </a:rPr>
              <a:t>Schick, B., Williams, K., &amp; Bolster, L. (1999). Skill levels of educational interpreters working in public schools. Journal of Deaf Studies and Deaf Education, 4(2), 144-155.</a:t>
            </a:r>
          </a:p>
          <a:p>
            <a:pPr marL="457200" indent="-457200"/>
            <a:r>
              <a:rPr lang="en-US" sz="2000" dirty="0">
                <a:latin typeface="Times New Roman" panose="02020603050405020304" pitchFamily="18" charset="0"/>
                <a:cs typeface="Times New Roman" panose="02020603050405020304" pitchFamily="18" charset="0"/>
              </a:rPr>
              <a:t>Seal, B. C. (1998). Best practices in educational interpreting. Needham Heights, MA: Allyn &amp; Bacon.</a:t>
            </a:r>
          </a:p>
          <a:p>
            <a:r>
              <a:rPr lang="en-US" sz="2000" dirty="0" err="1">
                <a:latin typeface="Times New Roman" panose="02020603050405020304" pitchFamily="18" charset="0"/>
                <a:cs typeface="Times New Roman" panose="02020603050405020304" pitchFamily="18" charset="0"/>
              </a:rPr>
              <a:t>Yarger</a:t>
            </a:r>
            <a:r>
              <a:rPr lang="en-US" sz="2000" dirty="0">
                <a:latin typeface="Times New Roman" panose="02020603050405020304" pitchFamily="18" charset="0"/>
                <a:cs typeface="Times New Roman" panose="02020603050405020304" pitchFamily="18" charset="0"/>
              </a:rPr>
              <a:t>, C. C. (2001). Educational interpreting: Understanding the rural experience.</a:t>
            </a:r>
          </a:p>
          <a:p>
            <a:pPr marL="457200" indent="-457200"/>
            <a:r>
              <a:rPr lang="en-US" sz="2000" dirty="0" err="1">
                <a:latin typeface="Times New Roman" panose="02020603050405020304" pitchFamily="18" charset="0"/>
                <a:cs typeface="Times New Roman" panose="02020603050405020304" pitchFamily="18" charset="0"/>
              </a:rPr>
              <a:t>Zwolan</a:t>
            </a:r>
            <a:r>
              <a:rPr lang="en-US" sz="2000" dirty="0">
                <a:latin typeface="Times New Roman" panose="02020603050405020304" pitchFamily="18" charset="0"/>
                <a:cs typeface="Times New Roman" panose="02020603050405020304" pitchFamily="18" charset="0"/>
              </a:rPr>
              <a:t>, T. A. (2008). Recent advances in cochlear implants. </a:t>
            </a:r>
            <a:r>
              <a:rPr lang="en-US" sz="2000" i="1" dirty="0">
                <a:latin typeface="Times New Roman" panose="02020603050405020304" pitchFamily="18" charset="0"/>
                <a:cs typeface="Times New Roman" panose="02020603050405020304" pitchFamily="18" charset="0"/>
              </a:rPr>
              <a:t>Contemporary Issues in Communication Science and Disorders</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35</a:t>
            </a:r>
            <a:r>
              <a:rPr lang="en-US" sz="2000" dirty="0">
                <a:latin typeface="Times New Roman" panose="02020603050405020304" pitchFamily="18" charset="0"/>
                <a:cs typeface="Times New Roman" panose="02020603050405020304" pitchFamily="18" charset="0"/>
              </a:rPr>
              <a:t>. https://</a:t>
            </a:r>
            <a:r>
              <a:rPr lang="en-US" sz="2000" dirty="0" err="1">
                <a:latin typeface="Times New Roman" panose="02020603050405020304" pitchFamily="18" charset="0"/>
                <a:cs typeface="Times New Roman" panose="02020603050405020304" pitchFamily="18" charset="0"/>
              </a:rPr>
              <a:t>pubs.asha.org</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doi</a:t>
            </a:r>
            <a:r>
              <a:rPr lang="en-US" sz="2000" dirty="0">
                <a:latin typeface="Times New Roman" panose="02020603050405020304" pitchFamily="18" charset="0"/>
                <a:cs typeface="Times New Roman" panose="02020603050405020304" pitchFamily="18" charset="0"/>
              </a:rPr>
              <a:t>/pdf/10.1044/cicsd_35_F_113. </a:t>
            </a: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graphicFrame>
        <p:nvGraphicFramePr>
          <p:cNvPr id="3" name="Diagram 405">
            <a:extLst>
              <a:ext uri="{FF2B5EF4-FFF2-40B4-BE49-F238E27FC236}">
                <a16:creationId xmlns:a16="http://schemas.microsoft.com/office/drawing/2014/main" id="{9D29CD83-56A9-4B54-AAE1-5FBA2412F003}"/>
              </a:ext>
            </a:extLst>
          </p:cNvPr>
          <p:cNvGraphicFramePr/>
          <p:nvPr>
            <p:extLst>
              <p:ext uri="{D42A27DB-BD31-4B8C-83A1-F6EECF244321}">
                <p14:modId xmlns:p14="http://schemas.microsoft.com/office/powerpoint/2010/main" val="919848999"/>
              </p:ext>
            </p:extLst>
          </p:nvPr>
        </p:nvGraphicFramePr>
        <p:xfrm>
          <a:off x="10995787" y="27011360"/>
          <a:ext cx="9472112" cy="5287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5" name="Graphic 945" descr="Users outline">
            <a:extLst>
              <a:ext uri="{FF2B5EF4-FFF2-40B4-BE49-F238E27FC236}">
                <a16:creationId xmlns:a16="http://schemas.microsoft.com/office/drawing/2014/main" id="{9AB936BC-8DED-4EE4-BD0F-56784EB889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097322" y="26070369"/>
            <a:ext cx="3683269" cy="3586020"/>
          </a:xfrm>
          <a:prstGeom prst="rect">
            <a:avLst/>
          </a:prstGeom>
        </p:spPr>
      </p:pic>
      <p:graphicFrame>
        <p:nvGraphicFramePr>
          <p:cNvPr id="68" name="Diagram 1033">
            <a:extLst>
              <a:ext uri="{FF2B5EF4-FFF2-40B4-BE49-F238E27FC236}">
                <a16:creationId xmlns:a16="http://schemas.microsoft.com/office/drawing/2014/main" id="{8EA3DA8A-A219-4CD7-9576-F57649EBCDD5}"/>
              </a:ext>
            </a:extLst>
          </p:cNvPr>
          <p:cNvGraphicFramePr/>
          <p:nvPr>
            <p:extLst>
              <p:ext uri="{D42A27DB-BD31-4B8C-83A1-F6EECF244321}">
                <p14:modId xmlns:p14="http://schemas.microsoft.com/office/powerpoint/2010/main" val="2490267105"/>
              </p:ext>
            </p:extLst>
          </p:nvPr>
        </p:nvGraphicFramePr>
        <p:xfrm>
          <a:off x="23675128" y="27151992"/>
          <a:ext cx="9406759" cy="517109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25" name="TextBox 124">
            <a:extLst>
              <a:ext uri="{FF2B5EF4-FFF2-40B4-BE49-F238E27FC236}">
                <a16:creationId xmlns:a16="http://schemas.microsoft.com/office/drawing/2014/main" id="{F05C2EC7-46A4-4B36-BA2C-EC62E2B1F567}"/>
              </a:ext>
            </a:extLst>
          </p:cNvPr>
          <p:cNvSpPr txBox="1"/>
          <p:nvPr/>
        </p:nvSpPr>
        <p:spPr>
          <a:xfrm>
            <a:off x="11242059" y="25745771"/>
            <a:ext cx="8449430"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Participant Criteria</a:t>
            </a:r>
          </a:p>
        </p:txBody>
      </p:sp>
      <p:sp>
        <p:nvSpPr>
          <p:cNvPr id="126" name="TextBox 125">
            <a:extLst>
              <a:ext uri="{FF2B5EF4-FFF2-40B4-BE49-F238E27FC236}">
                <a16:creationId xmlns:a16="http://schemas.microsoft.com/office/drawing/2014/main" id="{725D85A4-E945-4CAF-919B-364F725FFE8F}"/>
              </a:ext>
            </a:extLst>
          </p:cNvPr>
          <p:cNvSpPr txBox="1"/>
          <p:nvPr/>
        </p:nvSpPr>
        <p:spPr>
          <a:xfrm>
            <a:off x="24070288" y="25820307"/>
            <a:ext cx="8586025"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Times New Roman"/>
                <a:cs typeface="Times New Roman"/>
              </a:rPr>
              <a:t> Study Limitations</a:t>
            </a:r>
          </a:p>
        </p:txBody>
      </p:sp>
      <p:sp>
        <p:nvSpPr>
          <p:cNvPr id="22" name="TextBox 21">
            <a:extLst>
              <a:ext uri="{FF2B5EF4-FFF2-40B4-BE49-F238E27FC236}">
                <a16:creationId xmlns:a16="http://schemas.microsoft.com/office/drawing/2014/main" id="{FA1E28C4-A942-4F3E-8DD8-A11BC8F92865}"/>
              </a:ext>
            </a:extLst>
          </p:cNvPr>
          <p:cNvSpPr txBox="1"/>
          <p:nvPr/>
        </p:nvSpPr>
        <p:spPr>
          <a:xfrm>
            <a:off x="18572765" y="14048080"/>
            <a:ext cx="6732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endParaRPr lang="en-US" sz="2000">
              <a:latin typeface="Times New Roman"/>
              <a:cs typeface="Calibri"/>
            </a:endParaRPr>
          </a:p>
        </p:txBody>
      </p:sp>
      <p:sp>
        <p:nvSpPr>
          <p:cNvPr id="57" name="TextBox 56">
            <a:extLst>
              <a:ext uri="{FF2B5EF4-FFF2-40B4-BE49-F238E27FC236}">
                <a16:creationId xmlns:a16="http://schemas.microsoft.com/office/drawing/2014/main" id="{7F7843E9-1AB6-4A8F-A345-71FAA59EDA06}"/>
              </a:ext>
            </a:extLst>
          </p:cNvPr>
          <p:cNvSpPr txBox="1"/>
          <p:nvPr/>
        </p:nvSpPr>
        <p:spPr>
          <a:xfrm>
            <a:off x="25840346" y="13114170"/>
            <a:ext cx="682240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Times New Roman"/>
                <a:ea typeface="+mn-lt"/>
                <a:cs typeface="Times New Roman"/>
              </a:rPr>
              <a:t>Students with Cochlear Implants</a:t>
            </a:r>
            <a:endParaRPr lang="en-US" sz="3200">
              <a:latin typeface="Times New Roman"/>
              <a:cs typeface="Times New Roman"/>
            </a:endParaRPr>
          </a:p>
          <a:p>
            <a:pPr algn="ctr"/>
            <a:endParaRPr lang="en-US" sz="3200">
              <a:cs typeface="Calibri"/>
            </a:endParaRPr>
          </a:p>
        </p:txBody>
      </p:sp>
      <p:sp>
        <p:nvSpPr>
          <p:cNvPr id="122" name="TextBox 121">
            <a:extLst>
              <a:ext uri="{FF2B5EF4-FFF2-40B4-BE49-F238E27FC236}">
                <a16:creationId xmlns:a16="http://schemas.microsoft.com/office/drawing/2014/main" id="{F9EE9D48-4281-4284-B27E-CF6589F60FBD}"/>
              </a:ext>
            </a:extLst>
          </p:cNvPr>
          <p:cNvSpPr txBox="1"/>
          <p:nvPr/>
        </p:nvSpPr>
        <p:spPr>
          <a:xfrm>
            <a:off x="754755" y="21213323"/>
            <a:ext cx="9430887" cy="871393"/>
          </a:xfrm>
          <a:prstGeom prst="rect">
            <a:avLst/>
          </a:prstGeom>
          <a:solidFill>
            <a:srgbClr val="0A254E"/>
          </a:solidFill>
          <a:ln>
            <a:solidFill>
              <a:srgbClr val="000000"/>
            </a:solidFill>
          </a:ln>
        </p:spPr>
        <p:txBody>
          <a:bodyPr wrap="square" lIns="131445" tIns="65723" rIns="131445" bIns="65723" rtlCol="0" anchor="t">
            <a:spAutoFit/>
          </a:bodyPr>
          <a:lstStyle/>
          <a:p>
            <a:pPr algn="ctr"/>
            <a:r>
              <a:rPr lang="en-US" sz="4800">
                <a:solidFill>
                  <a:schemeClr val="bg1"/>
                </a:solidFill>
                <a:latin typeface="Times New Roman"/>
                <a:cs typeface="Times New Roman"/>
              </a:rPr>
              <a:t>Methodology</a:t>
            </a:r>
          </a:p>
        </p:txBody>
      </p:sp>
      <p:sp>
        <p:nvSpPr>
          <p:cNvPr id="123" name="TextBox 122">
            <a:extLst>
              <a:ext uri="{FF2B5EF4-FFF2-40B4-BE49-F238E27FC236}">
                <a16:creationId xmlns:a16="http://schemas.microsoft.com/office/drawing/2014/main" id="{81FD8E6A-F235-4E32-B05A-C30F80EF52FF}"/>
              </a:ext>
            </a:extLst>
          </p:cNvPr>
          <p:cNvSpPr txBox="1"/>
          <p:nvPr/>
        </p:nvSpPr>
        <p:spPr>
          <a:xfrm>
            <a:off x="692107" y="22063791"/>
            <a:ext cx="9476310" cy="10365536"/>
          </a:xfrm>
          <a:prstGeom prst="rect">
            <a:avLst/>
          </a:prstGeom>
          <a:solidFill>
            <a:srgbClr val="FFFFFF"/>
          </a:solidFill>
          <a:ln cap="rnd">
            <a:solidFill>
              <a:schemeClr val="tx1"/>
            </a:solidFill>
          </a:ln>
        </p:spPr>
        <p:txBody>
          <a:bodyPr wrap="square" lIns="182880" tIns="45720" rIns="182880" bIns="45720" rtlCol="0" anchor="t">
            <a:noAutofit/>
          </a:bodyPr>
          <a:lstStyle/>
          <a:p>
            <a:endParaRPr lang="en-US" sz="2400" dirty="0">
              <a:latin typeface="Times New Roman" panose="02020603050405020304" pitchFamily="18" charset="0"/>
              <a:ea typeface="+mn-lt"/>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Data will be collected through a confidential google form.  Researchers will be looking for themes about how interpreters feel their expectations have changed as interpreters in the past years and how they can notice cochlear implants have impacted their work as interpreters. Participants must verify eligibility before continuing to the next page. The survey is self-paced but is estimated to take 30 minutes to complete and consists of 12 questions. Some of which are to give researchers general demographics about the interpreter and the other questions help identify themes about the impact of cochlear implants on educational interpreting.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Recruitment will be primarily from Lynchburg Public School interpreters. However, if there is a lack of response, the use of social media will be used to retain more responses. Up to 30 responses will be used to look for reoccurring themes. While names will be requested to verify consent, names will not be used elsewhere, and responses will be kept on a locked computer and erased after 3 years. Only the researchers will have access to confidential information. </a:t>
            </a:r>
          </a:p>
          <a:p>
            <a:endParaRPr lang="en-US" sz="2400" dirty="0">
              <a:latin typeface="Times New Roman" panose="02020603050405020304" pitchFamily="18" charset="0"/>
              <a:ea typeface="+mn-lt"/>
              <a:cs typeface="Times New Roman" panose="02020603050405020304" pitchFamily="18" charset="0"/>
            </a:endParaRPr>
          </a:p>
          <a:p>
            <a:pPr algn="just"/>
            <a:endParaRPr lang="en-US" sz="2400" dirty="0">
              <a:latin typeface="Times New Roman" panose="02020603050405020304" pitchFamily="18" charset="0"/>
              <a:ea typeface="+mn-lt"/>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b="1" dirty="0">
              <a:latin typeface="Times New Roman" panose="02020603050405020304" pitchFamily="18" charset="0"/>
              <a:cs typeface="Times New Roman" panose="02020603050405020304" pitchFamily="18" charset="0"/>
            </a:endParaRPr>
          </a:p>
        </p:txBody>
      </p:sp>
      <p:sp>
        <p:nvSpPr>
          <p:cNvPr id="302" name="Rectangle 301">
            <a:extLst>
              <a:ext uri="{FF2B5EF4-FFF2-40B4-BE49-F238E27FC236}">
                <a16:creationId xmlns:a16="http://schemas.microsoft.com/office/drawing/2014/main" id="{16386640-D226-4E55-8162-159D39AE95E9}"/>
              </a:ext>
            </a:extLst>
          </p:cNvPr>
          <p:cNvSpPr/>
          <p:nvPr/>
        </p:nvSpPr>
        <p:spPr>
          <a:xfrm>
            <a:off x="18650290" y="9868029"/>
            <a:ext cx="6553085" cy="2812923"/>
          </a:xfrm>
          <a:prstGeom prst="rect">
            <a:avLst/>
          </a:prstGeom>
          <a:noFill/>
          <a:ln w="5715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TextBox 304">
            <a:extLst>
              <a:ext uri="{FF2B5EF4-FFF2-40B4-BE49-F238E27FC236}">
                <a16:creationId xmlns:a16="http://schemas.microsoft.com/office/drawing/2014/main" id="{7D2C1001-E1D1-4BAF-AC02-58919C8F3D0E}"/>
              </a:ext>
            </a:extLst>
          </p:cNvPr>
          <p:cNvSpPr txBox="1"/>
          <p:nvPr/>
        </p:nvSpPr>
        <p:spPr>
          <a:xfrm>
            <a:off x="18704273" y="9901180"/>
            <a:ext cx="6253754"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Times New Roman" panose="02020603050405020304" pitchFamily="18" charset="0"/>
                <a:cs typeface="Times New Roman" panose="02020603050405020304" pitchFamily="18" charset="0"/>
              </a:rPr>
              <a:t>Key Words:</a:t>
            </a:r>
          </a:p>
          <a:p>
            <a:r>
              <a:rPr lang="en-US" sz="2800" dirty="0">
                <a:latin typeface="Times New Roman" panose="02020603050405020304" pitchFamily="18" charset="0"/>
                <a:cs typeface="Times New Roman" panose="02020603050405020304" pitchFamily="18" charset="0"/>
              </a:rPr>
              <a:t>Cochlear Implants (CI)</a:t>
            </a:r>
          </a:p>
          <a:p>
            <a:r>
              <a:rPr lang="en-US" sz="2800" dirty="0">
                <a:latin typeface="Times New Roman" panose="02020603050405020304" pitchFamily="18" charset="0"/>
                <a:cs typeface="Times New Roman" panose="02020603050405020304" pitchFamily="18" charset="0"/>
              </a:rPr>
              <a:t>American Sign Language (ASL) </a:t>
            </a:r>
          </a:p>
          <a:p>
            <a:r>
              <a:rPr lang="en-US" sz="2800" dirty="0">
                <a:latin typeface="Times New Roman" panose="02020603050405020304" pitchFamily="18" charset="0"/>
                <a:cs typeface="Times New Roman" panose="02020603050405020304" pitchFamily="18" charset="0"/>
              </a:rPr>
              <a:t>American Sign Language Interpreters (ASL interpreters</a:t>
            </a:r>
            <a:r>
              <a:rPr lang="en-US" sz="2800" dirty="0">
                <a:latin typeface="Times New Roman" panose="02020603050405020304" pitchFamily="18" charset="0"/>
                <a:cs typeface="Times New Roman" panose="02020603050405020304" pitchFamily="18" charset="0"/>
                <a:sym typeface="Wingdings" pitchFamily="2" charset="2"/>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Educational Interpreting</a:t>
            </a:r>
          </a:p>
          <a:p>
            <a:endParaRPr lang="en-US" sz="2400" dirty="0">
              <a:cs typeface="Calibri"/>
            </a:endParaRPr>
          </a:p>
          <a:p>
            <a:endParaRPr lang="en-US" dirty="0">
              <a:cs typeface="Calibri"/>
            </a:endParaRPr>
          </a:p>
        </p:txBody>
      </p:sp>
      <p:sp>
        <p:nvSpPr>
          <p:cNvPr id="5" name="TextBox 4">
            <a:extLst>
              <a:ext uri="{FF2B5EF4-FFF2-40B4-BE49-F238E27FC236}">
                <a16:creationId xmlns:a16="http://schemas.microsoft.com/office/drawing/2014/main" id="{E04D7D74-4378-F048-8567-A3B3B3905C81}"/>
              </a:ext>
            </a:extLst>
          </p:cNvPr>
          <p:cNvSpPr txBox="1"/>
          <p:nvPr/>
        </p:nvSpPr>
        <p:spPr>
          <a:xfrm>
            <a:off x="11217222" y="13070435"/>
            <a:ext cx="6766662" cy="584775"/>
          </a:xfrm>
          <a:prstGeom prst="rect">
            <a:avLst/>
          </a:prstGeom>
          <a:noFill/>
          <a:ln>
            <a:noFill/>
          </a:ln>
        </p:spPr>
        <p:txBody>
          <a:bodyPr wrap="square" lIns="91440" tIns="45720" rIns="91440" bIns="45720" rtlCol="0" anchor="t">
            <a:spAutoFit/>
          </a:bodyPr>
          <a:lstStyle/>
          <a:p>
            <a:pPr algn="ctr"/>
            <a:r>
              <a:rPr lang="en-US" sz="3200" b="1">
                <a:latin typeface="Times New Roman"/>
                <a:cs typeface="Times New Roman"/>
              </a:rPr>
              <a:t>Cochlear Implants</a:t>
            </a:r>
          </a:p>
        </p:txBody>
      </p:sp>
      <p:pic>
        <p:nvPicPr>
          <p:cNvPr id="24" name="Graphic 26" descr="Bar chart with solid fill">
            <a:extLst>
              <a:ext uri="{FF2B5EF4-FFF2-40B4-BE49-F238E27FC236}">
                <a16:creationId xmlns:a16="http://schemas.microsoft.com/office/drawing/2014/main" id="{05649648-28E2-486C-9FE4-361253D9420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734579" y="9779876"/>
            <a:ext cx="2932386" cy="2890344"/>
          </a:xfrm>
          <a:prstGeom prst="rect">
            <a:avLst/>
          </a:prstGeom>
        </p:spPr>
      </p:pic>
      <p:sp>
        <p:nvSpPr>
          <p:cNvPr id="27" name="Rectangle 26">
            <a:extLst>
              <a:ext uri="{FF2B5EF4-FFF2-40B4-BE49-F238E27FC236}">
                <a16:creationId xmlns:a16="http://schemas.microsoft.com/office/drawing/2014/main" id="{C7084E02-27ED-4EDE-BCEF-35800E0C469E}"/>
              </a:ext>
            </a:extLst>
          </p:cNvPr>
          <p:cNvSpPr/>
          <p:nvPr/>
        </p:nvSpPr>
        <p:spPr>
          <a:xfrm>
            <a:off x="29075774" y="9763837"/>
            <a:ext cx="3332874" cy="2946732"/>
          </a:xfrm>
          <a:prstGeom prst="rect">
            <a:avLst/>
          </a:prstGeom>
          <a:solidFill>
            <a:schemeClr val="tx2">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200" dirty="0">
                <a:latin typeface="Times New Roman" panose="02020603050405020304" pitchFamily="18" charset="0"/>
                <a:ea typeface="+mn-lt"/>
                <a:cs typeface="Times New Roman" panose="02020603050405020304" pitchFamily="18" charset="0"/>
              </a:rPr>
              <a:t>86% of Deaf students spend over 80% of their day in the general education classroom (Oxford University Press. </a:t>
            </a:r>
            <a:r>
              <a:rPr lang="en-US" sz="2200" dirty="0" err="1">
                <a:latin typeface="Times New Roman" panose="02020603050405020304" pitchFamily="18" charset="0"/>
                <a:ea typeface="+mn-lt"/>
                <a:cs typeface="Times New Roman" panose="02020603050405020304" pitchFamily="18" charset="0"/>
              </a:rPr>
              <a:t>n.d</a:t>
            </a:r>
            <a:r>
              <a:rPr lang="en-US" sz="2200" dirty="0">
                <a:latin typeface="Times New Roman" panose="02020603050405020304" pitchFamily="18" charset="0"/>
                <a:ea typeface="+mn-lt"/>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7A36C15D-5A33-4D18-9BE2-DB594DD2AD64}"/>
              </a:ext>
            </a:extLst>
          </p:cNvPr>
          <p:cNvSpPr txBox="1"/>
          <p:nvPr/>
        </p:nvSpPr>
        <p:spPr>
          <a:xfrm>
            <a:off x="19613338" y="13064359"/>
            <a:ext cx="46771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Times New Roman"/>
                <a:cs typeface="Times New Roman"/>
              </a:rPr>
              <a:t>Educational Interpreting </a:t>
            </a:r>
            <a:endParaRPr lang="en-US"/>
          </a:p>
        </p:txBody>
      </p:sp>
      <p:sp>
        <p:nvSpPr>
          <p:cNvPr id="54" name="TextBox 53">
            <a:extLst>
              <a:ext uri="{FF2B5EF4-FFF2-40B4-BE49-F238E27FC236}">
                <a16:creationId xmlns:a16="http://schemas.microsoft.com/office/drawing/2014/main" id="{6A0CF403-9CA6-47D3-A1BA-4B742C6B61CA}"/>
              </a:ext>
            </a:extLst>
          </p:cNvPr>
          <p:cNvSpPr txBox="1"/>
          <p:nvPr/>
        </p:nvSpPr>
        <p:spPr>
          <a:xfrm>
            <a:off x="11244140" y="13725914"/>
            <a:ext cx="6808662" cy="11619013"/>
          </a:xfrm>
          <a:prstGeom prst="rect">
            <a:avLst/>
          </a:prstGeom>
          <a:noFill/>
          <a:ln w="57150">
            <a:solidFill>
              <a:srgbClr val="0A254E"/>
            </a:solidFill>
          </a:ln>
        </p:spPr>
        <p:txBody>
          <a:bodyPr rot="0" spcFirstLastPara="0" vertOverflow="overflow" horzOverflow="overflow" vert="horz" wrap="square" lIns="91440" tIns="228600" rIns="91440" bIns="0" numCol="1" spcCol="0" rtlCol="0" fromWordArt="0" anchor="t" anchorCtr="0" forceAA="0" compatLnSpc="1">
            <a:prstTxWarp prst="textNoShape">
              <a:avLst/>
            </a:prstTxWarp>
            <a:spAutoFit/>
          </a:bodyPr>
          <a:lstStyle/>
          <a:p>
            <a:pPr marL="342900" indent="-342900">
              <a:buFont typeface="Arial,Sans-Serif"/>
              <a:buChar char="•"/>
            </a:pPr>
            <a:r>
              <a:rPr lang="en-US" sz="2000" dirty="0">
                <a:latin typeface="Times New Roman"/>
                <a:cs typeface="Times New Roman"/>
              </a:rPr>
              <a:t>Cochlear implants are electronic devices that can allow deaf or hard of hearing individuals to be able to hear a variety of different sounds.</a:t>
            </a:r>
            <a:endParaRPr lang="en-US" sz="2000" dirty="0">
              <a:ea typeface="+mn-lt"/>
              <a:cs typeface="+mn-lt"/>
            </a:endParaRPr>
          </a:p>
          <a:p>
            <a:pPr marL="342900" indent="-342900">
              <a:buFont typeface="Arial,Sans-Serif"/>
              <a:buChar char="•"/>
            </a:pPr>
            <a:r>
              <a:rPr lang="en-US" sz="2000" dirty="0">
                <a:latin typeface="Times New Roman"/>
                <a:cs typeface="Times New Roman"/>
              </a:rPr>
              <a:t>The first cochlear implant was developed by Dr. William F. House, who was an otologist, and Dr. John Doyle, who was a neurosurgeon, in 1961 (</a:t>
            </a:r>
            <a:r>
              <a:rPr lang="en-US" sz="2000" dirty="0" err="1">
                <a:latin typeface="Times New Roman"/>
                <a:cs typeface="Times New Roman"/>
              </a:rPr>
              <a:t>Eshraghi</a:t>
            </a:r>
            <a:r>
              <a:rPr lang="en-US" sz="2000" dirty="0">
                <a:latin typeface="Times New Roman"/>
                <a:cs typeface="Times New Roman"/>
              </a:rPr>
              <a:t> et al., 2007).</a:t>
            </a:r>
            <a:endParaRPr lang="en-US" sz="2000" dirty="0">
              <a:ea typeface="+mn-lt"/>
              <a:cs typeface="+mn-lt"/>
            </a:endParaRPr>
          </a:p>
          <a:p>
            <a:pPr marL="342900" indent="-342900">
              <a:buFont typeface="Arial,Sans-Serif"/>
              <a:buChar char="•"/>
            </a:pPr>
            <a:r>
              <a:rPr lang="en-US" sz="2000" dirty="0">
                <a:latin typeface="Times New Roman"/>
                <a:cs typeface="Times New Roman"/>
              </a:rPr>
              <a:t>The most recent model of the cochlear implant device consists a microphone, a speech processor, a transmitter, a receiver, and an electrode array (NIDCD, 2020).</a:t>
            </a:r>
            <a:endParaRPr lang="en-US" sz="2000" dirty="0">
              <a:ea typeface="+mn-lt"/>
              <a:cs typeface="+mn-lt"/>
            </a:endParaRPr>
          </a:p>
          <a:p>
            <a:pPr marL="342900" indent="-342900">
              <a:buFont typeface="Arial,Sans-Serif"/>
              <a:buChar char="•"/>
            </a:pPr>
            <a:r>
              <a:rPr lang="en-US" sz="2000" dirty="0">
                <a:latin typeface="Times New Roman"/>
                <a:cs typeface="Times New Roman"/>
              </a:rPr>
              <a:t>According to the NIDCD, “An implant does not restore normal hearing. Instead, it can give a deaf person a useful representation of sounds in the environment and help him or her to understand speech” (2020).</a:t>
            </a:r>
            <a:endParaRPr lang="en-US" sz="2000" dirty="0">
              <a:ea typeface="+mn-lt"/>
              <a:cs typeface="+mn-lt"/>
            </a:endParaRPr>
          </a:p>
          <a:p>
            <a:pPr marL="342900" indent="-342900">
              <a:buFont typeface="Arial,Sans-Serif"/>
              <a:buChar char="•"/>
            </a:pPr>
            <a:r>
              <a:rPr lang="en-US" sz="2000" dirty="0">
                <a:latin typeface="Times New Roman"/>
                <a:cs typeface="Times New Roman"/>
              </a:rPr>
              <a:t>“Recent and future research efforts will include several major approaches: preservation of hearing post-implantation, the improvement of the electrode design, novel strategies to increase the number of functional channels on the CIs, the design of novel coding strategies, the development of a less traumatic insertion of the electrode, as well as the use of stem cells and various drugs to retain and regenerate neurons in the cochleae” (</a:t>
            </a:r>
            <a:r>
              <a:rPr lang="en-US" sz="2000" dirty="0" err="1">
                <a:latin typeface="Times New Roman"/>
                <a:cs typeface="Times New Roman"/>
              </a:rPr>
              <a:t>Eshraghi</a:t>
            </a:r>
            <a:r>
              <a:rPr lang="en-US" sz="2000" dirty="0">
                <a:latin typeface="Times New Roman"/>
                <a:cs typeface="Times New Roman"/>
              </a:rPr>
              <a:t> et al., 2007). </a:t>
            </a:r>
            <a:endParaRPr lang="en-US" sz="2000" dirty="0">
              <a:ea typeface="+mn-lt"/>
              <a:cs typeface="+mn-lt"/>
            </a:endParaRPr>
          </a:p>
          <a:p>
            <a:pPr marL="342900" indent="-342900">
              <a:buFont typeface="Arial,Sans-Serif"/>
              <a:buChar char="•"/>
            </a:pPr>
            <a:r>
              <a:rPr lang="en-US" sz="2000" dirty="0">
                <a:latin typeface="Times New Roman"/>
                <a:cs typeface="Times New Roman"/>
              </a:rPr>
              <a:t>According to the NIDCD, “As of December 2012, … [</a:t>
            </a:r>
            <a:r>
              <a:rPr lang="en-US" sz="2000" dirty="0" err="1">
                <a:latin typeface="Times New Roman"/>
                <a:cs typeface="Times New Roman"/>
              </a:rPr>
              <a:t>i</a:t>
            </a:r>
            <a:r>
              <a:rPr lang="en-US" sz="2000" dirty="0">
                <a:latin typeface="Times New Roman"/>
                <a:cs typeface="Times New Roman"/>
              </a:rPr>
              <a:t>]n the United States roughly 58,000 devices have been implanted in adults and 38,000 in children” (2020).</a:t>
            </a:r>
            <a:endParaRPr lang="en-US" sz="2000" dirty="0">
              <a:ea typeface="+mn-lt"/>
              <a:cs typeface="+mn-lt"/>
            </a:endParaRPr>
          </a:p>
          <a:p>
            <a:pPr marL="342900" indent="-342900">
              <a:buFont typeface="Arial,Sans-Serif"/>
              <a:buChar char="•"/>
            </a:pPr>
            <a:r>
              <a:rPr lang="en-US" sz="2000" dirty="0">
                <a:latin typeface="Times New Roman"/>
                <a:cs typeface="Times New Roman"/>
              </a:rPr>
              <a:t>In order to receive a cochlear implant, an individual must undergo implantation surgery, as well as participate in speech therapy (NIDCD, 2020).</a:t>
            </a:r>
            <a:endParaRPr lang="en-US" sz="2000" dirty="0">
              <a:ea typeface="+mn-lt"/>
              <a:cs typeface="+mn-lt"/>
            </a:endParaRPr>
          </a:p>
          <a:p>
            <a:pPr marL="342900" indent="-342900">
              <a:buFont typeface="Arial,Sans-Serif"/>
              <a:buChar char="•"/>
            </a:pPr>
            <a:r>
              <a:rPr lang="en-US" sz="2000" dirty="0">
                <a:latin typeface="Times New Roman"/>
                <a:cs typeface="Times New Roman"/>
              </a:rPr>
              <a:t>The FDA has approved for children as young as 12 months old to be eligible to receive implantation surgery for the cochlear implant (ASHA, 2004).</a:t>
            </a:r>
            <a:endParaRPr lang="en-US" sz="2000" dirty="0">
              <a:ea typeface="+mn-lt"/>
              <a:cs typeface="+mn-lt"/>
            </a:endParaRPr>
          </a:p>
          <a:p>
            <a:pPr marL="342900" indent="-342900">
              <a:buFont typeface="Arial,Sans-Serif"/>
              <a:buChar char="•"/>
            </a:pPr>
            <a:r>
              <a:rPr lang="en-US" sz="2000" dirty="0">
                <a:latin typeface="Times New Roman"/>
                <a:cs typeface="Times New Roman"/>
              </a:rPr>
              <a:t>The NICDC states, “Research has shown that when these children receive a cochlear implant followed by intensive therapy before they are 18 months old, they are better able to hear, comprehend sound and music, and speak than their peers who receive implants when they are older” (2020).</a:t>
            </a:r>
          </a:p>
        </p:txBody>
      </p:sp>
      <p:sp>
        <p:nvSpPr>
          <p:cNvPr id="89" name="TextBox 88">
            <a:extLst>
              <a:ext uri="{FF2B5EF4-FFF2-40B4-BE49-F238E27FC236}">
                <a16:creationId xmlns:a16="http://schemas.microsoft.com/office/drawing/2014/main" id="{EB1B3FC8-B189-4558-B3A3-4E68A9C2D1D4}"/>
              </a:ext>
            </a:extLst>
          </p:cNvPr>
          <p:cNvSpPr txBox="1"/>
          <p:nvPr/>
        </p:nvSpPr>
        <p:spPr>
          <a:xfrm>
            <a:off x="18555492" y="13734417"/>
            <a:ext cx="6817316" cy="11618565"/>
          </a:xfrm>
          <a:prstGeom prst="rect">
            <a:avLst/>
          </a:prstGeom>
          <a:noFill/>
          <a:ln w="57150">
            <a:solidFill>
              <a:srgbClr val="0A254E"/>
            </a:solidFill>
          </a:ln>
        </p:spPr>
        <p:txBody>
          <a:bodyPr rot="0" spcFirstLastPara="0" vertOverflow="overflow" horzOverflow="overflow" vert="horz" wrap="square" lIns="91440" tIns="228600" rIns="91440" bIns="0" numCol="1" spcCol="0" rtlCol="0" fromWordArt="0" anchor="t" anchorCtr="0" forceAA="0" compatLnSpc="1">
            <a:prstTxWarp prst="textNoShape">
              <a:avLst/>
            </a:prstTxWarp>
            <a:spAutoFit/>
          </a:bodyPr>
          <a:lstStyle/>
          <a:p>
            <a:pPr marL="342900" indent="-342900">
              <a:buFont typeface="Arial,Sans-Serif"/>
              <a:buChar char="•"/>
            </a:pPr>
            <a:r>
              <a:rPr lang="en-US" sz="2000" dirty="0">
                <a:latin typeface="Times New Roman"/>
                <a:cs typeface="Times New Roman"/>
              </a:rPr>
              <a:t> Frequent accommodation for a Deaf student in the public-school system is the inclusion of an interpreter. </a:t>
            </a:r>
          </a:p>
          <a:p>
            <a:pPr marL="457200" indent="-457200">
              <a:buFont typeface="Arial,Sans-Serif"/>
              <a:buChar char="•"/>
            </a:pPr>
            <a:r>
              <a:rPr lang="en-US" sz="2000" dirty="0">
                <a:latin typeface="Times New Roman"/>
                <a:cs typeface="Times New Roman"/>
              </a:rPr>
              <a:t>Some believe that interpreters may function as tutors. (</a:t>
            </a:r>
            <a:r>
              <a:rPr lang="en-US" sz="2000" dirty="0" err="1">
                <a:latin typeface="Times New Roman"/>
                <a:cs typeface="Times New Roman"/>
              </a:rPr>
              <a:t>Frishberg</a:t>
            </a:r>
            <a:r>
              <a:rPr lang="en-US" sz="2000" dirty="0">
                <a:latin typeface="Times New Roman"/>
                <a:cs typeface="Times New Roman"/>
              </a:rPr>
              <a:t>, 1990) while others believed it was not appropriate for interpreters to act as classroom aid (</a:t>
            </a:r>
            <a:r>
              <a:rPr lang="en-US" sz="2000" dirty="0" err="1">
                <a:latin typeface="Times New Roman"/>
                <a:cs typeface="Times New Roman"/>
              </a:rPr>
              <a:t>Humpry</a:t>
            </a:r>
            <a:r>
              <a:rPr lang="en-US" sz="2000" dirty="0">
                <a:latin typeface="Times New Roman"/>
                <a:cs typeface="Times New Roman"/>
              </a:rPr>
              <a:t> &amp; Alcorn, 1994). A study conducted by </a:t>
            </a:r>
            <a:r>
              <a:rPr lang="en-US" sz="2000" dirty="0" err="1">
                <a:latin typeface="Times New Roman"/>
                <a:cs typeface="Times New Roman"/>
              </a:rPr>
              <a:t>Antia</a:t>
            </a:r>
            <a:r>
              <a:rPr lang="en-US" sz="2000" dirty="0">
                <a:latin typeface="Times New Roman"/>
                <a:cs typeface="Times New Roman"/>
              </a:rPr>
              <a:t> &amp; </a:t>
            </a:r>
            <a:r>
              <a:rPr lang="en-US" sz="2000" dirty="0" err="1">
                <a:latin typeface="Times New Roman"/>
                <a:cs typeface="Times New Roman"/>
              </a:rPr>
              <a:t>Kreimeyer</a:t>
            </a:r>
            <a:r>
              <a:rPr lang="en-US" sz="2000" dirty="0">
                <a:latin typeface="Times New Roman"/>
                <a:cs typeface="Times New Roman"/>
              </a:rPr>
              <a:t> (2001) found that interpreters assumed a variety of roles in the classroom and that their roles in the classroom had varying descriptions based on the classroom teachers, special educators, administrators, and the interpreters themselves. Anita and </a:t>
            </a:r>
            <a:r>
              <a:rPr lang="en-US" sz="2000" dirty="0" err="1">
                <a:latin typeface="Times New Roman"/>
                <a:cs typeface="Times New Roman"/>
              </a:rPr>
              <a:t>Kreimeyer</a:t>
            </a:r>
            <a:r>
              <a:rPr lang="en-US" sz="2000" dirty="0">
                <a:latin typeface="Times New Roman"/>
                <a:cs typeface="Times New Roman"/>
              </a:rPr>
              <a:t> also noted that the interpreters' roles changed over time. Besides solely interpreting, a survey of rural interpreters found that they were expected to maintain FM devices and conduct speech lessons. (</a:t>
            </a:r>
            <a:r>
              <a:rPr lang="en-US" sz="2000" dirty="0" err="1">
                <a:latin typeface="Times New Roman"/>
                <a:cs typeface="Times New Roman"/>
              </a:rPr>
              <a:t>Yarger</a:t>
            </a:r>
            <a:r>
              <a:rPr lang="en-US" sz="2000" dirty="0">
                <a:latin typeface="Times New Roman"/>
                <a:cs typeface="Times New Roman"/>
              </a:rPr>
              <a:t>, 2001).</a:t>
            </a:r>
            <a:endParaRPr lang="en-US" sz="2000" dirty="0">
              <a:ea typeface="+mn-lt"/>
              <a:cs typeface="+mn-lt"/>
            </a:endParaRPr>
          </a:p>
          <a:p>
            <a:pPr marL="457200" indent="-457200">
              <a:buFont typeface="Arial,Sans-Serif"/>
              <a:buChar char="•"/>
            </a:pPr>
            <a:r>
              <a:rPr lang="en-US" sz="2000" dirty="0">
                <a:latin typeface="Times New Roman"/>
                <a:cs typeface="Times New Roman"/>
              </a:rPr>
              <a:t>“1) interpreting from the sign and spoken language for the deaf child, teacher, and peers; 2) adding to and clarifying teacher directions and instructions for the deaf child; 3) facilitating interaction between the deaf child and peers by teaching sign to hearing children 4) tutoring the deaf child under the direction of the special educator and 5) keeping the teachers and special educators informed of the Deaf child’s progress” (</a:t>
            </a:r>
            <a:r>
              <a:rPr lang="en-US" sz="2000" dirty="0" err="1">
                <a:latin typeface="Times New Roman"/>
                <a:cs typeface="Times New Roman"/>
              </a:rPr>
              <a:t>Antia</a:t>
            </a:r>
            <a:r>
              <a:rPr lang="en-US" sz="2000" dirty="0">
                <a:latin typeface="Times New Roman"/>
                <a:cs typeface="Times New Roman"/>
              </a:rPr>
              <a:t> &amp; </a:t>
            </a:r>
            <a:r>
              <a:rPr lang="en-US" sz="2000" dirty="0" err="1">
                <a:latin typeface="Times New Roman"/>
                <a:cs typeface="Times New Roman"/>
              </a:rPr>
              <a:t>Kreimeyer</a:t>
            </a:r>
            <a:r>
              <a:rPr lang="en-US" sz="2000" dirty="0">
                <a:latin typeface="Times New Roman"/>
                <a:cs typeface="Times New Roman"/>
              </a:rPr>
              <a:t>, 2001). </a:t>
            </a:r>
            <a:endParaRPr lang="en-US" sz="2000" dirty="0">
              <a:ea typeface="+mn-lt"/>
              <a:cs typeface="+mn-lt"/>
            </a:endParaRPr>
          </a:p>
          <a:p>
            <a:pPr marL="457200" indent="-457200">
              <a:buFont typeface="Arial,Sans-Serif"/>
              <a:buChar char="•"/>
            </a:pPr>
            <a:r>
              <a:rPr lang="en-US" sz="2000" dirty="0">
                <a:latin typeface="Times New Roman"/>
                <a:cs typeface="Times New Roman"/>
              </a:rPr>
              <a:t>In 1990, the Americans with Disabilities Act (ADA) was established. Through this act, Americans were entitled to an interpreter, which they were not given a right to one before. Once the ADA was passed, the idea of Deaf students being included in the public-school system became increasingly popular. Educators pushed to include Deaf students in the least restrictive environment. Educators believed that the least restrictive environment for Deaf students was in the general classroom with peers the same age as them with an interpreter.</a:t>
            </a:r>
          </a:p>
          <a:p>
            <a:pPr marL="457200" indent="-457200">
              <a:buFont typeface="Arial,Sans-Serif"/>
              <a:buChar char="•"/>
            </a:pPr>
            <a:endParaRPr lang="en-US" sz="2000" dirty="0">
              <a:latin typeface="Times New Roman"/>
              <a:ea typeface="+mn-lt"/>
              <a:cs typeface="Times New Roman"/>
            </a:endParaRPr>
          </a:p>
          <a:p>
            <a:pPr marL="457200" indent="-457200">
              <a:buFont typeface="Arial,Sans-Serif"/>
              <a:buChar char="•"/>
            </a:pPr>
            <a:endParaRPr lang="en-US" sz="2000" dirty="0">
              <a:latin typeface="Times New Roman"/>
              <a:ea typeface="+mn-lt"/>
              <a:cs typeface="Times New Roman"/>
            </a:endParaRPr>
          </a:p>
          <a:p>
            <a:pPr marL="457200" indent="-457200">
              <a:buFont typeface="Arial,Sans-Serif"/>
              <a:buChar char="•"/>
            </a:pPr>
            <a:endParaRPr lang="en-US" sz="2000" dirty="0">
              <a:latin typeface="Times New Roman"/>
              <a:ea typeface="+mn-lt"/>
              <a:cs typeface="Times New Roman"/>
            </a:endParaRPr>
          </a:p>
        </p:txBody>
      </p:sp>
      <p:sp>
        <p:nvSpPr>
          <p:cNvPr id="90" name="TextBox 89">
            <a:extLst>
              <a:ext uri="{FF2B5EF4-FFF2-40B4-BE49-F238E27FC236}">
                <a16:creationId xmlns:a16="http://schemas.microsoft.com/office/drawing/2014/main" id="{393C721C-FECF-45D8-AF1B-443634E897A3}"/>
              </a:ext>
            </a:extLst>
          </p:cNvPr>
          <p:cNvSpPr txBox="1"/>
          <p:nvPr/>
        </p:nvSpPr>
        <p:spPr>
          <a:xfrm>
            <a:off x="25870206" y="13745514"/>
            <a:ext cx="6817316" cy="11618565"/>
          </a:xfrm>
          <a:prstGeom prst="rect">
            <a:avLst/>
          </a:prstGeom>
          <a:noFill/>
          <a:ln w="57150">
            <a:solidFill>
              <a:schemeClr val="tx1"/>
            </a:solidFill>
          </a:ln>
        </p:spPr>
        <p:txBody>
          <a:bodyPr rot="0" spcFirstLastPara="0" vertOverflow="overflow" horzOverflow="overflow" vert="horz" wrap="square" lIns="91440" tIns="228600" rIns="91440" bIns="0" numCol="1" spcCol="0" rtlCol="0" fromWordArt="0" anchor="t" anchorCtr="0" forceAA="0" compatLnSpc="1">
            <a:prstTxWarp prst="textNoShape">
              <a:avLst/>
            </a:prstTxWarp>
            <a:spAutoFit/>
          </a:bodyPr>
          <a:lstStyle/>
          <a:p>
            <a:pPr marL="342900" indent="-342900">
              <a:buFont typeface="Arial,Sans-Serif"/>
              <a:buChar char="•"/>
            </a:pPr>
            <a:r>
              <a:rPr lang="en-US" sz="2000" dirty="0">
                <a:latin typeface="Times New Roman" panose="02020603050405020304" pitchFamily="18" charset="0"/>
                <a:ea typeface="+mn-lt"/>
                <a:cs typeface="Times New Roman" panose="02020603050405020304" pitchFamily="18" charset="0"/>
              </a:rPr>
              <a:t>Students who have cochlear implants tend to have differing educational experiences from both their hearing and deaf peers who do not have cochlear implants. </a:t>
            </a:r>
          </a:p>
          <a:p>
            <a:pPr marL="342900" indent="-342900">
              <a:buFont typeface="Arial,Sans-Serif"/>
              <a:buChar char="•"/>
            </a:pPr>
            <a:r>
              <a:rPr lang="en-US" sz="2000" dirty="0">
                <a:latin typeface="Times New Roman" panose="02020603050405020304" pitchFamily="18" charset="0"/>
                <a:ea typeface="+mn-lt"/>
                <a:cs typeface="Times New Roman" panose="02020603050405020304" pitchFamily="18" charset="0"/>
              </a:rPr>
              <a:t>To maximize the benefits of the implants, they need training in auditory-oral communication, cued speech before the implant and the type of communication that is used after the implant. Individual training includes training such as speech training, lip reading training, and auditory training (Center for Devices and Radiological Health, 2017).</a:t>
            </a:r>
          </a:p>
          <a:p>
            <a:pPr marL="342900" indent="-342900">
              <a:buFont typeface="Arial,Sans-Serif"/>
              <a:buChar char="•"/>
            </a:pPr>
            <a:r>
              <a:rPr lang="en-US" sz="2000" dirty="0">
                <a:latin typeface="Times New Roman" panose="02020603050405020304" pitchFamily="18" charset="0"/>
                <a:ea typeface="+mn-lt"/>
                <a:cs typeface="Times New Roman" panose="02020603050405020304" pitchFamily="18" charset="0"/>
              </a:rPr>
              <a:t> While cochlear implants change how a student learns in the classroom, there are still accommodation that they might need in the classroom. Such accommodations they may need are preferential seating, a note taker, a quiet environment, and a sign-language interpreter or cued speech interpreter (Center for Devices and Radiological Health, 2017). </a:t>
            </a:r>
          </a:p>
          <a:p>
            <a:pPr marL="342900" indent="-342900">
              <a:buFont typeface="Arial,Sans-Serif"/>
              <a:buChar char="•"/>
            </a:pPr>
            <a:r>
              <a:rPr lang="en-US" sz="2000" dirty="0">
                <a:latin typeface="Times New Roman" panose="02020603050405020304" pitchFamily="18" charset="0"/>
                <a:ea typeface="+mn-lt"/>
                <a:cs typeface="Times New Roman" panose="02020603050405020304" pitchFamily="18" charset="0"/>
              </a:rPr>
              <a:t>Especially with younger children, educators must be aware of the external parts of the cochlear implant. They must ensure that it is firmly attached or that it is removed during active activities at school. Because younger students are learning to take care of their devices, the responsibility of taking care of the devices falls on educators to assure the cochlear implants are taken care of during the school day. This includes that they are attached and that batteries are replaced or recharged (Center for Devices and Radiological Health, 2017). </a:t>
            </a:r>
          </a:p>
          <a:p>
            <a:pPr marL="342900" indent="-342900">
              <a:buFont typeface="Arial,Sans-Serif"/>
              <a:buChar char="•"/>
            </a:pPr>
            <a:endParaRPr lang="en-US" sz="2000" dirty="0">
              <a:latin typeface="Times New Roman" panose="02020603050405020304" pitchFamily="18" charset="0"/>
              <a:ea typeface="+mn-lt"/>
              <a:cs typeface="Times New Roman" panose="02020603050405020304" pitchFamily="18" charset="0"/>
            </a:endParaRPr>
          </a:p>
          <a:p>
            <a:pPr marL="342900" indent="-342900">
              <a:buFont typeface="Arial,Sans-Serif"/>
              <a:buChar char="•"/>
            </a:pPr>
            <a:endParaRPr lang="en-US" sz="2000" dirty="0">
              <a:latin typeface="Times New Roman" panose="02020603050405020304" pitchFamily="18" charset="0"/>
              <a:ea typeface="+mn-lt"/>
              <a:cs typeface="Times New Roman" panose="02020603050405020304" pitchFamily="18" charset="0"/>
            </a:endParaRPr>
          </a:p>
          <a:p>
            <a:pPr marL="342900" indent="-342900">
              <a:buFont typeface="Arial,Sans-Serif"/>
              <a:buChar char="•"/>
            </a:pPr>
            <a:endParaRPr lang="en-US" sz="2000" dirty="0">
              <a:latin typeface="Times New Roman" panose="02020603050405020304" pitchFamily="18" charset="0"/>
              <a:ea typeface="+mn-lt"/>
              <a:cs typeface="Times New Roman" panose="02020603050405020304" pitchFamily="18" charset="0"/>
            </a:endParaRPr>
          </a:p>
          <a:p>
            <a:pPr marL="342900" indent="-342900">
              <a:buFont typeface="Arial,Sans-Serif"/>
              <a:buChar char="•"/>
            </a:pPr>
            <a:endParaRPr lang="en-US" sz="2000" dirty="0">
              <a:latin typeface="Times New Roman" panose="02020603050405020304" pitchFamily="18" charset="0"/>
              <a:ea typeface="+mn-lt"/>
              <a:cs typeface="Times New Roman" panose="02020603050405020304" pitchFamily="18" charset="0"/>
            </a:endParaRPr>
          </a:p>
          <a:p>
            <a:pPr marL="342900" indent="-342900">
              <a:buFont typeface="Arial,Sans-Serif"/>
              <a:buChar char="•"/>
            </a:pPr>
            <a:endParaRPr lang="en-US" sz="2000" dirty="0">
              <a:latin typeface="Times New Roman" panose="02020603050405020304" pitchFamily="18" charset="0"/>
              <a:ea typeface="+mn-lt"/>
              <a:cs typeface="Times New Roman" panose="02020603050405020304" pitchFamily="18" charset="0"/>
            </a:endParaRPr>
          </a:p>
          <a:p>
            <a:pPr marL="342900" indent="-342900">
              <a:buFont typeface="Arial,Sans-Serif"/>
              <a:buChar char="•"/>
            </a:pPr>
            <a:endParaRPr lang="en-US" sz="2000" dirty="0">
              <a:latin typeface="Times New Roman" panose="02020603050405020304" pitchFamily="18" charset="0"/>
              <a:ea typeface="+mn-lt"/>
              <a:cs typeface="Times New Roman" panose="02020603050405020304" pitchFamily="18" charset="0"/>
            </a:endParaRPr>
          </a:p>
          <a:p>
            <a:pPr marL="342900" indent="-342900">
              <a:buFont typeface="Arial,Sans-Serif"/>
              <a:buChar char="•"/>
            </a:pPr>
            <a:endParaRPr lang="en-US" sz="2000" dirty="0">
              <a:latin typeface="Times New Roman" panose="02020603050405020304" pitchFamily="18" charset="0"/>
              <a:ea typeface="+mn-lt"/>
              <a:cs typeface="Times New Roman" panose="02020603050405020304" pitchFamily="18" charset="0"/>
            </a:endParaRPr>
          </a:p>
          <a:p>
            <a:pPr marL="342900" indent="-342900">
              <a:buFont typeface="Arial,Sans-Serif"/>
              <a:buChar char="•"/>
            </a:pPr>
            <a:endParaRPr lang="en-US" sz="2000" dirty="0">
              <a:latin typeface="Times New Roman" panose="02020603050405020304" pitchFamily="18" charset="0"/>
              <a:ea typeface="+mn-lt"/>
              <a:cs typeface="Times New Roman" panose="02020603050405020304" pitchFamily="18" charset="0"/>
            </a:endParaRPr>
          </a:p>
          <a:p>
            <a:pPr marL="342900" indent="-342900">
              <a:buFont typeface="Arial,Sans-Serif"/>
              <a:buChar char="•"/>
            </a:pPr>
            <a:endParaRPr lang="en-US" sz="2000" dirty="0">
              <a:latin typeface="Times New Roman" panose="02020603050405020304" pitchFamily="18" charset="0"/>
              <a:ea typeface="+mn-lt"/>
              <a:cs typeface="Times New Roman" panose="02020603050405020304" pitchFamily="18" charset="0"/>
            </a:endParaRPr>
          </a:p>
          <a:p>
            <a:pPr marL="342900" indent="-342900">
              <a:buFont typeface="Arial,Sans-Serif"/>
              <a:buChar char="•"/>
            </a:pPr>
            <a:endParaRPr lang="en-US" sz="2000" dirty="0">
              <a:latin typeface="Times New Roman" panose="02020603050405020304" pitchFamily="18" charset="0"/>
              <a:ea typeface="+mn-lt"/>
              <a:cs typeface="Times New Roman" panose="02020603050405020304" pitchFamily="18" charset="0"/>
            </a:endParaRPr>
          </a:p>
          <a:p>
            <a:pPr marL="342900" indent="-342900">
              <a:buFont typeface="Arial,Sans-Serif"/>
              <a:buChar char="•"/>
            </a:pPr>
            <a:endParaRPr lang="en-US" sz="2000" dirty="0">
              <a:latin typeface="Times New Roman" panose="02020603050405020304" pitchFamily="18" charset="0"/>
              <a:ea typeface="+mn-lt"/>
              <a:cs typeface="Times New Roman" panose="02020603050405020304" pitchFamily="18" charset="0"/>
            </a:endParaRPr>
          </a:p>
        </p:txBody>
      </p:sp>
      <p:pic>
        <p:nvPicPr>
          <p:cNvPr id="9" name="Picture 8">
            <a:extLst>
              <a:ext uri="{FF2B5EF4-FFF2-40B4-BE49-F238E27FC236}">
                <a16:creationId xmlns:a16="http://schemas.microsoft.com/office/drawing/2014/main" id="{5A83B2DB-EA43-B84D-8719-C71F8A9E9C04}"/>
              </a:ext>
            </a:extLst>
          </p:cNvPr>
          <p:cNvPicPr>
            <a:picLocks noChangeAspect="1"/>
          </p:cNvPicPr>
          <p:nvPr/>
        </p:nvPicPr>
        <p:blipFill>
          <a:blip r:embed="rId18"/>
          <a:stretch>
            <a:fillRect/>
          </a:stretch>
        </p:blipFill>
        <p:spPr>
          <a:xfrm>
            <a:off x="13192428" y="9901180"/>
            <a:ext cx="3170926" cy="2911863"/>
          </a:xfrm>
          <a:prstGeom prst="rect">
            <a:avLst/>
          </a:prstGeom>
        </p:spPr>
      </p:pic>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3039</Words>
  <Application>Microsoft Office PowerPoint</Application>
  <PresentationFormat>Custom</PresentationFormat>
  <Paragraphs>145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Hall, Lauren Grace</cp:lastModifiedBy>
  <cp:revision>312</cp:revision>
  <dcterms:created xsi:type="dcterms:W3CDTF">2013-10-19T16:33:22Z</dcterms:created>
  <dcterms:modified xsi:type="dcterms:W3CDTF">2021-03-22T13:00:49Z</dcterms:modified>
</cp:coreProperties>
</file>