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2778" autoAdjust="0"/>
    <p:restoredTop sz="93792" autoAdjust="0"/>
  </p:normalViewPr>
  <p:slideViewPr>
    <p:cSldViewPr snapToGrid="0" snapToObjects="1">
      <p:cViewPr>
        <p:scale>
          <a:sx n="55" d="100"/>
          <a:sy n="55" d="100"/>
        </p:scale>
        <p:origin x="-3690" y="-3540"/>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zmierczak, Tom" userId="c9fa995c-0c12-4604-86ec-7ec4564f506d" providerId="ADAL" clId="{F6FFA4E7-53D4-5849-82E0-857EC76C96DF}"/>
    <pc:docChg chg="undo custSel modSld">
      <pc:chgData name="Kazmierczak, Tom" userId="c9fa995c-0c12-4604-86ec-7ec4564f506d" providerId="ADAL" clId="{F6FFA4E7-53D4-5849-82E0-857EC76C96DF}" dt="2021-03-22T00:22:28.781" v="507" actId="255"/>
      <pc:docMkLst>
        <pc:docMk/>
      </pc:docMkLst>
      <pc:sldChg chg="addSp delSp modSp">
        <pc:chgData name="Kazmierczak, Tom" userId="c9fa995c-0c12-4604-86ec-7ec4564f506d" providerId="ADAL" clId="{F6FFA4E7-53D4-5849-82E0-857EC76C96DF}" dt="2021-03-22T00:22:28.781" v="507" actId="255"/>
        <pc:sldMkLst>
          <pc:docMk/>
          <pc:sldMk cId="3247708637" sldId="256"/>
        </pc:sldMkLst>
        <pc:spChg chg="add mod">
          <ac:chgData name="Kazmierczak, Tom" userId="c9fa995c-0c12-4604-86ec-7ec4564f506d" providerId="ADAL" clId="{F6FFA4E7-53D4-5849-82E0-857EC76C96DF}" dt="2021-03-18T12:04:28.051" v="315" actId="20577"/>
          <ac:spMkLst>
            <pc:docMk/>
            <pc:sldMk cId="3247708637" sldId="256"/>
            <ac:spMk id="3" creationId="{BE1D59B4-A10A-AE49-BC97-D8FA4DE966D9}"/>
          </ac:spMkLst>
        </pc:spChg>
        <pc:spChg chg="add mod">
          <ac:chgData name="Kazmierczak, Tom" userId="c9fa995c-0c12-4604-86ec-7ec4564f506d" providerId="ADAL" clId="{F6FFA4E7-53D4-5849-82E0-857EC76C96DF}" dt="2021-03-18T12:05:33.067" v="325" actId="1076"/>
          <ac:spMkLst>
            <pc:docMk/>
            <pc:sldMk cId="3247708637" sldId="256"/>
            <ac:spMk id="5" creationId="{07F291F8-10A5-E44D-A602-EBD8A41584F1}"/>
          </ac:spMkLst>
        </pc:spChg>
        <pc:spChg chg="add mod">
          <ac:chgData name="Kazmierczak, Tom" userId="c9fa995c-0c12-4604-86ec-7ec4564f506d" providerId="ADAL" clId="{F6FFA4E7-53D4-5849-82E0-857EC76C96DF}" dt="2021-03-18T12:05:25.033" v="324" actId="20577"/>
          <ac:spMkLst>
            <pc:docMk/>
            <pc:sldMk cId="3247708637" sldId="256"/>
            <ac:spMk id="8" creationId="{E2F15AFA-A5FD-0940-A808-BEB30E2E84A3}"/>
          </ac:spMkLst>
        </pc:spChg>
        <pc:spChg chg="add mod">
          <ac:chgData name="Kazmierczak, Tom" userId="c9fa995c-0c12-4604-86ec-7ec4564f506d" providerId="ADAL" clId="{F6FFA4E7-53D4-5849-82E0-857EC76C96DF}" dt="2021-03-18T12:05:57.846" v="331" actId="20577"/>
          <ac:spMkLst>
            <pc:docMk/>
            <pc:sldMk cId="3247708637" sldId="256"/>
            <ac:spMk id="9" creationId="{E8F4E960-2BC2-104A-BCE5-E40A50ACCF9B}"/>
          </ac:spMkLst>
        </pc:spChg>
        <pc:spChg chg="add mod">
          <ac:chgData name="Kazmierczak, Tom" userId="c9fa995c-0c12-4604-86ec-7ec4564f506d" providerId="ADAL" clId="{F6FFA4E7-53D4-5849-82E0-857EC76C96DF}" dt="2021-03-18T12:06:30.388" v="337" actId="1076"/>
          <ac:spMkLst>
            <pc:docMk/>
            <pc:sldMk cId="3247708637" sldId="256"/>
            <ac:spMk id="10" creationId="{90935C9E-CD10-C047-B1BE-EDD9D2483D86}"/>
          </ac:spMkLst>
        </pc:spChg>
        <pc:spChg chg="add del mod">
          <ac:chgData name="Kazmierczak, Tom" userId="c9fa995c-0c12-4604-86ec-7ec4564f506d" providerId="ADAL" clId="{F6FFA4E7-53D4-5849-82E0-857EC76C96DF}" dt="2021-03-18T02:10:27.608" v="213" actId="478"/>
          <ac:spMkLst>
            <pc:docMk/>
            <pc:sldMk cId="3247708637" sldId="256"/>
            <ac:spMk id="76" creationId="{18ED938B-242D-426B-AB45-6FAD3315D3BF}"/>
          </ac:spMkLst>
        </pc:spChg>
        <pc:spChg chg="mod">
          <ac:chgData name="Kazmierczak, Tom" userId="c9fa995c-0c12-4604-86ec-7ec4564f506d" providerId="ADAL" clId="{F6FFA4E7-53D4-5849-82E0-857EC76C96DF}" dt="2021-03-18T02:07:09.621" v="171" actId="1076"/>
          <ac:spMkLst>
            <pc:docMk/>
            <pc:sldMk cId="3247708637" sldId="256"/>
            <ac:spMk id="77" creationId="{012EFE30-10F9-4654-9420-3EE00A8FB8BD}"/>
          </ac:spMkLst>
        </pc:spChg>
        <pc:spChg chg="mod">
          <ac:chgData name="Kazmierczak, Tom" userId="c9fa995c-0c12-4604-86ec-7ec4564f506d" providerId="ADAL" clId="{F6FFA4E7-53D4-5849-82E0-857EC76C96DF}" dt="2021-03-22T00:22:28.781" v="507" actId="255"/>
          <ac:spMkLst>
            <pc:docMk/>
            <pc:sldMk cId="3247708637" sldId="256"/>
            <ac:spMk id="159" creationId="{00000000-0000-0000-0000-000000000000}"/>
          </ac:spMkLst>
        </pc:spChg>
        <pc:spChg chg="mod">
          <ac:chgData name="Kazmierczak, Tom" userId="c9fa995c-0c12-4604-86ec-7ec4564f506d" providerId="ADAL" clId="{F6FFA4E7-53D4-5849-82E0-857EC76C96DF}" dt="2021-03-18T02:01:56.449" v="9" actId="1076"/>
          <ac:spMkLst>
            <pc:docMk/>
            <pc:sldMk cId="3247708637" sldId="256"/>
            <ac:spMk id="166" creationId="{00000000-0000-0000-0000-000000000000}"/>
          </ac:spMkLst>
        </pc:spChg>
        <pc:spChg chg="mod">
          <ac:chgData name="Kazmierczak, Tom" userId="c9fa995c-0c12-4604-86ec-7ec4564f506d" providerId="ADAL" clId="{F6FFA4E7-53D4-5849-82E0-857EC76C96DF}" dt="2021-03-18T02:05:36.343" v="167" actId="20577"/>
          <ac:spMkLst>
            <pc:docMk/>
            <pc:sldMk cId="3247708637" sldId="256"/>
            <ac:spMk id="167" creationId="{00000000-0000-0000-0000-000000000000}"/>
          </ac:spMkLst>
        </pc:spChg>
        <pc:spChg chg="mod">
          <ac:chgData name="Kazmierczak, Tom" userId="c9fa995c-0c12-4604-86ec-7ec4564f506d" providerId="ADAL" clId="{F6FFA4E7-53D4-5849-82E0-857EC76C96DF}" dt="2021-03-18T02:02:05.075" v="10" actId="1076"/>
          <ac:spMkLst>
            <pc:docMk/>
            <pc:sldMk cId="3247708637" sldId="256"/>
            <ac:spMk id="168" creationId="{00000000-0000-0000-0000-000000000000}"/>
          </ac:spMkLst>
        </pc:spChg>
        <pc:spChg chg="mod">
          <ac:chgData name="Kazmierczak, Tom" userId="c9fa995c-0c12-4604-86ec-7ec4564f506d" providerId="ADAL" clId="{F6FFA4E7-53D4-5849-82E0-857EC76C96DF}" dt="2021-03-18T02:01:16.601" v="6" actId="1076"/>
          <ac:spMkLst>
            <pc:docMk/>
            <pc:sldMk cId="3247708637" sldId="256"/>
            <ac:spMk id="171" creationId="{00000000-0000-0000-0000-000000000000}"/>
          </ac:spMkLst>
        </pc:spChg>
        <pc:spChg chg="mod">
          <ac:chgData name="Kazmierczak, Tom" userId="c9fa995c-0c12-4604-86ec-7ec4564f506d" providerId="ADAL" clId="{F6FFA4E7-53D4-5849-82E0-857EC76C96DF}" dt="2021-03-18T02:01:47.420" v="8" actId="1076"/>
          <ac:spMkLst>
            <pc:docMk/>
            <pc:sldMk cId="3247708637" sldId="256"/>
            <ac:spMk id="18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3/21/21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Questions:</a:t>
            </a:r>
          </a:p>
          <a:p>
            <a:pPr marL="285750" indent="-285750">
              <a:buFont typeface="Courier New" panose="02070309020205020404" pitchFamily="49" charset="0"/>
              <a:buChar char="o"/>
            </a:pPr>
            <a:r>
              <a:rPr lang="en-US" dirty="0"/>
              <a:t>Title/name font size (Capitalize all the Significant Words) </a:t>
            </a:r>
            <a:r>
              <a:rPr lang="en-US" sz="1400" b="1" dirty="0">
                <a:latin typeface="Times New Roman"/>
                <a:cs typeface="Times New Roman"/>
              </a:rPr>
              <a:t>Mild to Moderate Concussions </a:t>
            </a:r>
            <a:r>
              <a:rPr lang="en-US" dirty="0"/>
              <a:t> : Psychological Outcome in Collegiate Athletes</a:t>
            </a:r>
          </a:p>
          <a:p>
            <a:pPr marL="285750" indent="-285750">
              <a:buFont typeface="Courier New" panose="02070309020205020404" pitchFamily="49" charset="0"/>
              <a:buChar char="o"/>
            </a:pPr>
            <a:r>
              <a:rPr lang="en-US" dirty="0"/>
              <a:t>Images/table/figure for middle section? Yes</a:t>
            </a:r>
          </a:p>
          <a:p>
            <a:pPr marL="285750" indent="-285750">
              <a:buFont typeface="Courier New" panose="02070309020205020404" pitchFamily="49" charset="0"/>
              <a:buChar char="o"/>
            </a:pPr>
            <a:r>
              <a:rPr lang="en-US" dirty="0"/>
              <a:t>Do we need a literature review section? Methods section: Search terms used:        Databases used:     how many articles:      How many Sports guidelines checked </a:t>
            </a:r>
          </a:p>
          <a:p>
            <a:pPr marL="285750" indent="-285750">
              <a:buFont typeface="Courier New" panose="02070309020205020404" pitchFamily="49" charset="0"/>
              <a:buChar char="o"/>
            </a:pPr>
            <a:r>
              <a:rPr lang="en-US" dirty="0"/>
              <a:t>Is this the undergraduate template? </a:t>
            </a:r>
          </a:p>
          <a:p>
            <a:pPr marL="285750" indent="-285750">
              <a:buFont typeface="Courier New" panose="02070309020205020404" pitchFamily="49" charset="0"/>
              <a:buChar char="o"/>
            </a:pPr>
            <a:r>
              <a:rPr lang="en-US" dirty="0"/>
              <a:t>Results section: bulleted points </a:t>
            </a:r>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3/21/21</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om/imgres?imgurl=https://www.cdc.gov/headsup/images/brain_injury_basics_flexslider/concussion_228x143.png&amp;imgrefurl=https://www.cdc.gov/headsup/basics/concussion_whatis.html&amp;tbnid=aY60fqVspQjclM&amp;vet=1&amp;docid=KEwLPYh6Cg6gBM&amp;w=228&amp;h=143&amp;hl=en&amp;source=sh/x/im" TargetMode="External"/><Relationship Id="rId13" Type="http://schemas.openxmlformats.org/officeDocument/2006/relationships/image" Target="../media/image2.png"/><Relationship Id="rId18" Type="http://schemas.openxmlformats.org/officeDocument/2006/relationships/image" Target="../media/image7.jpg"/><Relationship Id="rId3" Type="http://schemas.openxmlformats.org/officeDocument/2006/relationships/image" Target="../media/image1.jpg"/><Relationship Id="rId7" Type="http://schemas.openxmlformats.org/officeDocument/2006/relationships/hyperlink" Target="https://doi.org/10.5993/AJHB.43.2.3" TargetMode="External"/><Relationship Id="rId12" Type="http://schemas.openxmlformats.org/officeDocument/2006/relationships/hyperlink" Target="https://www.google.com/imgres?imgurl=https://hcaguam.org/wp-content/uploads/Harvest-Athletics-1.jpg&amp;imgrefurl=https://hcaguam.org/athletics/&amp;tbnid=67wTgvGPN10_7M&amp;vet=1&amp;docid=YhlPbB8_wlDxGM&amp;w=1505&amp;h=846&amp;source=sh/x/im" TargetMode="External"/><Relationship Id="rId1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hyperlink" Target="https://impacttest.com/concussion-protocol-101-guide/" TargetMode="External"/><Relationship Id="rId11" Type="http://schemas.openxmlformats.org/officeDocument/2006/relationships/hyperlink" Target="https://www.cdc.gov/headsup/basics/concussion_respondingto.html" TargetMode="External"/><Relationship Id="rId5" Type="http://schemas.openxmlformats.org/officeDocument/2006/relationships/hyperlink" Target="http://www.journalofnursing.com/" TargetMode="External"/><Relationship Id="rId15" Type="http://schemas.openxmlformats.org/officeDocument/2006/relationships/image" Target="../media/image4.png"/><Relationship Id="rId10" Type="http://schemas.openxmlformats.org/officeDocument/2006/relationships/hyperlink" Target="https://www.gq.com/story/nfl-players-brain-dementia-study-memory-concussions" TargetMode="External"/><Relationship Id="rId19" Type="http://schemas.openxmlformats.org/officeDocument/2006/relationships/image" Target="../media/image8.png"/><Relationship Id="rId4" Type="http://schemas.openxmlformats.org/officeDocument/2006/relationships/hyperlink" Target="https://doi.org/10.1016/j.avb.2020.101413" TargetMode="External"/><Relationship Id="rId9" Type="http://schemas.openxmlformats.org/officeDocument/2006/relationships/hyperlink" Target="https://www.freepnglogos.com/pics/ncaa-png-logo" TargetMode="External"/><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2265298"/>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6000" b="1" dirty="0">
                <a:latin typeface="Times New Roman"/>
                <a:cs typeface="Times New Roman"/>
              </a:rPr>
              <a:t>Mild to Moderate Concussions: Psychological Outcomes in Collegiate Athletes</a:t>
            </a:r>
          </a:p>
          <a:p>
            <a:pPr algn="ctr"/>
            <a:r>
              <a:rPr lang="en-US" sz="6000" b="1" dirty="0">
                <a:latin typeface="Times New Roman"/>
                <a:cs typeface="Times New Roman"/>
              </a:rPr>
              <a:t>Megan Briceland and Thomas Kazmierczak</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082" y="662292"/>
            <a:ext cx="4840224" cy="1377696"/>
          </a:xfrm>
          <a:prstGeom prst="rect">
            <a:avLst/>
          </a:prstGeom>
        </p:spPr>
      </p:pic>
      <p:sp>
        <p:nvSpPr>
          <p:cNvPr id="159" name="TextBox 158"/>
          <p:cNvSpPr txBox="1"/>
          <p:nvPr/>
        </p:nvSpPr>
        <p:spPr>
          <a:xfrm>
            <a:off x="33943445" y="22520621"/>
            <a:ext cx="9332714" cy="7297191"/>
          </a:xfrm>
          <a:prstGeom prst="rect">
            <a:avLst/>
          </a:prstGeom>
          <a:solidFill>
            <a:schemeClr val="bg1"/>
          </a:solidFill>
          <a:ln>
            <a:solidFill>
              <a:schemeClr val="tx1"/>
            </a:solidFill>
          </a:ln>
        </p:spPr>
        <p:txBody>
          <a:bodyPr wrap="square" lIns="131445" tIns="65723" rIns="131445" bIns="65723" rtlCol="0">
            <a:spAutoFit/>
          </a:bodyPr>
          <a:lstStyle/>
          <a:p>
            <a:pPr marL="457200" marR="0" indent="-457200">
              <a:lnSpc>
                <a:spcPct val="200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CDC (2021). Mild TBI pocket guide. American College of Emergency Physicians.</a:t>
            </a:r>
          </a:p>
          <a:p>
            <a:pPr marL="457200" marR="0" indent="-457200">
              <a:lnSpc>
                <a:spcPct val="200000"/>
              </a:lnSpc>
              <a:spcBef>
                <a:spcPts val="0"/>
              </a:spcBef>
              <a:spcAft>
                <a:spcPts val="0"/>
              </a:spcAft>
            </a:pP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Datoc</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 Horne, K., Golden, C., (2020). Sport-related concussion and risk for suicide in athletes. Science Direct: Aggression and Violent Behavior. 54. </a:t>
            </a:r>
            <a:r>
              <a:rPr lang="en-US" sz="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https://doi.org/10.1016/j.avb.2020.101413</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marR="0" indent="-457200">
              <a:lnSpc>
                <a:spcPct val="200000"/>
              </a:lnSpc>
              <a:spcBef>
                <a:spcPts val="0"/>
              </a:spcBef>
              <a:spcAft>
                <a:spcPts val="0"/>
              </a:spcAft>
            </a:pP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Downie</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K., Cunningham, A., Jafri, M., (2021). Nurse-driven universal concussion screening: A quality improvement initiative. Journal of Trauma Medicine. 28 (1). </a:t>
            </a:r>
            <a:r>
              <a:rPr lang="en-US" sz="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www.journalofnursing.com</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indent="-457200">
              <a:lnSpc>
                <a:spcPct val="200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Harmon, K.,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Drezner</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J., Gammons, M.,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Guskiewicz</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M., Halstead, M., Herring, S., Kutcher, J., Pana, A.,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Putukian</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M., Roberts, W., (2012). American Medical Society for Sports Medicine position statement: Concussion in sport. American Medical Society for Sports Medicine. 47. p. 15-26.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10.1136/bjsports-2012-091941</a:t>
            </a:r>
          </a:p>
          <a:p>
            <a:pPr marL="457200" marR="0" indent="-457200">
              <a:lnSpc>
                <a:spcPct val="200000"/>
              </a:lnSpc>
              <a:spcBef>
                <a:spcPts val="0"/>
              </a:spcBef>
              <a:spcAft>
                <a:spcPts val="0"/>
              </a:spcAft>
            </a:pP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ImPACT</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(2020). Setting up a concussion protocol: Quick reference guide.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ImPACT</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https://impacttest.com/concussion-protocol-101-guide/</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ImPACT</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(2020). Post-concussion symptom scale.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ImPACT</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marR="0" indent="-457200">
              <a:lnSpc>
                <a:spcPct val="200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Leclerc, S., Lassonde, M., Delaney, S., Lacroix, V., and Johnston, K., (2011). Recommendations for grading of concussion in athletes. Journal Sports Medicine 31 (8). p. 629-636.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0112-1612/01/0008-0629/SS22.00/0.</a:t>
            </a:r>
          </a:p>
          <a:p>
            <a:pPr marL="457200" marR="0" indent="-457200">
              <a:lnSpc>
                <a:spcPct val="200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Moore, P.,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Mawdsley</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L., Jackson, CF., Atherton, MJ. (2017).  Psychological interventions for persisting post-concussion symptoms following traumatic brain injury. The Cochrane Collaboration. John Wiley &amp; Sons, Ltd. 8.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10.1002/14651858.CD012755. </a:t>
            </a:r>
          </a:p>
          <a:p>
            <a:pPr marL="457200" marR="0" indent="-457200">
              <a:lnSpc>
                <a:spcPct val="200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National Collegiate Athletic Association (2021). Concussion safety protocol template. National Collegiate Athletic Association. </a:t>
            </a:r>
          </a:p>
          <a:p>
            <a:pPr marL="457200" marR="0" indent="-457200">
              <a:lnSpc>
                <a:spcPct val="200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National Collegiate Athletic Association (2021). Concussion safety protocol checklist. National Collegiate Athletic Association. </a:t>
            </a:r>
          </a:p>
          <a:p>
            <a:pPr marL="457200" marR="0" indent="-457200">
              <a:lnSpc>
                <a:spcPct val="200000"/>
              </a:lnSpc>
              <a:spcBef>
                <a:spcPts val="0"/>
              </a:spcBef>
              <a:spcAft>
                <a:spcPts val="0"/>
              </a:spcAft>
            </a:pP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Piebes</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M., Gourley M.,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Valovich</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T., (2019). Caring for student athletes following a concussion. The Journal of School Nursing. 25 (4). </a:t>
            </a:r>
          </a:p>
          <a:p>
            <a:pPr marL="457200" marR="0" indent="-457200">
              <a:lnSpc>
                <a:spcPct val="200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Vargas, G., Rabinowitz, A., Meyer, J., Arnett, P., (2015). Predictors and prevalence of  post concussion depression symptoms in college athletes. Journal of Athletic Training. 50 (3). p. 250-255.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10.4085/1062-6050-50.3.02. </a:t>
            </a:r>
          </a:p>
          <a:p>
            <a:pPr marL="457200" marR="0" indent="-457200">
              <a:lnSpc>
                <a:spcPct val="200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Yang, M., Clements-Nolle, K., Parrish, B., Yang, W., (2019). Adolescent concussion and mental health outcomes: A population-based study. American Journal of Health Behavior. 43 (2). p. 258-265.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https://doi.org/10.5993/AJHB.43.2.3</a:t>
            </a:r>
            <a:endParaRPr lang="en-US" sz="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buAutoNum type="arabicPeriod"/>
            </a:pPr>
            <a:r>
              <a:rPr lang="en-US" sz="800" kern="1200" dirty="0">
                <a:solidFill>
                  <a:srgbClr val="000000"/>
                </a:solidFill>
                <a:effectLst/>
                <a:latin typeface="Times New Roman" panose="02020603050405020304" pitchFamily="18" charset="0"/>
                <a:ea typeface="Calibri" panose="020F0502020204030204" pitchFamily="34" charset="0"/>
              </a:rPr>
              <a:t>What is a concussion? “CDC Injury Center” Google Images, January 1, 2021, </a:t>
            </a:r>
            <a:r>
              <a:rPr lang="en-US" sz="800" u="sng" kern="1200" dirty="0">
                <a:solidFill>
                  <a:srgbClr val="000000"/>
                </a:solidFill>
                <a:effectLst/>
                <a:latin typeface="Times New Roman" panose="02020603050405020304" pitchFamily="18" charset="0"/>
                <a:ea typeface="Calibri" panose="020F0502020204030204" pitchFamily="34" charset="0"/>
                <a:hlinkClick r:id="rId8"/>
              </a:rPr>
              <a:t>https://www.google.com/</a:t>
            </a:r>
            <a:r>
              <a:rPr lang="en-US" sz="800" u="sng" kern="1200" dirty="0" err="1">
                <a:solidFill>
                  <a:srgbClr val="000000"/>
                </a:solidFill>
                <a:effectLst/>
                <a:latin typeface="Times New Roman" panose="02020603050405020304" pitchFamily="18" charset="0"/>
                <a:ea typeface="Calibri" panose="020F0502020204030204" pitchFamily="34" charset="0"/>
                <a:hlinkClick r:id="rId8"/>
              </a:rPr>
              <a:t>imgres</a:t>
            </a:r>
            <a:r>
              <a:rPr lang="en-US" sz="800" u="sng" kern="1200" dirty="0">
                <a:solidFill>
                  <a:srgbClr val="000000"/>
                </a:solidFill>
                <a:effectLst/>
                <a:latin typeface="Times New Roman" panose="02020603050405020304" pitchFamily="18" charset="0"/>
                <a:ea typeface="Calibri" panose="020F0502020204030204" pitchFamily="34" charset="0"/>
                <a:hlinkClick r:id="rId8"/>
              </a:rPr>
              <a:t>?</a:t>
            </a:r>
            <a:r>
              <a:rPr lang="en-US" sz="800" u="sng" kern="1200" dirty="0" err="1">
                <a:solidFill>
                  <a:srgbClr val="000000"/>
                </a:solidFill>
                <a:effectLst/>
                <a:latin typeface="Times New Roman" panose="02020603050405020304" pitchFamily="18" charset="0"/>
                <a:ea typeface="Calibri" panose="020F0502020204030204" pitchFamily="34" charset="0"/>
                <a:hlinkClick r:id="rId8"/>
              </a:rPr>
              <a:t>imgurl</a:t>
            </a:r>
            <a:r>
              <a:rPr lang="en-US" sz="800" u="sng" kern="1200" dirty="0">
                <a:solidFill>
                  <a:srgbClr val="000000"/>
                </a:solidFill>
                <a:effectLst/>
                <a:latin typeface="Times New Roman" panose="02020603050405020304" pitchFamily="18" charset="0"/>
                <a:ea typeface="Calibri" panose="020F0502020204030204" pitchFamily="34" charset="0"/>
                <a:hlinkClick r:id="rId8"/>
              </a:rPr>
              <a:t>=https://www.cdc.gov/</a:t>
            </a:r>
            <a:r>
              <a:rPr lang="en-US" sz="800" u="sng" kern="1200" dirty="0" err="1">
                <a:solidFill>
                  <a:srgbClr val="000000"/>
                </a:solidFill>
                <a:effectLst/>
                <a:latin typeface="Times New Roman" panose="02020603050405020304" pitchFamily="18" charset="0"/>
                <a:ea typeface="Calibri" panose="020F0502020204030204" pitchFamily="34" charset="0"/>
                <a:hlinkClick r:id="rId8"/>
              </a:rPr>
              <a:t>headsup</a:t>
            </a:r>
            <a:r>
              <a:rPr lang="en-US" sz="800" u="sng" kern="1200" dirty="0">
                <a:solidFill>
                  <a:srgbClr val="000000"/>
                </a:solidFill>
                <a:effectLst/>
                <a:latin typeface="Times New Roman" panose="02020603050405020304" pitchFamily="18" charset="0"/>
                <a:ea typeface="Calibri" panose="020F0502020204030204" pitchFamily="34" charset="0"/>
                <a:hlinkClick r:id="rId8"/>
              </a:rPr>
              <a:t>/images/brain_injury_basics_flexslider/concussion_228x143.png&amp;</a:t>
            </a:r>
            <a:r>
              <a:rPr lang="en-US" sz="800" u="sng" kern="1200" dirty="0" err="1">
                <a:solidFill>
                  <a:srgbClr val="000000"/>
                </a:solidFill>
                <a:effectLst/>
                <a:latin typeface="Times New Roman" panose="02020603050405020304" pitchFamily="18" charset="0"/>
                <a:ea typeface="Calibri" panose="020F0502020204030204" pitchFamily="34" charset="0"/>
                <a:hlinkClick r:id="rId8"/>
              </a:rPr>
              <a:t>imgrefurl</a:t>
            </a:r>
            <a:r>
              <a:rPr lang="en-US" sz="800" u="sng" kern="1200" dirty="0">
                <a:solidFill>
                  <a:srgbClr val="000000"/>
                </a:solidFill>
                <a:effectLst/>
                <a:latin typeface="Times New Roman" panose="02020603050405020304" pitchFamily="18" charset="0"/>
                <a:ea typeface="Calibri" panose="020F0502020204030204" pitchFamily="34" charset="0"/>
                <a:hlinkClick r:id="rId8"/>
              </a:rPr>
              <a:t>=https://www.cdc.gov/</a:t>
            </a:r>
            <a:r>
              <a:rPr lang="en-US" sz="800" u="sng" kern="1200" dirty="0" err="1">
                <a:solidFill>
                  <a:srgbClr val="000000"/>
                </a:solidFill>
                <a:effectLst/>
                <a:latin typeface="Times New Roman" panose="02020603050405020304" pitchFamily="18" charset="0"/>
                <a:ea typeface="Calibri" panose="020F0502020204030204" pitchFamily="34" charset="0"/>
                <a:hlinkClick r:id="rId8"/>
              </a:rPr>
              <a:t>headsup</a:t>
            </a:r>
            <a:r>
              <a:rPr lang="en-US" sz="800" u="sng" kern="1200" dirty="0">
                <a:solidFill>
                  <a:srgbClr val="000000"/>
                </a:solidFill>
                <a:effectLst/>
                <a:latin typeface="Times New Roman" panose="02020603050405020304" pitchFamily="18" charset="0"/>
                <a:ea typeface="Calibri" panose="020F0502020204030204" pitchFamily="34" charset="0"/>
                <a:hlinkClick r:id="rId8"/>
              </a:rPr>
              <a:t>/basics/</a:t>
            </a:r>
            <a:r>
              <a:rPr lang="en-US" sz="800" u="sng" kern="1200" dirty="0" err="1">
                <a:solidFill>
                  <a:srgbClr val="000000"/>
                </a:solidFill>
                <a:effectLst/>
                <a:latin typeface="Times New Roman" panose="02020603050405020304" pitchFamily="18" charset="0"/>
                <a:ea typeface="Calibri" panose="020F0502020204030204" pitchFamily="34" charset="0"/>
                <a:hlinkClick r:id="rId8"/>
              </a:rPr>
              <a:t>concussion_whatis.html</a:t>
            </a:r>
            <a:r>
              <a:rPr lang="en-US" sz="800" u="sng" kern="1200" dirty="0">
                <a:solidFill>
                  <a:srgbClr val="000000"/>
                </a:solidFill>
                <a:effectLst/>
                <a:latin typeface="Times New Roman" panose="02020603050405020304" pitchFamily="18" charset="0"/>
                <a:ea typeface="Calibri" panose="020F0502020204030204" pitchFamily="34" charset="0"/>
                <a:hlinkClick r:id="rId8"/>
              </a:rPr>
              <a:t>&amp;</a:t>
            </a:r>
            <a:r>
              <a:rPr lang="en-US" sz="800" u="sng" kern="1200" dirty="0" err="1">
                <a:solidFill>
                  <a:srgbClr val="000000"/>
                </a:solidFill>
                <a:effectLst/>
                <a:latin typeface="Times New Roman" panose="02020603050405020304" pitchFamily="18" charset="0"/>
                <a:ea typeface="Calibri" panose="020F0502020204030204" pitchFamily="34" charset="0"/>
                <a:hlinkClick r:id="rId8"/>
              </a:rPr>
              <a:t>tbnid</a:t>
            </a:r>
            <a:r>
              <a:rPr lang="en-US" sz="800" u="sng" kern="1200" dirty="0">
                <a:solidFill>
                  <a:srgbClr val="000000"/>
                </a:solidFill>
                <a:effectLst/>
                <a:latin typeface="Times New Roman" panose="02020603050405020304" pitchFamily="18" charset="0"/>
                <a:ea typeface="Calibri" panose="020F0502020204030204" pitchFamily="34" charset="0"/>
                <a:hlinkClick r:id="rId8"/>
              </a:rPr>
              <a:t>=aY60fqVspQjclM&amp;vet=1&amp;</a:t>
            </a:r>
            <a:r>
              <a:rPr lang="en-US" sz="800" u="sng" kern="1200" dirty="0" err="1">
                <a:solidFill>
                  <a:srgbClr val="000000"/>
                </a:solidFill>
                <a:effectLst/>
                <a:latin typeface="Times New Roman" panose="02020603050405020304" pitchFamily="18" charset="0"/>
                <a:ea typeface="Calibri" panose="020F0502020204030204" pitchFamily="34" charset="0"/>
                <a:hlinkClick r:id="rId8"/>
              </a:rPr>
              <a:t>docid</a:t>
            </a:r>
            <a:r>
              <a:rPr lang="en-US" sz="800" u="sng" kern="1200" dirty="0">
                <a:solidFill>
                  <a:srgbClr val="000000"/>
                </a:solidFill>
                <a:effectLst/>
                <a:latin typeface="Times New Roman" panose="02020603050405020304" pitchFamily="18" charset="0"/>
                <a:ea typeface="Calibri" panose="020F0502020204030204" pitchFamily="34" charset="0"/>
                <a:hlinkClick r:id="rId8"/>
              </a:rPr>
              <a:t>=KEwLPYh6Cg6gBM&amp;w=228&amp;h=143&amp;hl=en&amp;source=sh/x/</a:t>
            </a:r>
            <a:r>
              <a:rPr lang="en-US" sz="800" u="sng" kern="1200" dirty="0" err="1">
                <a:solidFill>
                  <a:srgbClr val="000000"/>
                </a:solidFill>
                <a:effectLst/>
                <a:latin typeface="Times New Roman" panose="02020603050405020304" pitchFamily="18" charset="0"/>
                <a:ea typeface="Calibri" panose="020F0502020204030204" pitchFamily="34" charset="0"/>
                <a:hlinkClick r:id="rId8"/>
              </a:rPr>
              <a:t>im</a:t>
            </a:r>
            <a:r>
              <a:rPr lang="en-US" sz="800" kern="1200" dirty="0">
                <a:solidFill>
                  <a:srgbClr val="000000"/>
                </a:solidFill>
                <a:effectLst/>
                <a:latin typeface="Times New Roman" panose="02020603050405020304" pitchFamily="18" charset="0"/>
                <a:ea typeface="Calibri" panose="020F0502020204030204" pitchFamily="34" charset="0"/>
              </a:rPr>
              <a:t>. Accessed March 15, 2021. </a:t>
            </a:r>
          </a:p>
          <a:p>
            <a:pPr marL="457200" marR="0" indent="-457200">
              <a:lnSpc>
                <a:spcPct val="200000"/>
              </a:lnSpc>
              <a:spcBef>
                <a:spcPts val="0"/>
              </a:spcBef>
              <a:spcAft>
                <a:spcPts val="0"/>
              </a:spcAft>
              <a:buAutoNum type="arabicPeriod"/>
            </a:pPr>
            <a:r>
              <a:rPr lang="en-US" sz="800" kern="1200" dirty="0">
                <a:solidFill>
                  <a:srgbClr val="000000"/>
                </a:solidFill>
                <a:effectLst/>
                <a:latin typeface="Times New Roman" panose="02020603050405020304" pitchFamily="18" charset="0"/>
                <a:ea typeface="Calibri" panose="020F0502020204030204" pitchFamily="34" charset="0"/>
              </a:rPr>
              <a:t>Free PNG Logo. “NCAA PNG Logo” Google Images, January 1, 2021, </a:t>
            </a:r>
            <a:r>
              <a:rPr lang="en-US" sz="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https://</a:t>
            </a:r>
            <a:r>
              <a:rPr lang="en-US" sz="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9"/>
              </a:rPr>
              <a:t>www.freepnglogos.com</a:t>
            </a:r>
            <a:r>
              <a:rPr lang="en-US" sz="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9"/>
              </a:rPr>
              <a:t>/pics/</a:t>
            </a:r>
            <a:r>
              <a:rPr lang="en-US" sz="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9"/>
              </a:rPr>
              <a:t>ncaa-png-logo</a:t>
            </a:r>
            <a:r>
              <a:rPr lang="en-US" sz="800" kern="1200" dirty="0">
                <a:solidFill>
                  <a:srgbClr val="000000"/>
                </a:solidFill>
                <a:effectLst/>
                <a:latin typeface="Times New Roman" panose="02020603050405020304" pitchFamily="18" charset="0"/>
                <a:ea typeface="Calibri" panose="020F0502020204030204" pitchFamily="34" charset="0"/>
              </a:rPr>
              <a:t>. Accessed March 15, 2021.</a:t>
            </a:r>
            <a:r>
              <a:rPr lang="en-US" sz="800" dirty="0">
                <a:effectLst/>
              </a:rPr>
              <a:t> </a:t>
            </a:r>
          </a:p>
          <a:p>
            <a:pPr marL="457200" marR="0" indent="-457200">
              <a:lnSpc>
                <a:spcPct val="200000"/>
              </a:lnSpc>
              <a:spcBef>
                <a:spcPts val="0"/>
              </a:spcBef>
              <a:spcAft>
                <a:spcPts val="0"/>
              </a:spcAft>
              <a:buAutoNum type="arabicPeriod"/>
            </a:pPr>
            <a:r>
              <a:rPr lang="en-US" sz="800" kern="1200" dirty="0">
                <a:solidFill>
                  <a:srgbClr val="000000"/>
                </a:solidFill>
                <a:effectLst/>
                <a:latin typeface="Times New Roman" panose="02020603050405020304" pitchFamily="18" charset="0"/>
                <a:ea typeface="Calibri" panose="020F0502020204030204" pitchFamily="34" charset="0"/>
              </a:rPr>
              <a:t>Jeanne Marie </a:t>
            </a:r>
            <a:r>
              <a:rPr lang="en-US" sz="800" kern="1200" dirty="0" err="1">
                <a:solidFill>
                  <a:srgbClr val="000000"/>
                </a:solidFill>
                <a:effectLst/>
                <a:latin typeface="Times New Roman" panose="02020603050405020304" pitchFamily="18" charset="0"/>
                <a:ea typeface="Calibri" panose="020F0502020204030204" pitchFamily="34" charset="0"/>
              </a:rPr>
              <a:t>Laskas</a:t>
            </a:r>
            <a:r>
              <a:rPr lang="en-US" sz="800" kern="1200" dirty="0">
                <a:solidFill>
                  <a:srgbClr val="000000"/>
                </a:solidFill>
                <a:effectLst/>
                <a:latin typeface="Times New Roman" panose="02020603050405020304" pitchFamily="18" charset="0"/>
                <a:ea typeface="Calibri" panose="020F0502020204030204" pitchFamily="34" charset="0"/>
              </a:rPr>
              <a:t>. “</a:t>
            </a:r>
            <a:r>
              <a:rPr lang="en-US" sz="800" kern="1200" dirty="0">
                <a:solidFill>
                  <a:srgbClr val="333333"/>
                </a:solidFill>
                <a:effectLst/>
                <a:latin typeface="Times New Roman" panose="02020603050405020304" pitchFamily="18" charset="0"/>
                <a:ea typeface="Times New Roman" panose="02020603050405020304" pitchFamily="18" charset="0"/>
              </a:rPr>
              <a:t>Bennet </a:t>
            </a:r>
            <a:r>
              <a:rPr lang="en-US" sz="800" kern="1200" dirty="0" err="1">
                <a:solidFill>
                  <a:srgbClr val="333333"/>
                </a:solidFill>
                <a:effectLst/>
                <a:latin typeface="Times New Roman" panose="02020603050405020304" pitchFamily="18" charset="0"/>
                <a:ea typeface="Times New Roman" panose="02020603050405020304" pitchFamily="18" charset="0"/>
              </a:rPr>
              <a:t>Omalu</a:t>
            </a:r>
            <a:r>
              <a:rPr lang="en-US" sz="800" kern="1200" dirty="0">
                <a:solidFill>
                  <a:srgbClr val="333333"/>
                </a:solidFill>
                <a:effectLst/>
                <a:latin typeface="Times New Roman" panose="02020603050405020304" pitchFamily="18" charset="0"/>
                <a:ea typeface="Times New Roman" panose="02020603050405020304" pitchFamily="18" charset="0"/>
              </a:rPr>
              <a:t>, Concussions, and the NFL: How One Doctor Changed Football Forever</a:t>
            </a:r>
            <a:r>
              <a:rPr lang="en-US" sz="800" kern="1200" dirty="0">
                <a:solidFill>
                  <a:srgbClr val="000000"/>
                </a:solidFill>
                <a:effectLst/>
                <a:latin typeface="Times New Roman" panose="02020603050405020304" pitchFamily="18" charset="0"/>
                <a:ea typeface="Calibri" panose="020F0502020204030204" pitchFamily="34" charset="0"/>
              </a:rPr>
              <a:t>” GQ.com, September 19, 2009, </a:t>
            </a:r>
            <a:r>
              <a:rPr lang="en-US" sz="800" u="sng" kern="1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https://</a:t>
            </a:r>
            <a:r>
              <a:rPr lang="en-US" sz="800" u="sng" kern="1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www.gq.com</a:t>
            </a:r>
            <a:r>
              <a:rPr lang="en-US" sz="800" u="sng" kern="1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/story/</a:t>
            </a:r>
            <a:r>
              <a:rPr lang="en-US" sz="800" u="sng" kern="1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nfl-players-brain</a:t>
            </a:r>
            <a:r>
              <a:rPr lang="en-US" sz="800" u="sng" kern="1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-dementia-study-memory-concussions</a:t>
            </a:r>
            <a:r>
              <a:rPr lang="en-US" sz="800" kern="1200" dirty="0">
                <a:solidFill>
                  <a:srgbClr val="000000"/>
                </a:solidFill>
                <a:effectLst/>
                <a:latin typeface="Times New Roman" panose="02020603050405020304" pitchFamily="18" charset="0"/>
                <a:ea typeface="Calibri" panose="020F0502020204030204" pitchFamily="34" charset="0"/>
              </a:rPr>
              <a:t>. Accessed March 15, 2021. </a:t>
            </a:r>
          </a:p>
          <a:p>
            <a:pPr marL="457200" marR="0" indent="-457200">
              <a:lnSpc>
                <a:spcPct val="200000"/>
              </a:lnSpc>
              <a:spcBef>
                <a:spcPts val="0"/>
              </a:spcBef>
              <a:spcAft>
                <a:spcPts val="0"/>
              </a:spcAft>
              <a:buAutoNum type="arabicPeriod"/>
            </a:pPr>
            <a:r>
              <a:rPr lang="en-US" sz="800" kern="1200" dirty="0">
                <a:solidFill>
                  <a:srgbClr val="000000"/>
                </a:solidFill>
                <a:effectLst/>
                <a:latin typeface="Times New Roman" panose="02020603050405020304" pitchFamily="18" charset="0"/>
                <a:ea typeface="Calibri" panose="020F0502020204030204" pitchFamily="34" charset="0"/>
              </a:rPr>
              <a:t>U.S. Department of Health &amp; Human Services. “Responding to a Concussion and Action Plan for Coaches” Centers for Disease control, January 1, 2021, </a:t>
            </a:r>
            <a:r>
              <a:rPr lang="en-US" sz="800" u="sng" kern="1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https://www.cdc.gov/</a:t>
            </a:r>
            <a:r>
              <a:rPr lang="en-US" sz="800" u="sng" kern="1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headsup</a:t>
            </a:r>
            <a:r>
              <a:rPr lang="en-US" sz="800" u="sng" kern="1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/basics/concussion_respondingto.html</a:t>
            </a:r>
            <a:r>
              <a:rPr lang="en-US" sz="800" kern="1200" dirty="0">
                <a:solidFill>
                  <a:srgbClr val="000000"/>
                </a:solidFill>
                <a:effectLst/>
                <a:latin typeface="Times New Roman" panose="02020603050405020304" pitchFamily="18" charset="0"/>
                <a:ea typeface="Calibri" panose="020F0502020204030204" pitchFamily="34" charset="0"/>
              </a:rPr>
              <a:t>. Accessed March 15, 2021.</a:t>
            </a:r>
            <a:r>
              <a:rPr lang="en-US" sz="1800" kern="1200" dirty="0">
                <a:solidFill>
                  <a:srgbClr val="000000"/>
                </a:solidFill>
                <a:effectLst/>
                <a:latin typeface="Times New Roman" panose="02020603050405020304" pitchFamily="18" charset="0"/>
                <a:ea typeface="Calibri" panose="020F0502020204030204" pitchFamily="34" charset="0"/>
              </a:rPr>
              <a:t> </a:t>
            </a:r>
          </a:p>
          <a:p>
            <a:pPr marL="457200" marR="0" indent="-457200">
              <a:lnSpc>
                <a:spcPct val="200000"/>
              </a:lnSpc>
              <a:spcBef>
                <a:spcPts val="0"/>
              </a:spcBef>
              <a:spcAft>
                <a:spcPts val="0"/>
              </a:spcAft>
              <a:buAutoNum type="arabicPeriod"/>
            </a:pPr>
            <a:r>
              <a:rPr lang="en-US" sz="800" kern="1200" dirty="0">
                <a:solidFill>
                  <a:srgbClr val="000000"/>
                </a:solidFill>
                <a:effectLst/>
                <a:latin typeface="Times New Roman" panose="02020603050405020304" pitchFamily="18" charset="0"/>
                <a:ea typeface="Calibri" panose="020F0502020204030204" pitchFamily="34" charset="0"/>
              </a:rPr>
              <a:t>Sports and Athletics. “Harvest Christian Academy.” Google Images, January 1, 2021, </a:t>
            </a:r>
            <a:r>
              <a:rPr lang="en-US" sz="800" u="sng" kern="1200" dirty="0">
                <a:solidFill>
                  <a:srgbClr val="000000"/>
                </a:solidFill>
                <a:effectLst/>
                <a:latin typeface="Times New Roman" panose="02020603050405020304" pitchFamily="18" charset="0"/>
                <a:ea typeface="Calibri" panose="020F0502020204030204" pitchFamily="34" charset="0"/>
                <a:hlinkClick r:id="rId12"/>
              </a:rPr>
              <a:t>https://www.google.com/</a:t>
            </a:r>
            <a:r>
              <a:rPr lang="en-US" sz="800" u="sng" kern="1200" dirty="0" err="1">
                <a:solidFill>
                  <a:srgbClr val="000000"/>
                </a:solidFill>
                <a:effectLst/>
                <a:latin typeface="Times New Roman" panose="02020603050405020304" pitchFamily="18" charset="0"/>
                <a:ea typeface="Calibri" panose="020F0502020204030204" pitchFamily="34" charset="0"/>
                <a:hlinkClick r:id="rId12"/>
              </a:rPr>
              <a:t>imgres</a:t>
            </a:r>
            <a:r>
              <a:rPr lang="en-US" sz="800" u="sng" kern="1200" dirty="0">
                <a:solidFill>
                  <a:srgbClr val="000000"/>
                </a:solidFill>
                <a:effectLst/>
                <a:latin typeface="Times New Roman" panose="02020603050405020304" pitchFamily="18" charset="0"/>
                <a:ea typeface="Calibri" panose="020F0502020204030204" pitchFamily="34" charset="0"/>
                <a:hlinkClick r:id="rId12"/>
              </a:rPr>
              <a:t>?</a:t>
            </a:r>
            <a:r>
              <a:rPr lang="en-US" sz="800" u="sng" kern="1200" dirty="0" err="1">
                <a:solidFill>
                  <a:srgbClr val="000000"/>
                </a:solidFill>
                <a:effectLst/>
                <a:latin typeface="Times New Roman" panose="02020603050405020304" pitchFamily="18" charset="0"/>
                <a:ea typeface="Calibri" panose="020F0502020204030204" pitchFamily="34" charset="0"/>
                <a:hlinkClick r:id="rId12"/>
              </a:rPr>
              <a:t>imgurl</a:t>
            </a:r>
            <a:r>
              <a:rPr lang="en-US" sz="800" u="sng" kern="1200" dirty="0">
                <a:solidFill>
                  <a:srgbClr val="000000"/>
                </a:solidFill>
                <a:effectLst/>
                <a:latin typeface="Times New Roman" panose="02020603050405020304" pitchFamily="18" charset="0"/>
                <a:ea typeface="Calibri" panose="020F0502020204030204" pitchFamily="34" charset="0"/>
                <a:hlinkClick r:id="rId12"/>
              </a:rPr>
              <a:t>=https://</a:t>
            </a:r>
            <a:r>
              <a:rPr lang="en-US" sz="800" u="sng" kern="1200" dirty="0" err="1">
                <a:solidFill>
                  <a:srgbClr val="000000"/>
                </a:solidFill>
                <a:effectLst/>
                <a:latin typeface="Times New Roman" panose="02020603050405020304" pitchFamily="18" charset="0"/>
                <a:ea typeface="Calibri" panose="020F0502020204030204" pitchFamily="34" charset="0"/>
                <a:hlinkClick r:id="rId12"/>
              </a:rPr>
              <a:t>hcaguam.org</a:t>
            </a:r>
            <a:r>
              <a:rPr lang="en-US" sz="800" u="sng" kern="1200" dirty="0">
                <a:solidFill>
                  <a:srgbClr val="000000"/>
                </a:solidFill>
                <a:effectLst/>
                <a:latin typeface="Times New Roman" panose="02020603050405020304" pitchFamily="18" charset="0"/>
                <a:ea typeface="Calibri" panose="020F0502020204030204" pitchFamily="34" charset="0"/>
                <a:hlinkClick r:id="rId12"/>
              </a:rPr>
              <a:t>/</a:t>
            </a:r>
            <a:r>
              <a:rPr lang="en-US" sz="800" u="sng" kern="1200" dirty="0" err="1">
                <a:solidFill>
                  <a:srgbClr val="000000"/>
                </a:solidFill>
                <a:effectLst/>
                <a:latin typeface="Times New Roman" panose="02020603050405020304" pitchFamily="18" charset="0"/>
                <a:ea typeface="Calibri" panose="020F0502020204030204" pitchFamily="34" charset="0"/>
                <a:hlinkClick r:id="rId12"/>
              </a:rPr>
              <a:t>wp-content</a:t>
            </a:r>
            <a:r>
              <a:rPr lang="en-US" sz="800" u="sng" kern="1200" dirty="0">
                <a:solidFill>
                  <a:srgbClr val="000000"/>
                </a:solidFill>
                <a:effectLst/>
                <a:latin typeface="Times New Roman" panose="02020603050405020304" pitchFamily="18" charset="0"/>
                <a:ea typeface="Calibri" panose="020F0502020204030204" pitchFamily="34" charset="0"/>
                <a:hlinkClick r:id="rId12"/>
              </a:rPr>
              <a:t>/uploads/Harvest-Athletics-1.jpg&amp;</a:t>
            </a:r>
            <a:r>
              <a:rPr lang="en-US" sz="800" u="sng" kern="1200" dirty="0" err="1">
                <a:solidFill>
                  <a:srgbClr val="000000"/>
                </a:solidFill>
                <a:effectLst/>
                <a:latin typeface="Times New Roman" panose="02020603050405020304" pitchFamily="18" charset="0"/>
                <a:ea typeface="Calibri" panose="020F0502020204030204" pitchFamily="34" charset="0"/>
                <a:hlinkClick r:id="rId12"/>
              </a:rPr>
              <a:t>imgrefurl</a:t>
            </a:r>
            <a:r>
              <a:rPr lang="en-US" sz="800" u="sng" kern="1200" dirty="0">
                <a:solidFill>
                  <a:srgbClr val="000000"/>
                </a:solidFill>
                <a:effectLst/>
                <a:latin typeface="Times New Roman" panose="02020603050405020304" pitchFamily="18" charset="0"/>
                <a:ea typeface="Calibri" panose="020F0502020204030204" pitchFamily="34" charset="0"/>
                <a:hlinkClick r:id="rId12"/>
              </a:rPr>
              <a:t>=https://</a:t>
            </a:r>
            <a:r>
              <a:rPr lang="en-US" sz="800" u="sng" kern="1200" dirty="0" err="1">
                <a:solidFill>
                  <a:srgbClr val="000000"/>
                </a:solidFill>
                <a:effectLst/>
                <a:latin typeface="Times New Roman" panose="02020603050405020304" pitchFamily="18" charset="0"/>
                <a:ea typeface="Calibri" panose="020F0502020204030204" pitchFamily="34" charset="0"/>
                <a:hlinkClick r:id="rId12"/>
              </a:rPr>
              <a:t>hcaguam.org</a:t>
            </a:r>
            <a:r>
              <a:rPr lang="en-US" sz="800" u="sng" kern="1200" dirty="0">
                <a:solidFill>
                  <a:srgbClr val="000000"/>
                </a:solidFill>
                <a:effectLst/>
                <a:latin typeface="Times New Roman" panose="02020603050405020304" pitchFamily="18" charset="0"/>
                <a:ea typeface="Calibri" panose="020F0502020204030204" pitchFamily="34" charset="0"/>
                <a:hlinkClick r:id="rId12"/>
              </a:rPr>
              <a:t>/athletics/&amp;</a:t>
            </a:r>
            <a:r>
              <a:rPr lang="en-US" sz="800" u="sng" kern="1200" dirty="0" err="1">
                <a:solidFill>
                  <a:srgbClr val="000000"/>
                </a:solidFill>
                <a:effectLst/>
                <a:latin typeface="Times New Roman" panose="02020603050405020304" pitchFamily="18" charset="0"/>
                <a:ea typeface="Calibri" panose="020F0502020204030204" pitchFamily="34" charset="0"/>
                <a:hlinkClick r:id="rId12"/>
              </a:rPr>
              <a:t>tbnid</a:t>
            </a:r>
            <a:r>
              <a:rPr lang="en-US" sz="800" u="sng" kern="1200" dirty="0">
                <a:solidFill>
                  <a:srgbClr val="000000"/>
                </a:solidFill>
                <a:effectLst/>
                <a:latin typeface="Times New Roman" panose="02020603050405020304" pitchFamily="18" charset="0"/>
                <a:ea typeface="Calibri" panose="020F0502020204030204" pitchFamily="34" charset="0"/>
                <a:hlinkClick r:id="rId12"/>
              </a:rPr>
              <a:t>=67wTgvGPN10_7M&amp;vet=1&amp;</a:t>
            </a:r>
            <a:r>
              <a:rPr lang="en-US" sz="800" u="sng" kern="1200" dirty="0" err="1">
                <a:solidFill>
                  <a:srgbClr val="000000"/>
                </a:solidFill>
                <a:effectLst/>
                <a:latin typeface="Times New Roman" panose="02020603050405020304" pitchFamily="18" charset="0"/>
                <a:ea typeface="Calibri" panose="020F0502020204030204" pitchFamily="34" charset="0"/>
                <a:hlinkClick r:id="rId12"/>
              </a:rPr>
              <a:t>docid</a:t>
            </a:r>
            <a:r>
              <a:rPr lang="en-US" sz="800" u="sng" kern="1200" dirty="0">
                <a:solidFill>
                  <a:srgbClr val="000000"/>
                </a:solidFill>
                <a:effectLst/>
                <a:latin typeface="Times New Roman" panose="02020603050405020304" pitchFamily="18" charset="0"/>
                <a:ea typeface="Calibri" panose="020F0502020204030204" pitchFamily="34" charset="0"/>
                <a:hlinkClick r:id="rId12"/>
              </a:rPr>
              <a:t>=YhlPbB8</a:t>
            </a:r>
            <a:r>
              <a:rPr lang="en-US" sz="800" u="sng" kern="1200" dirty="0" err="1">
                <a:solidFill>
                  <a:srgbClr val="000000"/>
                </a:solidFill>
                <a:effectLst/>
                <a:latin typeface="Times New Roman" panose="02020603050405020304" pitchFamily="18" charset="0"/>
                <a:ea typeface="Calibri" panose="020F0502020204030204" pitchFamily="34" charset="0"/>
                <a:hlinkClick r:id="rId12"/>
              </a:rPr>
              <a:t>_wlDxGM</a:t>
            </a:r>
            <a:r>
              <a:rPr lang="en-US" sz="800" u="sng" kern="1200" dirty="0">
                <a:solidFill>
                  <a:srgbClr val="000000"/>
                </a:solidFill>
                <a:effectLst/>
                <a:latin typeface="Times New Roman" panose="02020603050405020304" pitchFamily="18" charset="0"/>
                <a:ea typeface="Calibri" panose="020F0502020204030204" pitchFamily="34" charset="0"/>
                <a:hlinkClick r:id="rId12"/>
              </a:rPr>
              <a:t>&amp;w=1505&amp;h=846&amp;source=sh/x/</a:t>
            </a:r>
            <a:r>
              <a:rPr lang="en-US" sz="800" u="sng" kern="1200" dirty="0" err="1">
                <a:solidFill>
                  <a:srgbClr val="000000"/>
                </a:solidFill>
                <a:effectLst/>
                <a:latin typeface="Times New Roman" panose="02020603050405020304" pitchFamily="18" charset="0"/>
                <a:ea typeface="Calibri" panose="020F0502020204030204" pitchFamily="34" charset="0"/>
                <a:hlinkClick r:id="rId12"/>
              </a:rPr>
              <a:t>im</a:t>
            </a:r>
            <a:r>
              <a:rPr lang="en-US" sz="800" kern="1200" dirty="0">
                <a:solidFill>
                  <a:srgbClr val="000000"/>
                </a:solidFill>
                <a:effectLst/>
                <a:latin typeface="Times New Roman" panose="02020603050405020304" pitchFamily="18" charset="0"/>
                <a:ea typeface="Calibri" panose="020F0502020204030204" pitchFamily="34" charset="0"/>
              </a:rPr>
              <a:t>. Accessed March 15, 2021.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Acknowledgement: Dr. Rachel Joseph, Faculty Mentor</a:t>
            </a:r>
          </a:p>
        </p:txBody>
      </p:sp>
      <p:sp>
        <p:nvSpPr>
          <p:cNvPr id="162" name="TextBox 161"/>
          <p:cNvSpPr txBox="1"/>
          <p:nvPr/>
        </p:nvSpPr>
        <p:spPr>
          <a:xfrm>
            <a:off x="10942524" y="3934552"/>
            <a:ext cx="22440303" cy="28100713"/>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634454" y="4073048"/>
            <a:ext cx="9697579" cy="8627363"/>
          </a:xfrm>
          <a:prstGeom prst="rect">
            <a:avLst/>
          </a:prstGeom>
          <a:solidFill>
            <a:schemeClr val="bg1"/>
          </a:solidFill>
          <a:ln>
            <a:solidFill>
              <a:srgbClr val="000000"/>
            </a:solidFill>
          </a:ln>
        </p:spPr>
        <p:txBody>
          <a:bodyPr wrap="square" lIns="131445" tIns="65723" rIns="131445" bIns="65723" rtlCol="0">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Annually 3.8</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million concussions related to competitive sports and recreational activities occur in the United States. Concussions occur most frequently in collegiate athletes who participate in football, hockey, rugby, soccer, basketball and other high impact and high contact sports. Athletes between the ages of 18 and 25 are at an increased risk of a prolonged recovery time with complex post-concussion symptoms (Harmon et. al, 2013). Many coaches and athletes may understand the physical post-concussion symptoms but there is not a wide understanding of the mental health and suicide implications that many athletes may experience. While severely injured athletes get high acuity care and follow up, those with mild to moderate concussions (also called mild traumatic brain injury;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mTBI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may not receive as much attention, especially for treatment relating to mental health complications. The prevalence of depression after 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mTBI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was identified as 35% and diagnosis of major depressive disorder was listed at an additional 15% (Vargas et.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al, 2015). The rates of self harm (26%), suicidal ideation (24%), attempted suicide (38%), and injury from a suicide attempt (37%) are substantial in adolescent and collegiate athletes aged 17-22 who suffered from a mild to moderate concussion (Yang et. al, 2019). Despite the prevalence of mental health complication within the collegiate athlete population, the National Collegiate Athletic Association (NCAA) concussion protocol guidelines for symptom screening is very vague when discussing the nursing assessment and interventions appropriate for recovery and return to play for these student athletes. </a:t>
            </a:r>
            <a:endParaRPr lang="en-US" sz="2000" dirty="0">
              <a:latin typeface="Times New Roman"/>
              <a:cs typeface="Times New Roman"/>
            </a:endParaRPr>
          </a:p>
        </p:txBody>
      </p:sp>
      <p:sp>
        <p:nvSpPr>
          <p:cNvPr id="166" name="TextBox 165"/>
          <p:cNvSpPr txBox="1"/>
          <p:nvPr/>
        </p:nvSpPr>
        <p:spPr>
          <a:xfrm>
            <a:off x="634453" y="3201654"/>
            <a:ext cx="9697578"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What’s the Problem?</a:t>
            </a:r>
            <a:endParaRPr lang="en-US" sz="6000" dirty="0">
              <a:solidFill>
                <a:schemeClr val="bg1"/>
              </a:solidFill>
              <a:latin typeface="Times New Roman"/>
              <a:cs typeface="Times New Roman"/>
            </a:endParaRPr>
          </a:p>
        </p:txBody>
      </p:sp>
      <p:sp>
        <p:nvSpPr>
          <p:cNvPr id="167" name="TextBox 166"/>
          <p:cNvSpPr txBox="1"/>
          <p:nvPr/>
        </p:nvSpPr>
        <p:spPr>
          <a:xfrm>
            <a:off x="634453" y="14072819"/>
            <a:ext cx="9697579" cy="9566081"/>
          </a:xfrm>
          <a:prstGeom prst="rect">
            <a:avLst/>
          </a:prstGeom>
          <a:solidFill>
            <a:schemeClr val="bg1"/>
          </a:solidFill>
          <a:ln>
            <a:solidFill>
              <a:schemeClr val="tx1"/>
            </a:solidFill>
          </a:ln>
        </p:spPr>
        <p:txBody>
          <a:bodyPr wrap="square" lIns="131445" tIns="65723" rIns="131445" bIns="65723" rtlCol="0">
            <a:spAutoFit/>
          </a:bodyPr>
          <a:lstStyle/>
          <a:p>
            <a:pPr fontAlgn="base"/>
            <a:r>
              <a:rPr lang="en-US" sz="2800" b="1" dirty="0">
                <a:latin typeface="Times New Roman" panose="02020603050405020304" pitchFamily="18" charset="0"/>
                <a:cs typeface="Times New Roman" panose="02020603050405020304" pitchFamily="18" charset="0"/>
              </a:rPr>
              <a:t>Definition</a:t>
            </a:r>
            <a:r>
              <a:rPr lang="en-US" sz="2800" dirty="0">
                <a:latin typeface="Times New Roman" panose="02020603050405020304" pitchFamily="18" charset="0"/>
                <a:cs typeface="Times New Roman" panose="02020603050405020304" pitchFamily="18" charset="0"/>
              </a:rPr>
              <a:t>: Concussion is defined as a traumatically induced transient disturbance of brain function and involves a complex pathophysiological process. Concussion is a subset of mild traumatic brain injury (MTBI) which is generally self-limited and at the less-severe end of the brain injury spectrum </a:t>
            </a:r>
            <a:r>
              <a:rPr lang="en-US" sz="2800" b="1" dirty="0">
                <a:latin typeface="Times New Roman" panose="02020603050405020304" pitchFamily="18" charset="0"/>
                <a:cs typeface="Times New Roman" panose="02020603050405020304" pitchFamily="18" charset="0"/>
              </a:rPr>
              <a:t>(American Medical Society for Sports Medicine) </a:t>
            </a:r>
            <a:r>
              <a:rPr lang="en-US" sz="2800" dirty="0">
                <a:latin typeface="Times New Roman" panose="02020603050405020304" pitchFamily="18" charset="0"/>
                <a:cs typeface="Times New Roman" panose="02020603050405020304" pitchFamily="18" charset="0"/>
              </a:rPr>
              <a:t> </a:t>
            </a:r>
          </a:p>
          <a:p>
            <a:pPr marL="457200" indent="-457200" fontAlgn="base">
              <a:buFont typeface="Arial" panose="020B0604020202020204" pitchFamily="34" charset="0"/>
              <a:buChar char="•"/>
            </a:pPr>
            <a:r>
              <a:rPr kumimoji="0" lang="en-US" sz="2800" b="0"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Prevalence of mental health complications following a </a:t>
            </a:r>
            <a:r>
              <a:rPr kumimoji="0" lang="en-US" sz="2800" b="0" i="0" u="none" strike="noStrike" kern="1200" cap="none" spc="50" normalizeH="0" baseline="0" noProof="0" dirty="0" err="1">
                <a:ln>
                  <a:noFill/>
                </a:ln>
                <a:solidFill>
                  <a:srgbClr val="000000">
                    <a:lumMod val="85000"/>
                    <a:lumOff val="1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mTBI</a:t>
            </a:r>
            <a:r>
              <a:rPr kumimoji="0" lang="en-US" sz="2800" b="0"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includes depression, anxiety, aggression, and suicide. Current NCAA protocols currently do not have a mental health screening protocol</a:t>
            </a:r>
          </a:p>
          <a:p>
            <a:pPr marL="457200" indent="-457200" fontAlgn="base">
              <a:buFont typeface="Arial" panose="020B0604020202020204" pitchFamily="34" charset="0"/>
              <a:buChar char="•"/>
            </a:pPr>
            <a:r>
              <a:rPr kumimoji="0" lang="en-US" sz="2800" b="1"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Research Questions</a:t>
            </a:r>
            <a:r>
              <a:rPr lang="en-US" sz="2800" b="1" spc="50" dirty="0">
                <a:solidFill>
                  <a:srgbClr val="000000">
                    <a:lumMod val="85000"/>
                    <a:lumOff val="15000"/>
                  </a:srgb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spc="5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defTabSz="914400">
              <a:spcBef>
                <a:spcPts val="1000"/>
              </a:spcBef>
              <a:buSzPct val="80000"/>
              <a:buFont typeface="Arial" panose="020B0604020202020204" pitchFamily="34" charset="0"/>
              <a:buChar char="•"/>
              <a:defRPr/>
            </a:pPr>
            <a:r>
              <a:rPr lang="en-US" sz="2800" dirty="0">
                <a:latin typeface="Times New Roman" panose="02020603050405020304" pitchFamily="18" charset="0"/>
                <a:ea typeface="Times New Roman" panose="02020603050405020304" pitchFamily="18" charset="0"/>
              </a:rPr>
              <a:t>Does the current guidelines for collegiate athletes address depression, anxiety, aggression and suicide in collegiate athletes who suffered a sports-related mild to moderate concussion</a:t>
            </a:r>
            <a:endParaRPr kumimoji="0" lang="en-US" sz="2800" b="1"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defTabSz="914400">
              <a:spcBef>
                <a:spcPts val="1000"/>
              </a:spcBef>
              <a:buSzPct val="80000"/>
              <a:buFont typeface="Arial" panose="020B0604020202020204" pitchFamily="34" charset="0"/>
              <a:buChar char="•"/>
              <a:defRPr/>
            </a:pPr>
            <a:r>
              <a:rPr lang="en-US" sz="2800" dirty="0">
                <a:solidFill>
                  <a:srgbClr val="000000"/>
                </a:solidFill>
                <a:latin typeface="Times New Roman" panose="02020603050405020304" pitchFamily="18" charset="0"/>
              </a:rPr>
              <a:t>Are Collegiate athletes appropriately screened and treated currently to reduce the long-term mental health effects of </a:t>
            </a:r>
            <a:r>
              <a:rPr lang="en-US" sz="2800" dirty="0" err="1">
                <a:solidFill>
                  <a:srgbClr val="000000"/>
                </a:solidFill>
                <a:latin typeface="Times New Roman" panose="02020603050405020304" pitchFamily="18" charset="0"/>
              </a:rPr>
              <a:t>mTBI</a:t>
            </a:r>
            <a:endParaRPr lang="en-US" sz="2800" dirty="0">
              <a:solidFill>
                <a:srgbClr val="000000"/>
              </a:solidFill>
              <a:latin typeface="Times New Roman" panose="02020603050405020304" pitchFamily="18" charset="0"/>
            </a:endParaRPr>
          </a:p>
          <a:p>
            <a:pPr marL="342900" lvl="0" indent="-342900" defTabSz="914400">
              <a:spcBef>
                <a:spcPts val="1000"/>
              </a:spcBef>
              <a:buSzPct val="80000"/>
              <a:buFont typeface="Arial" panose="020B0604020202020204" pitchFamily="34" charset="0"/>
              <a:buChar char="•"/>
              <a:defRPr/>
            </a:pPr>
            <a:r>
              <a:rPr lang="en-US" sz="2800" spc="50" dirty="0">
                <a:solidFill>
                  <a:srgbClr val="000000">
                    <a:lumMod val="85000"/>
                    <a:lumOff val="15000"/>
                  </a:srgbClr>
                </a:solidFill>
                <a:latin typeface="Times New Roman" panose="02020603050405020304" pitchFamily="18" charset="0"/>
                <a:ea typeface="Times New Roman" panose="02020603050405020304" pitchFamily="18" charset="0"/>
                <a:cs typeface="Times New Roman" panose="02020603050405020304" pitchFamily="18" charset="0"/>
              </a:rPr>
              <a:t>In collegiate athletes who experience </a:t>
            </a:r>
            <a:r>
              <a:rPr lang="en-US" sz="2800" spc="50" dirty="0" err="1">
                <a:solidFill>
                  <a:srgbClr val="000000">
                    <a:lumMod val="85000"/>
                    <a:lumOff val="15000"/>
                  </a:srgbClr>
                </a:solidFill>
                <a:latin typeface="Times New Roman" panose="02020603050405020304" pitchFamily="18" charset="0"/>
                <a:ea typeface="Times New Roman" panose="02020603050405020304" pitchFamily="18" charset="0"/>
                <a:cs typeface="Times New Roman" panose="02020603050405020304" pitchFamily="18" charset="0"/>
              </a:rPr>
              <a:t>mTBI</a:t>
            </a:r>
            <a:r>
              <a:rPr lang="en-US" sz="2800" spc="50" dirty="0">
                <a:solidFill>
                  <a:srgbClr val="000000">
                    <a:lumMod val="85000"/>
                    <a:lumOff val="15000"/>
                  </a:srgbClr>
                </a:solidFill>
                <a:latin typeface="Times New Roman" panose="02020603050405020304" pitchFamily="18" charset="0"/>
                <a:ea typeface="Times New Roman" panose="02020603050405020304" pitchFamily="18" charset="0"/>
                <a:cs typeface="Times New Roman" panose="02020603050405020304" pitchFamily="18" charset="0"/>
              </a:rPr>
              <a:t>, will adding a mental health screening tool to the NCAA concussion protocol produce less aggression, depression, and suicide amongst college athletes as compared to current guidelines.</a:t>
            </a:r>
          </a:p>
        </p:txBody>
      </p:sp>
      <p:sp>
        <p:nvSpPr>
          <p:cNvPr id="168" name="TextBox 167"/>
          <p:cNvSpPr txBox="1"/>
          <p:nvPr/>
        </p:nvSpPr>
        <p:spPr>
          <a:xfrm>
            <a:off x="634453" y="13189001"/>
            <a:ext cx="9697578"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Research Question</a:t>
            </a:r>
            <a:endParaRPr lang="en-US" sz="6000" dirty="0">
              <a:solidFill>
                <a:schemeClr val="bg1"/>
              </a:solidFill>
              <a:latin typeface="Times New Roman"/>
              <a:cs typeface="Times New Roman"/>
            </a:endParaRPr>
          </a:p>
        </p:txBody>
      </p:sp>
      <p:sp>
        <p:nvSpPr>
          <p:cNvPr id="170" name="TextBox 169"/>
          <p:cNvSpPr txBox="1"/>
          <p:nvPr/>
        </p:nvSpPr>
        <p:spPr>
          <a:xfrm>
            <a:off x="634453" y="25325153"/>
            <a:ext cx="9733957" cy="6710112"/>
          </a:xfrm>
          <a:prstGeom prst="rect">
            <a:avLst/>
          </a:prstGeom>
          <a:solidFill>
            <a:schemeClr val="bg1"/>
          </a:solidFill>
          <a:ln cap="rnd">
            <a:solidFill>
              <a:schemeClr val="tx1"/>
            </a:solidFill>
          </a:ln>
        </p:spPr>
        <p:txBody>
          <a:bodyPr wrap="square" lIns="182880" rIns="182880" rtlCol="0">
            <a:noAutofit/>
          </a:bodyPr>
          <a:lstStyle/>
          <a:p>
            <a:pPr marL="285750" indent="-285750" algn="just">
              <a:buFont typeface="Arial" panose="020B0604020202020204" pitchFamily="34" charset="0"/>
              <a:buChar char="•"/>
            </a:pPr>
            <a:r>
              <a:rPr lang="en-US" sz="2800" b="0" i="0" dirty="0">
                <a:effectLst/>
                <a:latin typeface="Times New Roman" panose="02020603050405020304" pitchFamily="18" charset="0"/>
                <a:cs typeface="Times New Roman" panose="02020603050405020304" pitchFamily="18" charset="0"/>
              </a:rPr>
              <a:t>Literature was reviewed using s</a:t>
            </a:r>
            <a:r>
              <a:rPr lang="en-US" sz="2800" dirty="0">
                <a:latin typeface="Times New Roman" panose="02020603050405020304" pitchFamily="18" charset="0"/>
                <a:cs typeface="Times New Roman" panose="02020603050405020304" pitchFamily="18" charset="0"/>
              </a:rPr>
              <a:t>earch terms such as: Concussion, mental health, depression, anxiety, </a:t>
            </a:r>
            <a:r>
              <a:rPr lang="en-US" sz="2800" dirty="0" err="1">
                <a:latin typeface="Times New Roman" panose="02020603050405020304" pitchFamily="18" charset="0"/>
                <a:cs typeface="Times New Roman" panose="02020603050405020304" pitchFamily="18" charset="0"/>
              </a:rPr>
              <a:t>mTBI</a:t>
            </a:r>
            <a:r>
              <a:rPr lang="en-US" sz="2800" dirty="0">
                <a:latin typeface="Times New Roman" panose="02020603050405020304" pitchFamily="18" charset="0"/>
                <a:cs typeface="Times New Roman" panose="02020603050405020304" pitchFamily="18" charset="0"/>
              </a:rPr>
              <a:t>, psychotherapy, collegiate athletes. </a:t>
            </a: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Databases used: Databases from JFL</a:t>
            </a:r>
          </a:p>
          <a:p>
            <a:pPr marL="285750" indent="-285750" algn="just">
              <a:buFont typeface="Arial" panose="020B0604020202020204" pitchFamily="34" charset="0"/>
              <a:buChar char="•"/>
            </a:pPr>
            <a:r>
              <a:rPr lang="en-US" sz="2800" b="0" i="0" dirty="0">
                <a:effectLst/>
                <a:latin typeface="Times New Roman" panose="02020603050405020304" pitchFamily="18" charset="0"/>
                <a:cs typeface="Times New Roman" panose="02020603050405020304" pitchFamily="18" charset="0"/>
              </a:rPr>
              <a:t>Other sources</a:t>
            </a:r>
            <a:r>
              <a:rPr lang="en-US" sz="2800" dirty="0">
                <a:latin typeface="Times New Roman" panose="02020603050405020304" pitchFamily="18" charset="0"/>
                <a:cs typeface="Times New Roman" panose="02020603050405020304" pitchFamily="18" charset="0"/>
              </a:rPr>
              <a:t>: current NCAA concussion standards and diagnostic tools for identifying preliminary symptoms of </a:t>
            </a:r>
            <a:r>
              <a:rPr lang="en-US" sz="2800" dirty="0" err="1">
                <a:latin typeface="Times New Roman" panose="02020603050405020304" pitchFamily="18" charset="0"/>
                <a:cs typeface="Times New Roman" panose="02020603050405020304" pitchFamily="18" charset="0"/>
              </a:rPr>
              <a:t>mTBI</a:t>
            </a:r>
            <a:r>
              <a:rPr lang="en-US" sz="2800" dirty="0">
                <a:latin typeface="Times New Roman" panose="02020603050405020304" pitchFamily="18" charset="0"/>
                <a:cs typeface="Times New Roman" panose="02020603050405020304" pitchFamily="18" charset="0"/>
              </a:rPr>
              <a:t>, and tools used to track the progression of the concussion throughout the treatment and healing process.</a:t>
            </a:r>
          </a:p>
          <a:p>
            <a:pPr marL="285750" indent="-285750" fontAlgn="base">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Sports Concussion Assessment Tool, third edition (SCAT3)</a:t>
            </a:r>
          </a:p>
          <a:p>
            <a:pPr marL="285750" indent="-285750" fontAlgn="base">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 Centers for Disease Control and Prevention</a:t>
            </a:r>
          </a:p>
          <a:p>
            <a:pPr marL="285750" indent="-285750" fontAlgn="base">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Canadian Medical Association policy statement on head injury and sport, </a:t>
            </a:r>
            <a:r>
              <a:rPr lang="en-US" sz="2800" dirty="0" err="1">
                <a:latin typeface="Times New Roman" panose="02020603050405020304" pitchFamily="18" charset="0"/>
                <a:cs typeface="Times New Roman" panose="02020603050405020304" pitchFamily="18" charset="0"/>
              </a:rPr>
              <a:t>ThinkFirst</a:t>
            </a:r>
            <a:r>
              <a:rPr lang="en-US" sz="2800" dirty="0">
                <a:latin typeface="Times New Roman" panose="02020603050405020304" pitchFamily="18" charset="0"/>
                <a:cs typeface="Times New Roman" panose="02020603050405020304" pitchFamily="18" charset="0"/>
              </a:rPr>
              <a:t> Canada</a:t>
            </a:r>
          </a:p>
          <a:p>
            <a:pPr marL="285750" indent="-285750" algn="just">
              <a:buFont typeface="Arial" panose="020B0604020202020204" pitchFamily="34" charset="0"/>
              <a:buChar char="•"/>
            </a:pPr>
            <a:r>
              <a:rPr lang="en-US" sz="2800" b="0" i="0" dirty="0">
                <a:effectLst/>
                <a:latin typeface="Times New Roman" panose="02020603050405020304" pitchFamily="18" charset="0"/>
                <a:cs typeface="Times New Roman" panose="02020603050405020304" pitchFamily="18" charset="0"/>
              </a:rPr>
              <a:t>Reviewed 25 peer reviewed articles that reported on the prevalence and severity of mental health symptoms following a sports-related concussion in the collegiate student athletes.</a:t>
            </a:r>
            <a:endParaRPr lang="en-US" sz="2800" dirty="0">
              <a:latin typeface="Times New Roman" panose="02020603050405020304" pitchFamily="18" charset="0"/>
              <a:cs typeface="Times New Roman" panose="02020603050405020304" pitchFamily="18" charset="0"/>
            </a:endParaRPr>
          </a:p>
        </p:txBody>
      </p:sp>
      <p:sp>
        <p:nvSpPr>
          <p:cNvPr id="171" name="TextBox 170"/>
          <p:cNvSpPr txBox="1"/>
          <p:nvPr/>
        </p:nvSpPr>
        <p:spPr>
          <a:xfrm>
            <a:off x="634453" y="24453760"/>
            <a:ext cx="9733958"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grpSp>
        <p:nvGrpSpPr>
          <p:cNvPr id="175" name="Group 174"/>
          <p:cNvGrpSpPr/>
          <p:nvPr/>
        </p:nvGrpSpPr>
        <p:grpSpPr>
          <a:xfrm>
            <a:off x="33894773" y="11865040"/>
            <a:ext cx="9474504" cy="9407594"/>
            <a:chOff x="34069019" y="20993040"/>
            <a:chExt cx="9514964" cy="8758699"/>
          </a:xfrm>
        </p:grpSpPr>
        <p:sp>
          <p:nvSpPr>
            <p:cNvPr id="176" name="TextBox 175"/>
            <p:cNvSpPr txBox="1"/>
            <p:nvPr/>
          </p:nvSpPr>
          <p:spPr>
            <a:xfrm>
              <a:off x="34069019" y="21816735"/>
              <a:ext cx="9514964" cy="7935004"/>
            </a:xfrm>
            <a:prstGeom prst="rect">
              <a:avLst/>
            </a:prstGeom>
            <a:solidFill>
              <a:srgbClr val="FFFFFF"/>
            </a:solidFill>
            <a:ln cap="rnd">
              <a:solidFill>
                <a:schemeClr val="tx1"/>
              </a:solidFill>
            </a:ln>
          </p:spPr>
          <p:txBody>
            <a:bodyPr wrap="square" lIns="182880" rIns="182880" rtlCol="0">
              <a:noAutofit/>
            </a:bodyPr>
            <a:lstStyle/>
            <a:p>
              <a:pPr marL="0" marR="0" lvl="0" indent="0" algn="l"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en-US" sz="2000" b="0"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1. </a:t>
              </a:r>
              <a:r>
                <a:rPr kumimoji="0" lang="en-US" sz="2800" b="0"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Prevalence of aggression, anxiety, depression and suicide rates related to collegiate athletes who lost athletic scholarship opportunities related to disqualification of play following an </a:t>
              </a:r>
              <a:r>
                <a:rPr kumimoji="0" lang="en-US" sz="2800" b="0" i="0" u="none" strike="noStrike" kern="1200" cap="none" spc="50" normalizeH="0" baseline="0" noProof="0" dirty="0" err="1">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mTBI</a:t>
              </a:r>
              <a:r>
                <a:rPr kumimoji="0" lang="en-US" sz="2800" b="0"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  </a:t>
              </a:r>
            </a:p>
            <a:p>
              <a:pPr marL="0" marR="0" lvl="0" indent="0" algn="l"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en-US" sz="2800" b="0"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2. Analysis of nursing implications for patient education in the adolescent/pediatric population regarding sports safety leading to prevention of </a:t>
              </a:r>
              <a:r>
                <a:rPr kumimoji="0" lang="en-US" sz="2800" b="0" i="0" u="none" strike="noStrike" kern="1200" cap="none" spc="50" normalizeH="0" baseline="0" noProof="0" dirty="0" err="1">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mTBI</a:t>
              </a:r>
              <a:r>
                <a:rPr kumimoji="0" lang="en-US" sz="2800" b="0"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 during later collegiate play. </a:t>
              </a:r>
            </a:p>
            <a:p>
              <a:pPr marL="0" marR="0" lvl="0" indent="0" algn="l"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en-US" sz="2800" b="0"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3. Nursing education strategies that will best prevent recurrent </a:t>
              </a:r>
              <a:r>
                <a:rPr kumimoji="0" lang="en-US" sz="2800" b="0" i="0" u="none" strike="noStrike" kern="1200" cap="none" spc="50" normalizeH="0" baseline="0" noProof="0" dirty="0" err="1">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mTBI</a:t>
              </a:r>
              <a:r>
                <a:rPr kumimoji="0" lang="en-US" sz="2800" b="0"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 in collegiate athletes regarding appropriate safety equipment use and aggressive play.  </a:t>
              </a:r>
            </a:p>
            <a:p>
              <a:pPr marL="0" marR="0" lvl="0" indent="0" algn="l"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en-US" sz="2800" b="0"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4. Chronic mental health effects of former collegiate student athletes who participated in competitive impact sports and the development of chronic traumatic encephalopathy in later adulthood.</a:t>
              </a:r>
            </a:p>
            <a:p>
              <a:pPr marL="0" marR="0" lvl="0" indent="0" algn="l"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en-US" sz="2800" b="0"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5. The most beneficial evidence-based emergency nursing practice related to the treatment of </a:t>
              </a:r>
              <a:r>
                <a:rPr kumimoji="0" lang="en-US" sz="2800" b="0" i="0" u="none" strike="noStrike" kern="1200" cap="none" spc="50" normalizeH="0" baseline="0" noProof="0" dirty="0" err="1">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mTBI</a:t>
              </a:r>
              <a:r>
                <a:rPr kumimoji="0" lang="en-US" sz="2800" b="0" i="0" u="none" strike="noStrike" kern="1200" cap="none" spc="50" normalizeH="0" baseline="0" noProof="0" dirty="0">
                  <a:ln>
                    <a:noFill/>
                  </a:ln>
                  <a:solidFill>
                    <a:srgbClr val="000000">
                      <a:lumMod val="85000"/>
                      <a:lumOff val="15000"/>
                    </a:srgbClr>
                  </a:solidFill>
                  <a:effectLst/>
                  <a:uLnTx/>
                  <a:uFillTx/>
                  <a:latin typeface="Times New Roman" panose="02020603050405020304" pitchFamily="18" charset="0"/>
                  <a:ea typeface="Batang" panose="02030600000101010101" pitchFamily="18" charset="-127"/>
                  <a:cs typeface="Times New Roman" panose="02020603050405020304" pitchFamily="18" charset="0"/>
                </a:rPr>
                <a:t> with loss of consciousness within the first 24 hours post-injury period in order to prevent long term complications.</a:t>
              </a:r>
            </a:p>
            <a:p>
              <a:pPr>
                <a:lnSpc>
                  <a:spcPct val="140000"/>
                </a:lnSpc>
              </a:pPr>
              <a:endParaRPr lang="en-US" sz="1800" dirty="0">
                <a:solidFill>
                  <a:prstClr val="black"/>
                </a:solidFill>
                <a:latin typeface="Times New Roman"/>
                <a:cs typeface="Times New Roman"/>
              </a:endParaRPr>
            </a:p>
          </p:txBody>
        </p:sp>
        <p:sp>
          <p:nvSpPr>
            <p:cNvPr id="177" name="TextBox 176"/>
            <p:cNvSpPr txBox="1"/>
            <p:nvPr/>
          </p:nvSpPr>
          <p:spPr>
            <a:xfrm>
              <a:off x="34098228" y="20993040"/>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Future Work</a:t>
              </a:r>
              <a:endParaRPr lang="en-US" sz="6000" dirty="0">
                <a:solidFill>
                  <a:schemeClr val="bg1"/>
                </a:solidFill>
                <a:latin typeface="Garamond"/>
                <a:cs typeface="Garamond"/>
              </a:endParaRPr>
            </a:p>
          </p:txBody>
        </p:sp>
      </p:grpSp>
      <p:sp>
        <p:nvSpPr>
          <p:cNvPr id="178" name="TextBox 177"/>
          <p:cNvSpPr txBox="1"/>
          <p:nvPr/>
        </p:nvSpPr>
        <p:spPr>
          <a:xfrm>
            <a:off x="33943445" y="21487198"/>
            <a:ext cx="93215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 &amp; Acknowledgments</a:t>
            </a:r>
            <a:endParaRPr lang="en-US" sz="6000" dirty="0">
              <a:solidFill>
                <a:schemeClr val="bg1"/>
              </a:solidFill>
              <a:latin typeface="Times New Roman"/>
              <a:cs typeface="Times New Roman"/>
            </a:endParaRPr>
          </a:p>
        </p:txBody>
      </p:sp>
      <p:grpSp>
        <p:nvGrpSpPr>
          <p:cNvPr id="179" name="Group 178"/>
          <p:cNvGrpSpPr/>
          <p:nvPr/>
        </p:nvGrpSpPr>
        <p:grpSpPr>
          <a:xfrm>
            <a:off x="33860472" y="3261663"/>
            <a:ext cx="9342881" cy="8384105"/>
            <a:chOff x="33928542" y="4155869"/>
            <a:chExt cx="9342881" cy="7616152"/>
          </a:xfrm>
        </p:grpSpPr>
        <p:sp>
          <p:nvSpPr>
            <p:cNvPr id="180" name="TextBox 179"/>
            <p:cNvSpPr txBox="1"/>
            <p:nvPr/>
          </p:nvSpPr>
          <p:spPr>
            <a:xfrm>
              <a:off x="33928542" y="4923038"/>
              <a:ext cx="9342881" cy="6848983"/>
            </a:xfrm>
            <a:prstGeom prst="rect">
              <a:avLst/>
            </a:prstGeom>
            <a:solidFill>
              <a:srgbClr val="FFFFFF"/>
            </a:solidFill>
            <a:ln cap="rnd">
              <a:solidFill>
                <a:schemeClr val="tx1"/>
              </a:solidFill>
            </a:ln>
          </p:spPr>
          <p:txBody>
            <a:bodyPr wrap="square" lIns="182880" rIns="182880" rtlCol="0">
              <a:noAutofit/>
            </a:bodyPr>
            <a:lstStyle/>
            <a:p>
              <a:pPr marL="285750" indent="-285750" algn="l" rtl="0" fontAlgn="base">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The current protocols that address monitoring the mental health components of the healing and treatment process after </a:t>
              </a:r>
              <a:r>
                <a:rPr lang="en-US" sz="2800" b="0" i="0" dirty="0" err="1">
                  <a:solidFill>
                    <a:srgbClr val="000000"/>
                  </a:solidFill>
                  <a:effectLst/>
                  <a:latin typeface="Times New Roman" panose="02020603050405020304" pitchFamily="18" charset="0"/>
                  <a:cs typeface="Times New Roman" panose="02020603050405020304" pitchFamily="18" charset="0"/>
                </a:rPr>
                <a:t>mTBI</a:t>
              </a:r>
              <a:r>
                <a:rPr lang="en-US" sz="2800" b="0" i="0" dirty="0">
                  <a:solidFill>
                    <a:srgbClr val="000000"/>
                  </a:solidFill>
                  <a:effectLst/>
                  <a:latin typeface="Times New Roman" panose="02020603050405020304" pitchFamily="18" charset="0"/>
                  <a:cs typeface="Times New Roman" panose="02020603050405020304" pitchFamily="18" charset="0"/>
                </a:rPr>
                <a:t> are subpar. </a:t>
              </a:r>
            </a:p>
            <a:p>
              <a:pPr marL="285750" indent="-285750" algn="l" rtl="0" fontAlgn="base">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20% of collegiate athletes who suffer from a mild to moderate concussion report having serious depressive side effects up to 3 weeks after treatment (Vargas et. al, 2015). </a:t>
              </a:r>
            </a:p>
            <a:p>
              <a:pPr marL="285750" indent="-285750" algn="l" rtl="0" fontAlgn="base">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Better understanding of the linkages between sports related concussions in collegiate athletes and depression, anxiety, aggression, and suicide will help reduce the suicidal deaths</a:t>
              </a:r>
            </a:p>
            <a:p>
              <a:pPr marL="285750" indent="-285750" algn="l" rtl="0" fontAlgn="base">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Proper management can </a:t>
              </a:r>
              <a:r>
                <a:rPr lang="en-US" sz="2800" b="0" i="0" dirty="0">
                  <a:solidFill>
                    <a:srgbClr val="000000"/>
                  </a:solidFill>
                  <a:effectLst/>
                  <a:latin typeface="Times New Roman" panose="02020603050405020304" pitchFamily="18" charset="0"/>
                  <a:cs typeface="Times New Roman" panose="02020603050405020304" pitchFamily="18" charset="0"/>
                </a:rPr>
                <a:t>increase the quality of life of collegiate athletes who sustained </a:t>
              </a:r>
              <a:r>
                <a:rPr lang="en-US" sz="2800" b="0" i="0" dirty="0" err="1">
                  <a:solidFill>
                    <a:srgbClr val="000000"/>
                  </a:solidFill>
                  <a:effectLst/>
                  <a:latin typeface="Times New Roman" panose="02020603050405020304" pitchFamily="18" charset="0"/>
                  <a:cs typeface="Times New Roman" panose="02020603050405020304" pitchFamily="18" charset="0"/>
                </a:rPr>
                <a:t>mTBI</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285750" indent="-285750" algn="l" rtl="0" fontAlgn="base">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By adding a mental health component to concussion symptom screenings and post-concussion protocol, health care providers can recognize early warning signs of depression, anxiety, and aggression which will help to prevent suicide in collegiate athletes.</a:t>
              </a:r>
              <a:r>
                <a:rPr lang="en-US" sz="2400" dirty="0">
                  <a:latin typeface="Times New Roman"/>
                  <a:cs typeface="Times New Roman"/>
                </a:rPr>
                <a:t> </a:t>
              </a:r>
            </a:p>
            <a:p>
              <a:endParaRPr lang="en-US" sz="1800" dirty="0">
                <a:latin typeface="Times New Roman"/>
                <a:cs typeface="Times New Roman"/>
              </a:endParaRPr>
            </a:p>
            <a:p>
              <a:endParaRPr lang="en-US" sz="1800" dirty="0">
                <a:latin typeface="Times New Roman"/>
                <a:cs typeface="Times New Roman"/>
              </a:endParaRPr>
            </a:p>
            <a:p>
              <a:endParaRPr lang="en-US" sz="1800" dirty="0">
                <a:latin typeface="Times New Roman"/>
                <a:cs typeface="Times New Roman"/>
              </a:endParaRPr>
            </a:p>
          </p:txBody>
        </p:sp>
        <p:sp>
          <p:nvSpPr>
            <p:cNvPr id="181" name="TextBox 180"/>
            <p:cNvSpPr txBox="1"/>
            <p:nvPr/>
          </p:nvSpPr>
          <p:spPr>
            <a:xfrm>
              <a:off x="33928542" y="4155869"/>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Results and/or Conclusion</a:t>
              </a:r>
              <a:endParaRPr lang="en-US" sz="6000" dirty="0">
                <a:solidFill>
                  <a:schemeClr val="bg1"/>
                </a:solidFill>
                <a:latin typeface="Times New Roman"/>
                <a:cs typeface="Times New Roman"/>
              </a:endParaRPr>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sp>
        <p:nvSpPr>
          <p:cNvPr id="76" name="TextBox 75">
            <a:extLst>
              <a:ext uri="{FF2B5EF4-FFF2-40B4-BE49-F238E27FC236}">
                <a16:creationId xmlns:a16="http://schemas.microsoft.com/office/drawing/2014/main" id="{18ED938B-242D-426B-AB45-6FAD3315D3BF}"/>
              </a:ext>
            </a:extLst>
          </p:cNvPr>
          <p:cNvSpPr txBox="1"/>
          <p:nvPr/>
        </p:nvSpPr>
        <p:spPr>
          <a:xfrm>
            <a:off x="33956940" y="31122510"/>
            <a:ext cx="9477735" cy="931320"/>
          </a:xfrm>
          <a:prstGeom prst="rect">
            <a:avLst/>
          </a:prstGeom>
          <a:solidFill>
            <a:srgbClr val="FFFFFF"/>
          </a:solidFill>
          <a:ln cap="rnd">
            <a:solidFill>
              <a:schemeClr val="tx1"/>
            </a:solidFill>
          </a:ln>
        </p:spPr>
        <p:txBody>
          <a:bodyPr wrap="square" lIns="182880" rIns="182880" rtlCol="0" anchor="t">
            <a:noAutofit/>
          </a:bodyPr>
          <a:lstStyle/>
          <a:p>
            <a:pPr algn="just"/>
            <a:r>
              <a:rPr lang="en-US" sz="2800" dirty="0">
                <a:latin typeface="Times New Roman"/>
                <a:cs typeface="Times New Roman"/>
              </a:rPr>
              <a:t>M. </a:t>
            </a:r>
            <a:r>
              <a:rPr lang="en-US" sz="2800" dirty="0" err="1">
                <a:latin typeface="Times New Roman"/>
                <a:cs typeface="Times New Roman"/>
              </a:rPr>
              <a:t>Briceland</a:t>
            </a:r>
            <a:r>
              <a:rPr lang="en-US" sz="2800" dirty="0">
                <a:latin typeface="Times New Roman"/>
                <a:cs typeface="Times New Roman"/>
              </a:rPr>
              <a:t>: mcbriceland@liberty.edu</a:t>
            </a:r>
          </a:p>
          <a:p>
            <a:pPr algn="just"/>
            <a:r>
              <a:rPr lang="en-US" sz="2800" dirty="0">
                <a:latin typeface="Times New Roman"/>
                <a:cs typeface="Times New Roman"/>
              </a:rPr>
              <a:t>T. Kazmierczak: tpkazmierczak@liberty.edu</a:t>
            </a:r>
          </a:p>
          <a:p>
            <a:pPr algn="just"/>
            <a:endParaRPr lang="en-US" sz="3000" dirty="0">
              <a:latin typeface="Times New Roman"/>
              <a:cs typeface="Times New Roman"/>
            </a:endParaRPr>
          </a:p>
        </p:txBody>
      </p:sp>
      <p:sp>
        <p:nvSpPr>
          <p:cNvPr id="77" name="TextBox 76">
            <a:extLst>
              <a:ext uri="{FF2B5EF4-FFF2-40B4-BE49-F238E27FC236}">
                <a16:creationId xmlns:a16="http://schemas.microsoft.com/office/drawing/2014/main" id="{012EFE30-10F9-4654-9420-3EE00A8FB8BD}"/>
              </a:ext>
            </a:extLst>
          </p:cNvPr>
          <p:cNvSpPr txBox="1"/>
          <p:nvPr/>
        </p:nvSpPr>
        <p:spPr>
          <a:xfrm>
            <a:off x="33956940" y="30237413"/>
            <a:ext cx="9450441"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Contact</a:t>
            </a:r>
            <a:endParaRPr lang="en-US" sz="6000" dirty="0">
              <a:solidFill>
                <a:schemeClr val="bg1"/>
              </a:solidFill>
              <a:latin typeface="Times New Roman"/>
              <a:cs typeface="Times New Roman"/>
            </a:endParaRPr>
          </a:p>
        </p:txBody>
      </p:sp>
      <p:pic>
        <p:nvPicPr>
          <p:cNvPr id="6" name="Picture 6">
            <a:extLst>
              <a:ext uri="{FF2B5EF4-FFF2-40B4-BE49-F238E27FC236}">
                <a16:creationId xmlns:a16="http://schemas.microsoft.com/office/drawing/2014/main" id="{3BCBC0B3-56CF-D84E-9090-7F5430A0DFBE}"/>
              </a:ext>
            </a:extLst>
          </p:cNvPr>
          <p:cNvPicPr>
            <a:picLocks noChangeAspect="1"/>
          </p:cNvPicPr>
          <p:nvPr/>
        </p:nvPicPr>
        <p:blipFill>
          <a:blip r:embed="rId13"/>
          <a:stretch>
            <a:fillRect/>
          </a:stretch>
        </p:blipFill>
        <p:spPr>
          <a:xfrm>
            <a:off x="19451680" y="4106187"/>
            <a:ext cx="5289550" cy="5201920"/>
          </a:xfrm>
          <a:prstGeom prst="rect">
            <a:avLst/>
          </a:prstGeom>
        </p:spPr>
      </p:pic>
      <p:pic>
        <p:nvPicPr>
          <p:cNvPr id="30" name="Picture 29">
            <a:extLst>
              <a:ext uri="{FF2B5EF4-FFF2-40B4-BE49-F238E27FC236}">
                <a16:creationId xmlns:a16="http://schemas.microsoft.com/office/drawing/2014/main" id="{F1D411B3-9459-4972-98AA-5C573BBC3B0F}"/>
              </a:ext>
            </a:extLst>
          </p:cNvPr>
          <p:cNvPicPr/>
          <p:nvPr/>
        </p:nvPicPr>
        <p:blipFill rotWithShape="1">
          <a:blip r:embed="rId14"/>
          <a:srcRect l="21922" t="17094" r="22180" b="22280"/>
          <a:stretch/>
        </p:blipFill>
        <p:spPr bwMode="auto">
          <a:xfrm>
            <a:off x="11529201" y="4755707"/>
            <a:ext cx="7170739" cy="4717677"/>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3116FA2A-2627-431A-A950-ED0AF9BFA300}"/>
              </a:ext>
            </a:extLst>
          </p:cNvPr>
          <p:cNvPicPr>
            <a:picLocks noChangeAspect="1"/>
          </p:cNvPicPr>
          <p:nvPr/>
        </p:nvPicPr>
        <p:blipFill rotWithShape="1">
          <a:blip r:embed="rId15"/>
          <a:srcRect b="27922"/>
          <a:stretch/>
        </p:blipFill>
        <p:spPr>
          <a:xfrm>
            <a:off x="11539139" y="16953562"/>
            <a:ext cx="5513409" cy="3973965"/>
          </a:xfrm>
          <a:prstGeom prst="rect">
            <a:avLst/>
          </a:prstGeom>
        </p:spPr>
      </p:pic>
      <p:pic>
        <p:nvPicPr>
          <p:cNvPr id="12" name="Picture 11" descr="A picture containing helmet&#10;&#10;Description automatically generated">
            <a:extLst>
              <a:ext uri="{FF2B5EF4-FFF2-40B4-BE49-F238E27FC236}">
                <a16:creationId xmlns:a16="http://schemas.microsoft.com/office/drawing/2014/main" id="{C70B1533-A29F-4EEE-BB24-DFE39774DBAE}"/>
              </a:ext>
            </a:extLst>
          </p:cNvPr>
          <p:cNvPicPr>
            <a:picLocks noChangeAspect="1"/>
          </p:cNvPicPr>
          <p:nvPr/>
        </p:nvPicPr>
        <p:blipFill>
          <a:blip r:embed="rId16"/>
          <a:stretch>
            <a:fillRect/>
          </a:stretch>
        </p:blipFill>
        <p:spPr>
          <a:xfrm>
            <a:off x="25447286" y="4581991"/>
            <a:ext cx="7597661" cy="5065107"/>
          </a:xfrm>
          <a:prstGeom prst="rect">
            <a:avLst/>
          </a:prstGeom>
        </p:spPr>
      </p:pic>
      <p:pic>
        <p:nvPicPr>
          <p:cNvPr id="1030" name="Picture 6">
            <a:extLst>
              <a:ext uri="{FF2B5EF4-FFF2-40B4-BE49-F238E27FC236}">
                <a16:creationId xmlns:a16="http://schemas.microsoft.com/office/drawing/2014/main" id="{05FBAF60-2BE2-4630-BB34-C7D47E5E83BD}"/>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828" t="2457" r="2855" b="46090"/>
          <a:stretch/>
        </p:blipFill>
        <p:spPr bwMode="auto">
          <a:xfrm>
            <a:off x="11056311" y="21826448"/>
            <a:ext cx="11914282" cy="102728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C03B274-3DBC-4D9E-9AC9-85247EDF7A7C}"/>
              </a:ext>
            </a:extLst>
          </p:cNvPr>
          <p:cNvSpPr txBox="1"/>
          <p:nvPr/>
        </p:nvSpPr>
        <p:spPr>
          <a:xfrm>
            <a:off x="24653919" y="20570615"/>
            <a:ext cx="8718741" cy="830997"/>
          </a:xfrm>
          <a:prstGeom prst="rect">
            <a:avLst/>
          </a:prstGeom>
          <a:noFill/>
        </p:spPr>
        <p:txBody>
          <a:bodyPr wrap="square" rtlCol="0">
            <a:spAutoFit/>
          </a:bodyPr>
          <a:lstStyle/>
          <a:p>
            <a:pPr algn="ctr"/>
            <a:r>
              <a:rPr lang="en-US" sz="4800" b="1" i="1" dirty="0">
                <a:latin typeface="Times New Roman" panose="02020603050405020304" pitchFamily="18" charset="0"/>
                <a:cs typeface="Times New Roman" panose="02020603050405020304" pitchFamily="18" charset="0"/>
              </a:rPr>
              <a:t>Current Concussion Protocols</a:t>
            </a:r>
          </a:p>
        </p:txBody>
      </p:sp>
      <p:graphicFrame>
        <p:nvGraphicFramePr>
          <p:cNvPr id="25" name="Table 26">
            <a:extLst>
              <a:ext uri="{FF2B5EF4-FFF2-40B4-BE49-F238E27FC236}">
                <a16:creationId xmlns:a16="http://schemas.microsoft.com/office/drawing/2014/main" id="{DD62CEBC-03E6-494B-B39D-A454654E3AE9}"/>
              </a:ext>
            </a:extLst>
          </p:cNvPr>
          <p:cNvGraphicFramePr>
            <a:graphicFrameLocks noGrp="1"/>
          </p:cNvGraphicFramePr>
          <p:nvPr>
            <p:extLst>
              <p:ext uri="{D42A27DB-BD31-4B8C-83A1-F6EECF244321}">
                <p14:modId xmlns:p14="http://schemas.microsoft.com/office/powerpoint/2010/main" val="842980973"/>
              </p:ext>
            </p:extLst>
          </p:nvPr>
        </p:nvGraphicFramePr>
        <p:xfrm>
          <a:off x="24653919" y="21505925"/>
          <a:ext cx="8718741" cy="10529340"/>
        </p:xfrm>
        <a:graphic>
          <a:graphicData uri="http://schemas.openxmlformats.org/drawingml/2006/table">
            <a:tbl>
              <a:tblPr firstRow="1" bandRow="1">
                <a:tableStyleId>{5C22544A-7EE6-4342-B048-85BDC9FD1C3A}</a:tableStyleId>
              </a:tblPr>
              <a:tblGrid>
                <a:gridCol w="3378201">
                  <a:extLst>
                    <a:ext uri="{9D8B030D-6E8A-4147-A177-3AD203B41FA5}">
                      <a16:colId xmlns:a16="http://schemas.microsoft.com/office/drawing/2014/main" val="2110719785"/>
                    </a:ext>
                  </a:extLst>
                </a:gridCol>
                <a:gridCol w="5340540">
                  <a:extLst>
                    <a:ext uri="{9D8B030D-6E8A-4147-A177-3AD203B41FA5}">
                      <a16:colId xmlns:a16="http://schemas.microsoft.com/office/drawing/2014/main" val="953733620"/>
                    </a:ext>
                  </a:extLst>
                </a:gridCol>
              </a:tblGrid>
              <a:tr h="0">
                <a:tc>
                  <a:txBody>
                    <a:bodyPr/>
                    <a:lstStyle/>
                    <a:p>
                      <a:pPr algn="ctr"/>
                      <a:r>
                        <a:rPr lang="en-US" sz="2000" dirty="0">
                          <a:latin typeface="Times New Roman" panose="02020603050405020304" pitchFamily="18" charset="0"/>
                          <a:cs typeface="Times New Roman" panose="02020603050405020304" pitchFamily="18" charset="0"/>
                        </a:rPr>
                        <a:t>NCAA Phase of Concussion Safety Protocol</a:t>
                      </a:r>
                    </a:p>
                  </a:txBody>
                  <a:tcPr/>
                </a:tc>
                <a:tc>
                  <a:txBody>
                    <a:bodyPr/>
                    <a:lstStyle/>
                    <a:p>
                      <a:pPr algn="ctr"/>
                      <a:r>
                        <a:rPr lang="en-US" sz="2000" dirty="0">
                          <a:latin typeface="Times New Roman" panose="02020603050405020304" pitchFamily="18" charset="0"/>
                          <a:cs typeface="Times New Roman" panose="02020603050405020304" pitchFamily="18" charset="0"/>
                        </a:rPr>
                        <a:t>Goals and Outcomes</a:t>
                      </a:r>
                    </a:p>
                  </a:txBody>
                  <a:tcPr/>
                </a:tc>
                <a:extLst>
                  <a:ext uri="{0D108BD9-81ED-4DB2-BD59-A6C34878D82A}">
                    <a16:rowId xmlns:a16="http://schemas.microsoft.com/office/drawing/2014/main" val="1074019575"/>
                  </a:ext>
                </a:extLst>
              </a:tr>
              <a:tr h="1152767">
                <a:tc>
                  <a:txBody>
                    <a:bodyPr/>
                    <a:lstStyle/>
                    <a:p>
                      <a:r>
                        <a:rPr lang="en-US" sz="2000" dirty="0">
                          <a:latin typeface="Times New Roman" panose="02020603050405020304" pitchFamily="18" charset="0"/>
                          <a:cs typeface="Times New Roman" panose="02020603050405020304" pitchFamily="18" charset="0"/>
                        </a:rPr>
                        <a:t>Diagnosis of concussion</a:t>
                      </a:r>
                    </a:p>
                  </a:txBody>
                  <a:tcPr/>
                </a:tc>
                <a:tc>
                  <a:txBody>
                    <a:bodyPr/>
                    <a:lstStyle/>
                    <a:p>
                      <a:r>
                        <a:rPr lang="en-US" sz="2000" dirty="0">
                          <a:latin typeface="Times New Roman" panose="02020603050405020304" pitchFamily="18" charset="0"/>
                          <a:cs typeface="Times New Roman" panose="02020603050405020304" pitchFamily="18" charset="0"/>
                        </a:rPr>
                        <a:t>Concussion trained personnel must be present and available during all NCAA competition in contact and collision sports. </a:t>
                      </a:r>
                    </a:p>
                  </a:txBody>
                  <a:tcPr/>
                </a:tc>
                <a:extLst>
                  <a:ext uri="{0D108BD9-81ED-4DB2-BD59-A6C34878D82A}">
                    <a16:rowId xmlns:a16="http://schemas.microsoft.com/office/drawing/2014/main" val="1781455199"/>
                  </a:ext>
                </a:extLst>
              </a:tr>
              <a:tr h="1152767">
                <a:tc>
                  <a:txBody>
                    <a:bodyPr/>
                    <a:lstStyle/>
                    <a:p>
                      <a:r>
                        <a:rPr lang="en-US" sz="2000" dirty="0">
                          <a:latin typeface="Times New Roman" panose="02020603050405020304" pitchFamily="18" charset="0"/>
                          <a:cs typeface="Times New Roman" panose="02020603050405020304" pitchFamily="18" charset="0"/>
                        </a:rPr>
                        <a:t>Implementation after diagnosis</a:t>
                      </a:r>
                    </a:p>
                  </a:txBody>
                  <a:tcPr/>
                </a:tc>
                <a:tc>
                  <a:txBody>
                    <a:bodyPr/>
                    <a:lstStyle/>
                    <a:p>
                      <a:r>
                        <a:rPr lang="en-US" sz="2000" dirty="0">
                          <a:latin typeface="Times New Roman" panose="02020603050405020304" pitchFamily="18" charset="0"/>
                          <a:cs typeface="Times New Roman" panose="02020603050405020304" pitchFamily="18" charset="0"/>
                        </a:rPr>
                        <a:t>Student-athlete with symptoms consistent with a concussion must be removed from practice or competition for evaluation</a:t>
                      </a:r>
                    </a:p>
                  </a:txBody>
                  <a:tcPr/>
                </a:tc>
                <a:extLst>
                  <a:ext uri="{0D108BD9-81ED-4DB2-BD59-A6C34878D82A}">
                    <a16:rowId xmlns:a16="http://schemas.microsoft.com/office/drawing/2014/main" val="2226780012"/>
                  </a:ext>
                </a:extLst>
              </a:tr>
              <a:tr h="4180060">
                <a:tc>
                  <a:txBody>
                    <a:bodyPr/>
                    <a:lstStyle/>
                    <a:p>
                      <a:r>
                        <a:rPr lang="en-US" sz="2000" dirty="0">
                          <a:latin typeface="Times New Roman" panose="02020603050405020304" pitchFamily="18" charset="0"/>
                          <a:cs typeface="Times New Roman" panose="02020603050405020304" pitchFamily="18" charset="0"/>
                        </a:rPr>
                        <a:t>Evaluation of concussion</a:t>
                      </a:r>
                    </a:p>
                  </a:txBody>
                  <a:tcPr/>
                </a:tc>
                <a:tc>
                  <a:txBody>
                    <a:bodyPr/>
                    <a:lstStyle/>
                    <a:p>
                      <a:pPr marL="0" marR="0" lvl="0" indent="0" algn="l" defTabSz="2072951"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Must be completed by an athletic trainer or team physician. Must be removed from play for that calendar day. Assess for cervical spine trauma, skull fracture, intracranial bleed or catastrophic injury. Symptom assessment, physical and neurological exam, cognitive assessment and balance exam. Glasgow coma scale &lt; 13 on initial assessment, or GCS &lt;15 at 2 hours or more post-initial assessment, prolonged loss of consciousness, focal neurological deficit suggesting intracranial trauma, repetitive emesis, persistent worsening mental status, or spine injury– Emergency plan initiated. </a:t>
                      </a:r>
                    </a:p>
                  </a:txBody>
                  <a:tcPr/>
                </a:tc>
                <a:extLst>
                  <a:ext uri="{0D108BD9-81ED-4DB2-BD59-A6C34878D82A}">
                    <a16:rowId xmlns:a16="http://schemas.microsoft.com/office/drawing/2014/main" val="526119288"/>
                  </a:ext>
                </a:extLst>
              </a:tr>
              <a:tr h="3342706">
                <a:tc>
                  <a:txBody>
                    <a:bodyPr/>
                    <a:lstStyle/>
                    <a:p>
                      <a:r>
                        <a:rPr lang="en-US" sz="2000" dirty="0">
                          <a:latin typeface="Times New Roman" panose="02020603050405020304" pitchFamily="18" charset="0"/>
                          <a:cs typeface="Times New Roman" panose="02020603050405020304" pitchFamily="18" charset="0"/>
                        </a:rPr>
                        <a:t>Post-concussion management: Return-to-play</a:t>
                      </a:r>
                    </a:p>
                  </a:txBody>
                  <a:tcPr/>
                </a:tc>
                <a:tc>
                  <a:txBody>
                    <a:bodyPr/>
                    <a:lstStyle/>
                    <a:p>
                      <a:r>
                        <a:rPr lang="en-US" sz="2000" dirty="0">
                          <a:latin typeface="Times New Roman" panose="02020603050405020304" pitchFamily="18" charset="0"/>
                          <a:cs typeface="Times New Roman" panose="02020603050405020304" pitchFamily="18" charset="0"/>
                        </a:rPr>
                        <a:t>Each NCAA student-athlete must undergo a supervised stepwise progression management plan by a health care provider with a concussion specialty. Step-wise return goes as follows: symptom-limited activity, light aerobic exercise without resistance training, sport-specific exercise and activity without head impact, non-contact practice with progressive resistance training, unrestricted training, unrestricted return to sport.                                               (NCAA, 2020)</a:t>
                      </a:r>
                    </a:p>
                  </a:txBody>
                  <a:tcPr/>
                </a:tc>
                <a:extLst>
                  <a:ext uri="{0D108BD9-81ED-4DB2-BD59-A6C34878D82A}">
                    <a16:rowId xmlns:a16="http://schemas.microsoft.com/office/drawing/2014/main" val="2994982066"/>
                  </a:ext>
                </a:extLst>
              </a:tr>
            </a:tbl>
          </a:graphicData>
        </a:graphic>
      </p:graphicFrame>
      <p:pic>
        <p:nvPicPr>
          <p:cNvPr id="28" name="Picture 27" descr="A group of people playing basketball&#10;&#10;Description automatically generated with medium confidence">
            <a:extLst>
              <a:ext uri="{FF2B5EF4-FFF2-40B4-BE49-F238E27FC236}">
                <a16:creationId xmlns:a16="http://schemas.microsoft.com/office/drawing/2014/main" id="{A6B05EB3-F82B-45AA-A4CE-70A12D54FBDE}"/>
              </a:ext>
            </a:extLst>
          </p:cNvPr>
          <p:cNvPicPr>
            <a:picLocks noChangeAspect="1"/>
          </p:cNvPicPr>
          <p:nvPr/>
        </p:nvPicPr>
        <p:blipFill>
          <a:blip r:embed="rId18"/>
          <a:stretch>
            <a:fillRect/>
          </a:stretch>
        </p:blipFill>
        <p:spPr>
          <a:xfrm>
            <a:off x="26356419" y="16360449"/>
            <a:ext cx="6592257" cy="3750091"/>
          </a:xfrm>
          <a:prstGeom prst="rect">
            <a:avLst/>
          </a:prstGeom>
        </p:spPr>
      </p:pic>
      <p:pic>
        <p:nvPicPr>
          <p:cNvPr id="7" name="Picture 6">
            <a:extLst>
              <a:ext uri="{FF2B5EF4-FFF2-40B4-BE49-F238E27FC236}">
                <a16:creationId xmlns:a16="http://schemas.microsoft.com/office/drawing/2014/main" id="{6FB1416E-9C47-4DA1-BE5E-A73229A884E2}"/>
              </a:ext>
            </a:extLst>
          </p:cNvPr>
          <p:cNvPicPr>
            <a:picLocks noChangeAspect="1"/>
          </p:cNvPicPr>
          <p:nvPr/>
        </p:nvPicPr>
        <p:blipFill>
          <a:blip r:embed="rId19"/>
          <a:stretch>
            <a:fillRect/>
          </a:stretch>
        </p:blipFill>
        <p:spPr>
          <a:xfrm>
            <a:off x="15276281" y="10152483"/>
            <a:ext cx="13205080" cy="6511092"/>
          </a:xfrm>
          <a:prstGeom prst="rect">
            <a:avLst/>
          </a:prstGeom>
        </p:spPr>
      </p:pic>
      <p:sp>
        <p:nvSpPr>
          <p:cNvPr id="3" name="TextBox 2">
            <a:extLst>
              <a:ext uri="{FF2B5EF4-FFF2-40B4-BE49-F238E27FC236}">
                <a16:creationId xmlns:a16="http://schemas.microsoft.com/office/drawing/2014/main" id="{BE1D59B4-A10A-AE49-BC97-D8FA4DE966D9}"/>
              </a:ext>
            </a:extLst>
          </p:cNvPr>
          <p:cNvSpPr txBox="1"/>
          <p:nvPr/>
        </p:nvSpPr>
        <p:spPr>
          <a:xfrm>
            <a:off x="11529201" y="9473384"/>
            <a:ext cx="1828800" cy="338554"/>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1</a:t>
            </a:r>
          </a:p>
        </p:txBody>
      </p:sp>
      <p:sp>
        <p:nvSpPr>
          <p:cNvPr id="5" name="TextBox 4">
            <a:extLst>
              <a:ext uri="{FF2B5EF4-FFF2-40B4-BE49-F238E27FC236}">
                <a16:creationId xmlns:a16="http://schemas.microsoft.com/office/drawing/2014/main" id="{07F291F8-10A5-E44D-A602-EBD8A41584F1}"/>
              </a:ext>
            </a:extLst>
          </p:cNvPr>
          <p:cNvSpPr txBox="1"/>
          <p:nvPr/>
        </p:nvSpPr>
        <p:spPr>
          <a:xfrm>
            <a:off x="19617747" y="8649202"/>
            <a:ext cx="1828800" cy="338554"/>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E2F15AFA-A5FD-0940-A808-BEB30E2E84A3}"/>
              </a:ext>
            </a:extLst>
          </p:cNvPr>
          <p:cNvSpPr txBox="1"/>
          <p:nvPr/>
        </p:nvSpPr>
        <p:spPr>
          <a:xfrm>
            <a:off x="25447286" y="9663840"/>
            <a:ext cx="1828800" cy="338554"/>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id="{E8F4E960-2BC2-104A-BCE5-E40A50ACCF9B}"/>
              </a:ext>
            </a:extLst>
          </p:cNvPr>
          <p:cNvSpPr txBox="1"/>
          <p:nvPr/>
        </p:nvSpPr>
        <p:spPr>
          <a:xfrm>
            <a:off x="11528972" y="20905531"/>
            <a:ext cx="1828800" cy="338554"/>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4</a:t>
            </a:r>
          </a:p>
        </p:txBody>
      </p:sp>
      <p:sp>
        <p:nvSpPr>
          <p:cNvPr id="10" name="TextBox 9">
            <a:extLst>
              <a:ext uri="{FF2B5EF4-FFF2-40B4-BE49-F238E27FC236}">
                <a16:creationId xmlns:a16="http://schemas.microsoft.com/office/drawing/2014/main" id="{90935C9E-CD10-C047-B1BE-EDD9D2483D86}"/>
              </a:ext>
            </a:extLst>
          </p:cNvPr>
          <p:cNvSpPr txBox="1"/>
          <p:nvPr/>
        </p:nvSpPr>
        <p:spPr>
          <a:xfrm>
            <a:off x="26652561" y="19803990"/>
            <a:ext cx="1828800" cy="338554"/>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B6BA86E82C1B448D39BDEB3C0378F6" ma:contentTypeVersion="13" ma:contentTypeDescription="Create a new document." ma:contentTypeScope="" ma:versionID="3e437d1e83deba7c2e821cfe1534f884">
  <xsd:schema xmlns:xsd="http://www.w3.org/2001/XMLSchema" xmlns:xs="http://www.w3.org/2001/XMLSchema" xmlns:p="http://schemas.microsoft.com/office/2006/metadata/properties" xmlns:ns3="99d78bab-b068-4992-9464-7ff509482a30" xmlns:ns4="9eb9c1cd-40ee-4e73-b932-549b10dc685d" targetNamespace="http://schemas.microsoft.com/office/2006/metadata/properties" ma:root="true" ma:fieldsID="170e44819cbfcb8b229d388034bb331b" ns3:_="" ns4:_="">
    <xsd:import namespace="99d78bab-b068-4992-9464-7ff509482a30"/>
    <xsd:import namespace="9eb9c1cd-40ee-4e73-b932-549b10dc685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d78bab-b068-4992-9464-7ff509482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b9c1cd-40ee-4e73-b932-549b10dc68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806EE3-7470-4ED2-AA61-96114E95DAD9}">
  <ds:schemaRefs>
    <ds:schemaRef ds:uri="http://schemas.microsoft.com/sharepoint/v3/contenttype/forms"/>
  </ds:schemaRefs>
</ds:datastoreItem>
</file>

<file path=customXml/itemProps2.xml><?xml version="1.0" encoding="utf-8"?>
<ds:datastoreItem xmlns:ds="http://schemas.openxmlformats.org/officeDocument/2006/customXml" ds:itemID="{716BEE3E-36FE-42F5-B0B5-73DE88B1E704}">
  <ds:schemaRefs>
    <ds:schemaRef ds:uri="http://schemas.microsoft.com/office/2006/metadata/contentType"/>
    <ds:schemaRef ds:uri="http://schemas.microsoft.com/office/2006/metadata/properties/metaAttributes"/>
    <ds:schemaRef ds:uri="http://www.w3.org/2000/xmlns/"/>
    <ds:schemaRef ds:uri="http://www.w3.org/2001/XMLSchema"/>
    <ds:schemaRef ds:uri="99d78bab-b068-4992-9464-7ff509482a30"/>
    <ds:schemaRef ds:uri="9eb9c1cd-40ee-4e73-b932-549b10dc685d"/>
  </ds:schemaRefs>
</ds:datastoreItem>
</file>

<file path=customXml/itemProps3.xml><?xml version="1.0" encoding="utf-8"?>
<ds:datastoreItem xmlns:ds="http://schemas.openxmlformats.org/officeDocument/2006/customXml" ds:itemID="{5182CF47-A021-40E8-AE85-42AA1360E69D}">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
  <TotalTime>23382</TotalTime>
  <Words>1688</Words>
  <Application>Microsoft Office PowerPoint</Application>
  <PresentationFormat>Custom</PresentationFormat>
  <Paragraphs>72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Kazmierczak, Tom</cp:lastModifiedBy>
  <cp:revision>352</cp:revision>
  <dcterms:created xsi:type="dcterms:W3CDTF">2013-10-19T16:33:22Z</dcterms:created>
  <dcterms:modified xsi:type="dcterms:W3CDTF">2021-03-22T00:22:30Z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0x01010013B6BA86E82C1B448D39BDEB3C0378F6</vt:lpwstr>
  </property>
</Properties>
</file>